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56" r:id="rId3"/>
    <p:sldId id="555" r:id="rId4"/>
    <p:sldId id="55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984" y="192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ielpovey.com/files/asr00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inference.phy.cam.ac.uk/kv227/papers/Discriminative_Train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amazon.com/Spoken-Language-Processing-Algorithm-Development/dp/013022616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550504"/>
            <a:ext cx="8210776" cy="4755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</a:rPr>
              <a:t>Maximum MI Estimation (MMIE)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Minimum Classification Error (MCE)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DanPovey: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Large Scale Discriminative Training fpr Speech Recognition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HuangArceroHon: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Spoken Language Processing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16: Parameter Estimation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Discriminative Training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BCEB0-EFE0-DA5C-A3B1-3A5FDF63BFAE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607BEF0-9B6B-385E-5B00-8E7062775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4540E-5EBE-DB97-F7C4-46F9E61C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871BD1-2BAF-BAAD-E388-A4F2EC305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228600" y="674557"/>
            <a:ext cx="8688388" cy="5867757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gradient descent approach is often referred to as generalized probabilistic descent (GPD).</a:t>
            </a:r>
          </a:p>
          <a:p>
            <a:pPr marL="165100" lvl="0" indent="-1651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A simpler and more pragmatic approach to discriminative training is known as </a:t>
            </a:r>
            <a:r>
              <a:rPr lang="en-US" altLang="en-US" sz="1800" b="1" kern="0" dirty="0">
                <a:solidFill>
                  <a:schemeClr val="accent1"/>
                </a:solidFill>
                <a:latin typeface="+mn-lt"/>
              </a:rPr>
              <a:t>corrective training:</a:t>
            </a:r>
            <a:endParaRPr lang="en-US" altLang="en-US" sz="1800" b="1" kern="0" dirty="0">
              <a:latin typeface="+mn-lt"/>
            </a:endParaRP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labeled training set is used to train parameters using MLE. A list of confusable or near-miss classes is generated (using N-best lists or lattices).</a:t>
            </a:r>
          </a:p>
          <a:p>
            <a:pPr marL="346075" lvl="0" indent="-1730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en-US" sz="1800" b="1" kern="0" dirty="0">
                <a:latin typeface="+mn-lt"/>
              </a:rPr>
              <a:t>The parameters of the models corresponding to the correct classes are reinforced; the parameters of the confusion classes are decremented. This is easy to do in Baum-Welch training because the “counts” are accumulated.</a:t>
            </a:r>
          </a:p>
          <a:p>
            <a:pPr marL="346075" lvl="0" indent="-1730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Corrective training was first introduced, and then later generalized into MMIE and MCE.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Neural networks offer an alternative to these functional approaches to discriminative training.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Discriminative training has been applied to every aspect </a:t>
            </a:r>
            <a:r>
              <a:rPr lang="en-US" altLang="en-US" sz="1800" b="1" kern="0" dirty="0">
                <a:latin typeface="+mn-lt"/>
              </a:rPr>
              <a:t>of the pattern recognition problem including feature extraction, frame-level statistical modeling, and adaptation.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Minimization of error in a closed-loop training paradigm is very </a:t>
            </a:r>
            <a:r>
              <a:rPr lang="en-US" altLang="en-US" sz="1800" b="1" kern="0" dirty="0">
                <a:latin typeface="+mn-lt"/>
              </a:rPr>
              <a:t>powerful.</a:t>
            </a: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0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599" y="622665"/>
            <a:ext cx="868680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Reviewed basic concepts of entropy and mutual information, and reviewed the use of these concepts in pattern recognition, particularly the goal of minimization of conditional entropy.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Derived a method of training that maximizes mutual information (MMIE).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its implementation within an HMM framework.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Introduced an alternative to MMIE that directly minimizes errors (MCE).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approaches to MCE using gradient descent.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MMIE and MCE produce similar results.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These methods carry the usual concerns about generalization: can models trained on one particular corpus or task transfer to another task?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practice, generalization has not been robust across widely varying applications or channel conditions. 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/>
              <a:t>In controlled environments, performance improvements are statistically significant but not overwhelmingly impressive.</a:t>
            </a:r>
          </a:p>
        </p:txBody>
      </p:sp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…, </m:t>
                    </m:r>
                    <m:r>
                      <a:rPr kumimoji="0" lang="en-US" alt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𝛀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={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2</m:t>
                    </m:r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kumimoji="0" lang="el-GR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ω</m:t>
                    </m:r>
                    <m:r>
                      <a:rPr kumimoji="0" lang="en-US" alt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𝑚</m:t>
                    </m:r>
                    <m:r>
                      <a: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kumimoji="0" lang="en-US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l-GR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n-US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kumimoji="0" lang="el-GR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our relations from the previous page, we can write: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r>
                            <a:rPr kumimoji="0" lang="en-US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𝐻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our goal is to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0" lang="el-GR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then we can try and minimize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 maximize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;</m:t>
                        </m:r>
                        <m:r>
                          <a:rPr kumimoji="0" lang="en-US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𝑿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minimization of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corresponds to finding prior probabilities that minimize entropy (prediction of class labels from prior information).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Alternately, we can estimate parameters of our model that maximize mutual information – referred to as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mutual information estimation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(MMIE).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𝜔</m:t>
                    </m:r>
                    <m:r>
                      <a:rPr kumimoji="0" lang="en-US" altLang="en-US" sz="1800" b="0" i="1" u="none" strike="noStrike" kern="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𝑖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altLang="en-US" sz="1800" b="0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 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Recalling Bayes Rule: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2282825" algn="ctr"/>
                    <a:tab pos="5483225" algn="ctr"/>
                  </a:tabLst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p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/>
                  </a:rPr>
                  <a:t>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, is defined as: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  <m:t>𝑥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𝑎𝑟𝑔𝑚𝑎𝑥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From the previous slide, we can invoke mutual information:</a:t>
                </a: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l-GR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𝜴</m:t>
                          </m:r>
                        </m:e>
                      </m:d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n-US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l-GR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l-GR" alt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l-GR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alt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l-GR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𝜔</m:t>
                                      </m:r>
                                      <m:r>
                                        <a:rPr kumimoji="0" lang="en-US" alt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l-GR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Approximations to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We can define the instantaneous mutual information:</a:t>
                </a:r>
                <a14:m>
                  <m:oMath xmlns:m="http://schemas.openxmlformats.org/officeDocument/2006/math">
                    <m:r>
                      <a:rPr kumimoji="0" lang="en-US" alt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f>
                          <m:f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If we assume equal priors, then maximizing the conditional likelihood is equivalent</a:t>
                </a:r>
                <a:r>
                  <a:rPr lang="en-US" altLang="en-US" sz="1800" b="1" kern="0" dirty="0">
                    <a:latin typeface="+mn-lt"/>
                  </a:rPr>
                  <a:t> to maximizing the instantaneous mutual information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expand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</a:rPr>
                  <a:t> into two terms, one representing the correct class, and the other representing the incorrect classes (or competing models):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posterior probability,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</a:t>
                </a:r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can be rewritten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Maximization of the posterior implies we need to reinforce the correct model and minimize the contribution from the competing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further rewrite the posterior:</a:t>
                </a:r>
              </a:p>
              <a:p>
                <a:pPr marL="292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altLang="en-US" sz="1800" b="1" kern="0" dirty="0"/>
              </a:p>
              <a:p>
                <a:pPr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6124709"/>
              </a:xfrm>
              <a:prstGeom prst="rect">
                <a:avLst/>
              </a:prstGeom>
              <a:blipFill>
                <a:blip r:embed="rId2"/>
                <a:stretch>
                  <a:fillRect l="-1606" t="-414" r="-2044" b="-10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implies we must maximize: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12" y="5516055"/>
                <a:ext cx="4755417" cy="497893"/>
              </a:xfrm>
              <a:prstGeom prst="rect">
                <a:avLst/>
              </a:prstGeom>
              <a:blipFill>
                <a:blip r:embed="rId3"/>
                <a:stretch>
                  <a:fillRect l="-2926" t="-95000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10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Additional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This illustrates a fundamental difference: in MLE, only the correct model needs to be updated during </a:t>
                </a:r>
                <a:r>
                  <a:rPr lang="en-US" altLang="en-US" sz="1800" b="1" kern="0" dirty="0">
                    <a:latin typeface="+mn-lt"/>
                  </a:rPr>
                  <a:t>training, while in MMIE, every model is updated.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greater the prior probability of a competing class label,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, the greater its contribution to the MMIE model, which makes sense since the chance of misrecognizing </a:t>
                </a:r>
                <a:r>
                  <a:rPr lang="en-US" altLang="en-US" sz="1800" b="1" kern="0" noProof="0" dirty="0">
                    <a:latin typeface="+mn-lt"/>
                  </a:rPr>
                  <a:t>the input as this class is greater.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Thoug</a:t>
                </a:r>
                <a:r>
                  <a:rPr lang="en-US" altLang="en-US" sz="1800" b="1" kern="0" dirty="0">
                    <a:latin typeface="+mn-lt"/>
                  </a:rPr>
                  <a:t>h it might appear MMIE and MLE are related, they will produce different solutions for finite amounts of training data. They should converge in the limit for infinite amounts of training data.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 principal difference is that in MMIE, we decrement the likelihood of the </a:t>
                </a:r>
                <a:r>
                  <a:rPr lang="en-US" altLang="en-US" sz="1800" b="1" kern="0" dirty="0">
                    <a:latin typeface="+mn-lt"/>
                  </a:rPr>
                  <a:t>the competing models, while in MLE, we only reinforce the correct model.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MMIE, however, is computationally very expensive and lacks an efficient maximization algorithm.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Instead, we must use gradient descent.</a:t>
                </a: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9607"/>
                <a:ext cx="8688388" cy="5831173"/>
              </a:xfrm>
              <a:prstGeom prst="rect">
                <a:avLst/>
              </a:prstGeom>
              <a:blipFill>
                <a:blip r:embed="rId2"/>
                <a:stretch>
                  <a:fillRect l="-1606" t="-1304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8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0"/>
              <p:cNvSpPr txBox="1">
                <a:spLocks noChangeArrowheads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will define our optimization problem as a minimization: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No closed-form solution exists so we must use an iterative approach: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𝜺</m:t>
                          </m:r>
                        </m:e>
                        <m:sub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𝒕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sym typeface="Symbol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latin typeface="+mn-lt"/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We can apply this approach to HMMs. </a:t>
                </a:r>
                <a:r>
                  <a:rPr lang="en-US" sz="1800" b="1" dirty="0"/>
                  <a:t>The objective functions used in discriminative training are rational functions.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original Baum-Welch algorithm requires that the objective function be a homogenous polynomial.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/>
                  <a:t>The Extended Baum-Welch (EBW) algorithm was developed for use on rational functions, and applied to continuous density HMM systems.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reestimation formulas have been derived for the mean and diagonal covariance matrices for a state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and mixture component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b="1" dirty="0"/>
                  <a:t>:</a:t>
                </a:r>
              </a:p>
              <a:p>
                <a:pPr marL="292100">
                  <a:spcAft>
                    <a:spcPts val="600"/>
                  </a:spcAft>
                  <a:tabLst>
                    <a:tab pos="50244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br>
                  <a:rPr lang="en-US" sz="1800" b="1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𝑛𝑢𝑚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𝑑𝑒𝑛</m:t>
                                </m:r>
                              </m:sup>
                            </m:sSub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sup>
                                    </m:s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4" y="674558"/>
                <a:ext cx="8689974" cy="5900414"/>
              </a:xfrm>
              <a:prstGeom prst="rect">
                <a:avLst/>
              </a:prstGeom>
              <a:blipFill>
                <a:blip r:embed="rId2"/>
                <a:stretch>
                  <a:fillRect l="-1458" t="-2366" b="-8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Estimating Probabilities</a:t>
            </a: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227012" y="631371"/>
            <a:ext cx="8689975" cy="5739449"/>
          </a:xfrm>
          <a:prstGeom prst="rect">
            <a:avLst/>
          </a:prstGeom>
        </p:spPr>
        <p:txBody>
          <a:bodyPr lIns="0" tIns="0" rIns="0" bIns="0"/>
          <a:lstStyle/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of mixture coefficients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transition probabilities have not delivered significant improvements in performance.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800" b="1" kern="0" dirty="0">
                <a:latin typeface="+mn-lt"/>
              </a:rPr>
              <a:t>Similarly, it is possible to integrate mixture splitting into the discriminative training process, but that has provided only marginal gains as well.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various strategies for estimating the learning parameter, </a:t>
            </a:r>
            <a:r>
              <a:rPr lang="en-US" sz="1800" i="1" dirty="0"/>
              <a:t>D</a:t>
            </a:r>
            <a:r>
              <a:rPr lang="en-US" sz="1800" dirty="0"/>
              <a:t>, </a:t>
            </a:r>
            <a:r>
              <a:rPr lang="en-US" sz="1800" b="1" dirty="0"/>
              <a:t>and making this specific to the mixture component and the state.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We note that calculation of the Gaussian occupancies (i.e. the probability of being in state </a:t>
            </a:r>
            <a:r>
              <a:rPr lang="en-US" sz="1800" i="1" dirty="0"/>
              <a:t>j</a:t>
            </a:r>
            <a:r>
              <a:rPr lang="en-US" sz="1800" b="1" dirty="0"/>
              <a:t> and component </a:t>
            </a:r>
            <a:r>
              <a:rPr lang="en-US" sz="1800" i="1" dirty="0"/>
              <a:t>m</a:t>
            </a:r>
            <a:r>
              <a:rPr lang="en-US" sz="1800" b="1" dirty="0"/>
              <a:t> summed over all time) is required. In MLE training, these quantities are calculated for each training observation using the forward-backward algorithm (and transcriptions of the data).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For MMIE training, we need counts for </a:t>
            </a:r>
            <a:br>
              <a:rPr lang="en-US" sz="1800" b="1" dirty="0"/>
            </a:br>
            <a:r>
              <a:rPr lang="en-US" sz="1800" b="1" dirty="0"/>
              <a:t>both the correct model (numerator) and </a:t>
            </a:r>
            <a:br>
              <a:rPr lang="en-US" sz="1800" b="1" dirty="0"/>
            </a:br>
            <a:r>
              <a:rPr lang="en-US" sz="1800" b="1" dirty="0"/>
              <a:t>all competing models (denominator).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latter is extremely expensive and has been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subject of much research. The preferred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 is to use a lattice to approximate the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 of the probability of the competing </a:t>
            </a:r>
            <a:b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models.</a:t>
            </a:r>
          </a:p>
          <a:p>
            <a:pPr marL="165100" lvl="0" indent="-165100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kumimoji="0" lang="en-US" altLang="en-US" sz="1800" b="1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4471988"/>
            <a:ext cx="2962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20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Parameter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estimation techniques discussed thus far seek to maximize the likelihood function (MLE or MAP) or the posterior probability (MMIE).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Recall, early in the course we discussed the possibility of directly minimizing the probability of error,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or Bayes’ risk, which is known as minimum error rate estimation. But that is often intractable.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Minimum error rate classification is also known as minimum classification error (MCE).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Similar to MMIE, the algorithm generally tests the classifier using </a:t>
                </a:r>
                <a:r>
                  <a:rPr lang="en-US" altLang="en-US" sz="1800" b="1" kern="0" dirty="0" err="1">
                    <a:latin typeface="+mn-lt"/>
                  </a:rPr>
                  <a:t>reestimated</a:t>
                </a:r>
                <a:r>
                  <a:rPr lang="en-US" altLang="en-US" sz="1800" b="1" kern="0" dirty="0">
                    <a:latin typeface="+mn-lt"/>
                  </a:rPr>
                  <a:t> models, reinforces correct models, and suppresses incorrect models.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In MMIE, we used a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, as the discriminant function. However, any valid discriminant function can be used. Let us denote a family of these functions as </a:t>
                </a:r>
                <a14:m>
                  <m:oMath xmlns:m="http://schemas.openxmlformats.org/officeDocument/2006/math">
                    <m:r>
                      <a:rPr lang="en-US" altLang="en-US" sz="1800" b="1" i="1" kern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kern="0" dirty="0"/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To find an alternate smooth error function for MCE, assume the discriminant function family contains s discriminant functions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1" i="1" kern="0" dirty="0" err="1"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800" i="1" kern="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1800" kern="0" dirty="0"/>
                  <a:t>.</a:t>
                </a:r>
                <a:endParaRPr lang="en-US" altLang="en-US" sz="1800" b="1" kern="0" dirty="0">
                  <a:latin typeface="+mn-lt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We can attempt to minimize the error rate directly: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altLang="en-US" sz="1800" kern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18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b="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1800" b="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</m:e>
                        </m:nary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</m:t>
                        </m:r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altLang="en-US" sz="1800" b="1" kern="0" dirty="0">
                  <a:latin typeface="+mn-lt"/>
                </a:endParaRPr>
              </a:p>
              <a:p>
                <a:pPr marL="173038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altLang="en-US" sz="1800" b="1" kern="0" dirty="0">
                    <a:latin typeface="+mn-lt"/>
                  </a:rPr>
                  <a:t>w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here</a:t>
                </a:r>
                <a:r>
                  <a:rPr lang="en-US" altLang="en-US" sz="1800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1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 implies an error;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</a:t>
                </a:r>
                <a:r>
                  <a:rPr lang="en-US" altLang="en-US" sz="1800" b="1" kern="0" dirty="0">
                    <a:latin typeface="+mn-lt"/>
                  </a:rPr>
                  <a:t>implies a correct recognition.</a:t>
                </a:r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0486"/>
                <a:ext cx="8688388" cy="6237513"/>
              </a:xfrm>
              <a:prstGeom prst="rect">
                <a:avLst/>
              </a:prstGeom>
              <a:blipFill>
                <a:blip r:embed="rId2"/>
                <a:stretch>
                  <a:fillRect l="-1606" t="-1016" r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56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Minimum Error Rate Estimation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0"/>
              <p:cNvSpPr txBox="1">
                <a:spLocks noChangeArrowheads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: </a:t>
                </a:r>
                <a:r>
                  <a:rPr lang="en-US" altLang="en-US" sz="1800" b="1" kern="0" dirty="0"/>
                  <a:t>a positive learning constant that weights competing classes.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→∞</m:t>
                    </m:r>
                  </m:oMath>
                </a14:m>
                <a:r>
                  <a:rPr lang="en-US" altLang="en-US" sz="1800" kern="0" dirty="0">
                    <a:sym typeface="Symbol"/>
                  </a:rPr>
                  <a:t>, </a:t>
                </a:r>
                <a:r>
                  <a:rPr lang="en-US" altLang="en-US" sz="1800" b="1" kern="0" dirty="0">
                    <a:sym typeface="Symbol"/>
                  </a:rPr>
                  <a:t>the competing class score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≠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𝒊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1800" b="1" kern="0" dirty="0">
                    <a:sym typeface="Symbol"/>
                  </a:rPr>
                  <a:t>;</a:t>
                </a:r>
                <a:r>
                  <a:rPr lang="en-US" altLang="en-US" sz="1800" kern="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=1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1800" b="1" kern="0" dirty="0"/>
                  <a:t>implies the average score for all competing classes is used.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To transform this to a smooth, differentiable function, we use a sigmoid function to embed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in a smooth zero-one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800" b="1" kern="0" dirty="0"/>
                  <a:t> 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</a:t>
                </a:r>
                <a:r>
                  <a:rPr lang="en-US" altLang="en-US" sz="1800" b="1" kern="0" dirty="0"/>
                  <a:t>essentially represents a soft recognition error count.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/>
                  <a:t>The recognizer’s loss function can be defined as: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b="1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altLang="en-US" sz="1800" b="1" kern="0" dirty="0"/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1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is a Kronecker delta function (takes on values of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).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b="0" i="0" kern="0" smtClea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b="1" i="1" kern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en-US" sz="1800" b="1" i="1" kern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en-US" sz="18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1800" b="1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</m:e>
                    </m:func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1800" b="1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limLow>
                          <m:limLowPr>
                            <m:ctrlPr>
                              <a:rPr lang="en-US" altLang="en-US" sz="1800" b="1" i="1" ker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 kern="0">
                                <a:latin typeface="Cambria Math" panose="02040503050406030204" pitchFamily="18" charset="0"/>
                                <a:sym typeface="Symbol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𝜽</m:t>
                            </m:r>
                          </m:lim>
                        </m:limLow>
                        <m:sSub>
                          <m:sSub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en-US" sz="1800" b="1" kern="0" dirty="0">
                    <a:sym typeface="Symbol"/>
                  </a:rPr>
                  <a:t>, we can optimize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kern="0" dirty="0"/>
                  <a:t> instead of </a:t>
                </a:r>
                <a14:m>
                  <m:oMath xmlns:m="http://schemas.openxmlformats.org/officeDocument/2006/math">
                    <m:r>
                      <a:rPr lang="en-US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/>
                  <a:t>.</a:t>
                </a:r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3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We can rarely solve this analytically and instead must use gradient descent:</a:t>
                </a:r>
              </a:p>
              <a:p>
                <a:pPr marL="292100" lvl="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+1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en-US" sz="18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e>
                        <m:sup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−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𝜀</m:t>
                          </m:r>
                        </m:e>
                        <m:sub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sub>
                      </m:sSub>
                      <m:r>
                        <a:rPr lang="en-US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𝛻</m:t>
                      </m:r>
                      <m:sSub>
                        <m:sSubPr>
                          <m:ctrlPr>
                            <a:rPr lang="en-US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1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en-US" sz="1800" b="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𝜃</m:t>
                          </m:r>
                          <m:r>
                            <a:rPr lang="en-US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en-US" sz="1800" b="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Gradient descent makes MCE, like MMIE, more computationally expensive.</a:t>
                </a:r>
                <a:endParaRPr lang="en-US" altLang="en-US" sz="1800" b="1" kern="0" dirty="0"/>
              </a:p>
            </p:txBody>
          </p:sp>
        </mc:Choice>
        <mc:Fallback xmlns="">
          <p:sp>
            <p:nvSpPr>
              <p:cNvPr id="6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74557"/>
                <a:ext cx="8688388" cy="6183443"/>
              </a:xfrm>
              <a:prstGeom prst="rect">
                <a:avLst/>
              </a:prstGeom>
              <a:blipFill>
                <a:blip r:embed="rId2"/>
                <a:stretch>
                  <a:fillRect l="-1606" t="-1232" r="-1606" b="-5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51531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7814</TotalTime>
  <Words>1673</Words>
  <Application>Microsoft Macintosh PowerPoint</Application>
  <PresentationFormat>Letter Paper (8.5x11 in)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480</cp:revision>
  <dcterms:created xsi:type="dcterms:W3CDTF">2002-09-12T17:13:32Z</dcterms:created>
  <dcterms:modified xsi:type="dcterms:W3CDTF">2023-02-27T13:08:56Z</dcterms:modified>
</cp:coreProperties>
</file>