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710" r:id="rId2"/>
  </p:sldMasterIdLst>
  <p:notesMasterIdLst>
    <p:notesMasterId r:id="rId22"/>
  </p:notesMasterIdLst>
  <p:handoutMasterIdLst>
    <p:handoutMasterId r:id="rId23"/>
  </p:handoutMasterIdLst>
  <p:sldIdLst>
    <p:sldId id="356" r:id="rId3"/>
    <p:sldId id="407" r:id="rId4"/>
    <p:sldId id="408" r:id="rId5"/>
    <p:sldId id="361" r:id="rId6"/>
    <p:sldId id="411" r:id="rId7"/>
    <p:sldId id="414" r:id="rId8"/>
    <p:sldId id="415" r:id="rId9"/>
    <p:sldId id="416" r:id="rId10"/>
    <p:sldId id="417" r:id="rId11"/>
    <p:sldId id="418" r:id="rId12"/>
    <p:sldId id="419" r:id="rId13"/>
    <p:sldId id="422" r:id="rId14"/>
    <p:sldId id="409" r:id="rId15"/>
    <p:sldId id="410" r:id="rId16"/>
    <p:sldId id="421" r:id="rId17"/>
    <p:sldId id="404" r:id="rId18"/>
    <p:sldId id="405" r:id="rId19"/>
    <p:sldId id="406" r:id="rId20"/>
    <p:sldId id="424" r:id="rId2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0" autoAdjust="0"/>
    <p:restoredTop sz="95393" autoAdjust="0"/>
  </p:normalViewPr>
  <p:slideViewPr>
    <p:cSldViewPr snapToGrid="0">
      <p:cViewPr varScale="1">
        <p:scale>
          <a:sx n="145" d="100"/>
          <a:sy n="145" d="100"/>
        </p:scale>
        <p:origin x="1424" y="176"/>
      </p:cViewPr>
      <p:guideLst>
        <p:guide orient="horz" pos="3816"/>
        <p:guide pos="144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37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7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1" r:id="rId2"/>
    <p:sldLayoutId id="2147483712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youtube.com/watch?feature=iv&amp;src_vid=K-F19DORO1w&amp;annotation_id=annotation_963680&amp;v=UUxIXU_Ob6E" TargetMode="External"/><Relationship Id="rId7" Type="http://schemas.openxmlformats.org/officeDocument/2006/relationships/hyperlink" Target="http://www.nlpca.org/fig_pca_principal_component_analysis.png" TargetMode="External"/><Relationship Id="rId2" Type="http://schemas.openxmlformats.org/officeDocument/2006/relationships/hyperlink" Target="https://www.youtube.com/watch?v=BfTMmoDFXy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owardsdatascience.com/quadratic-discriminant-analysis-ae55d8a8148a#:~:text=Quadratic%20Discriminant%20Analysis%20(QDA)%20is,that%20belong%20to%20the%20class.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scikit-learn.org/dev/modules/lda_qda.html" TargetMode="External"/><Relationship Id="rId10" Type="http://schemas.openxmlformats.org/officeDocument/2006/relationships/hyperlink" Target="http://www.nature.com/srep/2012/121211/srep00961/images/srep00961-f1.jpg" TargetMode="External"/><Relationship Id="rId4" Type="http://schemas.openxmlformats.org/officeDocument/2006/relationships/hyperlink" Target="https://en.wikipedia.org/wiki/Principal_component_analysis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Rayleigh_quotient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ip.piconepress.com/courses/temple/ece_8527/resources/imld/" TargetMode="External"/><Relationship Id="rId2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sip.piconepress.com/courses/temple/ece_8527/resources/imld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Affine_transformati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07: Discriminant Analysis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0773" y="1333344"/>
            <a:ext cx="4721225" cy="50674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Objectives: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Mean-Square Error Objective Function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Projection Operator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Whitening Transformation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Principal Component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Fisher Linear Discriminant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Multiple Discriminant Analysis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Independent Component Analysis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</a:rPr>
              <a:t>Resources:</a:t>
            </a:r>
          </a:p>
          <a:p>
            <a:pPr marL="171450"/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</a:t>
            </a:r>
            <a:r>
              <a:rPr lang="en-US"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(Section 10.4</a:t>
            </a: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JL: Layman’s Explanation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QT: PCA Introduction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Wiki: PCA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1450"/>
            <a:r>
              <a:rPr lang="en-US" sz="1800" b="1" kern="0" dirty="0">
                <a:solidFill>
                  <a:schemeClr val="bg1"/>
                </a:solidFill>
                <a:hlinkClick r:id="rId5"/>
              </a:rPr>
              <a:t>Py: Quadratic Discriiminant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  <a:hlinkClick r:id="rId6"/>
              </a:rPr>
              <a:t>TDS: Quadratic Discriminant Analysis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06" y="1333345"/>
            <a:ext cx="2199738" cy="1922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2414" y="2497301"/>
            <a:ext cx="2159513" cy="22977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63" y="4014551"/>
            <a:ext cx="1791481" cy="204334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31232"/>
                <a:ext cx="8686800" cy="5642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ratio is the </a:t>
                </a:r>
                <a:r>
                  <a:rPr lang="en-US" altLang="en-US" sz="1800" b="1" dirty="0">
                    <a:solidFill>
                      <a:schemeClr val="bg1"/>
                    </a:solidFill>
                    <a:hlinkClick r:id="rId2"/>
                  </a:rPr>
                  <a:t>generalized Rayleigh quotient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and has the property that the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that maximizes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must satisfy: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solution is: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is Fisher’s linear discriminant, also known as the canonical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variate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solution maps the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problem to a one-dimensional problem (in this case).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From Chapter 2, when the conditional densities,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𝒊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are multivariate Gaussian with equal covariances, the optimal decision boundary is given by: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𝒘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is related to the prior probabilities.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The computational complexity is dominated by the calculation of the within-class scatter and its inverse, an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𝑶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𝒅</m:t>
                    </m:r>
                    <m:r>
                      <a:rPr lang="en-US" alt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𝟐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calculation. But this is done offline!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endParaRPr lang="en-US" alt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232"/>
                <a:ext cx="8686800" cy="5642568"/>
              </a:xfrm>
              <a:prstGeom prst="rect">
                <a:avLst/>
              </a:prstGeom>
              <a:blipFill>
                <a:blip r:embed="rId3"/>
                <a:stretch>
                  <a:fillRect l="-1606" t="-1124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19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Multiple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31232"/>
                <a:ext cx="8686800" cy="5845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For the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-class problem in a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space, the natural generalization involves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discriminant functions.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within-class scatter is defined as:</a:t>
                </a:r>
              </a:p>
              <a:p>
                <a:pPr marL="4651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brk m:alnAt="7"/>
                              </m:r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total mean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and a total scatter matrix,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1800" b="0" i="1" baseline="-25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total scatter is related to the within-class scatter (derivation omitted):</a:t>
                </a:r>
              </a:p>
              <a:p>
                <a:pPr marL="465138">
                  <a:spcAft>
                    <a:spcPts val="1200"/>
                  </a:spcAft>
                  <a:tabLst>
                    <a:tab pos="2162175" algn="ctr"/>
                    <a:tab pos="5080000" algn="ctr"/>
                  </a:tabLs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have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discriminant functions of the form:</a:t>
                </a:r>
              </a:p>
              <a:p>
                <a:pPr marL="4651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bSup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en-US" sz="1800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criterion function is: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. The solution to maximizing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or,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is the sum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rank one or less matrices, and because only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of these are independent,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of rank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or less. 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1232"/>
                <a:ext cx="8686800" cy="5845768"/>
              </a:xfrm>
              <a:prstGeom prst="rect">
                <a:avLst/>
              </a:prstGeom>
              <a:blipFill>
                <a:blip r:embed="rId2"/>
                <a:stretch>
                  <a:fillRect l="-1606" t="-1082" b="-12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985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829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Goal is to discover underlying structure in a signal.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Originally gained popularity for applications in blind source separation (BSS), the process of extracting one or more unknown signals from noise</a:t>
                </a:r>
                <a:b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(e.g., cocktail party effect).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Most often applied to time series analysis though it can also be used for traditional pattern recognition problems. 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Define a signal  as a sum of statistically independent signals:</a:t>
                </a:r>
              </a:p>
              <a:p>
                <a:pPr marL="4667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en-US" sz="1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altLang="en-US" sz="18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𝑨𝒔</m:t>
                    </m:r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1450" lvl="0">
                  <a:spcAft>
                    <a:spcPts val="600"/>
                  </a:spcAft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and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</a:t>
                </a:r>
              </a:p>
              <a:p>
                <a:pPr marL="4667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𝑾𝒙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 and 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𝑾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p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If we can estimate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, then we can compute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by inverting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 The signal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is observable, but the parameters of the matrix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are not observable.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This is the basic principle of blind deconvolution or BSS.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unique aspect of ICA is that it attempts to model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as a sum of statistically independent non-Gaussian signals. Why?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829481"/>
              </a:xfrm>
              <a:prstGeom prst="rect">
                <a:avLst/>
              </a:prstGeom>
              <a:blipFill>
                <a:blip r:embed="rId2"/>
                <a:stretch>
                  <a:fillRect l="-1606" t="-1304" r="-1606" b="-1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0"/>
            <a:ext cx="8686800" cy="49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</a:rPr>
              <a:t>Independent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Component Analysis (ICA)</a:t>
            </a:r>
          </a:p>
        </p:txBody>
      </p:sp>
    </p:spTree>
    <p:extLst>
      <p:ext uri="{BB962C8B-B14F-4D97-AF65-F5344CB8AC3E}">
        <p14:creationId xmlns:p14="http://schemas.microsoft.com/office/powerpoint/2010/main" val="224390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827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Unlike mean square error approaches, ICA attempts to optimize the parameters of the model based on a variety of information theoretic measures:</a:t>
                </a:r>
              </a:p>
              <a:p>
                <a:pPr marL="519113" lvl="1" indent="-17303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Differential Entropy: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d>
                    <m:r>
                      <a:rPr kumimoji="0" lang="en-US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kumimoji="0" lang="en-US" alt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e>
                        </m:d>
                      </m:e>
                    </m:nary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𝑙𝑜𝑔𝑓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ⅆ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519113" lvl="1" indent="-17303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Negentropy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𝑔𝑎𝑢𝑠𝑠</m:t>
                            </m:r>
                          </m:sub>
                        </m:sSub>
                      </m:e>
                    </m:d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2" lvl="1">
                  <a:spcAft>
                    <a:spcPts val="1200"/>
                  </a:spcAft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𝑔𝑎𝑢𝑠𝑠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is a Gaussian random vector with the same covariance as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73038" lvl="1" indent="-161925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Negentropy is a measure of non-Gaussianity.</a:t>
                </a:r>
                <a:r>
                  <a:rPr lang="en-US" dirty="0"/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Mutual information is a natural measure of the dependence between random variables.</a:t>
                </a:r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3038" lvl="1" indent="-161925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Mutual information and negentropy are related by:</a:t>
                </a:r>
              </a:p>
              <a:p>
                <a:pPr marL="460375" lvl="1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sz="1800" dirty="0">
                  <a:solidFill>
                    <a:srgbClr val="000000"/>
                  </a:solidFill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It is common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to zero mean and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prewhiten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the data (using PCA) so that the technique can focus on the non-Gaussian aspects of the data. Since these are linear operations, they do not impact the non-Gaussian aspects of the model.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There are no closed form solutions for the problem described above, and a gradient descent approach must be used to find the model parameters.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827429"/>
              </a:xfrm>
              <a:prstGeom prst="rect">
                <a:avLst/>
              </a:prstGeom>
              <a:blipFill>
                <a:blip r:embed="rId2"/>
                <a:stretch>
                  <a:fillRect l="-1606" t="-1304" r="-20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6846"/>
            <a:ext cx="8686800" cy="4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2"/>
                </a:solidFill>
              </a:rPr>
              <a:t>Objective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3987336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315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One very popular algorithm for ICA is based on finding a projection of x that maximizes non-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Gaussianity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lvl="0" indent="-176213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Define an approximation to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Negentropy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  <a:r>
                  <a:rPr lang="en-US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𝝂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alt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</a:b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func>
                      <m:funcPr>
                        <m:ctrlP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18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1≤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</a:t>
                </a:r>
                <a:r>
                  <a:rPr lang="en-US" alt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a GRV with the same covariance as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Use an iterative equation solver to find the weight vector,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Choose an initial random guess for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(single channel case).</a:t>
                </a: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Compute: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𝒙𝒈</m:t>
                        </m:r>
                        <m:d>
                          <m:dPr>
                            <m:ctrlP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kumimoji="0" lang="en-US" alt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kumimoji="0" lang="en-US" alt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alt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kumimoji="0" lang="en-US" alt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endPara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39725" lvl="1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Compute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39725" marR="0" lvl="1" indent="-1635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If the direction of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changes, iterate.</a:t>
                </a:r>
              </a:p>
              <a:p>
                <a:pPr marL="176213" lvl="1" indent="-176213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functions </a:t>
                </a:r>
                <a14:m>
                  <m:oMath xmlns:m="http://schemas.openxmlformats.org/officeDocument/2006/math">
                    <m:r>
                      <a:rPr lang="en-US" alt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the first and</a:t>
                </a:r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second derivatives of a nonlinear function,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1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FastICA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very similar to a gradient descent solution of the maximum likelihood equations.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315045"/>
              </a:xfrm>
              <a:prstGeom prst="rect">
                <a:avLst/>
              </a:prstGeom>
              <a:blipFill>
                <a:blip r:embed="rId2"/>
                <a:stretch>
                  <a:fillRect l="-1606" t="-1432" b="-167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chemeClr val="accent2"/>
                </a:solidFill>
              </a:rPr>
              <a:t>FastICA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5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2783" y="682625"/>
            <a:ext cx="8542592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Principal Component Analysis (PCA): </a:t>
            </a:r>
            <a:r>
              <a:rPr lang="en-US" sz="1800" b="1" dirty="0">
                <a:solidFill>
                  <a:schemeClr val="bg1"/>
                </a:solidFill>
              </a:rPr>
              <a:t>represents the data by minimizing the squared error (representing data in directions of greatest variance).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PCA is commonly applied in a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class-dependent manner where a whitening transformation is computed for each class, and the distance from the mean of that class is measured using this class-specific transformation.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PCA gives insight into the important dimensions of your problem by examining the direction of the eigenvectors.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Linear Discriminant Analysis (LDA):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attempts to project the data onto a line that represents the direction of maximum discrimination.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LDA can be generalized to a multi-class problem through the use of multiple discriminant functions (c classes require c-1 discriminant functions).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Independent Component Analysis (ICA):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an effective technique for blind source separation that is based on information theoretic principles.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There are many other forms of component analysis including heteroscedastic LDA (HLDA), neural network-based approaches (e.g., nonlinear PCA, learning vector quantization – LVQ), kernel-based approaches that use data-driven kernels, probabilistic ICA, and support vector machines.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2525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Heteroscedastic Linear Discriminant Analysis (HLDA)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Heteroscedastic: when random variables have different variances.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When might we observe </a:t>
            </a:r>
            <a:r>
              <a:rPr lang="en-US" sz="1800" b="1" dirty="0"/>
              <a:t>heteroscedasticity?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Suppose 100 students enroll in a typing class — some of which have typing experience and some of which do not.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After the first class there would be a great deal of dispersion in the number of typing mistakes.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After the final class the dispersion would be smaller.</a:t>
            </a:r>
          </a:p>
          <a:p>
            <a:pPr marL="339725" lvl="2" indent="-163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/>
              <a:t>The error variance is non-constant — it decreases as time increases.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An example is shown to the right. The two classes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have nearly the same mean, but different variances,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and the variances differ in one direction.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LDA would project these classes onto a line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that does not achieve maximal separation.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HLDA seeks a transform that will account for the</a:t>
            </a:r>
            <a:br>
              <a:rPr lang="en-US" altLang="en-US" sz="1800" b="1" dirty="0">
                <a:solidFill>
                  <a:schemeClr val="bg1"/>
                </a:solidFill>
              </a:rPr>
            </a:br>
            <a:r>
              <a:rPr lang="en-US" altLang="en-US" sz="1800" b="1" dirty="0">
                <a:solidFill>
                  <a:schemeClr val="bg1"/>
                </a:solidFill>
              </a:rPr>
              <a:t>unequal variances.</a:t>
            </a:r>
          </a:p>
          <a:p>
            <a:pPr marL="176213" lvl="1" indent="-17621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HLDA is typically useful when classes have significant overlap.</a:t>
            </a:r>
          </a:p>
        </p:txBody>
      </p:sp>
      <p:pic>
        <p:nvPicPr>
          <p:cNvPr id="200711" name="Picture 7"/>
          <p:cNvPicPr>
            <a:picLocks noChangeAspect="1" noChangeArrowheads="1"/>
          </p:cNvPicPr>
          <p:nvPr/>
        </p:nvPicPr>
        <p:blipFill>
          <a:blip r:embed="rId2"/>
          <a:srcRect l="22621" t="16807" r="24173" b="6509"/>
          <a:stretch>
            <a:fillRect/>
          </a:stretch>
        </p:blipFill>
        <p:spPr bwMode="auto">
          <a:xfrm>
            <a:off x="7090823" y="3834582"/>
            <a:ext cx="1713964" cy="18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V="1">
            <a:off x="5456903" y="4129548"/>
            <a:ext cx="2728452" cy="79641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40361" y="5526088"/>
            <a:ext cx="1386349" cy="18153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64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Partitioning Our Parameter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4796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be partitioned into the first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columns corresponding to the dimensions we retain, and the remaining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columns corresponding to the dimensions we discard.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Then the dimensionality reduction problem can be viewed in two steps: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non-singular transform is applied to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to transform the features, and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dimensionality reduction is performed to reduce the output of this linear transformation,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to a reduced dimension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Let us partition the mean and variances as follows: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  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altLang="en-US" sz="18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𝑝𝑥𝑝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en-US" sz="18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en-US" sz="180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b="0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en-US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common to all terms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are different for each class.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4796634"/>
              </a:xfrm>
              <a:prstGeom prst="rect">
                <a:avLst/>
              </a:prstGeom>
              <a:blipFill>
                <a:blip r:embed="rId2"/>
                <a:stretch>
                  <a:fillRect l="-1606" t="-1583" r="-1898" b="-7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2284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Density and Likelihood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7"/>
                <a:ext cx="8686800" cy="5725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density function of a data point under the model, assuming a Gaussian model (as we did with PCA and LDA), is given by: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b="1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an indicator function for the class assignment for each data point. (This simply represents the density function for the transformed data.)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log likelihood function is given by:</a:t>
                </a:r>
              </a:p>
              <a:p>
                <a:pPr marL="46037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633413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𝚺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Differentiating the likelihood with respect to the unknown means and variances gives:</a:t>
                </a:r>
              </a:p>
              <a:p>
                <a:pPr marL="460375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alt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n-US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sSubSup>
                              <m:sSub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acc>
                              <m:accPr>
                                <m:chr m:val="̃"/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7"/>
                <a:ext cx="8686800" cy="5725547"/>
              </a:xfrm>
              <a:prstGeom prst="rect">
                <a:avLst/>
              </a:prstGeom>
              <a:blipFill>
                <a:blip r:embed="rId2"/>
                <a:stretch>
                  <a:fillRect l="-1606" t="-13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033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Optimal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608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Substituting the optimal values into the likelihood equation, and then maximizing with respect to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gives: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accPr>
                            <m:e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𝐹</m:t>
                          </m:r>
                        </m:sub>
                      </m:sSub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𝑎𝑟𝑔𝑚𝑎𝑥</m:t>
                          </m:r>
                        </m:e>
                        <m:sub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/>
                            </a:rPr>
                            <m:t>𝜽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𝑙𝑜𝑔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acc>
                                <m:accPr>
                                  <m:chr m:val="̂"/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𝑐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𝑙𝑜𝑔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̂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These equations do not have a closed-form solution. For the general case, we must solve them iteratively using a gradient descent algorithm and a two-step process in which we estimate means and variances from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then estimate the optimal value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𝜽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from the means and variances.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Simplifications exist for diagonal and equal covariances, but the benefits of the algorithm seem to diminish in these cases.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To classify data, one must compute the log-likelihood distance from each class and then assign the class based on the maximum likelihood.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Let’s work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  <a:hlinkClick r:id="rId2"/>
                  </a:rPr>
                  <a:t>some 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  <a:hlinkClick r:id="rId3"/>
                  </a:rPr>
                  <a:t>examples</a:t>
                </a: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(class-dependent PCA, LDA and HLDA).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HLDA training is significantly more expensive than PCA or LDA, but classification is of the same complexity as PCA and LDA because this is still essentially a linear transformation plus a Mahalanobis distance computation.</a:t>
                </a: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608651"/>
              </a:xfrm>
              <a:prstGeom prst="rect">
                <a:avLst/>
              </a:prstGeom>
              <a:blipFill>
                <a:blip r:embed="rId4"/>
                <a:stretch>
                  <a:fillRect l="-1606" t="-3846" r="-1752" b="-15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798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Component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63678"/>
            <a:ext cx="8680349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Component analysis is a technique that combines features to reduce the dimension of the feature space.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Is also the basis for a classification algorithm since it is from the same family of algorithms as MLE and MAP estimation under Gaussian assumptions.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Features of this approach include: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Statistical decorrelation of the data.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Linear combinations are simple to compute and tractable.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Project a high dimensional space onto a lower dimensional space.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Gain insight into the relative importance of each feature.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Three classical approaches for finding the optimal transformation: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Principal Component Analysis (PCA):</a:t>
            </a:r>
            <a:r>
              <a:rPr lang="en-US" altLang="en-US" sz="1800" b="1" dirty="0">
                <a:solidFill>
                  <a:srgbClr val="000000"/>
                </a:solidFill>
              </a:rPr>
              <a:t> projection that best represents the data in a least-square sense.</a:t>
            </a:r>
          </a:p>
          <a:p>
            <a:pPr marL="339725" lvl="1" indent="-1635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Multiple Discriminant Analysis (MDA):</a:t>
            </a:r>
            <a:r>
              <a:rPr lang="en-US" altLang="en-US" sz="1800" b="1" dirty="0">
                <a:solidFill>
                  <a:srgbClr val="000000"/>
                </a:solidFill>
              </a:rPr>
              <a:t> projection that best separates the data in a least-squares sense.</a:t>
            </a:r>
          </a:p>
          <a:p>
            <a:pPr marL="339725" lvl="1" indent="-16351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chemeClr val="accent1"/>
                </a:solidFill>
              </a:rPr>
              <a:t>Independent Component Analysis (ICA):</a:t>
            </a:r>
            <a:r>
              <a:rPr lang="en-US" altLang="en-US" sz="1800" b="1" dirty="0">
                <a:solidFill>
                  <a:srgbClr val="000000"/>
                </a:solidFill>
              </a:rPr>
              <a:t>  projection that  minimizes the mutual  information of the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8262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505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Principal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35050" y="663678"/>
                <a:ext cx="8680349" cy="4939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representing a set of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d-dimensional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by a single vector,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 (e.g., the mean, median or centroid).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Define a squared-error criterion: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box>
                      <m:boxPr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r>
                                      <a:rPr lang="en-US" alt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e>
                    </m:box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. This represents the total error, or distortion, that occurs by representing the data by this point.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What is the best value of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</a:rPr>
                  <a:t>? The value that minimizes the squared error? The value that minimizes the largest distance from any point? Other criteria?</a:t>
                </a:r>
              </a:p>
              <a:p>
                <a:pPr marL="347663" indent="-166688">
                  <a:spcBef>
                    <a:spcPts val="0"/>
                  </a:spcBef>
                  <a:spcAft>
                    <a:spcPts val="6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solution to minimizing the mean squared error is given by:</a:t>
                </a:r>
              </a:p>
              <a:p>
                <a:pPr marL="4572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alt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en-US" sz="18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1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347663" indent="-166688">
                  <a:spcBef>
                    <a:spcPts val="0"/>
                  </a:spcBef>
                  <a:spcAft>
                    <a:spcPts val="1200"/>
                  </a:spcAft>
                  <a:buFont typeface="Wingdings" charset="2"/>
                  <a:buChar char="§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The sample mean is a zero-dimensional representation of the data set.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</a:rPr>
                  <a:t>Consider a one-dimensional solution involving a projection:</a:t>
                </a:r>
              </a:p>
              <a:p>
                <a:pPr marL="4572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alt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en-US" sz="18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en-US" sz="1800" b="1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altLang="en-US" sz="1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alt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</m:d>
                                  <m:r>
                                    <a:rPr lang="en-US" alt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en-US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Can we choose the weights,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, to minimize the mean-squared error?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050" y="663678"/>
                <a:ext cx="8680349" cy="4939301"/>
              </a:xfrm>
              <a:prstGeom prst="rect">
                <a:avLst/>
              </a:prstGeom>
              <a:blipFill>
                <a:blip r:embed="rId2"/>
                <a:stretch>
                  <a:fillRect l="-1462" t="-1538" r="-1754" b="-1820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701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1800"/>
                  </a:spcAft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𝜱𝜦𝜱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[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𝒚𝒚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]=(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baseline="30000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(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𝜱𝜱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tabLst>
                    <a:tab pos="914400" algn="l"/>
                  </a:tabLst>
                </a:pP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is known as Principal Component Analysis (PCA). Examining the eigenvectors of the covariance matrix provides information about the relationships between features.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rgbClr val="000000"/>
                    </a:solidFill>
                    <a:sym typeface="Symbol"/>
                  </a:rPr>
                  <a:t>The best projection in the mean-square error sense is the projection of the data onto a line through the sample mean in the direction of the eigenvector of the scatter matrix having the largest eigenvalue.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468" t="-1293" r="-1322" b="-19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Alternate View: 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6515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Examples of Maximum Likelihood Classification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5050" y="631232"/>
            <a:ext cx="86803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shaped support region.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Let’s work 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  <a:hlinkClick r:id="rId2"/>
              </a:rPr>
              <a:t>some examples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(class-independent and class-dependent PCA).</a:t>
            </a:r>
            <a:endParaRPr lang="en-US" altLang="en-US" sz="1800" baseline="-25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1" y="1815788"/>
            <a:ext cx="4487212" cy="483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7312" y="2715066"/>
            <a:ext cx="1364566" cy="5064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3" idx="6"/>
          </p:cNvCxnSpPr>
          <p:nvPr/>
        </p:nvCxnSpPr>
        <p:spPr>
          <a:xfrm>
            <a:off x="367312" y="2968285"/>
            <a:ext cx="1364566" cy="0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4"/>
          </p:cNvCxnSpPr>
          <p:nvPr/>
        </p:nvCxnSpPr>
        <p:spPr>
          <a:xfrm flipV="1">
            <a:off x="1049595" y="2715066"/>
            <a:ext cx="0" cy="50643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64369" y="1828415"/>
            <a:ext cx="3851031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class-independent PCA, a global covariance matrix is computed: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In this case, the covariance will be an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first principal component will be the major axis of this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second principal component will be the minor axis.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class-dependent PCA, which requires labeled training data, transformations are computed independently for each class.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The ML decision surface is a line (or a parabola in this case).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9317" y="2602523"/>
            <a:ext cx="1871003" cy="1541050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88536">
            <a:off x="274320" y="2756781"/>
            <a:ext cx="2546252" cy="12665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9200" y="2903459"/>
            <a:ext cx="782101" cy="980696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4573" y="2715066"/>
            <a:ext cx="2025747" cy="135049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uiExpand="1" build="p" bldLvl="2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0"/>
            <a:ext cx="8686801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8"/>
                <a:ext cx="8686800" cy="5078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PCA models the directions of the data that have the greatest variance.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Discriminant analysis seeks directions that are efficient for discrimination.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the problem of projecting data from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dimensions onto a line with the hope that we can optimize the orientation of the line to minimize error.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Consider a set of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-dimensional samples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in the subset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  <a:sym typeface="Symbol"/>
                  </a:rPr>
                  <a:t> labeled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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linear combination of the elements of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also known as an </a:t>
                </a:r>
                <a:r>
                  <a:rPr lang="en-US" altLang="en-US" sz="1800" b="1" dirty="0">
                    <a:solidFill>
                      <a:schemeClr val="bg1"/>
                    </a:solidFill>
                    <a:hlinkClick r:id="rId2"/>
                  </a:rPr>
                  <a:t>affine transformation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 Just as the vectors,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can be divided into two classes,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can be divided into two groups,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Our challenge is to find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that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maximizes the separation between the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two classes.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can be done by considering the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ratio of the between-class scatter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to the within-class scatter.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8"/>
                <a:ext cx="8686800" cy="5078313"/>
              </a:xfrm>
              <a:prstGeom prst="rect">
                <a:avLst/>
              </a:prstGeom>
              <a:blipFill>
                <a:blip r:embed="rId3"/>
                <a:stretch>
                  <a:fillRect l="-1606" t="-1496" b="-17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050" y="3944418"/>
            <a:ext cx="4322200" cy="246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35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0"/>
            <a:ext cx="8688387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Means and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63679"/>
                <a:ext cx="8686800" cy="5690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sample mean for class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0338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sample mean for the projected points are:</a:t>
                </a:r>
              </a:p>
              <a:p>
                <a:pPr marL="457200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60338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sample mean for the projected points is just the projection of the mean (which is expected since this is a linear transformation).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It follows that the distance between the projected means is: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scatter for the projected samples: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An estimate of the variance of the pooled data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is called the within-class scatter.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seek to minimize the within-class scatter, which means the data is packed tightly around the mean in the transformed space.</a:t>
                </a:r>
              </a:p>
              <a:p>
                <a:pPr marL="176213" indent="-176213">
                  <a:spcBef>
                    <a:spcPts val="60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3679"/>
                <a:ext cx="8686800" cy="5690212"/>
              </a:xfrm>
              <a:prstGeom prst="rect">
                <a:avLst/>
              </a:prstGeom>
              <a:blipFill>
                <a:blip r:embed="rId2"/>
                <a:stretch>
                  <a:fillRect l="-1606" t="-7350" r="-11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81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599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Fisher Linear Discriminant and Scatter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737419"/>
                <a:ext cx="8686800" cy="4262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Fisher linear discriminant maximizes the criteria: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Define a scatter matrix for class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alt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total scatter,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is: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We can write the scatter for the projected samples as: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alt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brk m:alnAt="7"/>
                          </m:r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alt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Therefore, the sum of the scatters can be written as:</a:t>
                </a:r>
              </a:p>
              <a:p>
                <a:pPr marL="466725">
                  <a:spcAft>
                    <a:spcPts val="1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37419"/>
                <a:ext cx="8686800" cy="4262449"/>
              </a:xfrm>
              <a:prstGeom prst="rect">
                <a:avLst/>
              </a:prstGeom>
              <a:blipFill>
                <a:blip r:embed="rId2"/>
                <a:stretch>
                  <a:fillRect l="-1606" t="-5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713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8386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Projected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7012" y="737419"/>
                <a:ext cx="8688387" cy="4656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separation of the projected means obeys: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4319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4319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alt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450">
                  <a:spcAft>
                    <a:spcPts val="1200"/>
                  </a:spcAft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where the between-class scatter,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is given by:</a:t>
                </a:r>
                <a:r>
                  <a:rPr lang="en-US" alt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8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en-US" sz="18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is the within-class scatter and is proportional to the covariance of the pooled data.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, the between-class scatter, is symmetric and positive definite, but because it is the outer product of two vectors, its rank is at most one.</a:t>
                </a:r>
              </a:p>
              <a:p>
                <a:pPr marL="176213" indent="-176213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This implies that for any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in 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criterion function,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can be written as: </a:t>
                </a:r>
                <a14:m>
                  <m:oMath xmlns:m="http://schemas.openxmlformats.org/officeDocument/2006/math"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en-US" sz="1800" b="0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2" y="737419"/>
                <a:ext cx="8688387" cy="4656916"/>
              </a:xfrm>
              <a:prstGeom prst="rect">
                <a:avLst/>
              </a:prstGeom>
              <a:blipFill>
                <a:blip r:embed="rId2"/>
                <a:stretch>
                  <a:fillRect l="-1460" t="-1635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095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8605</TotalTime>
  <Words>2738</Words>
  <Application>Microsoft Macintosh PowerPoint</Application>
  <PresentationFormat>Letter Paper (8.5x11 in)</PresentationFormat>
  <Paragraphs>209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Times New Roman</vt:lpstr>
      <vt:lpstr>Wingdings</vt:lpstr>
      <vt:lpstr>1_lecture_title</vt:lpstr>
      <vt:lpstr>3_isip_default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502</cp:revision>
  <dcterms:created xsi:type="dcterms:W3CDTF">2002-09-12T17:13:32Z</dcterms:created>
  <dcterms:modified xsi:type="dcterms:W3CDTF">2023-02-03T13:42:49Z</dcterms:modified>
</cp:coreProperties>
</file>