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  <p:sldMasterId id="2147483712" r:id="rId4"/>
  </p:sldMasterIdLst>
  <p:notesMasterIdLst>
    <p:notesMasterId r:id="rId30"/>
  </p:notesMasterIdLst>
  <p:handoutMasterIdLst>
    <p:handoutMasterId r:id="rId31"/>
  </p:handoutMasterIdLst>
  <p:sldIdLst>
    <p:sldId id="311" r:id="rId5"/>
    <p:sldId id="293" r:id="rId6"/>
    <p:sldId id="312" r:id="rId7"/>
    <p:sldId id="407" r:id="rId8"/>
    <p:sldId id="319" r:id="rId9"/>
    <p:sldId id="390" r:id="rId10"/>
    <p:sldId id="298" r:id="rId11"/>
    <p:sldId id="307" r:id="rId12"/>
    <p:sldId id="299" r:id="rId13"/>
    <p:sldId id="294" r:id="rId14"/>
    <p:sldId id="296" r:id="rId15"/>
    <p:sldId id="310" r:id="rId16"/>
    <p:sldId id="330" r:id="rId17"/>
    <p:sldId id="331" r:id="rId18"/>
    <p:sldId id="314" r:id="rId19"/>
    <p:sldId id="315" r:id="rId20"/>
    <p:sldId id="316" r:id="rId21"/>
    <p:sldId id="318" r:id="rId22"/>
    <p:sldId id="408" r:id="rId23"/>
    <p:sldId id="320" r:id="rId24"/>
    <p:sldId id="321" r:id="rId25"/>
    <p:sldId id="409" r:id="rId26"/>
    <p:sldId id="410" r:id="rId27"/>
    <p:sldId id="361" r:id="rId28"/>
    <p:sldId id="411" r:id="rId2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928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31" autoAdjust="0"/>
    <p:restoredTop sz="95392" autoAdjust="0"/>
  </p:normalViewPr>
  <p:slideViewPr>
    <p:cSldViewPr snapToGrid="0">
      <p:cViewPr varScale="1">
        <p:scale>
          <a:sx n="130" d="100"/>
          <a:sy n="130" d="100"/>
        </p:scale>
        <p:origin x="240" y="176"/>
      </p:cViewPr>
      <p:guideLst>
        <p:guide orient="horz" pos="2640"/>
        <p:guide pos="144"/>
        <p:guide pos="2928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46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54549-E4D7-4841-B153-513D2B629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41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Picone: Unencumbered EEG Corpora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13, 2022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bernardmarr/2021/09/24/the-7-biggest-artificial-intelligence-ai-trends-in-2022/?sh=236720372015" TargetMode="External"/><Relationship Id="rId3" Type="http://schemas.openxmlformats.org/officeDocument/2006/relationships/hyperlink" Target="https://www.forbes.com/sites/nicolemartin1/2019/08/26/7-must-see-ted-talks-on-ai-and-machine-learning/?sh=5b82335616d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sip.piconepress.com/courses/temple/ece_8527/syllabus/curr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post.com/2022/02/20/could-artificial-intelligence-really-wipe-out-humanity/" TargetMode="External"/><Relationship Id="rId5" Type="http://schemas.openxmlformats.org/officeDocument/2006/relationships/image" Target="../media/image3.wmf"/><Relationship Id="rId4" Type="http://schemas.openxmlformats.org/officeDocument/2006/relationships/hyperlink" Target="https://isip.piconepress.com/courses/temple/ece_8527/resources/dhs_book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hoodp.nitrocdn.com/HhPZwyEPNMbxJwQocjPNMHNUjcddXQui/assets/images/optimized/rev-d8a6f3f/app/uploads/2023/02/chatgpt.jpe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mdb.com/title/tt0088247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anariely/status/287952257926971392?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s://www.dip.ee.uct.ac.za/~nicolls/lectures/eee482f/05_proberr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6213" indent="-176213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+mn-lt"/>
              </a:rPr>
              <a:t>	Course Goals</a:t>
            </a:r>
            <a:br>
              <a:rPr lang="en-US" sz="1800" b="1" dirty="0">
                <a:solidFill>
                  <a:srgbClr val="892034"/>
                </a:solidFill>
                <a:latin typeface="+mn-lt"/>
              </a:rPr>
            </a:b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Design Cycle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and Risk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vs. Recognition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Confusability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Rules of Machine Learning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Course Syllabus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1.1 – 1.3)</a:t>
            </a: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TED Talks</a:t>
            </a:r>
            <a:b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78372" y="576685"/>
            <a:ext cx="853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Course Overview</a:t>
            </a:r>
          </a:p>
        </p:txBody>
      </p:sp>
      <p:pic>
        <p:nvPicPr>
          <p:cNvPr id="11" name="Picture 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4307" y="3964287"/>
            <a:ext cx="2374900" cy="233362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AD30C3BA-969C-B788-9875-8A1DF0F0D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47" y="1143382"/>
            <a:ext cx="3042091" cy="2715872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BA0DAB4E-04BB-B8FF-68F4-58A2B9EC4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4287"/>
            <a:ext cx="1579002" cy="233362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Classical Pattern Recognition: Problem Decomposition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850363-45B3-C644-99E1-50EC65A1B27C}"/>
              </a:ext>
            </a:extLst>
          </p:cNvPr>
          <p:cNvSpPr/>
          <p:nvPr/>
        </p:nvSpPr>
        <p:spPr>
          <a:xfrm>
            <a:off x="228600" y="2166143"/>
            <a:ext cx="2677886" cy="185464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4A5B6-7D27-444D-A022-6C181957503D}"/>
              </a:ext>
            </a:extLst>
          </p:cNvPr>
          <p:cNvSpPr txBox="1"/>
          <p:nvPr/>
        </p:nvSpPr>
        <p:spPr>
          <a:xfrm>
            <a:off x="2788141" y="1413103"/>
            <a:ext cx="178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End-to-End Deep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 and quite a bit about experimental design.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 Made By Novices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71992"/>
            <a:ext cx="86883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Three fundamental rules of machine learning: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+mj-lt"/>
              <a:buAutoNum type="arabicPeriod"/>
              <a:tabLst>
                <a:tab pos="1196975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There is no data like more data.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Are your results statistically significant?</a:t>
            </a:r>
          </a:p>
          <a:p>
            <a:pPr marL="571500" indent="-342900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</a:rPr>
              <a:t>When you compare two algorithms, you must compare them on equal footing (e.g., same data, number of parameters, compute time, latency).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 vs. statistics: significant overlap between these fields.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is this distribution so important in engineering?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(Hint: least constrained solution consistent with the data.)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Covariance: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does it mean for the components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to be statistically independent?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𝑰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 Gaussian distribution, what is true about the higher-order moments? How does this relate to the principle known as Occam’s Razor?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is the entropy of a continuous Gaussian distribution? Is this a maximum value? minimum value? other?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are the statistics of a linear combination of Gaussian random variables?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does this relate to the Central Limit Theorem?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21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Univariate normal distribution: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</m:ra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the mean and covariance are defined by:</a:t>
                </a: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Statistical Independence:	N/A since there is only one dimension</a:t>
                </a: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entropy of a univariate normal distribution is given by: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348456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𝒅𝒙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blipFill>
                <a:blip r:embed="rId3"/>
                <a:stretch>
                  <a:fillRect l="-1606" t="-1322" b="-30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is completely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specified by its mean and variance: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peak is at: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𝝅</m:t>
                                </m:r>
                              </m:e>
                            </m:rad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𝟔𝟔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the area is within one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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𝟗𝟓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𝟗𝟗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achieves the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entropy of all distributions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having a given mean and variance.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Central Limit Theorem: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sum of a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large number of small, independent random variables will lead to a Gaussian distribution.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you provide an intuitive explanation for this? (Hint: convolution.)</a:t>
                </a: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blipFill>
                <a:blip r:embed="rId2"/>
                <a:stretch>
                  <a:fillRect l="-1599" t="-1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9563"/>
            <a:ext cx="43434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lvl="0" indent="-176213">
                  <a:spcAft>
                    <a:spcPts val="1200"/>
                  </a:spcAf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mean (row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vector)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covariance matrix,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input </a:t>
                </a:r>
                <a:r>
                  <a:rPr kumimoji="0" lang="en-US" sz="1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dat</a:t>
                </a: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 as a (row) vector.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the exponent term is really a dot product or a weighted Euclidean distance. This can be computed very efficiently on modern processors.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covariance is always  symmetric and positive semidefinite.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How does the shape vary as a function of the covariance?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blipFill>
                <a:blip r:embed="rId2"/>
                <a:stretch>
                  <a:fillRect l="-1606" t="-2119" b="-110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79" y="4034046"/>
            <a:ext cx="3934114" cy="25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Multivariate Normal Distributions</a:t>
            </a:r>
          </a:p>
        </p:txBody>
      </p:sp>
      <p:pic>
        <p:nvPicPr>
          <p:cNvPr id="9278" name="Picture 62">
            <a:extLst>
              <a:ext uri="{FF2B5EF4-FFF2-40B4-BE49-F238E27FC236}">
                <a16:creationId xmlns:a16="http://schemas.microsoft.com/office/drawing/2014/main" id="{E20ECF76-08E9-9A4C-9DA8-DB4963D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80" y="4012416"/>
            <a:ext cx="3952875" cy="23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359" y="3645233"/>
            <a:ext cx="2997446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"/>
          <a:stretch/>
        </p:blipFill>
        <p:spPr bwMode="auto">
          <a:xfrm>
            <a:off x="4658678" y="567192"/>
            <a:ext cx="4261802" cy="3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28600" y="703386"/>
            <a:ext cx="4338638" cy="58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pdf of 2D random vector requires 3D to visualize (the third dimension is the value, or height, of the pdf).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cannot directly visualize the pdf of a 3D random vector since this would require four dimensions. Also, it is difficult to visualize a 3D function and understand its shape.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support region is the obtained from the intersection of a Gaussian distribution with a horizontal plane (the locus of points that the same probability).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horizontal plane, this generates an ellipse whose points are of equal probability density.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Identity Covariance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AACF0A-7BE6-FC44-A4C3-6267EA04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23830"/>
            <a:ext cx="4334015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B6BD03F-EB13-5343-BC88-D80B30C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579516"/>
            <a:ext cx="4255833" cy="3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is a scaled identity matrix has equal variance in all directions: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region, shown on the right, is a circle in 2D and a sphere in 3D.</a:t>
                </a: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blipFill>
                <a:blip r:embed="rId4"/>
                <a:stretch>
                  <a:fillRect l="-1608" t="-2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00" t="55180"/>
          <a:stretch/>
        </p:blipFill>
        <p:spPr bwMode="auto">
          <a:xfrm>
            <a:off x="5195332" y="3503484"/>
            <a:ext cx="384198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Unequal Variances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4D4B12-EF4A-1C49-81B1-22A88A2F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896"/>
            <a:ext cx="4343400" cy="26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FA8C16E-0DB0-8244-89BA-E5D18956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525779"/>
            <a:ext cx="3506152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unequal variances but still a diagonal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with a major dimension aligned in the direction of greatest variance.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771150"/>
            <a:ext cx="4419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Dispel The Hype: </a:t>
            </a:r>
            <a:r>
              <a:rPr lang="en-US" sz="1800" b="1" dirty="0">
                <a:solidFill>
                  <a:schemeClr val="bg1"/>
                </a:solidFill>
              </a:rPr>
              <a:t>Artificial Intelligence (AI) is not taking over the world anytime soon. Machine learning (ML) systems are simply good at memorizing patterns and emulating functional mappings.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Technology: </a:t>
            </a:r>
            <a:r>
              <a:rPr lang="en-US" sz="1800" b="1" dirty="0">
                <a:solidFill>
                  <a:schemeClr val="bg1"/>
                </a:solidFill>
              </a:rPr>
              <a:t>Introduce you to the tools and concepts being used in modern machine learning research and technology development.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Theoretical Underpinnings: </a:t>
            </a:r>
            <a:r>
              <a:rPr lang="en-US" sz="1800" b="1" dirty="0">
                <a:solidFill>
                  <a:schemeClr val="bg1"/>
                </a:solidFill>
              </a:rPr>
              <a:t>Develop a mathematically rigorous understanding of ML algorithms.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Connections: </a:t>
            </a:r>
            <a:r>
              <a:rPr lang="en-US" sz="1800" b="1" dirty="0">
                <a:solidFill>
                  <a:schemeClr val="bg1"/>
                </a:solidFill>
              </a:rPr>
              <a:t>Connect a wide range of topics such as statistics, experimental design and signal processing via their foundations in mathematics, statistics and machine learning.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Terminology</a:t>
            </a:r>
          </a:p>
        </p:txBody>
      </p:sp>
      <p:pic>
        <p:nvPicPr>
          <p:cNvPr id="1028" name="Picture 4" descr="chatgpt">
            <a:hlinkClick r:id="rId3"/>
            <a:extLst>
              <a:ext uri="{FF2B5EF4-FFF2-40B4-BE49-F238E27FC236}">
                <a16:creationId xmlns:a16="http://schemas.microsoft.com/office/drawing/2014/main" id="{948D0D58-B2C1-2EC6-88BE-C8190B38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7" y="4679752"/>
            <a:ext cx="3347507" cy="1882973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4FCCE-3DA5-58F8-91FC-48457248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86" y="842010"/>
            <a:ext cx="3347507" cy="1882973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Terminator (1984) - IMDb">
            <a:hlinkClick r:id="rId6"/>
            <a:extLst>
              <a:ext uri="{FF2B5EF4-FFF2-40B4-BE49-F238E27FC236}">
                <a16:creationId xmlns:a16="http://schemas.microsoft.com/office/drawing/2014/main" id="{52114240-6AE5-27EB-397C-AF73765C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7" y="1795410"/>
            <a:ext cx="2266082" cy="3399123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2" t="54743"/>
          <a:stretch/>
        </p:blipFill>
        <p:spPr bwMode="auto">
          <a:xfrm>
            <a:off x="5262880" y="3429001"/>
            <a:ext cx="3765863" cy="29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Nonzero Off-Diagonal Elements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408A11D-16BD-9449-942E-1CC9FD60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44"/>
            <a:ext cx="4119880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486BEE6-6BE5-C042-8971-F9C0E6D9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4" y="493395"/>
            <a:ext cx="344978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non-zero off-diagonal elements: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rotated at a 45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angle with respect to the original coordinate axes.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 r="-2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2" t="54369" b="3621"/>
          <a:stretch/>
        </p:blipFill>
        <p:spPr bwMode="auto">
          <a:xfrm>
            <a:off x="5075471" y="3474718"/>
            <a:ext cx="3964935" cy="2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Unconstrained or “Full” Covariance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95BB2E-CE2C-2D4F-967A-FD716D5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4680"/>
            <a:ext cx="4323261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42F6599-0E24-E14C-8F09-DA7D7C0D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485647"/>
            <a:ext cx="360047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a fully-populated covariance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ellipse. The angle of rotation and the relationship between the major and minor axis can be predicted analytically.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blipFill>
                <a:blip r:embed="rId5"/>
                <a:stretch>
                  <a:fillRect l="-3030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174625"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take the log?</a:t>
                </a:r>
              </a:p>
              <a:p>
                <a:pPr marL="1746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1317625" lvl="0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When finding the “minimum distance”, we can ignore the first term since it is a constant, or can be precomputed for each covariance matrix (e.g., in quadratic discriminant analysis, each class has its own covariance matrix).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term, which is a scalar, is simply a weighted Euclidean distance.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covariance matrix can be represented in terms of its eigenvalues and eigenvectors: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𝜮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𝜱𝜦𝜱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6318766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4"/>
                <a:ext cx="8686800" cy="588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the covariance matrix can be derived in terms of its eigenvalues and eigenvectors: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𝜮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𝜱𝜦𝜱</m:t>
                          </m:r>
                          <m:r>
                            <a:rPr lang="en-US" sz="1800" b="1" i="1" baseline="30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  <m:r>
                            <a:rPr lang="en-US" sz="1800" b="1" i="1" baseline="30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63500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63500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𝜱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3363" indent="9525"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Because we note that: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unitary matrix of real-valued numbers is its transpose; 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eigenvectors of a real symmetric matrix are real;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product is the product of the inverses; </a:t>
                </a:r>
              </a:p>
              <a:p>
                <a:pPr marL="576263" indent="-342900">
                  <a:spcAft>
                    <a:spcPts val="12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diagonal matrix is a diagonal matrix whose elements are the inverse of the original matrix.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use this decomposition to factor the quadratic term: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m:rPr>
                        <m:nor/>
                      </m:rPr>
                      <a:rPr lang="en-US" sz="1800" b="1" dirty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𝜱𝜦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a Euclidean distance between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in the “transformed” space. Consider a linear transformation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𝒚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will have a covariance matrix that is equal to an identity matrix.</a:t>
                </a:r>
              </a:p>
            </p:txBody>
          </p:sp>
        </mc:Choice>
        <mc:Fallback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4"/>
                <a:ext cx="8686800" cy="5885323"/>
              </a:xfrm>
              <a:prstGeom prst="rect">
                <a:avLst/>
              </a:prstGeom>
              <a:blipFill>
                <a:blip r:embed="rId2"/>
                <a:stretch>
                  <a:fillRect l="-1460" t="-1078" b="-6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Covariance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116930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𝒚𝒚</m:t>
                        </m:r>
                        <m:r>
                          <a:rPr lang="en-US" sz="1800" b="1" i="1" baseline="30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e>
                    </m:d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𝑨</m:t>
                            </m:r>
                            <m:r>
                              <a:rPr lang="en-US" sz="1800" b="1" i="1" baseline="-25000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𝜦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/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𝚽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 We will discuss this later.</a:t>
                </a:r>
              </a:p>
            </p:txBody>
          </p:sp>
        </mc:Choice>
        <mc:Fallback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Whitening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Consider the calculation of the (squared) Euclidean distance:</a:t>
                </a:r>
                <a:endParaRPr lang="en-US" sz="14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d>
                      <m:d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)+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endParaRPr lang="en-US" sz="14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588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∙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)+</m:t>
                      </m:r>
                      <m:sSup>
                        <m:sSupPr>
                          <m:ctrlP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The first term is the magnitude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The second term is the magnitude of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The middle term is the dot product between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Consider the calculation of the Euclidean distance for a test vector,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against a large number of vectors,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to find the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that is closest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We can precompute the magnitudes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to reduce computation.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Further, if the magnitudes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are the same (e.g.,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), we need not compute their magnitudes, since they won’t influence the decision of which is the closest vector. This is one reason we often prefer normalized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But there is more: if the magnitudes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are the same, we can ignore the computation of its magnitude also.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In this case, the Euclidean distance reduces to a dot product.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If we want to compute all distances at once for a given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we can essentially do a matrix vector ‘dot product’. Similarly, for a given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if we want to compute all the distances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to this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we can do a matrix vector ’dot product’. Both of these can be easily parallelized (Jeopardy question of the day: what is a GPU?).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This is why we say a distance calculation is essentially a dot product, and why we also say posterior (log) probability computations are essentially dot products.</a:t>
                </a:r>
              </a:p>
            </p:txBody>
          </p:sp>
        </mc:Choice>
        <mc:Fallback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175" t="-862" r="-1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Euclidean Distance and Dot Products</a:t>
            </a:r>
          </a:p>
        </p:txBody>
      </p:sp>
    </p:spTree>
    <p:extLst>
      <p:ext uri="{BB962C8B-B14F-4D97-AF65-F5344CB8AC3E}">
        <p14:creationId xmlns:p14="http://schemas.microsoft.com/office/powerpoint/2010/main" val="207496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28600" y="647700"/>
            <a:ext cx="86868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and image recognition, machine translation, fingerprint identification (biometrics) and just about everything else including financial modeling, autonomous vehicles and even drug discovery.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</a:rPr>
              <a:t>“It gives computers the ability to learn without being explicitly programmed.” (Arthur Samuel, 1959)</a:t>
            </a:r>
          </a:p>
          <a:p>
            <a:pPr marL="465138"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ability of a machine to improve its performance based on previous results. </a:t>
            </a:r>
          </a:p>
          <a:p>
            <a:pPr lvl="1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user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generating the data.</a:t>
            </a:r>
          </a:p>
          <a:p>
            <a:pPr lvl="1" indent="-1714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Big Data: </a:t>
            </a:r>
            <a:r>
              <a:rPr lang="en-US" sz="1800" b="1" dirty="0">
                <a:solidFill>
                  <a:schemeClr val="bg1"/>
                </a:solidFill>
              </a:rPr>
              <a:t>“Big data is like teenage sex: everyone talks about it, nobody really knows how to do it, everyone thinks everyone else is doing it, so everyone claims they are doing it.” (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Dan Ariely, 2013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Statistics: </a:t>
            </a:r>
            <a:r>
              <a:rPr lang="en-US" sz="1800" b="1" dirty="0">
                <a:solidFill>
                  <a:schemeClr val="bg1"/>
                </a:solidFill>
              </a:rPr>
              <a:t>There is a strong connection between modern engineering, statistics and machine learning. Many of the same tools are used but known by different names.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35193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599" y="0"/>
            <a:ext cx="8686801" cy="4572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defTabSz="457200"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Classic Machine Learning Paradigm</a:t>
            </a: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417B7EF4-E529-D9AB-B362-01387539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922" y="672519"/>
            <a:ext cx="3292427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1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Key issues:</a:t>
            </a:r>
          </a:p>
          <a:p>
            <a:pPr marL="4000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the data representative of the problem?</a:t>
            </a:r>
          </a:p>
          <a:p>
            <a:pPr marL="4000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 the features capture meaningful differences between patterns?</a:t>
            </a:r>
          </a:p>
          <a:p>
            <a:pPr marL="4000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do we find the best model?</a:t>
            </a:r>
          </a:p>
          <a:p>
            <a:pPr marL="4000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do we estimate the parameters of the model?</a:t>
            </a:r>
          </a:p>
          <a:p>
            <a:pPr marL="4000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do we evaluate performance?</a:t>
            </a:r>
          </a:p>
        </p:txBody>
      </p:sp>
      <p:sp>
        <p:nvSpPr>
          <p:cNvPr id="5" name="Circular Arrow 4">
            <a:extLst>
              <a:ext uri="{FF2B5EF4-FFF2-40B4-BE49-F238E27FC236}">
                <a16:creationId xmlns:a16="http://schemas.microsoft.com/office/drawing/2014/main" id="{BE66343D-7157-70D6-D7B9-DDCA9316F5D0}"/>
              </a:ext>
            </a:extLst>
          </p:cNvPr>
          <p:cNvSpPr/>
          <p:nvPr/>
        </p:nvSpPr>
        <p:spPr>
          <a:xfrm>
            <a:off x="764444" y="900339"/>
            <a:ext cx="3751184" cy="3751184"/>
          </a:xfrm>
          <a:prstGeom prst="circularArrow">
            <a:avLst>
              <a:gd name="adj1" fmla="val 5544"/>
              <a:gd name="adj2" fmla="val 330680"/>
              <a:gd name="adj3" fmla="val 13835616"/>
              <a:gd name="adj4" fmla="val 17349742"/>
              <a:gd name="adj5" fmla="val 5757"/>
            </a:avLst>
          </a:prstGeom>
          <a:gradFill rotWithShape="0">
            <a:gsLst>
              <a:gs pos="0">
                <a:srgbClr val="FFACAF"/>
              </a:gs>
              <a:gs pos="10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33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B926B52-9352-DD8B-49B0-004577E4B2F7}"/>
              </a:ext>
            </a:extLst>
          </p:cNvPr>
          <p:cNvSpPr/>
          <p:nvPr/>
        </p:nvSpPr>
        <p:spPr>
          <a:xfrm>
            <a:off x="1784481" y="836967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chemeClr val="bg1"/>
              </a:gs>
            </a:gsLst>
            <a:lin ang="3300000" scaled="0"/>
          </a:gra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Collect Data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205E363-F31B-DD9E-FE2C-FEE05119F8E0}"/>
              </a:ext>
            </a:extLst>
          </p:cNvPr>
          <p:cNvSpPr/>
          <p:nvPr/>
        </p:nvSpPr>
        <p:spPr>
          <a:xfrm>
            <a:off x="3305841" y="1942299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3300000" scaled="0"/>
          </a:gra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Select Features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5EEC4AB-1C01-BD34-CC00-04A9C4CBA4D4}"/>
              </a:ext>
            </a:extLst>
          </p:cNvPr>
          <p:cNvSpPr/>
          <p:nvPr/>
        </p:nvSpPr>
        <p:spPr>
          <a:xfrm>
            <a:off x="3011076" y="3306055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3300000" scaled="0"/>
          </a:gra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Choose Model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F277EB5-CCC3-D94A-BF0A-2531BCEF9157}"/>
              </a:ext>
            </a:extLst>
          </p:cNvPr>
          <p:cNvSpPr/>
          <p:nvPr/>
        </p:nvSpPr>
        <p:spPr>
          <a:xfrm>
            <a:off x="531865" y="3306063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3300000" scaled="0"/>
          </a:gra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Train Classifier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AF099D0-65EA-5DC2-DD4F-4F5ABEE0A876}"/>
              </a:ext>
            </a:extLst>
          </p:cNvPr>
          <p:cNvSpPr/>
          <p:nvPr/>
        </p:nvSpPr>
        <p:spPr>
          <a:xfrm>
            <a:off x="263121" y="1942299"/>
            <a:ext cx="1711111" cy="855555"/>
          </a:xfrm>
          <a:custGeom>
            <a:avLst/>
            <a:gdLst>
              <a:gd name="connsiteX0" fmla="*/ 0 w 1711111"/>
              <a:gd name="connsiteY0" fmla="*/ 142595 h 855555"/>
              <a:gd name="connsiteX1" fmla="*/ 142595 w 1711111"/>
              <a:gd name="connsiteY1" fmla="*/ 0 h 855555"/>
              <a:gd name="connsiteX2" fmla="*/ 1568516 w 1711111"/>
              <a:gd name="connsiteY2" fmla="*/ 0 h 855555"/>
              <a:gd name="connsiteX3" fmla="*/ 1711111 w 1711111"/>
              <a:gd name="connsiteY3" fmla="*/ 142595 h 855555"/>
              <a:gd name="connsiteX4" fmla="*/ 1711111 w 1711111"/>
              <a:gd name="connsiteY4" fmla="*/ 712960 h 855555"/>
              <a:gd name="connsiteX5" fmla="*/ 1568516 w 1711111"/>
              <a:gd name="connsiteY5" fmla="*/ 855555 h 855555"/>
              <a:gd name="connsiteX6" fmla="*/ 142595 w 1711111"/>
              <a:gd name="connsiteY6" fmla="*/ 855555 h 855555"/>
              <a:gd name="connsiteX7" fmla="*/ 0 w 1711111"/>
              <a:gd name="connsiteY7" fmla="*/ 712960 h 855555"/>
              <a:gd name="connsiteX8" fmla="*/ 0 w 1711111"/>
              <a:gd name="connsiteY8" fmla="*/ 142595 h 85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11" h="855555">
                <a:moveTo>
                  <a:pt x="0" y="142595"/>
                </a:moveTo>
                <a:cubicBezTo>
                  <a:pt x="0" y="63842"/>
                  <a:pt x="63842" y="0"/>
                  <a:pt x="142595" y="0"/>
                </a:cubicBezTo>
                <a:lnTo>
                  <a:pt x="1568516" y="0"/>
                </a:lnTo>
                <a:cubicBezTo>
                  <a:pt x="1647269" y="0"/>
                  <a:pt x="1711111" y="63842"/>
                  <a:pt x="1711111" y="142595"/>
                </a:cubicBezTo>
                <a:lnTo>
                  <a:pt x="1711111" y="712960"/>
                </a:lnTo>
                <a:cubicBezTo>
                  <a:pt x="1711111" y="791713"/>
                  <a:pt x="1647269" y="855555"/>
                  <a:pt x="1568516" y="855555"/>
                </a:cubicBezTo>
                <a:lnTo>
                  <a:pt x="142595" y="855555"/>
                </a:lnTo>
                <a:cubicBezTo>
                  <a:pt x="63842" y="855555"/>
                  <a:pt x="0" y="791713"/>
                  <a:pt x="0" y="712960"/>
                </a:cubicBezTo>
                <a:lnTo>
                  <a:pt x="0" y="142595"/>
                </a:lnTo>
                <a:close/>
              </a:path>
            </a:pathLst>
          </a:custGeom>
          <a:gradFill rotWithShape="0">
            <a:gsLst>
              <a:gs pos="0">
                <a:srgbClr val="FFACAF"/>
              </a:gs>
              <a:gs pos="100000">
                <a:schemeClr val="bg1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3300000" scaled="0"/>
          </a:gra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10345" tIns="110345" rIns="110345" bIns="11034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Evaluate Classifier</a:t>
            </a:r>
          </a:p>
        </p:txBody>
      </p:sp>
      <p:sp>
        <p:nvSpPr>
          <p:cNvPr id="11" name="Text Box 43">
            <a:extLst>
              <a:ext uri="{FF2B5EF4-FFF2-40B4-BE49-F238E27FC236}">
                <a16:creationId xmlns:a16="http://schemas.microsoft.com/office/drawing/2014/main" id="{8DB46BA8-C753-13D4-0116-58D5B60F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21" y="4901300"/>
            <a:ext cx="8739033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1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Other considerations: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1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answers are often application specific and data dependent.</a:t>
            </a:r>
          </a:p>
          <a:p>
            <a:pPr marL="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Customers/users don’t often completely understand their requirements.</a:t>
            </a:r>
          </a:p>
          <a:p>
            <a:pPr marL="0" marR="0" lvl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collection is often an on-going process that drives the technology.</a:t>
            </a:r>
          </a:p>
        </p:txBody>
      </p:sp>
    </p:spTree>
    <p:extLst>
      <p:ext uri="{BB962C8B-B14F-4D97-AF65-F5344CB8AC3E}">
        <p14:creationId xmlns:p14="http://schemas.microsoft.com/office/powerpoint/2010/main" val="130602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599" y="0"/>
            <a:ext cx="8686801" cy="4572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defTabSz="457200"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Importance of Driving Research Using Big Data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628EB-D652-93FD-FE9B-72146827C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4152900"/>
            <a:ext cx="266903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37596-E6D4-D31D-1250-0E24A1BAC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014" y="4152900"/>
            <a:ext cx="256274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F71673-537C-DDE6-ABC2-501165BC3E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38" y="4152900"/>
            <a:ext cx="241727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87A62D-8DD5-A07E-B76B-84EE165E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789816"/>
            <a:ext cx="86677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Bob Mercer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IBM Speech Research (1985):</a:t>
            </a:r>
          </a:p>
          <a:p>
            <a:pPr marL="2413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“There is no data like more data.”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Dan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Ariely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Duke University (2013):</a:t>
            </a:r>
          </a:p>
          <a:p>
            <a:pPr marL="2413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“Big Data is like teenage sex: everyone talks about it,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nobody really knows how to do it,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everyone thinks everyone else is doing it,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 everyone claims they are doing it.”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Douglas Merrill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Zestfinance.com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(2013):</a:t>
            </a:r>
          </a:p>
          <a:p>
            <a:pPr marL="24130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“Given enough data, everything is statistically significant.”</a:t>
            </a:r>
          </a:p>
        </p:txBody>
      </p:sp>
    </p:spTree>
    <p:extLst>
      <p:ext uri="{BB962C8B-B14F-4D97-AF65-F5344CB8AC3E}">
        <p14:creationId xmlns:p14="http://schemas.microsoft.com/office/powerpoint/2010/main" val="376421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20"/>
            <a:ext cx="8686800" cy="393234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Speech Recognition Did Not Happen Overnight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5EC779-F9DC-841C-ABA3-43EF8BB4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472" y="3837195"/>
            <a:ext cx="4544338" cy="23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: Historic performance in terms of WER of speech recognition in... |  Download Scientific Diagram">
            <a:extLst>
              <a:ext uri="{FF2B5EF4-FFF2-40B4-BE49-F238E27FC236}">
                <a16:creationId xmlns:a16="http://schemas.microsoft.com/office/drawing/2014/main" id="{9E84FA47-A22D-0A4B-E853-1C4D004C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10" y="3520261"/>
            <a:ext cx="3970867" cy="29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93835-91FA-6B25-0CEC-DDE39267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789816"/>
            <a:ext cx="866775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33363" indent="-2333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Services like Siri and Alexa were overnight successes that were 50 years in the making…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common evaluation paradigm in speech recognition dates back to the 1980’s when the first industry-wide speech recognition evaluation results were published.</a:t>
            </a:r>
          </a:p>
          <a:p>
            <a:pPr marL="180975" marR="0" lvl="0" indent="-180975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The Linguistic Data Consortium was established by DoD in 1992 to provide human language technology data and resources to the community to drive research and standardize evaluation.</a:t>
            </a:r>
          </a:p>
        </p:txBody>
      </p:sp>
    </p:spTree>
    <p:extLst>
      <p:ext uri="{BB962C8B-B14F-4D97-AF65-F5344CB8AC3E}">
        <p14:creationId xmlns:p14="http://schemas.microsoft.com/office/powerpoint/2010/main" val="37684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232095" y="677121"/>
            <a:ext cx="8686800" cy="578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trust can we place in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isolated data points?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What is the optimal decision surface?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Suppose you now receive two more data points?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The optimal decision surface is still a line, so this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new data is consistent with our current beliefs.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Next, you receive two more data points. What is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optimal decision surface?</a:t>
            </a:r>
          </a:p>
          <a:p>
            <a:pPr marL="346075" indent="-173038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The optimal decision surface changes abruptly with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these two new data points. Is this a good thing?</a:t>
            </a:r>
          </a:p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In this course, we will study techniques that can easily drive the error rate to zero on the training data – referred to as overtraining. Is this the best classifier for previously unseen data?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We will see that the collection of data that accurately characterizes the problem, is critical: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Some applications, particularly bioengineering, only have limited data. Some events, such as natural disasters (e.g. tsunamis), do not have more than a few data points.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For such applications, we must use model-based approaches (e.g. differential equations).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Can we integrate prior knowledge about the likelihood of each class, application constraints (e.g., N-gram frequencies, the grammar of a language or the physics of the real world) to make better decisions when faced with limited amounts of data?</a:t>
            </a: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484" name="Oval 4"/>
          <p:cNvSpPr>
            <a:spLocks noChangeArrowheads="1"/>
          </p:cNvSpPr>
          <p:nvPr/>
        </p:nvSpPr>
        <p:spPr bwMode="auto">
          <a:xfrm>
            <a:off x="5914415" y="1568720"/>
            <a:ext cx="246063" cy="2381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5" name="Oval 5"/>
          <p:cNvSpPr>
            <a:spLocks noChangeArrowheads="1"/>
          </p:cNvSpPr>
          <p:nvPr/>
        </p:nvSpPr>
        <p:spPr bwMode="auto">
          <a:xfrm>
            <a:off x="6286089" y="1004706"/>
            <a:ext cx="246063" cy="2381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1" name="Oval 11"/>
          <p:cNvSpPr>
            <a:spLocks noChangeArrowheads="1"/>
          </p:cNvSpPr>
          <p:nvPr/>
        </p:nvSpPr>
        <p:spPr bwMode="auto">
          <a:xfrm>
            <a:off x="7232699" y="1312475"/>
            <a:ext cx="233362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2" name="Oval 12"/>
          <p:cNvSpPr>
            <a:spLocks noChangeArrowheads="1"/>
          </p:cNvSpPr>
          <p:nvPr/>
        </p:nvSpPr>
        <p:spPr bwMode="auto">
          <a:xfrm>
            <a:off x="6814381" y="2052537"/>
            <a:ext cx="233362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79" name="Line 14"/>
          <p:cNvSpPr>
            <a:spLocks noChangeShapeType="1"/>
          </p:cNvSpPr>
          <p:nvPr/>
        </p:nvSpPr>
        <p:spPr bwMode="auto">
          <a:xfrm>
            <a:off x="5442857" y="944956"/>
            <a:ext cx="3037114" cy="1542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D84E5A-F1B5-1D4D-9188-2A89CA78CE2F}"/>
              </a:ext>
            </a:extLst>
          </p:cNvPr>
          <p:cNvGrpSpPr/>
          <p:nvPr/>
        </p:nvGrpSpPr>
        <p:grpSpPr>
          <a:xfrm>
            <a:off x="6880822" y="1021006"/>
            <a:ext cx="937952" cy="869844"/>
            <a:chOff x="6880822" y="1021006"/>
            <a:chExt cx="937952" cy="869844"/>
          </a:xfrm>
        </p:grpSpPr>
        <p:sp>
          <p:nvSpPr>
            <p:cNvPr id="19477" name="Arc 19"/>
            <p:cNvSpPr>
              <a:spLocks noChangeAspect="1"/>
            </p:cNvSpPr>
            <p:nvPr/>
          </p:nvSpPr>
          <p:spPr bwMode="auto">
            <a:xfrm rot="1893226" flipV="1">
              <a:off x="7312361" y="1286012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8" name="Arc 20"/>
            <p:cNvSpPr>
              <a:spLocks noChangeAspect="1"/>
            </p:cNvSpPr>
            <p:nvPr/>
          </p:nvSpPr>
          <p:spPr bwMode="auto">
            <a:xfrm rot="1893226" flipH="1" flipV="1">
              <a:off x="6880822" y="1021006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3C03F-6D50-DC40-92E6-925E0DB8BCFC}"/>
              </a:ext>
            </a:extLst>
          </p:cNvPr>
          <p:cNvGrpSpPr/>
          <p:nvPr/>
        </p:nvGrpSpPr>
        <p:grpSpPr>
          <a:xfrm>
            <a:off x="5638804" y="1257757"/>
            <a:ext cx="804754" cy="890996"/>
            <a:chOff x="5638804" y="1257757"/>
            <a:chExt cx="804754" cy="890996"/>
          </a:xfrm>
        </p:grpSpPr>
        <p:sp>
          <p:nvSpPr>
            <p:cNvPr id="19472" name="Arc 21"/>
            <p:cNvSpPr>
              <a:spLocks noChangeAspect="1"/>
            </p:cNvSpPr>
            <p:nvPr/>
          </p:nvSpPr>
          <p:spPr bwMode="auto">
            <a:xfrm rot="2624509">
              <a:off x="5967956" y="1564353"/>
              <a:ext cx="475602" cy="584400"/>
            </a:xfrm>
            <a:custGeom>
              <a:avLst/>
              <a:gdLst>
                <a:gd name="T0" fmla="*/ 0 w 21600"/>
                <a:gd name="T1" fmla="*/ 0 h 21600"/>
                <a:gd name="T2" fmla="*/ 296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3" name="Arc 22"/>
            <p:cNvSpPr>
              <a:spLocks noChangeAspect="1"/>
            </p:cNvSpPr>
            <p:nvPr/>
          </p:nvSpPr>
          <p:spPr bwMode="auto">
            <a:xfrm rot="2624509" flipH="1">
              <a:off x="5638804" y="1257757"/>
              <a:ext cx="454941" cy="679331"/>
            </a:xfrm>
            <a:custGeom>
              <a:avLst/>
              <a:gdLst>
                <a:gd name="T0" fmla="*/ 0 w 21600"/>
                <a:gd name="T1" fmla="*/ 0 h 21600"/>
                <a:gd name="T2" fmla="*/ 297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7373C-7C35-B248-A753-7DDDAB41D855}"/>
              </a:ext>
            </a:extLst>
          </p:cNvPr>
          <p:cNvGrpSpPr/>
          <p:nvPr/>
        </p:nvGrpSpPr>
        <p:grpSpPr>
          <a:xfrm>
            <a:off x="7525711" y="2196170"/>
            <a:ext cx="627650" cy="488979"/>
            <a:chOff x="7525711" y="2196170"/>
            <a:chExt cx="627650" cy="488979"/>
          </a:xfrm>
        </p:grpSpPr>
        <p:sp>
          <p:nvSpPr>
            <p:cNvPr id="19475" name="Arc 24"/>
            <p:cNvSpPr>
              <a:spLocks/>
            </p:cNvSpPr>
            <p:nvPr/>
          </p:nvSpPr>
          <p:spPr bwMode="auto">
            <a:xfrm rot="2104209">
              <a:off x="7867866" y="2394490"/>
              <a:ext cx="285495" cy="290659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6" name="Arc 25"/>
            <p:cNvSpPr>
              <a:spLocks/>
            </p:cNvSpPr>
            <p:nvPr/>
          </p:nvSpPr>
          <p:spPr bwMode="auto">
            <a:xfrm rot="2104209" flipH="1">
              <a:off x="7525711" y="2196170"/>
              <a:ext cx="369207" cy="40336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70" name="Rectangle 26"/>
          <p:cNvSpPr>
            <a:spLocks noChangeArrowheads="1"/>
          </p:cNvSpPr>
          <p:nvPr/>
        </p:nvSpPr>
        <p:spPr bwMode="auto">
          <a:xfrm>
            <a:off x="237646" y="2313741"/>
            <a:ext cx="4762500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7685158" y="2390112"/>
            <a:ext cx="233363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8081158" y="1826740"/>
            <a:ext cx="233363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237646" y="3181853"/>
            <a:ext cx="8686800" cy="32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37645" y="57150"/>
            <a:ext cx="8666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  <p:sp>
        <p:nvSpPr>
          <p:cNvPr id="19483" name="Rectangle 3"/>
          <p:cNvSpPr>
            <a:spLocks noChangeArrowheads="1"/>
          </p:cNvSpPr>
          <p:nvPr/>
        </p:nvSpPr>
        <p:spPr bwMode="auto">
          <a:xfrm>
            <a:off x="5232629" y="752924"/>
            <a:ext cx="3671888" cy="208230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1" grpId="0" animBg="1"/>
      <p:bldP spid="19482" grpId="0" animBg="1"/>
      <p:bldP spid="19479" grpId="0" animBg="1"/>
      <p:bldP spid="19479" grpId="1" animBg="1"/>
      <p:bldP spid="19467" grpId="0" animBg="1"/>
      <p:bldP spid="19468" grpId="0" animBg="1"/>
      <p:bldP spid="194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50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9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Half of the battle in building a machine learning system is understanding the requirements and developing data (e.g., annotated data) to support those requirements. We often iterate several times to get things ‘right’.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extraction, good decision theory and good user interface engineering (e.g., Alexa).</a:t>
            </a:r>
          </a:p>
        </p:txBody>
      </p:sp>
      <p:grpSp>
        <p:nvGrpSpPr>
          <p:cNvPr id="5123" name="Group 5"/>
          <p:cNvGrpSpPr>
            <a:grpSpLocks noChangeAspect="1"/>
          </p:cNvGrpSpPr>
          <p:nvPr/>
        </p:nvGrpSpPr>
        <p:grpSpPr bwMode="auto">
          <a:xfrm>
            <a:off x="698333" y="1176792"/>
            <a:ext cx="7899734" cy="2045380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52411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64113"/>
            <a:chOff x="267" y="466"/>
            <a:chExt cx="2541" cy="3127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probability of error in transmission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822825"/>
            <a:chOff x="3360" y="460"/>
            <a:chExt cx="2259" cy="303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8599" y="57150"/>
            <a:ext cx="869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Traditional Model-Based Features Are Confusable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2744</Words>
  <Application>Microsoft Macintosh PowerPoint</Application>
  <PresentationFormat>Letter Paper (8.5x11 in)</PresentationFormat>
  <Paragraphs>215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lecture_title</vt:lpstr>
      <vt:lpstr>isip_default</vt:lpstr>
      <vt:lpstr>2_isip_default</vt:lpstr>
      <vt:lpstr>2_ISIP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Speech Recognition Did Not Happen Overnight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386</cp:revision>
  <dcterms:created xsi:type="dcterms:W3CDTF">2002-09-12T17:13:32Z</dcterms:created>
  <dcterms:modified xsi:type="dcterms:W3CDTF">2023-04-02T20:35:30Z</dcterms:modified>
</cp:coreProperties>
</file>