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  <p:sldMasterId id="2147483686" r:id="rId2"/>
  </p:sldMasterIdLst>
  <p:notesMasterIdLst>
    <p:notesMasterId r:id="rId113"/>
  </p:notesMasterIdLst>
  <p:handoutMasterIdLst>
    <p:handoutMasterId r:id="rId114"/>
  </p:handoutMasterIdLst>
  <p:sldIdLst>
    <p:sldId id="333" r:id="rId3"/>
    <p:sldId id="1086" r:id="rId4"/>
    <p:sldId id="256" r:id="rId5"/>
    <p:sldId id="869" r:id="rId6"/>
    <p:sldId id="923" r:id="rId7"/>
    <p:sldId id="266" r:id="rId8"/>
    <p:sldId id="894" r:id="rId9"/>
    <p:sldId id="895" r:id="rId10"/>
    <p:sldId id="896" r:id="rId11"/>
    <p:sldId id="897" r:id="rId12"/>
    <p:sldId id="898" r:id="rId13"/>
    <p:sldId id="1044" r:id="rId14"/>
    <p:sldId id="1045" r:id="rId15"/>
    <p:sldId id="1046" r:id="rId16"/>
    <p:sldId id="1047" r:id="rId17"/>
    <p:sldId id="1048" r:id="rId18"/>
    <p:sldId id="1049" r:id="rId19"/>
    <p:sldId id="1050" r:id="rId20"/>
    <p:sldId id="899" r:id="rId21"/>
    <p:sldId id="900" r:id="rId22"/>
    <p:sldId id="901" r:id="rId23"/>
    <p:sldId id="902" r:id="rId24"/>
    <p:sldId id="903" r:id="rId25"/>
    <p:sldId id="277" r:id="rId26"/>
    <p:sldId id="904" r:id="rId27"/>
    <p:sldId id="905" r:id="rId28"/>
    <p:sldId id="909" r:id="rId29"/>
    <p:sldId id="910" r:id="rId30"/>
    <p:sldId id="913" r:id="rId31"/>
    <p:sldId id="915" r:id="rId32"/>
    <p:sldId id="916" r:id="rId33"/>
    <p:sldId id="261" r:id="rId34"/>
    <p:sldId id="262" r:id="rId35"/>
    <p:sldId id="263" r:id="rId36"/>
    <p:sldId id="264" r:id="rId37"/>
    <p:sldId id="265" r:id="rId38"/>
    <p:sldId id="1033" r:id="rId39"/>
    <p:sldId id="267" r:id="rId40"/>
    <p:sldId id="268" r:id="rId41"/>
    <p:sldId id="269" r:id="rId42"/>
    <p:sldId id="270" r:id="rId43"/>
    <p:sldId id="272" r:id="rId44"/>
    <p:sldId id="273" r:id="rId45"/>
    <p:sldId id="274" r:id="rId46"/>
    <p:sldId id="276" r:id="rId47"/>
    <p:sldId id="1034" r:id="rId48"/>
    <p:sldId id="278" r:id="rId49"/>
    <p:sldId id="922" r:id="rId50"/>
    <p:sldId id="931" r:id="rId51"/>
    <p:sldId id="934" r:id="rId52"/>
    <p:sldId id="280" r:id="rId53"/>
    <p:sldId id="281" r:id="rId54"/>
    <p:sldId id="924" r:id="rId55"/>
    <p:sldId id="925" r:id="rId56"/>
    <p:sldId id="282" r:id="rId57"/>
    <p:sldId id="283" r:id="rId58"/>
    <p:sldId id="284" r:id="rId59"/>
    <p:sldId id="285" r:id="rId60"/>
    <p:sldId id="932" r:id="rId61"/>
    <p:sldId id="933" r:id="rId62"/>
    <p:sldId id="1032" r:id="rId63"/>
    <p:sldId id="286" r:id="rId64"/>
    <p:sldId id="287" r:id="rId65"/>
    <p:sldId id="289" r:id="rId66"/>
    <p:sldId id="290" r:id="rId67"/>
    <p:sldId id="291" r:id="rId68"/>
    <p:sldId id="292" r:id="rId69"/>
    <p:sldId id="293" r:id="rId70"/>
    <p:sldId id="294" r:id="rId71"/>
    <p:sldId id="295" r:id="rId72"/>
    <p:sldId id="298" r:id="rId73"/>
    <p:sldId id="301" r:id="rId74"/>
    <p:sldId id="302" r:id="rId75"/>
    <p:sldId id="303" r:id="rId76"/>
    <p:sldId id="304" r:id="rId77"/>
    <p:sldId id="1043" r:id="rId78"/>
    <p:sldId id="1055" r:id="rId79"/>
    <p:sldId id="1056" r:id="rId80"/>
    <p:sldId id="1082" r:id="rId81"/>
    <p:sldId id="1059" r:id="rId82"/>
    <p:sldId id="1061" r:id="rId83"/>
    <p:sldId id="1062" r:id="rId84"/>
    <p:sldId id="1063" r:id="rId85"/>
    <p:sldId id="1064" r:id="rId86"/>
    <p:sldId id="1065" r:id="rId87"/>
    <p:sldId id="1066" r:id="rId88"/>
    <p:sldId id="1036" r:id="rId89"/>
    <p:sldId id="1037" r:id="rId90"/>
    <p:sldId id="1038" r:id="rId91"/>
    <p:sldId id="1039" r:id="rId92"/>
    <p:sldId id="1068" r:id="rId93"/>
    <p:sldId id="1069" r:id="rId94"/>
    <p:sldId id="312" r:id="rId95"/>
    <p:sldId id="942" r:id="rId96"/>
    <p:sldId id="1070" r:id="rId97"/>
    <p:sldId id="1071" r:id="rId98"/>
    <p:sldId id="1072" r:id="rId99"/>
    <p:sldId id="1074" r:id="rId100"/>
    <p:sldId id="1075" r:id="rId101"/>
    <p:sldId id="1078" r:id="rId102"/>
    <p:sldId id="1080" r:id="rId103"/>
    <p:sldId id="306" r:id="rId104"/>
    <p:sldId id="307" r:id="rId105"/>
    <p:sldId id="308" r:id="rId106"/>
    <p:sldId id="1085" r:id="rId107"/>
    <p:sldId id="955" r:id="rId108"/>
    <p:sldId id="953" r:id="rId109"/>
    <p:sldId id="954" r:id="rId110"/>
    <p:sldId id="1030" r:id="rId111"/>
    <p:sldId id="917" r:id="rId112"/>
  </p:sldIdLst>
  <p:sldSz cx="10058400" cy="7772400"/>
  <p:notesSz cx="6858000" cy="9144000"/>
  <p:defaultTextStyle>
    <a:defPPr>
      <a:defRPr lang="en-US"/>
    </a:defPPr>
    <a:lvl1pPr marL="0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iaoyi He" initials="X. He" lastIdx="1" clrIdx="0"/>
  <p:cmAuthor id="2" name="Alex Vakanski" initials="AV" lastIdx="1" clrIdx="1">
    <p:extLst>
      <p:ext uri="{19B8F6BF-5375-455C-9EA6-DF929625EA0E}">
        <p15:presenceInfo xmlns:p15="http://schemas.microsoft.com/office/powerpoint/2012/main" userId="220bd9087dddc24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87" autoAdjust="0"/>
    <p:restoredTop sz="86136" autoAdjust="0"/>
  </p:normalViewPr>
  <p:slideViewPr>
    <p:cSldViewPr>
      <p:cViewPr varScale="1">
        <p:scale>
          <a:sx n="99" d="100"/>
          <a:sy n="99" d="100"/>
        </p:scale>
        <p:origin x="384" y="168"/>
      </p:cViewPr>
      <p:guideLst>
        <p:guide orient="horz" pos="2448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325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viewProps" Target="viewProps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notesMaster" Target="notesMasters/notesMaster1.xml"/><Relationship Id="rId118" Type="http://schemas.openxmlformats.org/officeDocument/2006/relationships/theme" Target="theme/theme1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handoutMaster" Target="handoutMasters/handoutMaster1.xml"/><Relationship Id="rId119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commentAuthors" Target="commentAuthor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7A162-7AE0-4734-8329-E6EF15A67CA1}" type="datetimeFigureOut">
              <a:rPr lang="en-US" smtClean="0"/>
              <a:t>4/18/22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D3E08-1F1D-453D-99F1-53E4B2E465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619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38D01-B6A8-4E40-A11C-85D5B25719CF}" type="datetimeFigureOut">
              <a:rPr lang="en-US" smtClean="0"/>
              <a:t>4/18/22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02277-9392-41C3-AA11-A5F619BDEE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422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88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AD559-58E6-437A-A7FE-2E6C4DB0F6C1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80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488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BF3F6-49E3-0296-3385-D26995FF3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50" y="517525"/>
            <a:ext cx="3244850" cy="1814513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04630F-2CD6-61B5-0C9E-441B8EF0F2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76725" y="1119188"/>
            <a:ext cx="5091113" cy="5522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4D37AE-C398-CF39-53CD-266B389C55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2150" y="2332038"/>
            <a:ext cx="3244850" cy="4319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910B49-976C-85BF-6F26-82AEEFE647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150" y="7204075"/>
            <a:ext cx="2262188" cy="414338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1EB88-9CDD-B254-3EBB-9B9C116B8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2163" y="7204075"/>
            <a:ext cx="3394075" cy="414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FEA88B-7496-FC3C-82BF-DA220CEC9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4063" y="7204075"/>
            <a:ext cx="2262187" cy="414338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906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000FB-30F0-4D58-1518-CC70743A0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50" y="414338"/>
            <a:ext cx="8674100" cy="1501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128363-88BB-DE96-6144-6F517CBDC4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2150" y="2068513"/>
            <a:ext cx="8674100" cy="49323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8C674-2D4F-B665-9B9D-9764D23604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150" y="7204075"/>
            <a:ext cx="2262188" cy="414338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349E9-DD41-8EE9-EB8A-6A102563C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2163" y="7204075"/>
            <a:ext cx="3394075" cy="414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2C7BA-0A04-A084-F505-A4C562B74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4063" y="7204075"/>
            <a:ext cx="2262187" cy="414338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02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A7C5AF-6BD1-2834-798C-3562C0A92E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197725" y="414338"/>
            <a:ext cx="2168525" cy="658653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BE9778-6843-8D2C-52C7-69BDEB91A0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2150" y="414338"/>
            <a:ext cx="6353175" cy="65865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F8841-85BC-02F0-B93B-CC2DE63903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150" y="7204075"/>
            <a:ext cx="2262188" cy="414338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87AF4-B53E-4D18-5D76-4337E99C6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2163" y="7204075"/>
            <a:ext cx="3394075" cy="414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174F0-7C03-2308-0EE5-17DA45776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4063" y="7204075"/>
            <a:ext cx="2262187" cy="414338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85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21895" y="284988"/>
            <a:ext cx="9214611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4/18/22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4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41910">
              <a:spcBef>
                <a:spcPts val="1144"/>
              </a:spcBef>
            </a:pPr>
            <a:fld id="{81D60167-4931-47E6-BA6A-407CBD079E47}" type="slidenum">
              <a:rPr lang="en-US" spc="-77" smtClean="0"/>
              <a:pPr marL="41910">
                <a:spcBef>
                  <a:spcPts val="1144"/>
                </a:spcBef>
              </a:pPr>
              <a:t>‹#›</a:t>
            </a:fld>
            <a:endParaRPr lang="en-US" spc="-77" dirty="0"/>
          </a:p>
        </p:txBody>
      </p:sp>
    </p:spTree>
    <p:extLst>
      <p:ext uri="{BB962C8B-B14F-4D97-AF65-F5344CB8AC3E}">
        <p14:creationId xmlns:p14="http://schemas.microsoft.com/office/powerpoint/2010/main" val="4152076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90" b="1" i="0">
                <a:solidFill>
                  <a:srgbClr val="3A87F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4/18/22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4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41910">
              <a:spcBef>
                <a:spcPts val="1144"/>
              </a:spcBef>
            </a:pPr>
            <a:fld id="{81D60167-4931-47E6-BA6A-407CBD079E47}" type="slidenum">
              <a:rPr lang="en-US" spc="-77" smtClean="0"/>
              <a:pPr marL="41910">
                <a:spcBef>
                  <a:spcPts val="1144"/>
                </a:spcBef>
              </a:pPr>
              <a:t>‹#›</a:t>
            </a:fld>
            <a:endParaRPr lang="en-US" spc="-77" dirty="0"/>
          </a:p>
        </p:txBody>
      </p:sp>
    </p:spTree>
    <p:extLst>
      <p:ext uri="{BB962C8B-B14F-4D97-AF65-F5344CB8AC3E}">
        <p14:creationId xmlns:p14="http://schemas.microsoft.com/office/powerpoint/2010/main" val="4237450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00621-181C-90B6-EAF4-74867772A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300" y="1271588"/>
            <a:ext cx="7543800" cy="2706687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80C815-8F24-28C6-953C-68CFA57764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300" y="4083050"/>
            <a:ext cx="7543800" cy="1876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7A2A7-8744-41C2-EB35-D13A015D1F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150" y="7204075"/>
            <a:ext cx="2262188" cy="414338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8E861-9A89-6AB9-9730-AF96C0A1A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2163" y="7204075"/>
            <a:ext cx="3394075" cy="414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49E2E-2F83-8819-6A4D-A67425BBA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4063" y="7204075"/>
            <a:ext cx="2262187" cy="414338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D937A-5ABD-7439-D8A8-13E27D3B5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50" y="414338"/>
            <a:ext cx="8674100" cy="1501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E404D-39BF-BF65-2AC9-A6F176A05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150" y="2068513"/>
            <a:ext cx="8674100" cy="49323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D97F4-1797-7B95-3A1D-605EB1B28B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150" y="7204075"/>
            <a:ext cx="2262188" cy="414338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22EA6-1505-A659-C5C3-E8B84F7FC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2163" y="7204075"/>
            <a:ext cx="3394075" cy="414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048D1-6B20-6642-D13A-86795F1EF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4063" y="7204075"/>
            <a:ext cx="2262187" cy="414338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74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395A8-6A7E-1FDA-9AED-82E013AB8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38338"/>
            <a:ext cx="8675688" cy="323215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80A79-9892-455C-64C7-7FDBCAC43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5200650"/>
            <a:ext cx="8675688" cy="170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74C8B-943C-5DB5-A6AA-029A294A77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150" y="7204075"/>
            <a:ext cx="2262188" cy="414338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5DA4F-240A-DA5D-6517-63005FACD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2163" y="7204075"/>
            <a:ext cx="3394075" cy="414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A005A-1798-FE61-07DE-0D4C2D8C1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4063" y="7204075"/>
            <a:ext cx="2262187" cy="414338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24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2C9B6-F909-2CFD-D605-AB0E1CD39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50" y="414338"/>
            <a:ext cx="8674100" cy="1501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9A903-1FF2-C1BF-B4E2-E3DF982EA8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2150" y="2068513"/>
            <a:ext cx="4260850" cy="49323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FA3DE4-E331-46AC-3AA6-18F1D8D3C7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05400" y="2068513"/>
            <a:ext cx="4260850" cy="49323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067EE-7E52-427C-0639-330E5E536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150" y="7204075"/>
            <a:ext cx="2262188" cy="414338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616B1-EBAC-46E5-39BD-3D23815E9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2163" y="7204075"/>
            <a:ext cx="3394075" cy="414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FF814-33C8-15B5-12AE-1F2525C16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4063" y="7204075"/>
            <a:ext cx="2262187" cy="414338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16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E9EF4-663A-15BD-43FF-0CFB7C2B4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50" y="414338"/>
            <a:ext cx="8675688" cy="1501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2A7D3-1BD8-369C-F007-1A135C860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2150" y="1905000"/>
            <a:ext cx="4256088" cy="9334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13299-DA94-A52E-42E2-2BEED5800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2150" y="2838450"/>
            <a:ext cx="4256088" cy="4176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64A68F-B71F-9A19-3EEC-186100065F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92700" y="1905000"/>
            <a:ext cx="4275138" cy="9334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535749-B177-60CF-014D-F1ACF706FF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92700" y="2838450"/>
            <a:ext cx="4275138" cy="4176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6E931D-49D6-574D-47F8-524B718E9E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150" y="7204075"/>
            <a:ext cx="2262188" cy="414338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4E1B6F-0916-B693-3C45-5C4A69430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2163" y="7204075"/>
            <a:ext cx="3394075" cy="414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E2145-F865-45DE-8118-51FF1D0A1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4063" y="7204075"/>
            <a:ext cx="2262187" cy="414338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06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718F4-21F4-C0D7-92CF-A668DFA61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50" y="414338"/>
            <a:ext cx="8674100" cy="1501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CA85BB-3A00-9FD1-4DAC-09DBEAC238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150" y="7204075"/>
            <a:ext cx="2262188" cy="414338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D4E1F3-3A2C-ECB3-A557-C06614E36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2163" y="7204075"/>
            <a:ext cx="3394075" cy="414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FE4DBE-C5D8-C822-2FC6-B11FE9C99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4063" y="7204075"/>
            <a:ext cx="2262187" cy="414338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444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36E387-54B0-2FF1-6C34-5B20EE338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150" y="7204075"/>
            <a:ext cx="2262188" cy="414338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C6407E-5DB3-2E87-AF41-D0A51B180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2163" y="7204075"/>
            <a:ext cx="3394075" cy="414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FE072-AA0F-F122-5573-6466D3349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4063" y="7204075"/>
            <a:ext cx="2262187" cy="414338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17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F4811-7946-AE9F-86D5-392254B52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50" y="517525"/>
            <a:ext cx="3244850" cy="1814513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3369E-775B-65F3-4FA8-D340D4CD7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6725" y="1119188"/>
            <a:ext cx="5091113" cy="552291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F06FD0-20D9-DF38-0284-018CC9841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2150" y="2332038"/>
            <a:ext cx="3244850" cy="4319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47FD65-107A-8C90-4DF2-815150823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150" y="7204075"/>
            <a:ext cx="2262188" cy="414338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2922F8-5253-1EFB-6810-5E10C259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2163" y="7204075"/>
            <a:ext cx="3394075" cy="414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A2427-D30F-2207-0FCC-0578DB1C1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4063" y="7204075"/>
            <a:ext cx="2262187" cy="414338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954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35280" y="314855"/>
            <a:ext cx="9466422" cy="7088717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207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27368" y="156820"/>
            <a:ext cx="4203224" cy="3970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980" b="1" dirty="0">
                <a:solidFill>
                  <a:srgbClr val="333399"/>
                </a:solidFill>
              </a:rPr>
              <a:t>ECE 8443 – Pattern Recognition</a:t>
            </a: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335280" y="314855"/>
            <a:ext cx="9466422" cy="7088717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207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527367" y="135816"/>
            <a:ext cx="8729475" cy="3970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>
            <a:defPPr>
              <a:defRPr lang="en-US"/>
            </a:defPPr>
            <a:lvl1pPr>
              <a:spcBef>
                <a:spcPts val="0"/>
              </a:spcBef>
              <a:defRPr sz="1800" b="1">
                <a:solidFill>
                  <a:srgbClr val="333399"/>
                </a:solidFill>
              </a:defRPr>
            </a:lvl1pPr>
          </a:lstStyle>
          <a:p>
            <a:pPr lvl="0"/>
            <a:r>
              <a:rPr lang="en-US" sz="1980" dirty="0"/>
              <a:t>ECE 8527 – Introduction to Machine Learning and Pattern Recognition</a:t>
            </a:r>
          </a:p>
        </p:txBody>
      </p:sp>
    </p:spTree>
    <p:extLst>
      <p:ext uri="{BB962C8B-B14F-4D97-AF65-F5344CB8AC3E}">
        <p14:creationId xmlns:p14="http://schemas.microsoft.com/office/powerpoint/2010/main" val="81795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sldNum="0" hdr="0" dt="0"/>
  <p:txStyles>
    <p:titleStyle>
      <a:lvl1pPr algn="ctr" defTabSz="1005840" rtl="0" eaLnBrk="1" latinLnBrk="0" hangingPunct="1"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190" indent="-377190" algn="l" defTabSz="1005840" rtl="0" eaLnBrk="1" latinLnBrk="0" hangingPunct="1">
        <a:spcBef>
          <a:spcPct val="20000"/>
        </a:spcBef>
        <a:buFont typeface="Arial" pitchFamily="34" charset="0"/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1pPr>
      <a:lvl2pPr marL="817245" indent="-314325" algn="l" defTabSz="1005840" rtl="0" eaLnBrk="1" latinLnBrk="0" hangingPunct="1">
        <a:spcBef>
          <a:spcPct val="20000"/>
        </a:spcBef>
        <a:buFont typeface="Arial" pitchFamily="34" charset="0"/>
        <a:buChar char="–"/>
        <a:defRPr sz="308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spcBef>
          <a:spcPct val="20000"/>
        </a:spcBef>
        <a:buFont typeface="Arial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48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medium.com/inside-machine-learning/what-is-a-transformer-d07dd1fbec04" TargetMode="External"/><Relationship Id="rId7" Type="http://schemas.openxmlformats.org/officeDocument/2006/relationships/image" Target="../media/image1.png"/><Relationship Id="rId2" Type="http://schemas.openxmlformats.org/officeDocument/2006/relationships/hyperlink" Target="https://en.wikipedia.org/wiki/Transformer_(machine_learning_model)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c.gatech.edu/classes/AY2020/cs7643_fall/slides/L16_attention_transformers.pdf" TargetMode="External"/><Relationship Id="rId5" Type="http://schemas.openxmlformats.org/officeDocument/2006/relationships/hyperlink" Target="https://cs.uwaterloo.ca/~mli/Lecture1.pptx" TargetMode="External"/><Relationship Id="rId4" Type="http://schemas.openxmlformats.org/officeDocument/2006/relationships/hyperlink" Target="https://people.cs.pitt.edu/~kovashka/cs1678_sp21/dl_06_transformers.pdf" TargetMode="Externa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hyperlink" Target="https://arxiv.org/pdf/1910.10683.pdf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8.jpg"/><Relationship Id="rId4" Type="http://schemas.openxmlformats.org/officeDocument/2006/relationships/image" Target="../media/image117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10.10683.pdf" TargetMode="External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2.png"/><Relationship Id="rId5" Type="http://schemas.openxmlformats.org/officeDocument/2006/relationships/image" Target="../media/image121.jpg"/><Relationship Id="rId4" Type="http://schemas.openxmlformats.org/officeDocument/2006/relationships/image" Target="../media/image120.jp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rdevFK_am4" TargetMode="Externa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github.com/google-research/vision_transformer" TargetMode="Externa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visualcommonsense.com/leaderboard/" TargetMode="Externa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medium.com/inside-machine-learning/what-is-a-transformer-d07dd1fbec04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tsenghungchen.github.io/posts/elmo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hyperlink" Target="https://arxiv.org/pdf/1802.05365.pdf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6.03762.pdf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jalammar.github.io/illustrated-transformer/" TargetMode="External"/><Relationship Id="rId2" Type="http://schemas.openxmlformats.org/officeDocument/2006/relationships/hyperlink" Target="http://nlp.seas.harvard.edu/2018/04/03/attention.html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github.com/jessevig/bertviz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33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12" Type="http://schemas.openxmlformats.org/officeDocument/2006/relationships/image" Target="../media/image2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Relationship Id="rId14" Type="http://schemas.openxmlformats.org/officeDocument/2006/relationships/hyperlink" Target="https://arxiv.org/pdf/1706.03762.pdf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706.03762.pdf" TargetMode="Externa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26" Type="http://schemas.openxmlformats.org/officeDocument/2006/relationships/image" Target="../media/image85.png"/><Relationship Id="rId3" Type="http://schemas.openxmlformats.org/officeDocument/2006/relationships/image" Target="../media/image62.png"/><Relationship Id="rId21" Type="http://schemas.openxmlformats.org/officeDocument/2006/relationships/image" Target="../media/image80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5" Type="http://schemas.openxmlformats.org/officeDocument/2006/relationships/image" Target="../media/image84.png"/><Relationship Id="rId2" Type="http://schemas.openxmlformats.org/officeDocument/2006/relationships/image" Target="../media/image61.png"/><Relationship Id="rId16" Type="http://schemas.openxmlformats.org/officeDocument/2006/relationships/image" Target="../media/image75.png"/><Relationship Id="rId20" Type="http://schemas.openxmlformats.org/officeDocument/2006/relationships/image" Target="../media/image79.png"/><Relationship Id="rId29" Type="http://schemas.openxmlformats.org/officeDocument/2006/relationships/image" Target="../media/image8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24" Type="http://schemas.openxmlformats.org/officeDocument/2006/relationships/image" Target="../media/image83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23" Type="http://schemas.openxmlformats.org/officeDocument/2006/relationships/image" Target="../media/image82.png"/><Relationship Id="rId28" Type="http://schemas.openxmlformats.org/officeDocument/2006/relationships/image" Target="../media/image87.png"/><Relationship Id="rId10" Type="http://schemas.openxmlformats.org/officeDocument/2006/relationships/image" Target="../media/image69.png"/><Relationship Id="rId19" Type="http://schemas.openxmlformats.org/officeDocument/2006/relationships/image" Target="../media/image78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Relationship Id="rId22" Type="http://schemas.openxmlformats.org/officeDocument/2006/relationships/image" Target="../media/image81.png"/><Relationship Id="rId27" Type="http://schemas.openxmlformats.org/officeDocument/2006/relationships/image" Target="../media/image8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12.09913.pdf" TargetMode="External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rxiv.org/abs/1512.03385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07.06450" TargetMode="External"/><Relationship Id="rId2" Type="http://schemas.openxmlformats.org/officeDocument/2006/relationships/hyperlink" Target="https://papers.nips.cc/paper/2019/file/2f4fe03d77724a7217006e5d16728874-Paper.pdf" TargetMode="Externa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706.03762.pdf" TargetMode="Externa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9.png"/><Relationship Id="rId7" Type="http://schemas.openxmlformats.org/officeDocument/2006/relationships/image" Target="../media/image32.png"/><Relationship Id="rId12" Type="http://schemas.openxmlformats.org/officeDocument/2006/relationships/hyperlink" Target="https://arxiv.org/pdf/1706.03762.pdf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33.png"/><Relationship Id="rId4" Type="http://schemas.openxmlformats.org/officeDocument/2006/relationships/image" Target="../media/image51.png"/><Relationship Id="rId9" Type="http://schemas.openxmlformats.org/officeDocument/2006/relationships/image" Target="../media/image27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91.png"/><Relationship Id="rId3" Type="http://schemas.openxmlformats.org/officeDocument/2006/relationships/image" Target="../media/image51.png"/><Relationship Id="rId7" Type="http://schemas.openxmlformats.org/officeDocument/2006/relationships/image" Target="../media/image32.png"/><Relationship Id="rId12" Type="http://schemas.openxmlformats.org/officeDocument/2006/relationships/image" Target="../media/image53.png"/><Relationship Id="rId17" Type="http://schemas.openxmlformats.org/officeDocument/2006/relationships/hyperlink" Target="https://arxiv.org/pdf/1706.03762.pdf" TargetMode="External"/><Relationship Id="rId2" Type="http://schemas.openxmlformats.org/officeDocument/2006/relationships/image" Target="../media/image49.png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11" Type="http://schemas.openxmlformats.org/officeDocument/2006/relationships/image" Target="../media/image33.png"/><Relationship Id="rId5" Type="http://schemas.openxmlformats.org/officeDocument/2006/relationships/image" Target="../media/image90.png"/><Relationship Id="rId15" Type="http://schemas.openxmlformats.org/officeDocument/2006/relationships/image" Target="../media/image93.png"/><Relationship Id="rId10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27.png"/><Relationship Id="rId14" Type="http://schemas.openxmlformats.org/officeDocument/2006/relationships/image" Target="../media/image9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49.png"/><Relationship Id="rId7" Type="http://schemas.openxmlformats.org/officeDocument/2006/relationships/image" Target="../media/image32.png"/><Relationship Id="rId12" Type="http://schemas.openxmlformats.org/officeDocument/2006/relationships/hyperlink" Target="https://arxiv.org/pdf/1706.03762.pdf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11" Type="http://schemas.openxmlformats.org/officeDocument/2006/relationships/image" Target="../media/image96.png"/><Relationship Id="rId5" Type="http://schemas.openxmlformats.org/officeDocument/2006/relationships/image" Target="../media/image47.png"/><Relationship Id="rId10" Type="http://schemas.openxmlformats.org/officeDocument/2006/relationships/image" Target="../media/image53.png"/><Relationship Id="rId4" Type="http://schemas.openxmlformats.org/officeDocument/2006/relationships/image" Target="../media/image51.png"/><Relationship Id="rId9" Type="http://schemas.openxmlformats.org/officeDocument/2006/relationships/image" Target="../media/image5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49.png"/><Relationship Id="rId7" Type="http://schemas.openxmlformats.org/officeDocument/2006/relationships/image" Target="../media/image32.png"/><Relationship Id="rId12" Type="http://schemas.openxmlformats.org/officeDocument/2006/relationships/hyperlink" Target="https://arxiv.org/pdf/1706.03762.pdf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11" Type="http://schemas.openxmlformats.org/officeDocument/2006/relationships/image" Target="../media/image97.png"/><Relationship Id="rId5" Type="http://schemas.openxmlformats.org/officeDocument/2006/relationships/image" Target="../media/image47.png"/><Relationship Id="rId10" Type="http://schemas.openxmlformats.org/officeDocument/2006/relationships/image" Target="../media/image53.png"/><Relationship Id="rId4" Type="http://schemas.openxmlformats.org/officeDocument/2006/relationships/image" Target="../media/image51.png"/><Relationship Id="rId9" Type="http://schemas.openxmlformats.org/officeDocument/2006/relationships/image" Target="../media/image5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801.10198.pdf" TargetMode="External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09.00383.pdf" TargetMode="External"/><Relationship Id="rId2" Type="http://schemas.openxmlformats.org/officeDocument/2006/relationships/hyperlink" Target="https://arxiv.org/abs/1803.02155" TargetMode="Externa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hyperlink" Target="https://arxiv.org/pdf/2006.04768.pdf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0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hyperlink" Target="https://arxiv.org/pdf/2007.14062.pdf" TargetMode="Externa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png"/><Relationship Id="rId5" Type="http://schemas.openxmlformats.org/officeDocument/2006/relationships/image" Target="../media/image23.png"/><Relationship Id="rId4" Type="http://schemas.openxmlformats.org/officeDocument/2006/relationships/image" Target="../media/image10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rxiv.org/pdf/1511.01432.pdf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6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bc.ca/~amuham01/LING530/papers/radford2018improving.pdf" TargetMode="External"/><Relationship Id="rId2" Type="http://schemas.openxmlformats.org/officeDocument/2006/relationships/hyperlink" Target="https://arxiv.org/pdf/1810.04805.pdf" TargetMode="Externa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.ubc.ca/~amuham01/LING530/papers/radford2018improving.pdf" TargetMode="Externa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bc.ca/~amuham01/LING530/papers/radford2018improving.pdf" TargetMode="External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bc.ca/~amuham01/LING530/papers/radford2018improving.pdf" TargetMode="External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tionary.org/wiki/ambia" TargetMode="External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609.08144.pdf" TargetMode="External"/><Relationship Id="rId2" Type="http://schemas.openxmlformats.org/officeDocument/2006/relationships/hyperlink" Target="https://www.aclweb.org/anthology/P16-1162.pdf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810.04805.pdf" TargetMode="External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810.04805.pdf" TargetMode="Externa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7.11692" TargetMode="External"/><Relationship Id="rId2" Type="http://schemas.openxmlformats.org/officeDocument/2006/relationships/hyperlink" Target="https://arxiv.org/pdf/1810.04805.pdf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3.jp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810.04805.pdf" TargetMode="External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810.04805.pdf" TargetMode="External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arxiv.org/abs/1907.10529" TargetMode="External"/><Relationship Id="rId4" Type="http://schemas.openxmlformats.org/officeDocument/2006/relationships/hyperlink" Target="https://arxiv.org/abs/1907.11692" TargetMode="Externa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Relationship Id="rId5" Type="http://schemas.openxmlformats.org/officeDocument/2006/relationships/hyperlink" Target="https://arxiv.org/abs/1907.10529" TargetMode="External"/><Relationship Id="rId4" Type="http://schemas.openxmlformats.org/officeDocument/2006/relationships/hyperlink" Target="https://arxiv.org/abs/1907.1169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9"/>
          <p:cNvSpPr txBox="1">
            <a:spLocks noChangeArrowheads="1"/>
          </p:cNvSpPr>
          <p:nvPr/>
        </p:nvSpPr>
        <p:spPr bwMode="auto">
          <a:xfrm>
            <a:off x="450533" y="721995"/>
            <a:ext cx="9314498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100584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640" b="1" dirty="0">
                <a:solidFill>
                  <a:srgbClr val="333399"/>
                </a:solidFill>
                <a:latin typeface="Arial" charset="0"/>
              </a:rPr>
              <a:t>Lecture 40: Attention and Transformers</a:t>
            </a:r>
            <a:endParaRPr lang="en-US" sz="2640" b="1" cap="all" dirty="0">
              <a:solidFill>
                <a:srgbClr val="892034"/>
              </a:solidFill>
              <a:latin typeface="Arial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95472" y="1609090"/>
            <a:ext cx="4433727" cy="44983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marL="193834" indent="-193834" defTabSz="1005840" eaLnBrk="0" fontAlgn="base" hangingPunct="0">
              <a:spcBef>
                <a:spcPts val="1320"/>
              </a:spcBef>
              <a:spcAft>
                <a:spcPts val="660"/>
              </a:spcAft>
              <a:buFont typeface="Arial" pitchFamily="34" charset="0"/>
              <a:buChar char="•"/>
              <a:defRPr/>
            </a:pPr>
            <a:r>
              <a:rPr lang="en-US" sz="2640" b="1" kern="0" dirty="0">
                <a:solidFill>
                  <a:srgbClr val="000080"/>
                </a:solidFill>
                <a:latin typeface="Arial"/>
              </a:rPr>
              <a:t>Objectives:</a:t>
            </a: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latin typeface="Arial"/>
              </a:rPr>
              <a:t>Attention</a:t>
            </a: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latin typeface="Arial"/>
              </a:rPr>
              <a:t>Transformers</a:t>
            </a: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latin typeface="Arial"/>
              </a:rPr>
              <a:t>Pretraining</a:t>
            </a:r>
          </a:p>
          <a:p>
            <a:pPr marL="193834" indent="-193834" defTabSz="1005840" eaLnBrk="0" fontAlgn="base" hangingPunct="0">
              <a:spcBef>
                <a:spcPts val="1320"/>
              </a:spcBef>
              <a:spcAft>
                <a:spcPts val="660"/>
              </a:spcAft>
              <a:buFont typeface="Arial" pitchFamily="34" charset="0"/>
              <a:buChar char="•"/>
              <a:defRPr/>
            </a:pPr>
            <a:r>
              <a:rPr lang="en-US" sz="2640" b="1" kern="0" dirty="0">
                <a:solidFill>
                  <a:srgbClr val="000080"/>
                </a:solidFill>
                <a:latin typeface="Arial"/>
              </a:rPr>
              <a:t>Resources:</a:t>
            </a: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hlinkClick r:id="rId2"/>
              </a:rPr>
              <a:t>Wiki: Transformers</a:t>
            </a:r>
            <a:endParaRPr lang="en-US" sz="1980" b="1" kern="0" dirty="0">
              <a:solidFill>
                <a:srgbClr val="000000"/>
              </a:solidFill>
            </a:endParaRP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hlinkClick r:id="rId3"/>
              </a:rPr>
              <a:t>Medium: What is a Transformer?</a:t>
            </a:r>
            <a:endParaRPr lang="en-US" sz="1980" b="1" kern="0" dirty="0">
              <a:solidFill>
                <a:srgbClr val="000000"/>
              </a:solidFill>
              <a:hlinkClick r:id="rId4"/>
            </a:endParaRP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hlinkClick r:id="rId4"/>
              </a:rPr>
              <a:t>A.K.: Modeling Sequences</a:t>
            </a:r>
            <a:endParaRPr lang="en-US" sz="1980" b="1" kern="0" dirty="0">
              <a:solidFill>
                <a:srgbClr val="000000"/>
              </a:solidFill>
            </a:endParaRP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latin typeface="Arial"/>
                <a:hlinkClick r:id="rId5"/>
              </a:rPr>
              <a:t>M.L.: Deep Learning for Biotech</a:t>
            </a:r>
            <a:endParaRPr lang="en-US" sz="1980" b="1" kern="0" dirty="0">
              <a:solidFill>
                <a:srgbClr val="000000"/>
              </a:solidFill>
              <a:latin typeface="Arial"/>
            </a:endParaRP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latin typeface="Arial"/>
                <a:hlinkClick r:id="rId6"/>
              </a:rPr>
              <a:t>S.W.: Deep Learning</a:t>
            </a:r>
            <a:endParaRPr lang="en-US" sz="1980" b="1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4">
            <a:hlinkClick r:id="rId5"/>
            <a:extLst>
              <a:ext uri="{FF2B5EF4-FFF2-40B4-BE49-F238E27FC236}">
                <a16:creationId xmlns:a16="http://schemas.microsoft.com/office/drawing/2014/main" id="{00954CCC-AC2B-C293-6ABE-44ECA96227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550" y="1436315"/>
            <a:ext cx="2960309" cy="1719040"/>
          </a:xfrm>
          <a:prstGeom prst="rect">
            <a:avLst/>
          </a:prstGeom>
        </p:spPr>
      </p:pic>
      <p:pic>
        <p:nvPicPr>
          <p:cNvPr id="8" name="Picture 7">
            <a:hlinkClick r:id="rId5"/>
            <a:extLst>
              <a:ext uri="{FF2B5EF4-FFF2-40B4-BE49-F238E27FC236}">
                <a16:creationId xmlns:a16="http://schemas.microsoft.com/office/drawing/2014/main" id="{8DB38D58-2ECD-2C95-B603-5F036EE337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60" y="4974723"/>
            <a:ext cx="3175451" cy="2265413"/>
          </a:xfrm>
          <a:prstGeom prst="rect">
            <a:avLst/>
          </a:prstGeom>
        </p:spPr>
      </p:pic>
      <p:pic>
        <p:nvPicPr>
          <p:cNvPr id="11" name="Picture 10">
            <a:hlinkClick r:id="rId5"/>
            <a:extLst>
              <a:ext uri="{FF2B5EF4-FFF2-40B4-BE49-F238E27FC236}">
                <a16:creationId xmlns:a16="http://schemas.microsoft.com/office/drawing/2014/main" id="{73C1FCAA-3B07-CC9E-A036-206758E29B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086" y="3371077"/>
            <a:ext cx="3624491" cy="153766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4473" y="596264"/>
            <a:ext cx="7057520" cy="469496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3300" spc="-169" dirty="0">
                <a:solidFill>
                  <a:srgbClr val="3A87FF"/>
                </a:solidFill>
              </a:rPr>
              <a:t>Problem </a:t>
            </a:r>
            <a:r>
              <a:rPr sz="3300" spc="-161" dirty="0">
                <a:solidFill>
                  <a:srgbClr val="3A87FF"/>
                </a:solidFill>
              </a:rPr>
              <a:t>with </a:t>
            </a:r>
            <a:r>
              <a:rPr sz="3300" spc="-141" dirty="0">
                <a:solidFill>
                  <a:srgbClr val="3A87FF"/>
                </a:solidFill>
              </a:rPr>
              <a:t>words </a:t>
            </a:r>
            <a:r>
              <a:rPr sz="3300" spc="-121" dirty="0">
                <a:solidFill>
                  <a:srgbClr val="3A87FF"/>
                </a:solidFill>
              </a:rPr>
              <a:t>as </a:t>
            </a:r>
            <a:r>
              <a:rPr sz="3300" spc="-198" dirty="0">
                <a:solidFill>
                  <a:srgbClr val="3A87FF"/>
                </a:solidFill>
              </a:rPr>
              <a:t>discrete</a:t>
            </a:r>
            <a:r>
              <a:rPr sz="3300" spc="-636" dirty="0">
                <a:solidFill>
                  <a:srgbClr val="3A87FF"/>
                </a:solidFill>
              </a:rPr>
              <a:t> </a:t>
            </a:r>
            <a:r>
              <a:rPr sz="3300" spc="-136" dirty="0">
                <a:solidFill>
                  <a:srgbClr val="3A87FF"/>
                </a:solidFill>
              </a:rPr>
              <a:t>symbols</a:t>
            </a:r>
            <a:endParaRPr sz="3300"/>
          </a:p>
        </p:txBody>
      </p:sp>
      <p:sp>
        <p:nvSpPr>
          <p:cNvPr id="3" name="object 3"/>
          <p:cNvSpPr txBox="1"/>
          <p:nvPr/>
        </p:nvSpPr>
        <p:spPr>
          <a:xfrm>
            <a:off x="694473" y="1475882"/>
            <a:ext cx="9255771" cy="5345761"/>
          </a:xfrm>
          <a:prstGeom prst="rect">
            <a:avLst/>
          </a:prstGeom>
        </p:spPr>
        <p:txBody>
          <a:bodyPr vert="horz" wrap="square" lIns="0" tIns="27117" rIns="0" bIns="0" rtlCol="0">
            <a:spAutoFit/>
          </a:bodyPr>
          <a:lstStyle/>
          <a:p>
            <a:pPr marL="12327" marR="420355" defTabSz="887554">
              <a:lnSpc>
                <a:spcPts val="3009"/>
              </a:lnSpc>
              <a:spcBef>
                <a:spcPts val="212"/>
              </a:spcBef>
              <a:defRPr/>
            </a:pPr>
            <a:r>
              <a:rPr sz="2200" b="1" dirty="0">
                <a:solidFill>
                  <a:prstClr val="black"/>
                </a:solidFill>
                <a:latin typeface="Trebuchet MS"/>
                <a:cs typeface="Trebuchet MS"/>
              </a:rPr>
              <a:t>Example: </a:t>
            </a:r>
            <a:r>
              <a:rPr sz="2200" dirty="0">
                <a:solidFill>
                  <a:prstClr val="black"/>
                </a:solidFill>
                <a:latin typeface="Trebuchet MS"/>
                <a:cs typeface="Trebuchet MS"/>
              </a:rPr>
              <a:t>in web search, if user searches for </a:t>
            </a:r>
            <a:r>
              <a:rPr sz="2200" dirty="0">
                <a:solidFill>
                  <a:srgbClr val="BB57BE"/>
                </a:solidFill>
                <a:latin typeface="Trebuchet MS"/>
                <a:cs typeface="Trebuchet MS"/>
              </a:rPr>
              <a:t>“Seattle motel”</a:t>
            </a:r>
            <a:r>
              <a:rPr sz="2200" dirty="0">
                <a:solidFill>
                  <a:prstClr val="black"/>
                </a:solidFill>
                <a:latin typeface="Trebuchet MS"/>
                <a:cs typeface="Trebuchet MS"/>
              </a:rPr>
              <a:t>, we  would like to match documents containing </a:t>
            </a:r>
            <a:r>
              <a:rPr sz="2200" dirty="0">
                <a:solidFill>
                  <a:srgbClr val="BB57BE"/>
                </a:solidFill>
                <a:latin typeface="Trebuchet MS"/>
                <a:cs typeface="Trebuchet MS"/>
              </a:rPr>
              <a:t>“Seattle hotel”</a:t>
            </a:r>
            <a:r>
              <a:rPr sz="2200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</a:p>
          <a:p>
            <a:pPr defTabSz="887554">
              <a:spcBef>
                <a:spcPts val="24"/>
              </a:spcBef>
              <a:defRPr/>
            </a:pPr>
            <a:endParaRPr sz="264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2327" defTabSz="887554">
              <a:defRPr/>
            </a:pPr>
            <a:r>
              <a:rPr sz="2200" dirty="0">
                <a:solidFill>
                  <a:prstClr val="black"/>
                </a:solidFill>
                <a:latin typeface="Trebuchet MS"/>
                <a:cs typeface="Trebuchet MS"/>
              </a:rPr>
              <a:t>But:</a:t>
            </a:r>
          </a:p>
          <a:p>
            <a:pPr marL="2021032" defTabSz="887554">
              <a:lnSpc>
                <a:spcPts val="2970"/>
              </a:lnSpc>
              <a:spcBef>
                <a:spcPts val="582"/>
              </a:spcBef>
              <a:defRPr/>
            </a:pPr>
            <a:r>
              <a:rPr sz="2200" dirty="0">
                <a:solidFill>
                  <a:srgbClr val="3A87FF"/>
                </a:solidFill>
                <a:latin typeface="Trebuchet MS"/>
                <a:cs typeface="Trebuchet MS"/>
              </a:rPr>
              <a:t>motel = [0 0 0 0 0 0 0 0 0 0 1 0 0 0 0]</a:t>
            </a:r>
            <a:endParaRPr sz="22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099310" defTabSz="887554">
              <a:lnSpc>
                <a:spcPts val="2970"/>
              </a:lnSpc>
              <a:defRPr/>
            </a:pPr>
            <a:r>
              <a:rPr sz="2200" dirty="0">
                <a:solidFill>
                  <a:srgbClr val="3A87FF"/>
                </a:solidFill>
                <a:latin typeface="Trebuchet MS"/>
                <a:cs typeface="Trebuchet MS"/>
              </a:rPr>
              <a:t>hotel = [0 0 0 0 0 0 0 1 0 0 0 0 0 0 0]</a:t>
            </a:r>
            <a:endParaRPr sz="22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2327" defTabSz="887554">
              <a:spcBef>
                <a:spcPts val="558"/>
              </a:spcBef>
              <a:defRPr/>
            </a:pPr>
            <a:r>
              <a:rPr sz="2200" dirty="0">
                <a:solidFill>
                  <a:prstClr val="black"/>
                </a:solidFill>
                <a:latin typeface="Trebuchet MS"/>
                <a:cs typeface="Trebuchet MS"/>
              </a:rPr>
              <a:t>These two vectors are </a:t>
            </a:r>
            <a:r>
              <a:rPr lang="en-US" sz="220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00" dirty="0">
                <a:solidFill>
                  <a:srgbClr val="BB57BE"/>
                </a:solidFill>
                <a:latin typeface="Trebuchet MS"/>
                <a:cs typeface="Trebuchet MS"/>
              </a:rPr>
              <a:t>orthogonal</a:t>
            </a:r>
            <a:r>
              <a:rPr sz="2200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</a:p>
          <a:p>
            <a:pPr marL="12327" defTabSz="887554">
              <a:spcBef>
                <a:spcPts val="558"/>
              </a:spcBef>
              <a:defRPr/>
            </a:pPr>
            <a:r>
              <a:rPr sz="2200" dirty="0">
                <a:solidFill>
                  <a:prstClr val="black"/>
                </a:solidFill>
                <a:latin typeface="Trebuchet MS"/>
                <a:cs typeface="Trebuchet MS"/>
              </a:rPr>
              <a:t>There is no natural notion of </a:t>
            </a:r>
            <a:r>
              <a:rPr sz="2200" b="1" dirty="0">
                <a:solidFill>
                  <a:srgbClr val="BB57BE"/>
                </a:solidFill>
                <a:latin typeface="Trebuchet MS"/>
                <a:cs typeface="Trebuchet MS"/>
              </a:rPr>
              <a:t>similarity </a:t>
            </a:r>
            <a:r>
              <a:rPr sz="2200" dirty="0">
                <a:solidFill>
                  <a:prstClr val="black"/>
                </a:solidFill>
                <a:latin typeface="Trebuchet MS"/>
                <a:cs typeface="Trebuchet MS"/>
              </a:rPr>
              <a:t>for one-hot vectors!</a:t>
            </a:r>
          </a:p>
          <a:p>
            <a:pPr defTabSz="887554">
              <a:spcBef>
                <a:spcPts val="34"/>
              </a:spcBef>
              <a:defRPr/>
            </a:pPr>
            <a:endParaRPr sz="352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2327" defTabSz="887554">
              <a:defRPr/>
            </a:pPr>
            <a:r>
              <a:rPr sz="2200" b="1" dirty="0">
                <a:solidFill>
                  <a:prstClr val="black"/>
                </a:solidFill>
                <a:latin typeface="Trebuchet MS"/>
                <a:cs typeface="Trebuchet MS"/>
              </a:rPr>
              <a:t>Solution:</a:t>
            </a:r>
            <a:endParaRPr sz="22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67348" indent="-355022" defTabSz="887554">
              <a:spcBef>
                <a:spcPts val="558"/>
              </a:spcBef>
              <a:buClr>
                <a:srgbClr val="CC0000"/>
              </a:buClr>
              <a:buFont typeface="Times New Roman"/>
              <a:buChar char="•"/>
              <a:tabLst>
                <a:tab pos="366732" algn="l"/>
                <a:tab pos="367348" algn="l"/>
              </a:tabLst>
              <a:defRPr/>
            </a:pPr>
            <a:r>
              <a:rPr sz="2200" dirty="0">
                <a:solidFill>
                  <a:prstClr val="black"/>
                </a:solidFill>
                <a:latin typeface="Trebuchet MS"/>
                <a:cs typeface="Trebuchet MS"/>
              </a:rPr>
              <a:t>Could try to rely on WordNet’s list of synonyms to get similarity?</a:t>
            </a:r>
          </a:p>
          <a:p>
            <a:pPr marL="722370" lvl="1" indent="-237298" defTabSz="887554">
              <a:spcBef>
                <a:spcPts val="582"/>
              </a:spcBef>
              <a:buClr>
                <a:srgbClr val="3A87FF"/>
              </a:buClr>
              <a:buFont typeface="Times New Roman"/>
              <a:buChar char="•"/>
              <a:tabLst>
                <a:tab pos="721753" algn="l"/>
                <a:tab pos="722370" algn="l"/>
              </a:tabLst>
              <a:defRPr/>
            </a:pPr>
            <a:r>
              <a:rPr sz="2200" dirty="0">
                <a:solidFill>
                  <a:prstClr val="black"/>
                </a:solidFill>
                <a:latin typeface="Trebuchet MS"/>
                <a:cs typeface="Trebuchet MS"/>
              </a:rPr>
              <a:t>But it is well-known to fail badly: incompleteness, etc.</a:t>
            </a:r>
          </a:p>
          <a:p>
            <a:pPr marL="367348" indent="-355022" defTabSz="887554">
              <a:spcBef>
                <a:spcPts val="563"/>
              </a:spcBef>
              <a:buClr>
                <a:srgbClr val="CC0000"/>
              </a:buClr>
              <a:buFont typeface="Times New Roman"/>
              <a:buChar char="•"/>
              <a:tabLst>
                <a:tab pos="366732" algn="l"/>
                <a:tab pos="367348" algn="l"/>
              </a:tabLst>
              <a:defRPr/>
            </a:pPr>
            <a:r>
              <a:rPr sz="2200" b="1" dirty="0">
                <a:solidFill>
                  <a:prstClr val="black"/>
                </a:solidFill>
                <a:latin typeface="Trebuchet MS"/>
                <a:cs typeface="Trebuchet MS"/>
              </a:rPr>
              <a:t>Instead: learn to encode similarity in the vectors themselves</a:t>
            </a:r>
            <a:endParaRPr sz="22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67856" y="335437"/>
            <a:ext cx="1031725" cy="266363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marL="12327" defTabSz="887554">
              <a:spcBef>
                <a:spcPts val="97"/>
              </a:spcBef>
              <a:defRPr/>
            </a:pPr>
            <a:r>
              <a:rPr sz="1650" spc="14" dirty="0">
                <a:solidFill>
                  <a:srgbClr val="FBFCFF"/>
                </a:solidFill>
                <a:latin typeface="Trebuchet MS"/>
                <a:cs typeface="Trebuchet MS"/>
              </a:rPr>
              <a:t>Sec.</a:t>
            </a:r>
            <a:r>
              <a:rPr sz="1650" spc="-29" dirty="0">
                <a:solidFill>
                  <a:srgbClr val="FBFCFF"/>
                </a:solidFill>
                <a:latin typeface="Trebuchet MS"/>
                <a:cs typeface="Trebuchet MS"/>
              </a:rPr>
              <a:t> </a:t>
            </a:r>
            <a:r>
              <a:rPr sz="1650" spc="73" dirty="0">
                <a:solidFill>
                  <a:srgbClr val="FBFCFF"/>
                </a:solidFill>
                <a:latin typeface="Trebuchet MS"/>
                <a:cs typeface="Trebuchet MS"/>
              </a:rPr>
              <a:t>9.2.2</a:t>
            </a:r>
            <a:endParaRPr sz="165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FBA3DD-D81A-4C55-B8C4-E2E81DA5D911}"/>
              </a:ext>
            </a:extLst>
          </p:cNvPr>
          <p:cNvSpPr txBox="1"/>
          <p:nvPr/>
        </p:nvSpPr>
        <p:spPr>
          <a:xfrm>
            <a:off x="0" y="7353401"/>
            <a:ext cx="1636602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390455745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00157" y="2011357"/>
            <a:ext cx="8060865" cy="1712728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>
              <a:spcBef>
                <a:spcPts val="87"/>
              </a:spcBef>
            </a:pPr>
            <a:r>
              <a:rPr sz="1898" dirty="0">
                <a:latin typeface="Calibri"/>
                <a:cs typeface="Calibri"/>
              </a:rPr>
              <a:t>What </a:t>
            </a:r>
            <a:r>
              <a:rPr sz="1898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Raffel et al., </a:t>
            </a:r>
            <a:r>
              <a:rPr sz="1898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898" spc="-4" dirty="0">
                <a:solidFill>
                  <a:srgbClr val="4197B5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1898" spc="-4" dirty="0">
                <a:latin typeface="Calibri"/>
                <a:cs typeface="Calibri"/>
              </a:rPr>
              <a:t>found </a:t>
            </a:r>
            <a:r>
              <a:rPr sz="1898" dirty="0">
                <a:latin typeface="Calibri"/>
                <a:cs typeface="Calibri"/>
              </a:rPr>
              <a:t>to work </a:t>
            </a:r>
            <a:r>
              <a:rPr sz="1898" spc="-4" dirty="0">
                <a:latin typeface="Calibri"/>
                <a:cs typeface="Calibri"/>
              </a:rPr>
              <a:t>best </a:t>
            </a:r>
            <a:r>
              <a:rPr sz="1898" dirty="0">
                <a:latin typeface="Calibri"/>
                <a:cs typeface="Calibri"/>
              </a:rPr>
              <a:t>was </a:t>
            </a:r>
            <a:r>
              <a:rPr sz="1898" b="1" dirty="0">
                <a:latin typeface="Calibri"/>
                <a:cs typeface="Calibri"/>
              </a:rPr>
              <a:t>span </a:t>
            </a:r>
            <a:r>
              <a:rPr sz="1898" b="1" spc="-4" dirty="0">
                <a:latin typeface="Calibri"/>
                <a:cs typeface="Calibri"/>
              </a:rPr>
              <a:t>corruption. </a:t>
            </a:r>
            <a:r>
              <a:rPr sz="1898" dirty="0">
                <a:latin typeface="Calibri"/>
                <a:cs typeface="Calibri"/>
              </a:rPr>
              <a:t>Their </a:t>
            </a:r>
            <a:r>
              <a:rPr sz="1898" spc="-4" dirty="0">
                <a:latin typeface="Calibri"/>
                <a:cs typeface="Calibri"/>
              </a:rPr>
              <a:t>model:</a:t>
            </a:r>
            <a:r>
              <a:rPr sz="1898" spc="50" dirty="0">
                <a:latin typeface="Calibri"/>
                <a:cs typeface="Calibri"/>
              </a:rPr>
              <a:t> </a:t>
            </a:r>
            <a:r>
              <a:rPr sz="1898" b="1" spc="-4" dirty="0">
                <a:latin typeface="Calibri"/>
                <a:cs typeface="Calibri"/>
              </a:rPr>
              <a:t>T5</a:t>
            </a:r>
            <a:r>
              <a:rPr sz="1898" spc="-4" dirty="0">
                <a:latin typeface="Calibri"/>
                <a:cs typeface="Calibri"/>
              </a:rPr>
              <a:t>.</a:t>
            </a:r>
            <a:endParaRPr sz="1898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98">
              <a:latin typeface="Calibri"/>
              <a:cs typeface="Calibri"/>
            </a:endParaRPr>
          </a:p>
          <a:p>
            <a:pPr>
              <a:spcBef>
                <a:spcPts val="25"/>
              </a:spcBef>
            </a:pPr>
            <a:endParaRPr sz="1568">
              <a:latin typeface="Calibri"/>
              <a:cs typeface="Calibri"/>
            </a:endParaRPr>
          </a:p>
          <a:p>
            <a:pPr marL="10478" marR="3555540"/>
            <a:r>
              <a:rPr sz="1898" dirty="0">
                <a:latin typeface="Calibri"/>
                <a:cs typeface="Calibri"/>
              </a:rPr>
              <a:t>Replace different-length </a:t>
            </a:r>
            <a:r>
              <a:rPr sz="1898" spc="-4" dirty="0">
                <a:latin typeface="Calibri"/>
                <a:cs typeface="Calibri"/>
              </a:rPr>
              <a:t>spans from </a:t>
            </a:r>
            <a:r>
              <a:rPr sz="1898" dirty="0">
                <a:latin typeface="Calibri"/>
                <a:cs typeface="Calibri"/>
              </a:rPr>
              <a:t>the input  </a:t>
            </a:r>
            <a:r>
              <a:rPr sz="1898" spc="-4" dirty="0">
                <a:latin typeface="Calibri"/>
                <a:cs typeface="Calibri"/>
              </a:rPr>
              <a:t>with unique placeholders; </a:t>
            </a:r>
            <a:r>
              <a:rPr sz="1898" dirty="0">
                <a:latin typeface="Calibri"/>
                <a:cs typeface="Calibri"/>
              </a:rPr>
              <a:t>decode </a:t>
            </a:r>
            <a:r>
              <a:rPr sz="1898" spc="-4" dirty="0">
                <a:latin typeface="Calibri"/>
                <a:cs typeface="Calibri"/>
              </a:rPr>
              <a:t>out </a:t>
            </a:r>
            <a:r>
              <a:rPr sz="1898" dirty="0">
                <a:latin typeface="Calibri"/>
                <a:cs typeface="Calibri"/>
              </a:rPr>
              <a:t>the  </a:t>
            </a:r>
            <a:r>
              <a:rPr sz="1898" spc="-4" dirty="0">
                <a:latin typeface="Calibri"/>
                <a:cs typeface="Calibri"/>
              </a:rPr>
              <a:t>spans </a:t>
            </a:r>
            <a:r>
              <a:rPr sz="1898" dirty="0">
                <a:latin typeface="Calibri"/>
                <a:cs typeface="Calibri"/>
              </a:rPr>
              <a:t>that were</a:t>
            </a:r>
            <a:r>
              <a:rPr sz="1898" spc="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removed!</a:t>
            </a:r>
            <a:endParaRPr sz="1898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71875" y="3105259"/>
            <a:ext cx="9124331" cy="2907507"/>
            <a:chOff x="329545" y="2482405"/>
            <a:chExt cx="11059795" cy="3524250"/>
          </a:xfrm>
        </p:grpSpPr>
        <p:sp>
          <p:nvSpPr>
            <p:cNvPr id="5" name="object 5"/>
            <p:cNvSpPr/>
            <p:nvPr/>
          </p:nvSpPr>
          <p:spPr>
            <a:xfrm>
              <a:off x="7303008" y="3500627"/>
              <a:ext cx="342900" cy="1836420"/>
            </a:xfrm>
            <a:custGeom>
              <a:avLst/>
              <a:gdLst/>
              <a:ahLst/>
              <a:cxnLst/>
              <a:rect l="l" t="t" r="r" b="b"/>
              <a:pathLst>
                <a:path w="342900" h="1836420">
                  <a:moveTo>
                    <a:pt x="342900" y="1213866"/>
                  </a:moveTo>
                  <a:lnTo>
                    <a:pt x="338416" y="1191602"/>
                  </a:lnTo>
                  <a:lnTo>
                    <a:pt x="326174" y="1173441"/>
                  </a:lnTo>
                  <a:lnTo>
                    <a:pt x="308013" y="1161199"/>
                  </a:lnTo>
                  <a:lnTo>
                    <a:pt x="285750" y="1156716"/>
                  </a:lnTo>
                  <a:lnTo>
                    <a:pt x="57150" y="1156716"/>
                  </a:lnTo>
                  <a:lnTo>
                    <a:pt x="34874" y="1161199"/>
                  </a:lnTo>
                  <a:lnTo>
                    <a:pt x="16713" y="1173441"/>
                  </a:lnTo>
                  <a:lnTo>
                    <a:pt x="4470" y="1191602"/>
                  </a:lnTo>
                  <a:lnTo>
                    <a:pt x="0" y="1213866"/>
                  </a:lnTo>
                  <a:lnTo>
                    <a:pt x="0" y="1779270"/>
                  </a:lnTo>
                  <a:lnTo>
                    <a:pt x="4470" y="1801545"/>
                  </a:lnTo>
                  <a:lnTo>
                    <a:pt x="16713" y="1819706"/>
                  </a:lnTo>
                  <a:lnTo>
                    <a:pt x="34874" y="1831949"/>
                  </a:lnTo>
                  <a:lnTo>
                    <a:pt x="57150" y="1836420"/>
                  </a:lnTo>
                  <a:lnTo>
                    <a:pt x="285750" y="1836420"/>
                  </a:lnTo>
                  <a:lnTo>
                    <a:pt x="308013" y="1831949"/>
                  </a:lnTo>
                  <a:lnTo>
                    <a:pt x="326174" y="1819706"/>
                  </a:lnTo>
                  <a:lnTo>
                    <a:pt x="338416" y="1801545"/>
                  </a:lnTo>
                  <a:lnTo>
                    <a:pt x="342900" y="1779270"/>
                  </a:lnTo>
                  <a:lnTo>
                    <a:pt x="342900" y="1213866"/>
                  </a:lnTo>
                  <a:close/>
                </a:path>
                <a:path w="342900" h="1836420">
                  <a:moveTo>
                    <a:pt x="342900" y="57150"/>
                  </a:moveTo>
                  <a:lnTo>
                    <a:pt x="338416" y="34886"/>
                  </a:lnTo>
                  <a:lnTo>
                    <a:pt x="326174" y="16725"/>
                  </a:lnTo>
                  <a:lnTo>
                    <a:pt x="308013" y="4483"/>
                  </a:lnTo>
                  <a:lnTo>
                    <a:pt x="285750" y="0"/>
                  </a:lnTo>
                  <a:lnTo>
                    <a:pt x="57150" y="0"/>
                  </a:lnTo>
                  <a:lnTo>
                    <a:pt x="34874" y="4483"/>
                  </a:lnTo>
                  <a:lnTo>
                    <a:pt x="16713" y="16725"/>
                  </a:lnTo>
                  <a:lnTo>
                    <a:pt x="4470" y="34886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70" y="644829"/>
                  </a:lnTo>
                  <a:lnTo>
                    <a:pt x="16713" y="662990"/>
                  </a:lnTo>
                  <a:lnTo>
                    <a:pt x="34874" y="675233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13" y="675233"/>
                  </a:lnTo>
                  <a:lnTo>
                    <a:pt x="326174" y="662990"/>
                  </a:lnTo>
                  <a:lnTo>
                    <a:pt x="338416" y="644829"/>
                  </a:lnTo>
                  <a:lnTo>
                    <a:pt x="342900" y="622554"/>
                  </a:lnTo>
                  <a:lnTo>
                    <a:pt x="342900" y="5715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6" name="object 6"/>
            <p:cNvSpPr/>
            <p:nvPr/>
          </p:nvSpPr>
          <p:spPr>
            <a:xfrm>
              <a:off x="7437119" y="4180332"/>
              <a:ext cx="76200" cy="476250"/>
            </a:xfrm>
            <a:custGeom>
              <a:avLst/>
              <a:gdLst/>
              <a:ahLst/>
              <a:cxnLst/>
              <a:rect l="l" t="t" r="r" b="b"/>
              <a:pathLst>
                <a:path w="76200" h="476250">
                  <a:moveTo>
                    <a:pt x="44450" y="63500"/>
                  </a:moveTo>
                  <a:lnTo>
                    <a:pt x="31750" y="63500"/>
                  </a:lnTo>
                  <a:lnTo>
                    <a:pt x="31750" y="476123"/>
                  </a:lnTo>
                  <a:lnTo>
                    <a:pt x="44450" y="476123"/>
                  </a:lnTo>
                  <a:lnTo>
                    <a:pt x="44450" y="63500"/>
                  </a:lnTo>
                  <a:close/>
                </a:path>
                <a:path w="76200" h="476250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476250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7" name="object 7"/>
            <p:cNvSpPr/>
            <p:nvPr/>
          </p:nvSpPr>
          <p:spPr>
            <a:xfrm>
              <a:off x="7918704" y="3500627"/>
              <a:ext cx="342900" cy="1836420"/>
            </a:xfrm>
            <a:custGeom>
              <a:avLst/>
              <a:gdLst/>
              <a:ahLst/>
              <a:cxnLst/>
              <a:rect l="l" t="t" r="r" b="b"/>
              <a:pathLst>
                <a:path w="342900" h="1836420">
                  <a:moveTo>
                    <a:pt x="342900" y="1213866"/>
                  </a:moveTo>
                  <a:lnTo>
                    <a:pt x="338416" y="1191602"/>
                  </a:lnTo>
                  <a:lnTo>
                    <a:pt x="326174" y="1173441"/>
                  </a:lnTo>
                  <a:lnTo>
                    <a:pt x="308013" y="1161199"/>
                  </a:lnTo>
                  <a:lnTo>
                    <a:pt x="285750" y="1156716"/>
                  </a:lnTo>
                  <a:lnTo>
                    <a:pt x="57150" y="1156716"/>
                  </a:lnTo>
                  <a:lnTo>
                    <a:pt x="34874" y="1161199"/>
                  </a:lnTo>
                  <a:lnTo>
                    <a:pt x="16713" y="1173441"/>
                  </a:lnTo>
                  <a:lnTo>
                    <a:pt x="4470" y="1191602"/>
                  </a:lnTo>
                  <a:lnTo>
                    <a:pt x="0" y="1213866"/>
                  </a:lnTo>
                  <a:lnTo>
                    <a:pt x="0" y="1779270"/>
                  </a:lnTo>
                  <a:lnTo>
                    <a:pt x="4470" y="1801545"/>
                  </a:lnTo>
                  <a:lnTo>
                    <a:pt x="16713" y="1819706"/>
                  </a:lnTo>
                  <a:lnTo>
                    <a:pt x="34874" y="1831949"/>
                  </a:lnTo>
                  <a:lnTo>
                    <a:pt x="57150" y="1836420"/>
                  </a:lnTo>
                  <a:lnTo>
                    <a:pt x="285750" y="1836420"/>
                  </a:lnTo>
                  <a:lnTo>
                    <a:pt x="308013" y="1831949"/>
                  </a:lnTo>
                  <a:lnTo>
                    <a:pt x="326174" y="1819706"/>
                  </a:lnTo>
                  <a:lnTo>
                    <a:pt x="338416" y="1801545"/>
                  </a:lnTo>
                  <a:lnTo>
                    <a:pt x="342900" y="1779270"/>
                  </a:lnTo>
                  <a:lnTo>
                    <a:pt x="342900" y="1213866"/>
                  </a:lnTo>
                  <a:close/>
                </a:path>
                <a:path w="342900" h="1836420">
                  <a:moveTo>
                    <a:pt x="342900" y="57150"/>
                  </a:moveTo>
                  <a:lnTo>
                    <a:pt x="338416" y="34886"/>
                  </a:lnTo>
                  <a:lnTo>
                    <a:pt x="326174" y="16725"/>
                  </a:lnTo>
                  <a:lnTo>
                    <a:pt x="308013" y="4483"/>
                  </a:lnTo>
                  <a:lnTo>
                    <a:pt x="285750" y="0"/>
                  </a:lnTo>
                  <a:lnTo>
                    <a:pt x="57150" y="0"/>
                  </a:lnTo>
                  <a:lnTo>
                    <a:pt x="34874" y="4483"/>
                  </a:lnTo>
                  <a:lnTo>
                    <a:pt x="16713" y="16725"/>
                  </a:lnTo>
                  <a:lnTo>
                    <a:pt x="4470" y="34886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70" y="644829"/>
                  </a:lnTo>
                  <a:lnTo>
                    <a:pt x="16713" y="662990"/>
                  </a:lnTo>
                  <a:lnTo>
                    <a:pt x="34874" y="675233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13" y="675233"/>
                  </a:lnTo>
                  <a:lnTo>
                    <a:pt x="326174" y="662990"/>
                  </a:lnTo>
                  <a:lnTo>
                    <a:pt x="338416" y="644829"/>
                  </a:lnTo>
                  <a:lnTo>
                    <a:pt x="342900" y="622554"/>
                  </a:lnTo>
                  <a:lnTo>
                    <a:pt x="342900" y="5715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8" name="object 8"/>
            <p:cNvSpPr/>
            <p:nvPr/>
          </p:nvSpPr>
          <p:spPr>
            <a:xfrm>
              <a:off x="7471282" y="4180332"/>
              <a:ext cx="619125" cy="481330"/>
            </a:xfrm>
            <a:custGeom>
              <a:avLst/>
              <a:gdLst/>
              <a:ahLst/>
              <a:cxnLst/>
              <a:rect l="l" t="t" r="r" b="b"/>
              <a:pathLst>
                <a:path w="619125" h="481329">
                  <a:moveTo>
                    <a:pt x="554870" y="41669"/>
                  </a:moveTo>
                  <a:lnTo>
                    <a:pt x="0" y="471170"/>
                  </a:lnTo>
                  <a:lnTo>
                    <a:pt x="7874" y="481203"/>
                  </a:lnTo>
                  <a:lnTo>
                    <a:pt x="562621" y="51700"/>
                  </a:lnTo>
                  <a:lnTo>
                    <a:pt x="554870" y="41669"/>
                  </a:lnTo>
                  <a:close/>
                </a:path>
                <a:path w="619125" h="481329">
                  <a:moveTo>
                    <a:pt x="602688" y="33909"/>
                  </a:moveTo>
                  <a:lnTo>
                    <a:pt x="564896" y="33909"/>
                  </a:lnTo>
                  <a:lnTo>
                    <a:pt x="572643" y="43942"/>
                  </a:lnTo>
                  <a:lnTo>
                    <a:pt x="562621" y="51700"/>
                  </a:lnTo>
                  <a:lnTo>
                    <a:pt x="582041" y="76835"/>
                  </a:lnTo>
                  <a:lnTo>
                    <a:pt x="602688" y="33909"/>
                  </a:lnTo>
                  <a:close/>
                </a:path>
                <a:path w="619125" h="481329">
                  <a:moveTo>
                    <a:pt x="564896" y="33909"/>
                  </a:moveTo>
                  <a:lnTo>
                    <a:pt x="554870" y="41669"/>
                  </a:lnTo>
                  <a:lnTo>
                    <a:pt x="562621" y="51700"/>
                  </a:lnTo>
                  <a:lnTo>
                    <a:pt x="572643" y="43942"/>
                  </a:lnTo>
                  <a:lnTo>
                    <a:pt x="564896" y="33909"/>
                  </a:lnTo>
                  <a:close/>
                </a:path>
                <a:path w="619125" h="481329">
                  <a:moveTo>
                    <a:pt x="618998" y="0"/>
                  </a:moveTo>
                  <a:lnTo>
                    <a:pt x="535432" y="16510"/>
                  </a:lnTo>
                  <a:lnTo>
                    <a:pt x="554870" y="41669"/>
                  </a:lnTo>
                  <a:lnTo>
                    <a:pt x="564896" y="33909"/>
                  </a:lnTo>
                  <a:lnTo>
                    <a:pt x="602688" y="33909"/>
                  </a:lnTo>
                  <a:lnTo>
                    <a:pt x="6189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9" name="object 9"/>
            <p:cNvSpPr/>
            <p:nvPr/>
          </p:nvSpPr>
          <p:spPr>
            <a:xfrm>
              <a:off x="8485632" y="3500627"/>
              <a:ext cx="342900" cy="1836420"/>
            </a:xfrm>
            <a:custGeom>
              <a:avLst/>
              <a:gdLst/>
              <a:ahLst/>
              <a:cxnLst/>
              <a:rect l="l" t="t" r="r" b="b"/>
              <a:pathLst>
                <a:path w="342900" h="1836420">
                  <a:moveTo>
                    <a:pt x="342900" y="1213866"/>
                  </a:moveTo>
                  <a:lnTo>
                    <a:pt x="338416" y="1191602"/>
                  </a:lnTo>
                  <a:lnTo>
                    <a:pt x="326174" y="1173441"/>
                  </a:lnTo>
                  <a:lnTo>
                    <a:pt x="308013" y="1161199"/>
                  </a:lnTo>
                  <a:lnTo>
                    <a:pt x="285750" y="1156716"/>
                  </a:lnTo>
                  <a:lnTo>
                    <a:pt x="57150" y="1156716"/>
                  </a:lnTo>
                  <a:lnTo>
                    <a:pt x="34874" y="1161199"/>
                  </a:lnTo>
                  <a:lnTo>
                    <a:pt x="16713" y="1173441"/>
                  </a:lnTo>
                  <a:lnTo>
                    <a:pt x="4470" y="1191602"/>
                  </a:lnTo>
                  <a:lnTo>
                    <a:pt x="0" y="1213866"/>
                  </a:lnTo>
                  <a:lnTo>
                    <a:pt x="0" y="1779270"/>
                  </a:lnTo>
                  <a:lnTo>
                    <a:pt x="4470" y="1801545"/>
                  </a:lnTo>
                  <a:lnTo>
                    <a:pt x="16713" y="1819706"/>
                  </a:lnTo>
                  <a:lnTo>
                    <a:pt x="34874" y="1831949"/>
                  </a:lnTo>
                  <a:lnTo>
                    <a:pt x="57150" y="1836420"/>
                  </a:lnTo>
                  <a:lnTo>
                    <a:pt x="285750" y="1836420"/>
                  </a:lnTo>
                  <a:lnTo>
                    <a:pt x="308013" y="1831949"/>
                  </a:lnTo>
                  <a:lnTo>
                    <a:pt x="326174" y="1819706"/>
                  </a:lnTo>
                  <a:lnTo>
                    <a:pt x="338416" y="1801545"/>
                  </a:lnTo>
                  <a:lnTo>
                    <a:pt x="342900" y="1779270"/>
                  </a:lnTo>
                  <a:lnTo>
                    <a:pt x="342900" y="1213866"/>
                  </a:lnTo>
                  <a:close/>
                </a:path>
                <a:path w="342900" h="1836420">
                  <a:moveTo>
                    <a:pt x="342900" y="57150"/>
                  </a:moveTo>
                  <a:lnTo>
                    <a:pt x="338416" y="34886"/>
                  </a:lnTo>
                  <a:lnTo>
                    <a:pt x="326174" y="16725"/>
                  </a:lnTo>
                  <a:lnTo>
                    <a:pt x="308013" y="4483"/>
                  </a:lnTo>
                  <a:lnTo>
                    <a:pt x="285750" y="0"/>
                  </a:lnTo>
                  <a:lnTo>
                    <a:pt x="57150" y="0"/>
                  </a:lnTo>
                  <a:lnTo>
                    <a:pt x="34874" y="4483"/>
                  </a:lnTo>
                  <a:lnTo>
                    <a:pt x="16713" y="16725"/>
                  </a:lnTo>
                  <a:lnTo>
                    <a:pt x="4470" y="34886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70" y="644829"/>
                  </a:lnTo>
                  <a:lnTo>
                    <a:pt x="16713" y="662990"/>
                  </a:lnTo>
                  <a:lnTo>
                    <a:pt x="34874" y="675233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13" y="675233"/>
                  </a:lnTo>
                  <a:lnTo>
                    <a:pt x="326174" y="662990"/>
                  </a:lnTo>
                  <a:lnTo>
                    <a:pt x="338416" y="644829"/>
                  </a:lnTo>
                  <a:lnTo>
                    <a:pt x="342900" y="622554"/>
                  </a:lnTo>
                  <a:lnTo>
                    <a:pt x="342900" y="5715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0" name="object 10"/>
            <p:cNvSpPr/>
            <p:nvPr/>
          </p:nvSpPr>
          <p:spPr>
            <a:xfrm>
              <a:off x="7472807" y="4173473"/>
              <a:ext cx="1221740" cy="488950"/>
            </a:xfrm>
            <a:custGeom>
              <a:avLst/>
              <a:gdLst/>
              <a:ahLst/>
              <a:cxnLst/>
              <a:rect l="l" t="t" r="r" b="b"/>
              <a:pathLst>
                <a:path w="1221740" h="488950">
                  <a:moveTo>
                    <a:pt x="1221613" y="83058"/>
                  </a:moveTo>
                  <a:lnTo>
                    <a:pt x="1215263" y="70358"/>
                  </a:lnTo>
                  <a:lnTo>
                    <a:pt x="1183830" y="7505"/>
                  </a:lnTo>
                  <a:lnTo>
                    <a:pt x="1184402" y="6858"/>
                  </a:lnTo>
                  <a:lnTo>
                    <a:pt x="1177163" y="6273"/>
                  </a:lnTo>
                  <a:lnTo>
                    <a:pt x="1177163" y="83058"/>
                  </a:lnTo>
                  <a:lnTo>
                    <a:pt x="1177163" y="469417"/>
                  </a:lnTo>
                  <a:lnTo>
                    <a:pt x="1148080" y="444995"/>
                  </a:lnTo>
                  <a:lnTo>
                    <a:pt x="1148080" y="461594"/>
                  </a:lnTo>
                  <a:lnTo>
                    <a:pt x="812825" y="326517"/>
                  </a:lnTo>
                  <a:lnTo>
                    <a:pt x="900049" y="253250"/>
                  </a:lnTo>
                  <a:lnTo>
                    <a:pt x="1148080" y="461594"/>
                  </a:lnTo>
                  <a:lnTo>
                    <a:pt x="1148080" y="444995"/>
                  </a:lnTo>
                  <a:lnTo>
                    <a:pt x="909929" y="244944"/>
                  </a:lnTo>
                  <a:lnTo>
                    <a:pt x="1125245" y="64084"/>
                  </a:lnTo>
                  <a:lnTo>
                    <a:pt x="1127887" y="70612"/>
                  </a:lnTo>
                  <a:lnTo>
                    <a:pt x="1132789" y="65074"/>
                  </a:lnTo>
                  <a:lnTo>
                    <a:pt x="1146327" y="81216"/>
                  </a:lnTo>
                  <a:lnTo>
                    <a:pt x="1145413" y="83058"/>
                  </a:lnTo>
                  <a:lnTo>
                    <a:pt x="1147889" y="83058"/>
                  </a:lnTo>
                  <a:lnTo>
                    <a:pt x="1149604" y="85090"/>
                  </a:lnTo>
                  <a:lnTo>
                    <a:pt x="1150480" y="83058"/>
                  </a:lnTo>
                  <a:lnTo>
                    <a:pt x="1177163" y="83058"/>
                  </a:lnTo>
                  <a:lnTo>
                    <a:pt x="1177163" y="6273"/>
                  </a:lnTo>
                  <a:lnTo>
                    <a:pt x="1120241" y="1689"/>
                  </a:lnTo>
                  <a:lnTo>
                    <a:pt x="1120241" y="51676"/>
                  </a:lnTo>
                  <a:lnTo>
                    <a:pt x="900049" y="236639"/>
                  </a:lnTo>
                  <a:lnTo>
                    <a:pt x="890155" y="228333"/>
                  </a:lnTo>
                  <a:lnTo>
                    <a:pt x="890155" y="244944"/>
                  </a:lnTo>
                  <a:lnTo>
                    <a:pt x="799465" y="321132"/>
                  </a:lnTo>
                  <a:lnTo>
                    <a:pt x="788441" y="316699"/>
                  </a:lnTo>
                  <a:lnTo>
                    <a:pt x="788441" y="330390"/>
                  </a:lnTo>
                  <a:lnTo>
                    <a:pt x="622935" y="469417"/>
                  </a:lnTo>
                  <a:lnTo>
                    <a:pt x="622935" y="263702"/>
                  </a:lnTo>
                  <a:lnTo>
                    <a:pt x="788441" y="330390"/>
                  </a:lnTo>
                  <a:lnTo>
                    <a:pt x="788441" y="316699"/>
                  </a:lnTo>
                  <a:lnTo>
                    <a:pt x="622935" y="249999"/>
                  </a:lnTo>
                  <a:lnTo>
                    <a:pt x="622935" y="239915"/>
                  </a:lnTo>
                  <a:lnTo>
                    <a:pt x="799477" y="168783"/>
                  </a:lnTo>
                  <a:lnTo>
                    <a:pt x="890155" y="244944"/>
                  </a:lnTo>
                  <a:lnTo>
                    <a:pt x="890155" y="228333"/>
                  </a:lnTo>
                  <a:lnTo>
                    <a:pt x="812838" y="163398"/>
                  </a:lnTo>
                  <a:lnTo>
                    <a:pt x="1113599" y="42202"/>
                  </a:lnTo>
                  <a:lnTo>
                    <a:pt x="1119035" y="48679"/>
                  </a:lnTo>
                  <a:lnTo>
                    <a:pt x="1120241" y="51676"/>
                  </a:lnTo>
                  <a:lnTo>
                    <a:pt x="1120241" y="1689"/>
                  </a:lnTo>
                  <a:lnTo>
                    <a:pt x="1099439" y="0"/>
                  </a:lnTo>
                  <a:lnTo>
                    <a:pt x="1109332" y="24587"/>
                  </a:lnTo>
                  <a:lnTo>
                    <a:pt x="1100582" y="26670"/>
                  </a:lnTo>
                  <a:lnTo>
                    <a:pt x="1104976" y="31927"/>
                  </a:lnTo>
                  <a:lnTo>
                    <a:pt x="801776" y="154101"/>
                  </a:lnTo>
                  <a:lnTo>
                    <a:pt x="788403" y="142875"/>
                  </a:lnTo>
                  <a:lnTo>
                    <a:pt x="788403" y="159486"/>
                  </a:lnTo>
                  <a:lnTo>
                    <a:pt x="622935" y="226148"/>
                  </a:lnTo>
                  <a:lnTo>
                    <a:pt x="622935" y="83058"/>
                  </a:lnTo>
                  <a:lnTo>
                    <a:pt x="649478" y="83058"/>
                  </a:lnTo>
                  <a:lnTo>
                    <a:pt x="650367" y="85090"/>
                  </a:lnTo>
                  <a:lnTo>
                    <a:pt x="652068" y="83058"/>
                  </a:lnTo>
                  <a:lnTo>
                    <a:pt x="654685" y="83058"/>
                  </a:lnTo>
                  <a:lnTo>
                    <a:pt x="653707" y="81114"/>
                  </a:lnTo>
                  <a:lnTo>
                    <a:pt x="670826" y="60706"/>
                  </a:lnTo>
                  <a:lnTo>
                    <a:pt x="788403" y="159486"/>
                  </a:lnTo>
                  <a:lnTo>
                    <a:pt x="788403" y="142875"/>
                  </a:lnTo>
                  <a:lnTo>
                    <a:pt x="679005" y="50965"/>
                  </a:lnTo>
                  <a:lnTo>
                    <a:pt x="685850" y="42799"/>
                  </a:lnTo>
                  <a:lnTo>
                    <a:pt x="699389" y="26670"/>
                  </a:lnTo>
                  <a:lnTo>
                    <a:pt x="616585" y="6858"/>
                  </a:lnTo>
                  <a:lnTo>
                    <a:pt x="578485" y="83058"/>
                  </a:lnTo>
                  <a:lnTo>
                    <a:pt x="610235" y="83058"/>
                  </a:lnTo>
                  <a:lnTo>
                    <a:pt x="610235" y="231267"/>
                  </a:lnTo>
                  <a:lnTo>
                    <a:pt x="610235" y="258584"/>
                  </a:lnTo>
                  <a:lnTo>
                    <a:pt x="610235" y="469379"/>
                  </a:lnTo>
                  <a:lnTo>
                    <a:pt x="419608" y="321830"/>
                  </a:lnTo>
                  <a:lnTo>
                    <a:pt x="593394" y="251802"/>
                  </a:lnTo>
                  <a:lnTo>
                    <a:pt x="610235" y="258584"/>
                  </a:lnTo>
                  <a:lnTo>
                    <a:pt x="610235" y="231267"/>
                  </a:lnTo>
                  <a:lnTo>
                    <a:pt x="593331" y="238074"/>
                  </a:lnTo>
                  <a:lnTo>
                    <a:pt x="576326" y="231228"/>
                  </a:lnTo>
                  <a:lnTo>
                    <a:pt x="576326" y="244932"/>
                  </a:lnTo>
                  <a:lnTo>
                    <a:pt x="407911" y="312788"/>
                  </a:lnTo>
                  <a:lnTo>
                    <a:pt x="67437" y="49250"/>
                  </a:lnTo>
                  <a:lnTo>
                    <a:pt x="69049" y="45288"/>
                  </a:lnTo>
                  <a:lnTo>
                    <a:pt x="71831" y="41668"/>
                  </a:lnTo>
                  <a:lnTo>
                    <a:pt x="576326" y="244932"/>
                  </a:lnTo>
                  <a:lnTo>
                    <a:pt x="576326" y="231228"/>
                  </a:lnTo>
                  <a:lnTo>
                    <a:pt x="79908" y="31216"/>
                  </a:lnTo>
                  <a:lnTo>
                    <a:pt x="85979" y="23368"/>
                  </a:lnTo>
                  <a:lnTo>
                    <a:pt x="78498" y="21894"/>
                  </a:lnTo>
                  <a:lnTo>
                    <a:pt x="87376" y="0"/>
                  </a:lnTo>
                  <a:lnTo>
                    <a:pt x="2413" y="6858"/>
                  </a:lnTo>
                  <a:lnTo>
                    <a:pt x="39370" y="83693"/>
                  </a:lnTo>
                  <a:lnTo>
                    <a:pt x="53822" y="64985"/>
                  </a:lnTo>
                  <a:lnTo>
                    <a:pt x="58801" y="70612"/>
                  </a:lnTo>
                  <a:lnTo>
                    <a:pt x="62509" y="61442"/>
                  </a:lnTo>
                  <a:lnTo>
                    <a:pt x="394246" y="318300"/>
                  </a:lnTo>
                  <a:lnTo>
                    <a:pt x="0" y="477139"/>
                  </a:lnTo>
                  <a:lnTo>
                    <a:pt x="4826" y="488950"/>
                  </a:lnTo>
                  <a:lnTo>
                    <a:pt x="405930" y="327342"/>
                  </a:lnTo>
                  <a:lnTo>
                    <a:pt x="613537" y="488061"/>
                  </a:lnTo>
                  <a:lnTo>
                    <a:pt x="617029" y="483603"/>
                  </a:lnTo>
                  <a:lnTo>
                    <a:pt x="620649" y="487934"/>
                  </a:lnTo>
                  <a:lnTo>
                    <a:pt x="801801" y="335775"/>
                  </a:lnTo>
                  <a:lnTo>
                    <a:pt x="1179423" y="487921"/>
                  </a:lnTo>
                  <a:lnTo>
                    <a:pt x="1181989" y="488950"/>
                  </a:lnTo>
                  <a:lnTo>
                    <a:pt x="1184351" y="482981"/>
                  </a:lnTo>
                  <a:lnTo>
                    <a:pt x="1189863" y="482981"/>
                  </a:lnTo>
                  <a:lnTo>
                    <a:pt x="1189863" y="83058"/>
                  </a:lnTo>
                  <a:lnTo>
                    <a:pt x="1221613" y="830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1" name="object 11"/>
            <p:cNvSpPr/>
            <p:nvPr/>
          </p:nvSpPr>
          <p:spPr>
            <a:xfrm>
              <a:off x="9096756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2" name="object 12"/>
            <p:cNvSpPr/>
            <p:nvPr/>
          </p:nvSpPr>
          <p:spPr>
            <a:xfrm>
              <a:off x="9096756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3" name="object 13"/>
            <p:cNvSpPr/>
            <p:nvPr/>
          </p:nvSpPr>
          <p:spPr>
            <a:xfrm>
              <a:off x="9096756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4" name="object 14"/>
            <p:cNvSpPr/>
            <p:nvPr/>
          </p:nvSpPr>
          <p:spPr>
            <a:xfrm>
              <a:off x="9096756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5" name="object 15"/>
            <p:cNvSpPr/>
            <p:nvPr/>
          </p:nvSpPr>
          <p:spPr>
            <a:xfrm>
              <a:off x="9230868" y="3166871"/>
              <a:ext cx="76200" cy="476250"/>
            </a:xfrm>
            <a:custGeom>
              <a:avLst/>
              <a:gdLst/>
              <a:ahLst/>
              <a:cxnLst/>
              <a:rect l="l" t="t" r="r" b="b"/>
              <a:pathLst>
                <a:path w="76200" h="476250">
                  <a:moveTo>
                    <a:pt x="44450" y="63500"/>
                  </a:moveTo>
                  <a:lnTo>
                    <a:pt x="31750" y="63500"/>
                  </a:lnTo>
                  <a:lnTo>
                    <a:pt x="31750" y="476122"/>
                  </a:lnTo>
                  <a:lnTo>
                    <a:pt x="44450" y="476122"/>
                  </a:lnTo>
                  <a:lnTo>
                    <a:pt x="44450" y="63500"/>
                  </a:lnTo>
                  <a:close/>
                </a:path>
                <a:path w="76200" h="476250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476250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6" name="object 16"/>
            <p:cNvSpPr/>
            <p:nvPr/>
          </p:nvSpPr>
          <p:spPr>
            <a:xfrm>
              <a:off x="9712452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7" name="object 17"/>
            <p:cNvSpPr/>
            <p:nvPr/>
          </p:nvSpPr>
          <p:spPr>
            <a:xfrm>
              <a:off x="9712452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8" name="object 18"/>
            <p:cNvSpPr/>
            <p:nvPr/>
          </p:nvSpPr>
          <p:spPr>
            <a:xfrm>
              <a:off x="9712452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9" name="object 19"/>
            <p:cNvSpPr/>
            <p:nvPr/>
          </p:nvSpPr>
          <p:spPr>
            <a:xfrm>
              <a:off x="9712452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0" name="object 20"/>
            <p:cNvSpPr/>
            <p:nvPr/>
          </p:nvSpPr>
          <p:spPr>
            <a:xfrm>
              <a:off x="9265031" y="3166871"/>
              <a:ext cx="619125" cy="481330"/>
            </a:xfrm>
            <a:custGeom>
              <a:avLst/>
              <a:gdLst/>
              <a:ahLst/>
              <a:cxnLst/>
              <a:rect l="l" t="t" r="r" b="b"/>
              <a:pathLst>
                <a:path w="619125" h="481329">
                  <a:moveTo>
                    <a:pt x="554870" y="41669"/>
                  </a:moveTo>
                  <a:lnTo>
                    <a:pt x="0" y="471169"/>
                  </a:lnTo>
                  <a:lnTo>
                    <a:pt x="7874" y="481202"/>
                  </a:lnTo>
                  <a:lnTo>
                    <a:pt x="562621" y="51700"/>
                  </a:lnTo>
                  <a:lnTo>
                    <a:pt x="554870" y="41669"/>
                  </a:lnTo>
                  <a:close/>
                </a:path>
                <a:path w="619125" h="481329">
                  <a:moveTo>
                    <a:pt x="602688" y="33908"/>
                  </a:moveTo>
                  <a:lnTo>
                    <a:pt x="564896" y="33908"/>
                  </a:lnTo>
                  <a:lnTo>
                    <a:pt x="572643" y="43941"/>
                  </a:lnTo>
                  <a:lnTo>
                    <a:pt x="562621" y="51700"/>
                  </a:lnTo>
                  <a:lnTo>
                    <a:pt x="582041" y="76835"/>
                  </a:lnTo>
                  <a:lnTo>
                    <a:pt x="602688" y="33908"/>
                  </a:lnTo>
                  <a:close/>
                </a:path>
                <a:path w="619125" h="481329">
                  <a:moveTo>
                    <a:pt x="564896" y="33908"/>
                  </a:moveTo>
                  <a:lnTo>
                    <a:pt x="554870" y="41669"/>
                  </a:lnTo>
                  <a:lnTo>
                    <a:pt x="562621" y="51700"/>
                  </a:lnTo>
                  <a:lnTo>
                    <a:pt x="572643" y="43941"/>
                  </a:lnTo>
                  <a:lnTo>
                    <a:pt x="564896" y="33908"/>
                  </a:lnTo>
                  <a:close/>
                </a:path>
                <a:path w="619125" h="481329">
                  <a:moveTo>
                    <a:pt x="618998" y="0"/>
                  </a:moveTo>
                  <a:lnTo>
                    <a:pt x="535432" y="16510"/>
                  </a:lnTo>
                  <a:lnTo>
                    <a:pt x="554870" y="41669"/>
                  </a:lnTo>
                  <a:lnTo>
                    <a:pt x="564896" y="33908"/>
                  </a:lnTo>
                  <a:lnTo>
                    <a:pt x="602688" y="33908"/>
                  </a:lnTo>
                  <a:lnTo>
                    <a:pt x="6189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1" name="object 21"/>
            <p:cNvSpPr/>
            <p:nvPr/>
          </p:nvSpPr>
          <p:spPr>
            <a:xfrm>
              <a:off x="10326623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2" name="object 22"/>
            <p:cNvSpPr/>
            <p:nvPr/>
          </p:nvSpPr>
          <p:spPr>
            <a:xfrm>
              <a:off x="10326623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3" name="object 23"/>
            <p:cNvSpPr/>
            <p:nvPr/>
          </p:nvSpPr>
          <p:spPr>
            <a:xfrm>
              <a:off x="10326623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4" name="object 24"/>
            <p:cNvSpPr/>
            <p:nvPr/>
          </p:nvSpPr>
          <p:spPr>
            <a:xfrm>
              <a:off x="10326623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5" name="object 25"/>
            <p:cNvSpPr/>
            <p:nvPr/>
          </p:nvSpPr>
          <p:spPr>
            <a:xfrm>
              <a:off x="7474077" y="3137407"/>
              <a:ext cx="3063240" cy="511809"/>
            </a:xfrm>
            <a:custGeom>
              <a:avLst/>
              <a:gdLst/>
              <a:ahLst/>
              <a:cxnLst/>
              <a:rect l="l" t="t" r="r" b="b"/>
              <a:pathLst>
                <a:path w="3063240" h="511810">
                  <a:moveTo>
                    <a:pt x="3062859" y="105664"/>
                  </a:moveTo>
                  <a:lnTo>
                    <a:pt x="3056509" y="92964"/>
                  </a:lnTo>
                  <a:lnTo>
                    <a:pt x="3024848" y="29654"/>
                  </a:lnTo>
                  <a:lnTo>
                    <a:pt x="3025013" y="29464"/>
                  </a:lnTo>
                  <a:lnTo>
                    <a:pt x="3024441" y="29260"/>
                  </a:lnTo>
                  <a:lnTo>
                    <a:pt x="3024441" y="30086"/>
                  </a:lnTo>
                  <a:lnTo>
                    <a:pt x="3007804" y="63373"/>
                  </a:lnTo>
                  <a:lnTo>
                    <a:pt x="3023120" y="31546"/>
                  </a:lnTo>
                  <a:lnTo>
                    <a:pt x="3024441" y="30086"/>
                  </a:lnTo>
                  <a:lnTo>
                    <a:pt x="3024441" y="29260"/>
                  </a:lnTo>
                  <a:lnTo>
                    <a:pt x="2953677" y="3162"/>
                  </a:lnTo>
                  <a:lnTo>
                    <a:pt x="2953677" y="76047"/>
                  </a:lnTo>
                  <a:lnTo>
                    <a:pt x="2415413" y="492683"/>
                  </a:lnTo>
                  <a:lnTo>
                    <a:pt x="2415413" y="272249"/>
                  </a:lnTo>
                  <a:lnTo>
                    <a:pt x="2952077" y="64516"/>
                  </a:lnTo>
                  <a:lnTo>
                    <a:pt x="2953016" y="71285"/>
                  </a:lnTo>
                  <a:lnTo>
                    <a:pt x="2953512" y="75692"/>
                  </a:lnTo>
                  <a:lnTo>
                    <a:pt x="2953677" y="76047"/>
                  </a:lnTo>
                  <a:lnTo>
                    <a:pt x="2953677" y="3162"/>
                  </a:lnTo>
                  <a:lnTo>
                    <a:pt x="2946146" y="381"/>
                  </a:lnTo>
                  <a:lnTo>
                    <a:pt x="2946146" y="53225"/>
                  </a:lnTo>
                  <a:lnTo>
                    <a:pt x="2415413" y="258660"/>
                  </a:lnTo>
                  <a:lnTo>
                    <a:pt x="2415413" y="146037"/>
                  </a:lnTo>
                  <a:lnTo>
                    <a:pt x="2943961" y="50406"/>
                  </a:lnTo>
                  <a:lnTo>
                    <a:pt x="2946146" y="53225"/>
                  </a:lnTo>
                  <a:lnTo>
                    <a:pt x="2946146" y="381"/>
                  </a:lnTo>
                  <a:lnTo>
                    <a:pt x="2945130" y="0"/>
                  </a:lnTo>
                  <a:lnTo>
                    <a:pt x="2945434" y="2832"/>
                  </a:lnTo>
                  <a:lnTo>
                    <a:pt x="2943479" y="2159"/>
                  </a:lnTo>
                  <a:lnTo>
                    <a:pt x="2944012" y="6083"/>
                  </a:lnTo>
                  <a:lnTo>
                    <a:pt x="2942336" y="5588"/>
                  </a:lnTo>
                  <a:lnTo>
                    <a:pt x="2945295" y="21958"/>
                  </a:lnTo>
                  <a:lnTo>
                    <a:pt x="2940177" y="21463"/>
                  </a:lnTo>
                  <a:lnTo>
                    <a:pt x="2944241" y="31978"/>
                  </a:lnTo>
                  <a:lnTo>
                    <a:pt x="2722143" y="56464"/>
                  </a:lnTo>
                  <a:lnTo>
                    <a:pt x="2722143" y="77660"/>
                  </a:lnTo>
                  <a:lnTo>
                    <a:pt x="2415413" y="133146"/>
                  </a:lnTo>
                  <a:lnTo>
                    <a:pt x="2415413" y="120091"/>
                  </a:lnTo>
                  <a:lnTo>
                    <a:pt x="2722143" y="77660"/>
                  </a:lnTo>
                  <a:lnTo>
                    <a:pt x="2722143" y="56464"/>
                  </a:lnTo>
                  <a:lnTo>
                    <a:pt x="2567343" y="73520"/>
                  </a:lnTo>
                  <a:lnTo>
                    <a:pt x="2567343" y="86245"/>
                  </a:lnTo>
                  <a:lnTo>
                    <a:pt x="2445842" y="103047"/>
                  </a:lnTo>
                  <a:lnTo>
                    <a:pt x="2444229" y="99809"/>
                  </a:lnTo>
                  <a:lnTo>
                    <a:pt x="2567343" y="86245"/>
                  </a:lnTo>
                  <a:lnTo>
                    <a:pt x="2567343" y="73520"/>
                  </a:lnTo>
                  <a:lnTo>
                    <a:pt x="2438196" y="87744"/>
                  </a:lnTo>
                  <a:lnTo>
                    <a:pt x="2426919" y="65201"/>
                  </a:lnTo>
                  <a:lnTo>
                    <a:pt x="2426919" y="105664"/>
                  </a:lnTo>
                  <a:lnTo>
                    <a:pt x="2415413" y="107264"/>
                  </a:lnTo>
                  <a:lnTo>
                    <a:pt x="2415413" y="105664"/>
                  </a:lnTo>
                  <a:lnTo>
                    <a:pt x="2426919" y="105664"/>
                  </a:lnTo>
                  <a:lnTo>
                    <a:pt x="2426919" y="65201"/>
                  </a:lnTo>
                  <a:lnTo>
                    <a:pt x="2409279" y="29921"/>
                  </a:lnTo>
                  <a:lnTo>
                    <a:pt x="2409952" y="29464"/>
                  </a:lnTo>
                  <a:lnTo>
                    <a:pt x="2408593" y="29006"/>
                  </a:lnTo>
                  <a:lnTo>
                    <a:pt x="2408593" y="30391"/>
                  </a:lnTo>
                  <a:lnTo>
                    <a:pt x="2402713" y="42164"/>
                  </a:lnTo>
                  <a:lnTo>
                    <a:pt x="2402713" y="105664"/>
                  </a:lnTo>
                  <a:lnTo>
                    <a:pt x="2402713" y="109016"/>
                  </a:lnTo>
                  <a:lnTo>
                    <a:pt x="2402713" y="121843"/>
                  </a:lnTo>
                  <a:lnTo>
                    <a:pt x="2402713" y="135432"/>
                  </a:lnTo>
                  <a:lnTo>
                    <a:pt x="1326591" y="330060"/>
                  </a:lnTo>
                  <a:lnTo>
                    <a:pt x="1771840" y="209118"/>
                  </a:lnTo>
                  <a:lnTo>
                    <a:pt x="2402713" y="121843"/>
                  </a:lnTo>
                  <a:lnTo>
                    <a:pt x="2402713" y="109016"/>
                  </a:lnTo>
                  <a:lnTo>
                    <a:pt x="1868068" y="182981"/>
                  </a:lnTo>
                  <a:lnTo>
                    <a:pt x="1989963" y="149872"/>
                  </a:lnTo>
                  <a:lnTo>
                    <a:pt x="2391016" y="105664"/>
                  </a:lnTo>
                  <a:lnTo>
                    <a:pt x="2402713" y="105664"/>
                  </a:lnTo>
                  <a:lnTo>
                    <a:pt x="2402713" y="42164"/>
                  </a:lnTo>
                  <a:lnTo>
                    <a:pt x="2376525" y="94538"/>
                  </a:lnTo>
                  <a:lnTo>
                    <a:pt x="2068766" y="128460"/>
                  </a:lnTo>
                  <a:lnTo>
                    <a:pt x="2336406" y="55765"/>
                  </a:lnTo>
                  <a:lnTo>
                    <a:pt x="2337485" y="61531"/>
                  </a:lnTo>
                  <a:lnTo>
                    <a:pt x="2339721" y="77597"/>
                  </a:lnTo>
                  <a:lnTo>
                    <a:pt x="2340406" y="77127"/>
                  </a:lnTo>
                  <a:lnTo>
                    <a:pt x="2341118" y="80899"/>
                  </a:lnTo>
                  <a:lnTo>
                    <a:pt x="2343594" y="79019"/>
                  </a:lnTo>
                  <a:lnTo>
                    <a:pt x="2345563" y="86233"/>
                  </a:lnTo>
                  <a:lnTo>
                    <a:pt x="2397264" y="40005"/>
                  </a:lnTo>
                  <a:lnTo>
                    <a:pt x="2406154" y="32054"/>
                  </a:lnTo>
                  <a:lnTo>
                    <a:pt x="2406421" y="31877"/>
                  </a:lnTo>
                  <a:lnTo>
                    <a:pt x="2408593" y="30391"/>
                  </a:lnTo>
                  <a:lnTo>
                    <a:pt x="2408593" y="29006"/>
                  </a:lnTo>
                  <a:lnTo>
                    <a:pt x="2329307" y="2159"/>
                  </a:lnTo>
                  <a:lnTo>
                    <a:pt x="2329929" y="6781"/>
                  </a:lnTo>
                  <a:lnTo>
                    <a:pt x="2327148" y="5969"/>
                  </a:lnTo>
                  <a:lnTo>
                    <a:pt x="2328507" y="13284"/>
                  </a:lnTo>
                  <a:lnTo>
                    <a:pt x="2325624" y="12700"/>
                  </a:lnTo>
                  <a:lnTo>
                    <a:pt x="2331377" y="33947"/>
                  </a:lnTo>
                  <a:lnTo>
                    <a:pt x="2258415" y="44043"/>
                  </a:lnTo>
                  <a:lnTo>
                    <a:pt x="2258415" y="63855"/>
                  </a:lnTo>
                  <a:lnTo>
                    <a:pt x="1987435" y="137426"/>
                  </a:lnTo>
                  <a:lnTo>
                    <a:pt x="1908581" y="146126"/>
                  </a:lnTo>
                  <a:lnTo>
                    <a:pt x="1908581" y="158838"/>
                  </a:lnTo>
                  <a:lnTo>
                    <a:pt x="1769414" y="196621"/>
                  </a:lnTo>
                  <a:lnTo>
                    <a:pt x="1673098" y="209943"/>
                  </a:lnTo>
                  <a:lnTo>
                    <a:pt x="1673098" y="222770"/>
                  </a:lnTo>
                  <a:lnTo>
                    <a:pt x="1232763" y="342328"/>
                  </a:lnTo>
                  <a:lnTo>
                    <a:pt x="1377162" y="263702"/>
                  </a:lnTo>
                  <a:lnTo>
                    <a:pt x="1673098" y="222770"/>
                  </a:lnTo>
                  <a:lnTo>
                    <a:pt x="1673098" y="209943"/>
                  </a:lnTo>
                  <a:lnTo>
                    <a:pt x="1408734" y="246507"/>
                  </a:lnTo>
                  <a:lnTo>
                    <a:pt x="1477784" y="208902"/>
                  </a:lnTo>
                  <a:lnTo>
                    <a:pt x="1512074" y="202526"/>
                  </a:lnTo>
                  <a:lnTo>
                    <a:pt x="1908581" y="158838"/>
                  </a:lnTo>
                  <a:lnTo>
                    <a:pt x="1908581" y="146126"/>
                  </a:lnTo>
                  <a:lnTo>
                    <a:pt x="1680298" y="171272"/>
                  </a:lnTo>
                  <a:lnTo>
                    <a:pt x="2258415" y="63855"/>
                  </a:lnTo>
                  <a:lnTo>
                    <a:pt x="2258415" y="44043"/>
                  </a:lnTo>
                  <a:lnTo>
                    <a:pt x="2134362" y="61201"/>
                  </a:lnTo>
                  <a:lnTo>
                    <a:pt x="2134362" y="74015"/>
                  </a:lnTo>
                  <a:lnTo>
                    <a:pt x="1513852" y="189268"/>
                  </a:lnTo>
                  <a:lnTo>
                    <a:pt x="1586280" y="149821"/>
                  </a:lnTo>
                  <a:lnTo>
                    <a:pt x="2134362" y="74015"/>
                  </a:lnTo>
                  <a:lnTo>
                    <a:pt x="2134362" y="61201"/>
                  </a:lnTo>
                  <a:lnTo>
                    <a:pt x="1617840" y="132638"/>
                  </a:lnTo>
                  <a:lnTo>
                    <a:pt x="1725637" y="73939"/>
                  </a:lnTo>
                  <a:lnTo>
                    <a:pt x="1726946" y="80899"/>
                  </a:lnTo>
                  <a:lnTo>
                    <a:pt x="1728901" y="79425"/>
                  </a:lnTo>
                  <a:lnTo>
                    <a:pt x="1731010" y="86868"/>
                  </a:lnTo>
                  <a:lnTo>
                    <a:pt x="1736064" y="82270"/>
                  </a:lnTo>
                  <a:lnTo>
                    <a:pt x="1745361" y="99314"/>
                  </a:lnTo>
                  <a:lnTo>
                    <a:pt x="1776755" y="54229"/>
                  </a:lnTo>
                  <a:lnTo>
                    <a:pt x="1793011" y="30886"/>
                  </a:lnTo>
                  <a:lnTo>
                    <a:pt x="1794891" y="29464"/>
                  </a:lnTo>
                  <a:lnTo>
                    <a:pt x="1723174" y="8902"/>
                  </a:lnTo>
                  <a:lnTo>
                    <a:pt x="1723174" y="60782"/>
                  </a:lnTo>
                  <a:lnTo>
                    <a:pt x="1582127" y="137579"/>
                  </a:lnTo>
                  <a:lnTo>
                    <a:pt x="1550568" y="141947"/>
                  </a:lnTo>
                  <a:lnTo>
                    <a:pt x="1550568" y="154762"/>
                  </a:lnTo>
                  <a:lnTo>
                    <a:pt x="1479651" y="193382"/>
                  </a:lnTo>
                  <a:lnTo>
                    <a:pt x="1437360" y="198043"/>
                  </a:lnTo>
                  <a:lnTo>
                    <a:pt x="1437360" y="216408"/>
                  </a:lnTo>
                  <a:lnTo>
                    <a:pt x="1373035" y="251447"/>
                  </a:lnTo>
                  <a:lnTo>
                    <a:pt x="887145" y="318643"/>
                  </a:lnTo>
                  <a:lnTo>
                    <a:pt x="1437360" y="216408"/>
                  </a:lnTo>
                  <a:lnTo>
                    <a:pt x="1437360" y="198043"/>
                  </a:lnTo>
                  <a:lnTo>
                    <a:pt x="1340840" y="208686"/>
                  </a:lnTo>
                  <a:lnTo>
                    <a:pt x="1340840" y="221399"/>
                  </a:lnTo>
                  <a:lnTo>
                    <a:pt x="750976" y="330962"/>
                  </a:lnTo>
                  <a:lnTo>
                    <a:pt x="1009218" y="257937"/>
                  </a:lnTo>
                  <a:lnTo>
                    <a:pt x="1340840" y="221399"/>
                  </a:lnTo>
                  <a:lnTo>
                    <a:pt x="1340840" y="208686"/>
                  </a:lnTo>
                  <a:lnTo>
                    <a:pt x="1082929" y="237096"/>
                  </a:lnTo>
                  <a:lnTo>
                    <a:pt x="1205115" y="202539"/>
                  </a:lnTo>
                  <a:lnTo>
                    <a:pt x="1550568" y="154762"/>
                  </a:lnTo>
                  <a:lnTo>
                    <a:pt x="1550568" y="141947"/>
                  </a:lnTo>
                  <a:lnTo>
                    <a:pt x="1293901" y="177444"/>
                  </a:lnTo>
                  <a:lnTo>
                    <a:pt x="1721967" y="56400"/>
                  </a:lnTo>
                  <a:lnTo>
                    <a:pt x="1722539" y="57454"/>
                  </a:lnTo>
                  <a:lnTo>
                    <a:pt x="1723174" y="60782"/>
                  </a:lnTo>
                  <a:lnTo>
                    <a:pt x="1723174" y="8902"/>
                  </a:lnTo>
                  <a:lnTo>
                    <a:pt x="1712976" y="5969"/>
                  </a:lnTo>
                  <a:lnTo>
                    <a:pt x="1714538" y="14401"/>
                  </a:lnTo>
                  <a:lnTo>
                    <a:pt x="1710309" y="13589"/>
                  </a:lnTo>
                  <a:lnTo>
                    <a:pt x="1715541" y="32169"/>
                  </a:lnTo>
                  <a:lnTo>
                    <a:pt x="1708912" y="32385"/>
                  </a:lnTo>
                  <a:lnTo>
                    <a:pt x="1712150" y="38366"/>
                  </a:lnTo>
                  <a:lnTo>
                    <a:pt x="1658200" y="48387"/>
                  </a:lnTo>
                  <a:lnTo>
                    <a:pt x="1658200" y="61264"/>
                  </a:lnTo>
                  <a:lnTo>
                    <a:pt x="1202245" y="190119"/>
                  </a:lnTo>
                  <a:lnTo>
                    <a:pt x="1113370" y="202412"/>
                  </a:lnTo>
                  <a:lnTo>
                    <a:pt x="1113370" y="215239"/>
                  </a:lnTo>
                  <a:lnTo>
                    <a:pt x="1006043" y="245567"/>
                  </a:lnTo>
                  <a:lnTo>
                    <a:pt x="455434" y="306235"/>
                  </a:lnTo>
                  <a:lnTo>
                    <a:pt x="1113370" y="215239"/>
                  </a:lnTo>
                  <a:lnTo>
                    <a:pt x="1113370" y="202412"/>
                  </a:lnTo>
                  <a:lnTo>
                    <a:pt x="272935" y="318655"/>
                  </a:lnTo>
                  <a:lnTo>
                    <a:pt x="1658200" y="61264"/>
                  </a:lnTo>
                  <a:lnTo>
                    <a:pt x="1658200" y="48387"/>
                  </a:lnTo>
                  <a:lnTo>
                    <a:pt x="0" y="356362"/>
                  </a:lnTo>
                  <a:lnTo>
                    <a:pt x="1143" y="362648"/>
                  </a:lnTo>
                  <a:lnTo>
                    <a:pt x="1778" y="368935"/>
                  </a:lnTo>
                  <a:lnTo>
                    <a:pt x="2019" y="368909"/>
                  </a:lnTo>
                  <a:lnTo>
                    <a:pt x="2273" y="368909"/>
                  </a:lnTo>
                  <a:lnTo>
                    <a:pt x="3022" y="368808"/>
                  </a:lnTo>
                  <a:lnTo>
                    <a:pt x="3378" y="368769"/>
                  </a:lnTo>
                  <a:lnTo>
                    <a:pt x="932268" y="266420"/>
                  </a:lnTo>
                  <a:lnTo>
                    <a:pt x="613537" y="356489"/>
                  </a:lnTo>
                  <a:lnTo>
                    <a:pt x="615315" y="362648"/>
                  </a:lnTo>
                  <a:lnTo>
                    <a:pt x="616204" y="368935"/>
                  </a:lnTo>
                  <a:lnTo>
                    <a:pt x="616445" y="368909"/>
                  </a:lnTo>
                  <a:lnTo>
                    <a:pt x="617194" y="368808"/>
                  </a:lnTo>
                  <a:lnTo>
                    <a:pt x="1341462" y="268630"/>
                  </a:lnTo>
                  <a:lnTo>
                    <a:pt x="1179195" y="356997"/>
                  </a:lnTo>
                  <a:lnTo>
                    <a:pt x="1182204" y="362534"/>
                  </a:lnTo>
                  <a:lnTo>
                    <a:pt x="1182255" y="362737"/>
                  </a:lnTo>
                  <a:lnTo>
                    <a:pt x="1183386" y="368935"/>
                  </a:lnTo>
                  <a:lnTo>
                    <a:pt x="2402713" y="148336"/>
                  </a:lnTo>
                  <a:lnTo>
                    <a:pt x="2402713" y="263588"/>
                  </a:lnTo>
                  <a:lnTo>
                    <a:pt x="1792605" y="499745"/>
                  </a:lnTo>
                  <a:lnTo>
                    <a:pt x="1797177" y="511556"/>
                  </a:lnTo>
                  <a:lnTo>
                    <a:pt x="2402713" y="277164"/>
                  </a:lnTo>
                  <a:lnTo>
                    <a:pt x="2402713" y="505587"/>
                  </a:lnTo>
                  <a:lnTo>
                    <a:pt x="2409012" y="505587"/>
                  </a:lnTo>
                  <a:lnTo>
                    <a:pt x="2413000" y="510667"/>
                  </a:lnTo>
                  <a:lnTo>
                    <a:pt x="2964357" y="83781"/>
                  </a:lnTo>
                  <a:lnTo>
                    <a:pt x="2967736" y="92456"/>
                  </a:lnTo>
                  <a:lnTo>
                    <a:pt x="2972447" y="87274"/>
                  </a:lnTo>
                  <a:lnTo>
                    <a:pt x="2986659" y="105651"/>
                  </a:lnTo>
                  <a:lnTo>
                    <a:pt x="2987167" y="106299"/>
                  </a:lnTo>
                  <a:lnTo>
                    <a:pt x="2987471" y="105664"/>
                  </a:lnTo>
                  <a:lnTo>
                    <a:pt x="3018409" y="105664"/>
                  </a:lnTo>
                  <a:lnTo>
                    <a:pt x="3018409" y="505587"/>
                  </a:lnTo>
                  <a:lnTo>
                    <a:pt x="3031109" y="505587"/>
                  </a:lnTo>
                  <a:lnTo>
                    <a:pt x="3031109" y="105664"/>
                  </a:lnTo>
                  <a:lnTo>
                    <a:pt x="3062859" y="1056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6" name="object 26"/>
            <p:cNvSpPr/>
            <p:nvPr/>
          </p:nvSpPr>
          <p:spPr>
            <a:xfrm>
              <a:off x="5070347" y="5236463"/>
              <a:ext cx="6318504" cy="7696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7" name="object 27"/>
            <p:cNvSpPr/>
            <p:nvPr/>
          </p:nvSpPr>
          <p:spPr>
            <a:xfrm>
              <a:off x="6170676" y="5248655"/>
              <a:ext cx="4328160" cy="233679"/>
            </a:xfrm>
            <a:custGeom>
              <a:avLst/>
              <a:gdLst/>
              <a:ahLst/>
              <a:cxnLst/>
              <a:rect l="l" t="t" r="r" b="b"/>
              <a:pathLst>
                <a:path w="4328159" h="233679">
                  <a:moveTo>
                    <a:pt x="4328160" y="0"/>
                  </a:moveTo>
                  <a:lnTo>
                    <a:pt x="0" y="0"/>
                  </a:lnTo>
                  <a:lnTo>
                    <a:pt x="0" y="233172"/>
                  </a:lnTo>
                  <a:lnTo>
                    <a:pt x="4328160" y="233172"/>
                  </a:lnTo>
                  <a:lnTo>
                    <a:pt x="43281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8" name="object 28"/>
            <p:cNvSpPr/>
            <p:nvPr/>
          </p:nvSpPr>
          <p:spPr>
            <a:xfrm>
              <a:off x="6170676" y="5248655"/>
              <a:ext cx="4328160" cy="233679"/>
            </a:xfrm>
            <a:custGeom>
              <a:avLst/>
              <a:gdLst/>
              <a:ahLst/>
              <a:cxnLst/>
              <a:rect l="l" t="t" r="r" b="b"/>
              <a:pathLst>
                <a:path w="4328159" h="233679">
                  <a:moveTo>
                    <a:pt x="0" y="233172"/>
                  </a:moveTo>
                  <a:lnTo>
                    <a:pt x="4328160" y="233172"/>
                  </a:lnTo>
                  <a:lnTo>
                    <a:pt x="4328160" y="0"/>
                  </a:lnTo>
                  <a:lnTo>
                    <a:pt x="0" y="0"/>
                  </a:lnTo>
                  <a:lnTo>
                    <a:pt x="0" y="233172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9" name="object 29"/>
            <p:cNvSpPr/>
            <p:nvPr/>
          </p:nvSpPr>
          <p:spPr>
            <a:xfrm>
              <a:off x="329545" y="3710801"/>
              <a:ext cx="6099295" cy="69965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30" name="object 30"/>
          <p:cNvSpPr/>
          <p:nvPr/>
        </p:nvSpPr>
        <p:spPr>
          <a:xfrm>
            <a:off x="7113174" y="2494255"/>
            <a:ext cx="2778315" cy="5277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31" name="object 31"/>
          <p:cNvSpPr txBox="1"/>
          <p:nvPr/>
        </p:nvSpPr>
        <p:spPr>
          <a:xfrm>
            <a:off x="314409" y="4859140"/>
            <a:ext cx="3597974" cy="117884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 marR="4191">
              <a:spcBef>
                <a:spcPts val="83"/>
              </a:spcBef>
            </a:pPr>
            <a:r>
              <a:rPr sz="1898" dirty="0">
                <a:latin typeface="Calibri"/>
                <a:cs typeface="Calibri"/>
              </a:rPr>
              <a:t>This is implemented in </a:t>
            </a:r>
            <a:r>
              <a:rPr sz="1898" spc="-4" dirty="0">
                <a:latin typeface="Calibri"/>
                <a:cs typeface="Calibri"/>
              </a:rPr>
              <a:t>text  preprocessing: </a:t>
            </a:r>
            <a:r>
              <a:rPr sz="1898" dirty="0">
                <a:latin typeface="Calibri"/>
                <a:cs typeface="Calibri"/>
              </a:rPr>
              <a:t>it’s </a:t>
            </a:r>
            <a:r>
              <a:rPr sz="1898" spc="-4" dirty="0">
                <a:latin typeface="Calibri"/>
                <a:cs typeface="Calibri"/>
              </a:rPr>
              <a:t>still </a:t>
            </a:r>
            <a:r>
              <a:rPr sz="1898" dirty="0">
                <a:latin typeface="Calibri"/>
                <a:cs typeface="Calibri"/>
              </a:rPr>
              <a:t>an </a:t>
            </a:r>
            <a:r>
              <a:rPr sz="1898" spc="-4" dirty="0">
                <a:latin typeface="Calibri"/>
                <a:cs typeface="Calibri"/>
              </a:rPr>
              <a:t>objective  </a:t>
            </a:r>
            <a:r>
              <a:rPr sz="1898" dirty="0">
                <a:latin typeface="Calibri"/>
                <a:cs typeface="Calibri"/>
              </a:rPr>
              <a:t>that looks like </a:t>
            </a:r>
            <a:r>
              <a:rPr sz="1898" b="1" dirty="0">
                <a:latin typeface="Calibri"/>
                <a:cs typeface="Calibri"/>
              </a:rPr>
              <a:t>language </a:t>
            </a:r>
            <a:r>
              <a:rPr sz="1898" b="1" spc="-4" dirty="0">
                <a:latin typeface="Calibri"/>
                <a:cs typeface="Calibri"/>
              </a:rPr>
              <a:t>modeling </a:t>
            </a:r>
            <a:r>
              <a:rPr sz="1898" dirty="0">
                <a:latin typeface="Calibri"/>
                <a:cs typeface="Calibri"/>
              </a:rPr>
              <a:t>at  the decoder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side.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A7AD7A-A4F3-4F60-B99F-D93A744188AA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35" name="Title 34">
            <a:extLst>
              <a:ext uri="{FF2B5EF4-FFF2-40B4-BE49-F238E27FC236}">
                <a16:creationId xmlns:a16="http://schemas.microsoft.com/office/drawing/2014/main" id="{FBA34BA3-4C16-49F9-B9D7-78341F155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1083374"/>
          </a:xfrm>
        </p:spPr>
        <p:txBody>
          <a:bodyPr/>
          <a:lstStyle/>
          <a:p>
            <a:r>
              <a:rPr lang="en-US" sz="3520" spc="-4" dirty="0">
                <a:latin typeface="Calibri"/>
                <a:cs typeface="Calibri"/>
              </a:rPr>
              <a:t>Pretraining encoder-decoders: </a:t>
            </a:r>
            <a:br>
              <a:rPr lang="en-US" sz="3520" spc="-4" dirty="0">
                <a:latin typeface="Calibri"/>
                <a:cs typeface="Calibri"/>
              </a:rPr>
            </a:br>
            <a:r>
              <a:rPr lang="en-US" sz="3520" spc="-4" dirty="0">
                <a:latin typeface="Calibri"/>
                <a:cs typeface="Calibri"/>
              </a:rPr>
              <a:t>W</a:t>
            </a:r>
            <a:r>
              <a:rPr lang="en-US" sz="3520" dirty="0">
                <a:latin typeface="Calibri"/>
                <a:cs typeface="Calibri"/>
              </a:rPr>
              <a:t>hat </a:t>
            </a:r>
            <a:r>
              <a:rPr lang="en-US" sz="3520" spc="-4" dirty="0">
                <a:latin typeface="Calibri"/>
                <a:cs typeface="Calibri"/>
              </a:rPr>
              <a:t>pretraining </a:t>
            </a:r>
            <a:r>
              <a:rPr lang="en-US" sz="3520" dirty="0">
                <a:latin typeface="Calibri"/>
                <a:cs typeface="Calibri"/>
              </a:rPr>
              <a:t>objective to</a:t>
            </a:r>
            <a:r>
              <a:rPr lang="en-US" sz="3520" spc="83" dirty="0">
                <a:latin typeface="Calibri"/>
                <a:cs typeface="Calibri"/>
              </a:rPr>
              <a:t> </a:t>
            </a:r>
            <a:r>
              <a:rPr lang="en-US" sz="3520" spc="-4" dirty="0">
                <a:latin typeface="Calibri"/>
                <a:cs typeface="Calibri"/>
              </a:rPr>
              <a:t>use?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90526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00157" y="2137087"/>
            <a:ext cx="2190321" cy="2055579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 marR="4191">
              <a:spcBef>
                <a:spcPts val="87"/>
              </a:spcBef>
            </a:pPr>
            <a:r>
              <a:rPr sz="1898" dirty="0">
                <a:latin typeface="Calibri"/>
                <a:cs typeface="Calibri"/>
              </a:rPr>
              <a:t>A </a:t>
            </a:r>
            <a:r>
              <a:rPr sz="1898" spc="-4" dirty="0">
                <a:latin typeface="Calibri"/>
                <a:cs typeface="Calibri"/>
              </a:rPr>
              <a:t>fascinating property  of T5: it </a:t>
            </a:r>
            <a:r>
              <a:rPr sz="1898" dirty="0">
                <a:latin typeface="Calibri"/>
                <a:cs typeface="Calibri"/>
              </a:rPr>
              <a:t>can </a:t>
            </a:r>
            <a:r>
              <a:rPr sz="1898" spc="-4" dirty="0">
                <a:latin typeface="Calibri"/>
                <a:cs typeface="Calibri"/>
              </a:rPr>
              <a:t>be  </a:t>
            </a:r>
            <a:r>
              <a:rPr sz="1898" dirty="0">
                <a:latin typeface="Calibri"/>
                <a:cs typeface="Calibri"/>
              </a:rPr>
              <a:t>finetuned </a:t>
            </a:r>
            <a:r>
              <a:rPr sz="1898" spc="-4" dirty="0">
                <a:latin typeface="Calibri"/>
                <a:cs typeface="Calibri"/>
              </a:rPr>
              <a:t>to </a:t>
            </a:r>
            <a:r>
              <a:rPr sz="1898" dirty="0">
                <a:latin typeface="Calibri"/>
                <a:cs typeface="Calibri"/>
              </a:rPr>
              <a:t>answer a  wide range </a:t>
            </a:r>
            <a:r>
              <a:rPr sz="1898" spc="-4" dirty="0">
                <a:latin typeface="Calibri"/>
                <a:cs typeface="Calibri"/>
              </a:rPr>
              <a:t>of  questions, </a:t>
            </a:r>
            <a:r>
              <a:rPr sz="1898" dirty="0">
                <a:latin typeface="Calibri"/>
                <a:cs typeface="Calibri"/>
              </a:rPr>
              <a:t>retrieving  knowledge </a:t>
            </a:r>
            <a:r>
              <a:rPr sz="1898" spc="-4" dirty="0">
                <a:latin typeface="Calibri"/>
                <a:cs typeface="Calibri"/>
              </a:rPr>
              <a:t>from its  parameters.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0157" y="4509381"/>
            <a:ext cx="2237470" cy="1038153"/>
          </a:xfrm>
          <a:prstGeom prst="rect">
            <a:avLst/>
          </a:prstGeom>
        </p:spPr>
        <p:txBody>
          <a:bodyPr vert="horz" wrap="square" lIns="0" tIns="9954" rIns="0" bIns="0" rtlCol="0">
            <a:spAutoFit/>
          </a:bodyPr>
          <a:lstStyle/>
          <a:p>
            <a:pPr marL="10478" marR="4191">
              <a:lnSpc>
                <a:spcPct val="120100"/>
              </a:lnSpc>
              <a:spcBef>
                <a:spcPts val="78"/>
              </a:spcBef>
            </a:pPr>
            <a:r>
              <a:rPr sz="1898" dirty="0">
                <a:latin typeface="Calibri"/>
                <a:cs typeface="Calibri"/>
              </a:rPr>
              <a:t>NQ: Natural</a:t>
            </a:r>
            <a:r>
              <a:rPr sz="1898" spc="-6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Questions  WQ: </a:t>
            </a:r>
            <a:r>
              <a:rPr sz="1898" spc="-4" dirty="0">
                <a:latin typeface="Calibri"/>
                <a:cs typeface="Calibri"/>
              </a:rPr>
              <a:t>WebQuestions  TQA: Trivia</a:t>
            </a:r>
            <a:r>
              <a:rPr sz="1898" spc="-25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QA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0157" y="5955046"/>
            <a:ext cx="1846659" cy="302648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898" dirty="0">
                <a:latin typeface="Calibri"/>
                <a:cs typeface="Calibri"/>
              </a:rPr>
              <a:t>All</a:t>
            </a:r>
            <a:r>
              <a:rPr sz="1898" spc="-45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“open-domain”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0157" y="6244225"/>
            <a:ext cx="834008" cy="302648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898" dirty="0">
                <a:latin typeface="Calibri"/>
                <a:cs typeface="Calibri"/>
              </a:rPr>
              <a:t>v</a:t>
            </a:r>
            <a:r>
              <a:rPr sz="1898" spc="4" dirty="0">
                <a:latin typeface="Calibri"/>
                <a:cs typeface="Calibri"/>
              </a:rPr>
              <a:t>e</a:t>
            </a:r>
            <a:r>
              <a:rPr sz="1898" dirty="0">
                <a:latin typeface="Calibri"/>
                <a:cs typeface="Calibri"/>
              </a:rPr>
              <a:t>rsions</a:t>
            </a:r>
            <a:endParaRPr sz="1898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225213" y="1821556"/>
            <a:ext cx="6499193" cy="1929956"/>
            <a:chOff x="3909348" y="926401"/>
            <a:chExt cx="7877809" cy="2339340"/>
          </a:xfrm>
        </p:grpSpPr>
        <p:sp>
          <p:nvSpPr>
            <p:cNvPr id="8" name="object 8"/>
            <p:cNvSpPr/>
            <p:nvPr/>
          </p:nvSpPr>
          <p:spPr>
            <a:xfrm>
              <a:off x="3909348" y="1524000"/>
              <a:ext cx="7742656" cy="174122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9" name="object 9"/>
            <p:cNvSpPr/>
            <p:nvPr/>
          </p:nvSpPr>
          <p:spPr>
            <a:xfrm>
              <a:off x="4111752" y="1060703"/>
              <a:ext cx="3261360" cy="768350"/>
            </a:xfrm>
            <a:custGeom>
              <a:avLst/>
              <a:gdLst/>
              <a:ahLst/>
              <a:cxnLst/>
              <a:rect l="l" t="t" r="r" b="b"/>
              <a:pathLst>
                <a:path w="3261359" h="768350">
                  <a:moveTo>
                    <a:pt x="3261359" y="0"/>
                  </a:moveTo>
                  <a:lnTo>
                    <a:pt x="0" y="0"/>
                  </a:lnTo>
                  <a:lnTo>
                    <a:pt x="0" y="768096"/>
                  </a:lnTo>
                  <a:lnTo>
                    <a:pt x="3261359" y="768096"/>
                  </a:lnTo>
                  <a:lnTo>
                    <a:pt x="32613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0" name="object 10"/>
            <p:cNvSpPr/>
            <p:nvPr/>
          </p:nvSpPr>
          <p:spPr>
            <a:xfrm>
              <a:off x="4111752" y="1060703"/>
              <a:ext cx="3261360" cy="768350"/>
            </a:xfrm>
            <a:custGeom>
              <a:avLst/>
              <a:gdLst/>
              <a:ahLst/>
              <a:cxnLst/>
              <a:rect l="l" t="t" r="r" b="b"/>
              <a:pathLst>
                <a:path w="3261359" h="768350">
                  <a:moveTo>
                    <a:pt x="0" y="768096"/>
                  </a:moveTo>
                  <a:lnTo>
                    <a:pt x="3261359" y="768096"/>
                  </a:lnTo>
                  <a:lnTo>
                    <a:pt x="3261359" y="0"/>
                  </a:lnTo>
                  <a:lnTo>
                    <a:pt x="0" y="0"/>
                  </a:lnTo>
                  <a:lnTo>
                    <a:pt x="0" y="768096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1" name="object 11"/>
            <p:cNvSpPr/>
            <p:nvPr/>
          </p:nvSpPr>
          <p:spPr>
            <a:xfrm>
              <a:off x="9142476" y="931163"/>
              <a:ext cx="2639695" cy="802005"/>
            </a:xfrm>
            <a:custGeom>
              <a:avLst/>
              <a:gdLst/>
              <a:ahLst/>
              <a:cxnLst/>
              <a:rect l="l" t="t" r="r" b="b"/>
              <a:pathLst>
                <a:path w="2639695" h="802005">
                  <a:moveTo>
                    <a:pt x="2639568" y="0"/>
                  </a:moveTo>
                  <a:lnTo>
                    <a:pt x="0" y="0"/>
                  </a:lnTo>
                  <a:lnTo>
                    <a:pt x="0" y="801624"/>
                  </a:lnTo>
                  <a:lnTo>
                    <a:pt x="2639568" y="801624"/>
                  </a:lnTo>
                  <a:lnTo>
                    <a:pt x="26395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2" name="object 12"/>
            <p:cNvSpPr/>
            <p:nvPr/>
          </p:nvSpPr>
          <p:spPr>
            <a:xfrm>
              <a:off x="9142476" y="931163"/>
              <a:ext cx="2639695" cy="802005"/>
            </a:xfrm>
            <a:custGeom>
              <a:avLst/>
              <a:gdLst/>
              <a:ahLst/>
              <a:cxnLst/>
              <a:rect l="l" t="t" r="r" b="b"/>
              <a:pathLst>
                <a:path w="2639695" h="802005">
                  <a:moveTo>
                    <a:pt x="0" y="801624"/>
                  </a:moveTo>
                  <a:lnTo>
                    <a:pt x="2639568" y="801624"/>
                  </a:lnTo>
                  <a:lnTo>
                    <a:pt x="2639568" y="0"/>
                  </a:lnTo>
                  <a:lnTo>
                    <a:pt x="0" y="0"/>
                  </a:lnTo>
                  <a:lnTo>
                    <a:pt x="0" y="801624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111471" y="6426281"/>
            <a:ext cx="1469469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spc="-12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485" u="sng" spc="-12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Raffel </a:t>
            </a:r>
            <a:r>
              <a:rPr sz="1485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</a:t>
            </a:r>
            <a:r>
              <a:rPr sz="1485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al.,</a:t>
            </a:r>
            <a:r>
              <a:rPr sz="1485" u="sng" spc="-45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485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sz="1485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485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855329" y="4074795"/>
            <a:ext cx="5010864" cy="2257902"/>
            <a:chOff x="3461003" y="3657600"/>
            <a:chExt cx="6073775" cy="2736850"/>
          </a:xfrm>
        </p:grpSpPr>
        <p:sp>
          <p:nvSpPr>
            <p:cNvPr id="15" name="object 15"/>
            <p:cNvSpPr/>
            <p:nvPr/>
          </p:nvSpPr>
          <p:spPr>
            <a:xfrm>
              <a:off x="3631027" y="4689759"/>
              <a:ext cx="5754170" cy="170465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6" name="object 16"/>
            <p:cNvSpPr/>
            <p:nvPr/>
          </p:nvSpPr>
          <p:spPr>
            <a:xfrm>
              <a:off x="3461003" y="4308348"/>
              <a:ext cx="6073775" cy="4191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7" name="object 17"/>
            <p:cNvSpPr/>
            <p:nvPr/>
          </p:nvSpPr>
          <p:spPr>
            <a:xfrm>
              <a:off x="3639311" y="3657600"/>
              <a:ext cx="5795772" cy="69494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733968" y="4861949"/>
            <a:ext cx="1435941" cy="1032414"/>
          </a:xfrm>
          <a:prstGeom prst="rect">
            <a:avLst/>
          </a:prstGeom>
        </p:spPr>
        <p:txBody>
          <a:bodyPr vert="horz" wrap="square" lIns="0" tIns="52911" rIns="0" bIns="0" rtlCol="0">
            <a:spAutoFit/>
          </a:bodyPr>
          <a:lstStyle/>
          <a:p>
            <a:pPr marL="10478">
              <a:spcBef>
                <a:spcPts val="417"/>
              </a:spcBef>
            </a:pPr>
            <a:r>
              <a:rPr sz="1403" b="1" dirty="0">
                <a:latin typeface="Calibri"/>
                <a:cs typeface="Calibri"/>
              </a:rPr>
              <a:t>220 million</a:t>
            </a:r>
            <a:r>
              <a:rPr sz="1403" b="1" spc="-103" dirty="0">
                <a:latin typeface="Calibri"/>
                <a:cs typeface="Calibri"/>
              </a:rPr>
              <a:t> </a:t>
            </a:r>
            <a:r>
              <a:rPr sz="1403" b="1" dirty="0">
                <a:latin typeface="Calibri"/>
                <a:cs typeface="Calibri"/>
              </a:rPr>
              <a:t>params</a:t>
            </a:r>
            <a:endParaRPr sz="1403">
              <a:latin typeface="Calibri"/>
              <a:cs typeface="Calibri"/>
            </a:endParaRPr>
          </a:p>
          <a:p>
            <a:pPr marL="10478">
              <a:spcBef>
                <a:spcPts val="338"/>
              </a:spcBef>
            </a:pPr>
            <a:r>
              <a:rPr sz="1403" b="1" dirty="0">
                <a:latin typeface="Calibri"/>
                <a:cs typeface="Calibri"/>
              </a:rPr>
              <a:t>770 million</a:t>
            </a:r>
            <a:r>
              <a:rPr sz="1403" b="1" spc="-91" dirty="0">
                <a:latin typeface="Calibri"/>
                <a:cs typeface="Calibri"/>
              </a:rPr>
              <a:t> </a:t>
            </a:r>
            <a:r>
              <a:rPr sz="1403" b="1" dirty="0">
                <a:latin typeface="Calibri"/>
                <a:cs typeface="Calibri"/>
              </a:rPr>
              <a:t>params</a:t>
            </a:r>
            <a:endParaRPr sz="1403">
              <a:latin typeface="Calibri"/>
              <a:cs typeface="Calibri"/>
            </a:endParaRPr>
          </a:p>
          <a:p>
            <a:pPr marL="10478">
              <a:spcBef>
                <a:spcPts val="334"/>
              </a:spcBef>
            </a:pPr>
            <a:r>
              <a:rPr sz="1403" b="1" dirty="0">
                <a:latin typeface="Calibri"/>
                <a:cs typeface="Calibri"/>
              </a:rPr>
              <a:t>3 billion</a:t>
            </a:r>
            <a:r>
              <a:rPr sz="1403" b="1" spc="-45" dirty="0">
                <a:latin typeface="Calibri"/>
                <a:cs typeface="Calibri"/>
              </a:rPr>
              <a:t> </a:t>
            </a:r>
            <a:r>
              <a:rPr sz="1403" b="1" dirty="0">
                <a:latin typeface="Calibri"/>
                <a:cs typeface="Calibri"/>
              </a:rPr>
              <a:t>params</a:t>
            </a:r>
            <a:endParaRPr sz="1403">
              <a:latin typeface="Calibri"/>
              <a:cs typeface="Calibri"/>
            </a:endParaRPr>
          </a:p>
          <a:p>
            <a:pPr marL="10478">
              <a:spcBef>
                <a:spcPts val="338"/>
              </a:spcBef>
            </a:pPr>
            <a:r>
              <a:rPr sz="1403" b="1" dirty="0">
                <a:latin typeface="Calibri"/>
                <a:cs typeface="Calibri"/>
              </a:rPr>
              <a:t>11 billion</a:t>
            </a:r>
            <a:r>
              <a:rPr sz="1403" b="1" spc="-50" dirty="0">
                <a:latin typeface="Calibri"/>
                <a:cs typeface="Calibri"/>
              </a:rPr>
              <a:t> </a:t>
            </a:r>
            <a:r>
              <a:rPr sz="1403" b="1" dirty="0">
                <a:latin typeface="Calibri"/>
                <a:cs typeface="Calibri"/>
              </a:rPr>
              <a:t>params</a:t>
            </a:r>
            <a:endParaRPr sz="1403">
              <a:latin typeface="Calibri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892CFC-DA6B-438E-A6C9-5EECE434DB66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AA907BDF-F209-415D-9075-A08C34DFD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1083374"/>
          </a:xfrm>
        </p:spPr>
        <p:txBody>
          <a:bodyPr/>
          <a:lstStyle/>
          <a:p>
            <a:r>
              <a:rPr lang="en-US" sz="3520" spc="-4" dirty="0">
                <a:latin typeface="Calibri"/>
                <a:cs typeface="Calibri"/>
              </a:rPr>
              <a:t>Pretraining encoder-decoders: </a:t>
            </a:r>
            <a:br>
              <a:rPr lang="en-US" sz="3520" spc="-4" dirty="0">
                <a:latin typeface="Calibri"/>
                <a:cs typeface="Calibri"/>
              </a:rPr>
            </a:br>
            <a:r>
              <a:rPr lang="en-US" sz="3520" spc="-4" dirty="0">
                <a:latin typeface="Calibri"/>
                <a:cs typeface="Calibri"/>
              </a:rPr>
              <a:t>W</a:t>
            </a:r>
            <a:r>
              <a:rPr lang="en-US" sz="3520" dirty="0">
                <a:latin typeface="Calibri"/>
                <a:cs typeface="Calibri"/>
              </a:rPr>
              <a:t>hat </a:t>
            </a:r>
            <a:r>
              <a:rPr lang="en-US" sz="3520" spc="-4" dirty="0">
                <a:latin typeface="Calibri"/>
                <a:cs typeface="Calibri"/>
              </a:rPr>
              <a:t>pretraining </a:t>
            </a:r>
            <a:r>
              <a:rPr lang="en-US" sz="3520" dirty="0">
                <a:latin typeface="Calibri"/>
                <a:cs typeface="Calibri"/>
              </a:rPr>
              <a:t>objective to</a:t>
            </a:r>
            <a:r>
              <a:rPr lang="en-US" sz="3520" spc="83" dirty="0">
                <a:latin typeface="Calibri"/>
                <a:cs typeface="Calibri"/>
              </a:rPr>
              <a:t> </a:t>
            </a:r>
            <a:r>
              <a:rPr lang="en-US" sz="3520" spc="-4" dirty="0">
                <a:latin typeface="Calibri"/>
                <a:cs typeface="Calibri"/>
              </a:rPr>
              <a:t>use?</a:t>
            </a:r>
            <a:endParaRPr lang="en-US" sz="3520" dirty="0"/>
          </a:p>
        </p:txBody>
      </p:sp>
    </p:spTree>
    <p:extLst>
      <p:ext uri="{BB962C8B-B14F-4D97-AF65-F5344CB8AC3E}">
        <p14:creationId xmlns:p14="http://schemas.microsoft.com/office/powerpoint/2010/main" val="12653739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00158" y="1951006"/>
            <a:ext cx="8883348" cy="3818978"/>
          </a:xfrm>
          <a:prstGeom prst="rect">
            <a:avLst/>
          </a:prstGeom>
        </p:spPr>
        <p:txBody>
          <a:bodyPr vert="horz" wrap="square" lIns="0" tIns="70723" rIns="0" bIns="0" rtlCol="0">
            <a:spAutoFit/>
          </a:bodyPr>
          <a:lstStyle/>
          <a:p>
            <a:pPr marL="10478">
              <a:spcBef>
                <a:spcPts val="557"/>
              </a:spcBef>
            </a:pPr>
            <a:r>
              <a:rPr sz="2207" spc="-4" dirty="0">
                <a:latin typeface="Calibri"/>
                <a:cs typeface="Calibri"/>
              </a:rPr>
              <a:t>So far, </a:t>
            </a:r>
            <a:r>
              <a:rPr sz="2207" dirty="0">
                <a:latin typeface="Calibri"/>
                <a:cs typeface="Calibri"/>
              </a:rPr>
              <a:t>we’ve interacted with </a:t>
            </a:r>
            <a:r>
              <a:rPr sz="2207" spc="-4" dirty="0">
                <a:latin typeface="Calibri"/>
                <a:cs typeface="Calibri"/>
              </a:rPr>
              <a:t>pretrained </a:t>
            </a:r>
            <a:r>
              <a:rPr sz="2207" dirty="0">
                <a:latin typeface="Calibri"/>
                <a:cs typeface="Calibri"/>
              </a:rPr>
              <a:t>models in two</a:t>
            </a:r>
            <a:r>
              <a:rPr sz="2207" spc="-83" dirty="0">
                <a:latin typeface="Calibri"/>
                <a:cs typeface="Calibri"/>
              </a:rPr>
              <a:t> </a:t>
            </a:r>
            <a:r>
              <a:rPr sz="2207" dirty="0">
                <a:latin typeface="Calibri"/>
                <a:cs typeface="Calibri"/>
              </a:rPr>
              <a:t>ways:</a:t>
            </a:r>
          </a:p>
          <a:p>
            <a:pPr marL="293370" indent="-282893">
              <a:spcBef>
                <a:spcPts val="474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2207" spc="-4" dirty="0">
                <a:latin typeface="Calibri"/>
                <a:cs typeface="Calibri"/>
              </a:rPr>
              <a:t>Sample from </a:t>
            </a:r>
            <a:r>
              <a:rPr sz="2207" dirty="0">
                <a:latin typeface="Calibri"/>
                <a:cs typeface="Calibri"/>
              </a:rPr>
              <a:t>the </a:t>
            </a:r>
            <a:r>
              <a:rPr sz="2207" spc="-4" dirty="0">
                <a:latin typeface="Calibri"/>
                <a:cs typeface="Calibri"/>
              </a:rPr>
              <a:t>distributions </a:t>
            </a:r>
            <a:r>
              <a:rPr sz="2207" dirty="0">
                <a:latin typeface="Calibri"/>
                <a:cs typeface="Calibri"/>
              </a:rPr>
              <a:t>they </a:t>
            </a:r>
            <a:r>
              <a:rPr sz="2207" spc="-4" dirty="0">
                <a:latin typeface="Calibri"/>
                <a:cs typeface="Calibri"/>
              </a:rPr>
              <a:t>define (maybe providing </a:t>
            </a:r>
            <a:r>
              <a:rPr sz="2207" dirty="0">
                <a:latin typeface="Calibri"/>
                <a:cs typeface="Calibri"/>
              </a:rPr>
              <a:t>a </a:t>
            </a:r>
            <a:r>
              <a:rPr sz="2207" spc="-4" dirty="0">
                <a:latin typeface="Calibri"/>
                <a:cs typeface="Calibri"/>
              </a:rPr>
              <a:t>prompt)</a:t>
            </a:r>
            <a:endParaRPr sz="2207" dirty="0">
              <a:latin typeface="Calibri"/>
              <a:cs typeface="Calibri"/>
            </a:endParaRPr>
          </a:p>
          <a:p>
            <a:pPr marL="293370" indent="-282893">
              <a:spcBef>
                <a:spcPts val="478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2207" spc="-4" dirty="0">
                <a:latin typeface="Calibri"/>
                <a:cs typeface="Calibri"/>
              </a:rPr>
              <a:t>Fine-tune </a:t>
            </a:r>
            <a:r>
              <a:rPr sz="2207" dirty="0">
                <a:latin typeface="Calibri"/>
                <a:cs typeface="Calibri"/>
              </a:rPr>
              <a:t>them </a:t>
            </a:r>
            <a:r>
              <a:rPr sz="2207" spc="-4" dirty="0">
                <a:latin typeface="Calibri"/>
                <a:cs typeface="Calibri"/>
              </a:rPr>
              <a:t>on </a:t>
            </a:r>
            <a:r>
              <a:rPr sz="2207" dirty="0">
                <a:latin typeface="Calibri"/>
                <a:cs typeface="Calibri"/>
              </a:rPr>
              <a:t>a task we care about, and take their</a:t>
            </a:r>
            <a:r>
              <a:rPr sz="2207" spc="-83" dirty="0">
                <a:latin typeface="Calibri"/>
                <a:cs typeface="Calibri"/>
              </a:rPr>
              <a:t> </a:t>
            </a:r>
            <a:r>
              <a:rPr sz="2207" dirty="0">
                <a:latin typeface="Calibri"/>
                <a:cs typeface="Calibri"/>
              </a:rPr>
              <a:t>predictions.</a:t>
            </a:r>
          </a:p>
          <a:p>
            <a:pPr>
              <a:lnSpc>
                <a:spcPct val="100000"/>
              </a:lnSpc>
            </a:pPr>
            <a:endParaRPr sz="2723" dirty="0">
              <a:latin typeface="Calibri"/>
              <a:cs typeface="Calibri"/>
            </a:endParaRPr>
          </a:p>
          <a:p>
            <a:pPr marL="10478" marR="189119">
              <a:spcBef>
                <a:spcPts val="4"/>
              </a:spcBef>
            </a:pPr>
            <a:r>
              <a:rPr sz="2207" spc="-4" dirty="0">
                <a:latin typeface="Calibri"/>
                <a:cs typeface="Calibri"/>
              </a:rPr>
              <a:t>Very </a:t>
            </a:r>
            <a:r>
              <a:rPr sz="2207" dirty="0">
                <a:latin typeface="Calibri"/>
                <a:cs typeface="Calibri"/>
              </a:rPr>
              <a:t>large language models </a:t>
            </a:r>
            <a:r>
              <a:rPr sz="2207" spc="-4" dirty="0">
                <a:latin typeface="Calibri"/>
                <a:cs typeface="Calibri"/>
              </a:rPr>
              <a:t>seem </a:t>
            </a:r>
            <a:r>
              <a:rPr sz="2207" dirty="0">
                <a:latin typeface="Calibri"/>
                <a:cs typeface="Calibri"/>
              </a:rPr>
              <a:t>to </a:t>
            </a:r>
            <a:r>
              <a:rPr sz="2207" spc="-4" dirty="0">
                <a:latin typeface="Calibri"/>
                <a:cs typeface="Calibri"/>
              </a:rPr>
              <a:t>perform some </a:t>
            </a:r>
            <a:r>
              <a:rPr sz="2207" dirty="0">
                <a:latin typeface="Calibri"/>
                <a:cs typeface="Calibri"/>
              </a:rPr>
              <a:t>kind </a:t>
            </a:r>
            <a:r>
              <a:rPr sz="2207" spc="-4" dirty="0">
                <a:latin typeface="Calibri"/>
                <a:cs typeface="Calibri"/>
              </a:rPr>
              <a:t>of </a:t>
            </a:r>
            <a:r>
              <a:rPr sz="2207" dirty="0">
                <a:latin typeface="Calibri"/>
                <a:cs typeface="Calibri"/>
              </a:rPr>
              <a:t>learning </a:t>
            </a:r>
            <a:r>
              <a:rPr sz="2207" b="1" spc="-4" dirty="0">
                <a:latin typeface="Calibri"/>
                <a:cs typeface="Calibri"/>
              </a:rPr>
              <a:t>without gradient  </a:t>
            </a:r>
            <a:r>
              <a:rPr sz="2207" b="1" dirty="0">
                <a:latin typeface="Calibri"/>
                <a:cs typeface="Calibri"/>
              </a:rPr>
              <a:t>steps </a:t>
            </a:r>
            <a:r>
              <a:rPr sz="2207" spc="-4" dirty="0">
                <a:latin typeface="Calibri"/>
                <a:cs typeface="Calibri"/>
              </a:rPr>
              <a:t>simply from </a:t>
            </a:r>
            <a:r>
              <a:rPr sz="2207" dirty="0">
                <a:latin typeface="Calibri"/>
                <a:cs typeface="Calibri"/>
              </a:rPr>
              <a:t>examples you </a:t>
            </a:r>
            <a:r>
              <a:rPr sz="2207" spc="-4" dirty="0">
                <a:latin typeface="Calibri"/>
                <a:cs typeface="Calibri"/>
              </a:rPr>
              <a:t>provide </a:t>
            </a:r>
            <a:r>
              <a:rPr sz="2207" dirty="0">
                <a:latin typeface="Calibri"/>
                <a:cs typeface="Calibri"/>
              </a:rPr>
              <a:t>within their</a:t>
            </a:r>
            <a:r>
              <a:rPr sz="2207" spc="-42" dirty="0">
                <a:latin typeface="Calibri"/>
                <a:cs typeface="Calibri"/>
              </a:rPr>
              <a:t> </a:t>
            </a:r>
            <a:r>
              <a:rPr sz="2207" dirty="0">
                <a:latin typeface="Calibri"/>
                <a:cs typeface="Calibri"/>
              </a:rPr>
              <a:t>contexts.</a:t>
            </a:r>
          </a:p>
          <a:p>
            <a:pPr>
              <a:spcBef>
                <a:spcPts val="4"/>
              </a:spcBef>
            </a:pPr>
            <a:endParaRPr sz="2723" dirty="0">
              <a:latin typeface="Calibri"/>
              <a:cs typeface="Calibri"/>
            </a:endParaRPr>
          </a:p>
          <a:p>
            <a:pPr marL="10478"/>
            <a:r>
              <a:rPr sz="2207" spc="-4" dirty="0">
                <a:latin typeface="Calibri"/>
                <a:cs typeface="Calibri"/>
              </a:rPr>
              <a:t>GPT-3 </a:t>
            </a:r>
            <a:r>
              <a:rPr sz="2207" dirty="0">
                <a:latin typeface="Calibri"/>
                <a:cs typeface="Calibri"/>
              </a:rPr>
              <a:t>is the </a:t>
            </a:r>
            <a:r>
              <a:rPr sz="2207" spc="-4" dirty="0">
                <a:latin typeface="Calibri"/>
                <a:cs typeface="Calibri"/>
              </a:rPr>
              <a:t>canonical </a:t>
            </a:r>
            <a:r>
              <a:rPr sz="2207" dirty="0">
                <a:latin typeface="Calibri"/>
                <a:cs typeface="Calibri"/>
              </a:rPr>
              <a:t>example </a:t>
            </a:r>
            <a:r>
              <a:rPr sz="2207" spc="-4" dirty="0">
                <a:latin typeface="Calibri"/>
                <a:cs typeface="Calibri"/>
              </a:rPr>
              <a:t>of </a:t>
            </a:r>
            <a:r>
              <a:rPr sz="2207" dirty="0">
                <a:latin typeface="Calibri"/>
                <a:cs typeface="Calibri"/>
              </a:rPr>
              <a:t>this. </a:t>
            </a:r>
            <a:r>
              <a:rPr sz="2207" spc="-4" dirty="0">
                <a:latin typeface="Calibri"/>
                <a:cs typeface="Calibri"/>
              </a:rPr>
              <a:t>The </a:t>
            </a:r>
            <a:r>
              <a:rPr sz="2207" dirty="0">
                <a:latin typeface="Calibri"/>
                <a:cs typeface="Calibri"/>
              </a:rPr>
              <a:t>largest </a:t>
            </a:r>
            <a:r>
              <a:rPr sz="2207" spc="-4" dirty="0">
                <a:latin typeface="Calibri"/>
                <a:cs typeface="Calibri"/>
              </a:rPr>
              <a:t>T5 </a:t>
            </a:r>
            <a:r>
              <a:rPr sz="2207" dirty="0">
                <a:latin typeface="Calibri"/>
                <a:cs typeface="Calibri"/>
              </a:rPr>
              <a:t>model </a:t>
            </a:r>
            <a:r>
              <a:rPr sz="2207" spc="-4" dirty="0">
                <a:latin typeface="Calibri"/>
                <a:cs typeface="Calibri"/>
              </a:rPr>
              <a:t>had 11 billion</a:t>
            </a:r>
            <a:r>
              <a:rPr sz="2207" spc="-78" dirty="0">
                <a:latin typeface="Calibri"/>
                <a:cs typeface="Calibri"/>
              </a:rPr>
              <a:t> </a:t>
            </a:r>
            <a:r>
              <a:rPr sz="2207" spc="-4" dirty="0">
                <a:latin typeface="Calibri"/>
                <a:cs typeface="Calibri"/>
              </a:rPr>
              <a:t>parameters.</a:t>
            </a:r>
            <a:endParaRPr sz="2207" dirty="0">
              <a:latin typeface="Calibri"/>
              <a:cs typeface="Calibri"/>
            </a:endParaRPr>
          </a:p>
          <a:p>
            <a:pPr marL="10478">
              <a:spcBef>
                <a:spcPts val="474"/>
              </a:spcBef>
            </a:pPr>
            <a:r>
              <a:rPr sz="2207" b="1" spc="-9" dirty="0">
                <a:latin typeface="Calibri"/>
                <a:cs typeface="Calibri"/>
              </a:rPr>
              <a:t>GPT-3 </a:t>
            </a:r>
            <a:r>
              <a:rPr sz="2207" b="1" dirty="0">
                <a:latin typeface="Calibri"/>
                <a:cs typeface="Calibri"/>
              </a:rPr>
              <a:t>has </a:t>
            </a:r>
            <a:r>
              <a:rPr sz="2207" b="1" spc="-4" dirty="0">
                <a:latin typeface="Calibri"/>
                <a:cs typeface="Calibri"/>
              </a:rPr>
              <a:t>175 billion</a:t>
            </a:r>
            <a:r>
              <a:rPr sz="2207" b="1" spc="-12" dirty="0">
                <a:latin typeface="Calibri"/>
                <a:cs typeface="Calibri"/>
              </a:rPr>
              <a:t> </a:t>
            </a:r>
            <a:r>
              <a:rPr sz="2207" b="1" dirty="0">
                <a:latin typeface="Calibri"/>
                <a:cs typeface="Calibri"/>
              </a:rPr>
              <a:t>parameters.</a:t>
            </a:r>
            <a:endParaRPr sz="2207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F0ABC-50AE-402F-89CD-1A6DAC99E4C8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3AB205B-D16C-4E1A-B93A-B21E6A96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541687"/>
          </a:xfrm>
        </p:spPr>
        <p:txBody>
          <a:bodyPr/>
          <a:lstStyle/>
          <a:p>
            <a:r>
              <a:rPr lang="en-US" sz="3520" dirty="0"/>
              <a:t>GPT-3, </a:t>
            </a:r>
            <a:r>
              <a:rPr lang="en-US" sz="3520" spc="-4" dirty="0"/>
              <a:t>in-context </a:t>
            </a:r>
            <a:r>
              <a:rPr lang="en-US" sz="3520" dirty="0"/>
              <a:t>learning, </a:t>
            </a:r>
            <a:r>
              <a:rPr lang="en-US" sz="3520" spc="-4" dirty="0"/>
              <a:t>very </a:t>
            </a:r>
            <a:r>
              <a:rPr lang="en-US" sz="3520" dirty="0"/>
              <a:t>large</a:t>
            </a:r>
            <a:r>
              <a:rPr lang="en-US" sz="3520" spc="-91" dirty="0"/>
              <a:t> </a:t>
            </a:r>
            <a:r>
              <a:rPr lang="en-US" sz="3520" spc="-4" dirty="0"/>
              <a:t>models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64757963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326899" y="2067605"/>
            <a:ext cx="9331344" cy="1848391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 marR="194358">
              <a:spcBef>
                <a:spcPts val="83"/>
              </a:spcBef>
            </a:pPr>
            <a:r>
              <a:rPr sz="1980" spc="-4" dirty="0">
                <a:latin typeface="+mj-lt"/>
              </a:rPr>
              <a:t>Very </a:t>
            </a:r>
            <a:r>
              <a:rPr sz="1980" dirty="0">
                <a:latin typeface="+mj-lt"/>
              </a:rPr>
              <a:t>large language models </a:t>
            </a:r>
            <a:r>
              <a:rPr sz="1980" spc="-4" dirty="0">
                <a:latin typeface="+mj-lt"/>
              </a:rPr>
              <a:t>seem </a:t>
            </a:r>
            <a:r>
              <a:rPr sz="1980" dirty="0">
                <a:latin typeface="+mj-lt"/>
              </a:rPr>
              <a:t>to </a:t>
            </a:r>
            <a:r>
              <a:rPr sz="1980" spc="-4" dirty="0">
                <a:latin typeface="+mj-lt"/>
              </a:rPr>
              <a:t>perform some </a:t>
            </a:r>
            <a:r>
              <a:rPr sz="1980" dirty="0">
                <a:latin typeface="+mj-lt"/>
              </a:rPr>
              <a:t>kind </a:t>
            </a:r>
            <a:r>
              <a:rPr sz="1980" spc="-4" dirty="0">
                <a:latin typeface="+mj-lt"/>
              </a:rPr>
              <a:t>of </a:t>
            </a:r>
            <a:r>
              <a:rPr sz="1980" dirty="0">
                <a:latin typeface="+mj-lt"/>
              </a:rPr>
              <a:t>learning </a:t>
            </a:r>
            <a:r>
              <a:rPr sz="1980" b="1" spc="-4" dirty="0">
                <a:latin typeface="+mj-lt"/>
                <a:cs typeface="Calibri"/>
              </a:rPr>
              <a:t>without gradient  </a:t>
            </a:r>
            <a:r>
              <a:rPr sz="1980" b="1" dirty="0">
                <a:latin typeface="+mj-lt"/>
                <a:cs typeface="Calibri"/>
              </a:rPr>
              <a:t>steps </a:t>
            </a:r>
            <a:r>
              <a:rPr sz="1980" spc="-4" dirty="0">
                <a:latin typeface="+mj-lt"/>
              </a:rPr>
              <a:t>simply from </a:t>
            </a:r>
            <a:r>
              <a:rPr sz="1980" dirty="0">
                <a:latin typeface="+mj-lt"/>
              </a:rPr>
              <a:t>examples you </a:t>
            </a:r>
            <a:r>
              <a:rPr sz="1980" spc="-4" dirty="0">
                <a:latin typeface="+mj-lt"/>
              </a:rPr>
              <a:t>provide </a:t>
            </a:r>
            <a:r>
              <a:rPr sz="1980" dirty="0">
                <a:latin typeface="+mj-lt"/>
              </a:rPr>
              <a:t>within their</a:t>
            </a:r>
            <a:r>
              <a:rPr sz="1980" spc="-25" dirty="0">
                <a:latin typeface="+mj-lt"/>
              </a:rPr>
              <a:t> </a:t>
            </a:r>
            <a:r>
              <a:rPr sz="1980" dirty="0">
                <a:latin typeface="+mj-lt"/>
              </a:rPr>
              <a:t>contexts.</a:t>
            </a:r>
          </a:p>
          <a:p>
            <a:pPr>
              <a:spcBef>
                <a:spcPts val="4"/>
              </a:spcBef>
            </a:pPr>
            <a:endParaRPr sz="1980" dirty="0">
              <a:latin typeface="+mj-lt"/>
            </a:endParaRPr>
          </a:p>
          <a:p>
            <a:pPr marL="10478" marR="4191"/>
            <a:r>
              <a:rPr sz="1980" spc="-4" dirty="0">
                <a:latin typeface="+mj-lt"/>
              </a:rPr>
              <a:t>The </a:t>
            </a:r>
            <a:r>
              <a:rPr sz="1980" dirty="0">
                <a:latin typeface="+mj-lt"/>
              </a:rPr>
              <a:t>in-context examples </a:t>
            </a:r>
            <a:r>
              <a:rPr sz="1980" spc="-4" dirty="0">
                <a:latin typeface="+mj-lt"/>
              </a:rPr>
              <a:t>seem </a:t>
            </a:r>
            <a:r>
              <a:rPr sz="1980" dirty="0">
                <a:latin typeface="+mj-lt"/>
              </a:rPr>
              <a:t>to </a:t>
            </a:r>
            <a:r>
              <a:rPr sz="1980" spc="-4" dirty="0">
                <a:latin typeface="+mj-lt"/>
              </a:rPr>
              <a:t>specify </a:t>
            </a:r>
            <a:r>
              <a:rPr sz="1980" dirty="0">
                <a:latin typeface="+mj-lt"/>
              </a:rPr>
              <a:t>the task to </a:t>
            </a:r>
            <a:r>
              <a:rPr sz="1980" spc="-4" dirty="0">
                <a:latin typeface="+mj-lt"/>
              </a:rPr>
              <a:t>be performed, </a:t>
            </a:r>
            <a:r>
              <a:rPr sz="1980" dirty="0">
                <a:latin typeface="+mj-lt"/>
              </a:rPr>
              <a:t>and the conditional  </a:t>
            </a:r>
            <a:r>
              <a:rPr sz="1980" spc="-4" dirty="0">
                <a:latin typeface="+mj-lt"/>
              </a:rPr>
              <a:t>distribution mocks performing </a:t>
            </a:r>
            <a:r>
              <a:rPr sz="1980" dirty="0">
                <a:latin typeface="+mj-lt"/>
              </a:rPr>
              <a:t>the task to a certain</a:t>
            </a:r>
            <a:r>
              <a:rPr sz="1980" spc="-75" dirty="0">
                <a:latin typeface="+mj-lt"/>
              </a:rPr>
              <a:t> </a:t>
            </a:r>
            <a:r>
              <a:rPr sz="1980" dirty="0">
                <a:latin typeface="+mj-lt"/>
              </a:rPr>
              <a:t>extent.</a:t>
            </a:r>
          </a:p>
          <a:p>
            <a:pPr marL="10478">
              <a:spcBef>
                <a:spcPts val="474"/>
              </a:spcBef>
            </a:pPr>
            <a:r>
              <a:rPr sz="1980" b="1" spc="-4" dirty="0">
                <a:latin typeface="+mj-lt"/>
                <a:cs typeface="Calibri"/>
              </a:rPr>
              <a:t>Input (prefix within </a:t>
            </a:r>
            <a:r>
              <a:rPr sz="1980" b="1" dirty="0">
                <a:latin typeface="+mj-lt"/>
                <a:cs typeface="Calibri"/>
              </a:rPr>
              <a:t>a single </a:t>
            </a:r>
            <a:r>
              <a:rPr sz="1980" b="1" spc="-4" dirty="0">
                <a:latin typeface="+mj-lt"/>
                <a:cs typeface="Calibri"/>
              </a:rPr>
              <a:t>Transformer </a:t>
            </a:r>
            <a:r>
              <a:rPr sz="1980" b="1" dirty="0">
                <a:latin typeface="+mj-lt"/>
                <a:cs typeface="Calibri"/>
              </a:rPr>
              <a:t>decoder</a:t>
            </a:r>
            <a:r>
              <a:rPr sz="1980" b="1" spc="-12" dirty="0">
                <a:latin typeface="+mj-lt"/>
                <a:cs typeface="Calibri"/>
              </a:rPr>
              <a:t> </a:t>
            </a:r>
            <a:r>
              <a:rPr sz="1980" b="1" spc="-4" dirty="0">
                <a:latin typeface="+mj-lt"/>
                <a:cs typeface="Calibri"/>
              </a:rPr>
              <a:t>context):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00157" y="4063795"/>
            <a:ext cx="126254" cy="350225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207" dirty="0">
                <a:latin typeface="Calibri"/>
                <a:cs typeface="Calibri"/>
              </a:rPr>
              <a:t>“</a:t>
            </a:r>
            <a:endParaRPr sz="2207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54831" y="4003443"/>
            <a:ext cx="1650730" cy="2021131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 marR="4191" algn="just">
              <a:lnSpc>
                <a:spcPct val="120000"/>
              </a:lnSpc>
              <a:spcBef>
                <a:spcPts val="83"/>
              </a:spcBef>
              <a:tabLst>
                <a:tab pos="1518713" algn="l"/>
              </a:tabLst>
            </a:pPr>
            <a:r>
              <a:rPr sz="2207" dirty="0">
                <a:latin typeface="Calibri"/>
                <a:cs typeface="Calibri"/>
              </a:rPr>
              <a:t>thanks </a:t>
            </a:r>
            <a:r>
              <a:rPr sz="2207" spc="-4" dirty="0">
                <a:latin typeface="Calibri"/>
                <a:cs typeface="Calibri"/>
              </a:rPr>
              <a:t>-&gt; </a:t>
            </a:r>
            <a:r>
              <a:rPr sz="2207" dirty="0">
                <a:latin typeface="Calibri"/>
                <a:cs typeface="Calibri"/>
              </a:rPr>
              <a:t>merci  </a:t>
            </a:r>
            <a:r>
              <a:rPr sz="2207" spc="-4" dirty="0">
                <a:latin typeface="Calibri"/>
                <a:cs typeface="Calibri"/>
              </a:rPr>
              <a:t>hello -&gt;</a:t>
            </a:r>
            <a:r>
              <a:rPr sz="2207" spc="-70" dirty="0">
                <a:latin typeface="Calibri"/>
                <a:cs typeface="Calibri"/>
              </a:rPr>
              <a:t> </a:t>
            </a:r>
            <a:r>
              <a:rPr sz="2207" spc="-4" dirty="0">
                <a:latin typeface="Calibri"/>
                <a:cs typeface="Calibri"/>
              </a:rPr>
              <a:t>bonjour  </a:t>
            </a:r>
            <a:r>
              <a:rPr sz="2207" dirty="0">
                <a:latin typeface="Calibri"/>
                <a:cs typeface="Calibri"/>
              </a:rPr>
              <a:t>mint </a:t>
            </a:r>
            <a:r>
              <a:rPr sz="2207" spc="-4" dirty="0">
                <a:latin typeface="Calibri"/>
                <a:cs typeface="Calibri"/>
              </a:rPr>
              <a:t>-&gt; </a:t>
            </a:r>
            <a:r>
              <a:rPr sz="2207" dirty="0">
                <a:latin typeface="Calibri"/>
                <a:cs typeface="Calibri"/>
              </a:rPr>
              <a:t>menthe  </a:t>
            </a:r>
            <a:r>
              <a:rPr sz="2207" spc="-4" dirty="0">
                <a:latin typeface="Calibri"/>
                <a:cs typeface="Calibri"/>
              </a:rPr>
              <a:t>otter</a:t>
            </a:r>
            <a:r>
              <a:rPr sz="2207" spc="-9" dirty="0">
                <a:latin typeface="Calibri"/>
                <a:cs typeface="Calibri"/>
              </a:rPr>
              <a:t> </a:t>
            </a:r>
            <a:r>
              <a:rPr sz="2207" spc="-4" dirty="0">
                <a:latin typeface="Calibri"/>
                <a:cs typeface="Calibri"/>
              </a:rPr>
              <a:t>-&gt;	</a:t>
            </a:r>
            <a:r>
              <a:rPr sz="2207" dirty="0">
                <a:latin typeface="Calibri"/>
                <a:cs typeface="Calibri"/>
              </a:rPr>
              <a:t>”</a:t>
            </a:r>
            <a:endParaRPr sz="220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0157" y="5452125"/>
            <a:ext cx="3528298" cy="1154467"/>
          </a:xfrm>
          <a:prstGeom prst="rect">
            <a:avLst/>
          </a:prstGeom>
        </p:spPr>
        <p:txBody>
          <a:bodyPr vert="horz" wrap="square" lIns="0" tIns="70723" rIns="0" bIns="0" rtlCol="0">
            <a:spAutoFit/>
          </a:bodyPr>
          <a:lstStyle/>
          <a:p>
            <a:pPr marL="10478">
              <a:spcBef>
                <a:spcPts val="557"/>
              </a:spcBef>
            </a:pPr>
            <a:r>
              <a:rPr sz="2207" b="1" spc="-4" dirty="0">
                <a:latin typeface="Calibri"/>
                <a:cs typeface="Calibri"/>
              </a:rPr>
              <a:t>Output (conditional</a:t>
            </a:r>
            <a:r>
              <a:rPr sz="2207" b="1" spc="9" dirty="0">
                <a:latin typeface="Calibri"/>
                <a:cs typeface="Calibri"/>
              </a:rPr>
              <a:t> </a:t>
            </a:r>
            <a:r>
              <a:rPr sz="2207" b="1" spc="-4" dirty="0">
                <a:latin typeface="Calibri"/>
                <a:cs typeface="Calibri"/>
              </a:rPr>
              <a:t>generations):</a:t>
            </a:r>
            <a:endParaRPr sz="2207">
              <a:latin typeface="Calibri"/>
              <a:cs typeface="Calibri"/>
            </a:endParaRPr>
          </a:p>
          <a:p>
            <a:pPr marL="764858">
              <a:spcBef>
                <a:spcPts val="474"/>
              </a:spcBef>
            </a:pPr>
            <a:r>
              <a:rPr sz="2207" spc="-4" dirty="0">
                <a:latin typeface="Calibri"/>
                <a:cs typeface="Calibri"/>
              </a:rPr>
              <a:t>loutre…”</a:t>
            </a:r>
            <a:endParaRPr sz="2207"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5B29DC-F779-4A5A-8503-D71495066949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CDC4445-211B-4395-854E-58C9C4811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541687"/>
          </a:xfrm>
        </p:spPr>
        <p:txBody>
          <a:bodyPr/>
          <a:lstStyle/>
          <a:p>
            <a:r>
              <a:rPr lang="en-US" sz="3520" dirty="0"/>
              <a:t>GPT-3, </a:t>
            </a:r>
            <a:r>
              <a:rPr lang="en-US" sz="3520" spc="-4" dirty="0"/>
              <a:t>in-context </a:t>
            </a:r>
            <a:r>
              <a:rPr lang="en-US" sz="3520" dirty="0"/>
              <a:t>learning, </a:t>
            </a:r>
            <a:r>
              <a:rPr lang="en-US" sz="3520" spc="-4" dirty="0"/>
              <a:t>very </a:t>
            </a:r>
            <a:r>
              <a:rPr lang="en-US" sz="3520" dirty="0"/>
              <a:t>large</a:t>
            </a:r>
            <a:r>
              <a:rPr lang="en-US" sz="3520" spc="-91" dirty="0"/>
              <a:t> </a:t>
            </a:r>
            <a:r>
              <a:rPr lang="en-US" sz="3520" spc="-4" dirty="0"/>
              <a:t>models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5876180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00157" y="2011356"/>
            <a:ext cx="8698421" cy="6898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 marR="4191">
              <a:spcBef>
                <a:spcPts val="83"/>
              </a:spcBef>
            </a:pPr>
            <a:r>
              <a:rPr sz="2207" spc="-4" dirty="0">
                <a:latin typeface="Calibri"/>
                <a:cs typeface="Calibri"/>
              </a:rPr>
              <a:t>Very </a:t>
            </a:r>
            <a:r>
              <a:rPr sz="2207" dirty="0">
                <a:latin typeface="Calibri"/>
                <a:cs typeface="Calibri"/>
              </a:rPr>
              <a:t>large language models </a:t>
            </a:r>
            <a:r>
              <a:rPr sz="2207" spc="-4" dirty="0">
                <a:latin typeface="Calibri"/>
                <a:cs typeface="Calibri"/>
              </a:rPr>
              <a:t>seem </a:t>
            </a:r>
            <a:r>
              <a:rPr sz="2207" dirty="0">
                <a:latin typeface="Calibri"/>
                <a:cs typeface="Calibri"/>
              </a:rPr>
              <a:t>to </a:t>
            </a:r>
            <a:r>
              <a:rPr sz="2207" spc="-4" dirty="0">
                <a:latin typeface="Calibri"/>
                <a:cs typeface="Calibri"/>
              </a:rPr>
              <a:t>perform some </a:t>
            </a:r>
            <a:r>
              <a:rPr sz="2207" dirty="0">
                <a:latin typeface="Calibri"/>
                <a:cs typeface="Calibri"/>
              </a:rPr>
              <a:t>kind </a:t>
            </a:r>
            <a:r>
              <a:rPr sz="2207" spc="-4" dirty="0">
                <a:latin typeface="Calibri"/>
                <a:cs typeface="Calibri"/>
              </a:rPr>
              <a:t>of </a:t>
            </a:r>
            <a:r>
              <a:rPr sz="2207" dirty="0">
                <a:latin typeface="Calibri"/>
                <a:cs typeface="Calibri"/>
              </a:rPr>
              <a:t>learning </a:t>
            </a:r>
            <a:r>
              <a:rPr sz="2207" b="1" spc="-4" dirty="0">
                <a:latin typeface="Calibri"/>
                <a:cs typeface="Calibri"/>
              </a:rPr>
              <a:t>without gradient  </a:t>
            </a:r>
            <a:r>
              <a:rPr sz="2207" b="1" dirty="0">
                <a:latin typeface="Calibri"/>
                <a:cs typeface="Calibri"/>
              </a:rPr>
              <a:t>steps </a:t>
            </a:r>
            <a:r>
              <a:rPr sz="2207" spc="-4" dirty="0">
                <a:latin typeface="Calibri"/>
                <a:cs typeface="Calibri"/>
              </a:rPr>
              <a:t>simply from </a:t>
            </a:r>
            <a:r>
              <a:rPr sz="2207" dirty="0">
                <a:latin typeface="Calibri"/>
                <a:cs typeface="Calibri"/>
              </a:rPr>
              <a:t>examples you </a:t>
            </a:r>
            <a:r>
              <a:rPr sz="2207" spc="-4" dirty="0">
                <a:latin typeface="Calibri"/>
                <a:cs typeface="Calibri"/>
              </a:rPr>
              <a:t>provide </a:t>
            </a:r>
            <a:r>
              <a:rPr sz="2207" dirty="0">
                <a:latin typeface="Calibri"/>
                <a:cs typeface="Calibri"/>
              </a:rPr>
              <a:t>within their</a:t>
            </a:r>
            <a:r>
              <a:rPr sz="2207" spc="-25" dirty="0">
                <a:latin typeface="Calibri"/>
                <a:cs typeface="Calibri"/>
              </a:rPr>
              <a:t> </a:t>
            </a:r>
            <a:r>
              <a:rPr sz="2207" dirty="0">
                <a:latin typeface="Calibri"/>
                <a:cs typeface="Calibri"/>
              </a:rPr>
              <a:t>contexts.</a:t>
            </a:r>
            <a:endParaRPr sz="2207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98521" y="2797379"/>
            <a:ext cx="8047079" cy="3520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553B94F-5B82-4FB2-A3D2-962609BAE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541687"/>
          </a:xfrm>
        </p:spPr>
        <p:txBody>
          <a:bodyPr/>
          <a:lstStyle/>
          <a:p>
            <a:r>
              <a:rPr lang="en-US" sz="3520" dirty="0"/>
              <a:t>GPT-3, </a:t>
            </a:r>
            <a:r>
              <a:rPr lang="en-US" sz="3520" spc="-4" dirty="0"/>
              <a:t>in-context </a:t>
            </a:r>
            <a:r>
              <a:rPr lang="en-US" sz="3520" dirty="0"/>
              <a:t>learning, </a:t>
            </a:r>
            <a:r>
              <a:rPr lang="en-US" sz="3520" spc="-4" dirty="0"/>
              <a:t>very </a:t>
            </a:r>
            <a:r>
              <a:rPr lang="en-US" sz="3520" dirty="0"/>
              <a:t>large</a:t>
            </a:r>
            <a:r>
              <a:rPr lang="en-US" sz="3520" spc="-91" dirty="0"/>
              <a:t> </a:t>
            </a:r>
            <a:r>
              <a:rPr lang="en-US" sz="3520" spc="-4" dirty="0"/>
              <a:t>models</a:t>
            </a:r>
            <a:endParaRPr lang="en-US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60D0B3-822A-4427-B8B8-96A32BBBE204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56673707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9C0C55-C142-4C5B-9B92-9DB09F138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490904"/>
          </a:xfrm>
        </p:spPr>
        <p:txBody>
          <a:bodyPr/>
          <a:lstStyle/>
          <a:p>
            <a:r>
              <a:rPr lang="en-US" b="0" dirty="0"/>
              <a:t>Transformers in vision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EC43864-11D6-4BD5-A21F-C2B5AB2DC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" y="1304003"/>
            <a:ext cx="10041337" cy="54510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717177-15A2-4112-973A-DB5F9753752D}"/>
              </a:ext>
            </a:extLst>
          </p:cNvPr>
          <p:cNvSpPr txBox="1"/>
          <p:nvPr/>
        </p:nvSpPr>
        <p:spPr>
          <a:xfrm>
            <a:off x="6403261" y="7353401"/>
            <a:ext cx="3936343" cy="295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20" dirty="0">
                <a:hlinkClick r:id="rId3"/>
              </a:rPr>
              <a:t>https://www.youtube.com/watch?v=TrdevFK_am4</a:t>
            </a:r>
            <a:r>
              <a:rPr lang="en-US" sz="132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9B96F-E56C-4B51-9E6A-464610290443}"/>
              </a:ext>
            </a:extLst>
          </p:cNvPr>
          <p:cNvSpPr txBox="1"/>
          <p:nvPr/>
        </p:nvSpPr>
        <p:spPr>
          <a:xfrm>
            <a:off x="0" y="7353401"/>
            <a:ext cx="5667834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20" dirty="0" err="1"/>
              <a:t>Dosovitskiy</a:t>
            </a:r>
            <a:r>
              <a:rPr lang="en-US" sz="1320" dirty="0"/>
              <a:t>, ICLR 2021, </a:t>
            </a:r>
            <a:r>
              <a:rPr lang="en-US" sz="1320" dirty="0">
                <a:hlinkClick r:id="rId4"/>
              </a:rPr>
              <a:t>https://github.com/google-research/vision_transformer</a:t>
            </a:r>
            <a:r>
              <a:rPr lang="en-US" sz="132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962456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DF5E-D8B9-4196-8D23-A28B42ABC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490904"/>
          </a:xfrm>
        </p:spPr>
        <p:txBody>
          <a:bodyPr/>
          <a:lstStyle/>
          <a:p>
            <a:r>
              <a:rPr lang="en-US" b="0" dirty="0"/>
              <a:t>Cross-modal transformers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363443-4B75-4B70-91ED-F40D7F8502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83" t="27109" r="21721" b="23954"/>
          <a:stretch/>
        </p:blipFill>
        <p:spPr>
          <a:xfrm>
            <a:off x="421894" y="1379710"/>
            <a:ext cx="9268779" cy="44685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784933-6D7C-4020-ABA1-BBB8ACBC206A}"/>
              </a:ext>
            </a:extLst>
          </p:cNvPr>
          <p:cNvSpPr txBox="1"/>
          <p:nvPr/>
        </p:nvSpPr>
        <p:spPr>
          <a:xfrm>
            <a:off x="0" y="7353401"/>
            <a:ext cx="57459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20" dirty="0">
                <a:latin typeface="+mj-lt"/>
                <a:cs typeface="Arial" panose="020B0604020202020204" pitchFamily="34" charset="0"/>
              </a:rPr>
              <a:t>Chen et al., “</a:t>
            </a:r>
            <a:r>
              <a:rPr lang="en-US" sz="1320" dirty="0"/>
              <a:t>UNITER: Learning </a:t>
            </a:r>
            <a:r>
              <a:rPr lang="en-US" sz="1320" dirty="0" err="1"/>
              <a:t>UNiversal</a:t>
            </a:r>
            <a:r>
              <a:rPr lang="en-US" sz="1320" dirty="0"/>
              <a:t> Image-</a:t>
            </a:r>
            <a:r>
              <a:rPr lang="en-US" sz="1320" dirty="0" err="1"/>
              <a:t>TExt</a:t>
            </a:r>
            <a:r>
              <a:rPr lang="en-US" sz="1320" dirty="0"/>
              <a:t> Representations</a:t>
            </a:r>
            <a:r>
              <a:rPr lang="en-US" sz="1320" dirty="0">
                <a:latin typeface="+mj-lt"/>
                <a:cs typeface="Arial" panose="020B0604020202020204" pitchFamily="34" charset="0"/>
              </a:rPr>
              <a:t>”, </a:t>
            </a:r>
            <a:r>
              <a:rPr lang="en-US" sz="1320" dirty="0" err="1">
                <a:latin typeface="+mj-lt"/>
                <a:cs typeface="Arial" panose="020B0604020202020204" pitchFamily="34" charset="0"/>
              </a:rPr>
              <a:t>arxiv</a:t>
            </a:r>
            <a:r>
              <a:rPr lang="en-US" sz="1320" dirty="0">
                <a:latin typeface="+mj-lt"/>
                <a:cs typeface="Arial" panose="020B0604020202020204" pitchFamily="34" charset="0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20863765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DF5E-D8B9-4196-8D23-A28B42ABC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490904"/>
          </a:xfrm>
        </p:spPr>
        <p:txBody>
          <a:bodyPr/>
          <a:lstStyle/>
          <a:p>
            <a:r>
              <a:rPr lang="en-US" b="0" dirty="0"/>
              <a:t>Cross-modal transformers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CF0CCD-B211-4604-97BD-314A9EC551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89" t="24814" r="14086" b="40012"/>
          <a:stretch/>
        </p:blipFill>
        <p:spPr>
          <a:xfrm>
            <a:off x="292018" y="1390527"/>
            <a:ext cx="9566770" cy="32121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90FA0B-EB59-416A-843C-8B8AF4C75A6C}"/>
              </a:ext>
            </a:extLst>
          </p:cNvPr>
          <p:cNvSpPr txBox="1"/>
          <p:nvPr/>
        </p:nvSpPr>
        <p:spPr>
          <a:xfrm>
            <a:off x="1" y="7353401"/>
            <a:ext cx="8515023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20" dirty="0"/>
              <a:t>Lu et al., “</a:t>
            </a:r>
            <a:r>
              <a:rPr lang="en-US" sz="1320" dirty="0" err="1"/>
              <a:t>ViLBERT</a:t>
            </a:r>
            <a:r>
              <a:rPr lang="en-US" sz="1320" dirty="0"/>
              <a:t>: Pretraining Task-Agnostic </a:t>
            </a:r>
            <a:r>
              <a:rPr lang="en-US" sz="1320" dirty="0" err="1"/>
              <a:t>Visiolinguistic</a:t>
            </a:r>
            <a:r>
              <a:rPr lang="en-US" sz="1320" dirty="0"/>
              <a:t> Representations for Vision-and-Language Tasks”, </a:t>
            </a:r>
            <a:r>
              <a:rPr lang="en-US" sz="1320" dirty="0" err="1"/>
              <a:t>NeurIPS</a:t>
            </a:r>
            <a:r>
              <a:rPr lang="en-US" sz="1320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24817656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DF5E-D8B9-4196-8D23-A28B42ABC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490904"/>
          </a:xfrm>
        </p:spPr>
        <p:txBody>
          <a:bodyPr/>
          <a:lstStyle/>
          <a:p>
            <a:r>
              <a:rPr lang="en-US" b="0" dirty="0"/>
              <a:t>Cross-modal transformers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17A5C1-382A-47A0-B7CE-A1A7E2B440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49" t="25389" r="10645" b="27777"/>
          <a:stretch/>
        </p:blipFill>
        <p:spPr>
          <a:xfrm>
            <a:off x="313649" y="1563575"/>
            <a:ext cx="9441917" cy="37798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62D872-AC1A-430B-A123-2D3DDC70DD1E}"/>
              </a:ext>
            </a:extLst>
          </p:cNvPr>
          <p:cNvSpPr txBox="1"/>
          <p:nvPr/>
        </p:nvSpPr>
        <p:spPr>
          <a:xfrm>
            <a:off x="0" y="7353401"/>
            <a:ext cx="760964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20" dirty="0">
                <a:latin typeface="+mj-lt"/>
                <a:cs typeface="Arial" panose="020B0604020202020204" pitchFamily="34" charset="0"/>
              </a:rPr>
              <a:t>Tan and Bansal, “LXMERT: Learning Cross-Modality Encoder </a:t>
            </a:r>
            <a:r>
              <a:rPr lang="en-US" sz="1320" dirty="0" err="1">
                <a:latin typeface="+mj-lt"/>
                <a:cs typeface="Arial" panose="020B0604020202020204" pitchFamily="34" charset="0"/>
              </a:rPr>
              <a:t>Representationsfrom</a:t>
            </a:r>
            <a:r>
              <a:rPr lang="en-US" sz="1320" dirty="0">
                <a:latin typeface="+mj-lt"/>
                <a:cs typeface="Arial" panose="020B0604020202020204" pitchFamily="34" charset="0"/>
              </a:rPr>
              <a:t> Transformers”, EMNLP 2019</a:t>
            </a:r>
          </a:p>
        </p:txBody>
      </p:sp>
    </p:spTree>
    <p:extLst>
      <p:ext uri="{BB962C8B-B14F-4D97-AF65-F5344CB8AC3E}">
        <p14:creationId xmlns:p14="http://schemas.microsoft.com/office/powerpoint/2010/main" val="110107699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DDF58-37D7-4556-B1DC-87D3E6227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490904"/>
          </a:xfrm>
        </p:spPr>
        <p:txBody>
          <a:bodyPr/>
          <a:lstStyle/>
          <a:p>
            <a:r>
              <a:rPr lang="en-US" b="0" dirty="0"/>
              <a:t>Visual Commonsense Reasoning leaderboard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2819EC-A96B-4011-8E86-086AD23575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376" t="8757" r="21828" b="5029"/>
          <a:stretch/>
        </p:blipFill>
        <p:spPr>
          <a:xfrm>
            <a:off x="5017326" y="907224"/>
            <a:ext cx="4369455" cy="64610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E00487-6568-421F-8B90-C5557204F439}"/>
              </a:ext>
            </a:extLst>
          </p:cNvPr>
          <p:cNvSpPr/>
          <p:nvPr/>
        </p:nvSpPr>
        <p:spPr>
          <a:xfrm>
            <a:off x="1" y="7368285"/>
            <a:ext cx="3448123" cy="295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20" dirty="0">
                <a:hlinkClick r:id="rId3"/>
              </a:rPr>
              <a:t>https://visualcommonsense.com/leaderboard/</a:t>
            </a:r>
            <a:r>
              <a:rPr lang="en-US" sz="132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1990D2-F9C9-4BD1-8CCE-9ADB0BF85F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85" t="26918" r="21291" b="21087"/>
          <a:stretch/>
        </p:blipFill>
        <p:spPr>
          <a:xfrm>
            <a:off x="421894" y="944388"/>
            <a:ext cx="4595432" cy="228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87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4475" y="596264"/>
            <a:ext cx="6389426" cy="469496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3300" spc="-179" dirty="0">
                <a:solidFill>
                  <a:srgbClr val="3A87FF"/>
                </a:solidFill>
              </a:rPr>
              <a:t>Representing </a:t>
            </a:r>
            <a:r>
              <a:rPr sz="3300" spc="-141" dirty="0">
                <a:solidFill>
                  <a:srgbClr val="3A87FF"/>
                </a:solidFill>
              </a:rPr>
              <a:t>words </a:t>
            </a:r>
            <a:r>
              <a:rPr sz="3300" spc="-175" dirty="0">
                <a:solidFill>
                  <a:srgbClr val="3A87FF"/>
                </a:solidFill>
              </a:rPr>
              <a:t>by </a:t>
            </a:r>
            <a:r>
              <a:rPr sz="3300" spc="-198" dirty="0">
                <a:solidFill>
                  <a:srgbClr val="3A87FF"/>
                </a:solidFill>
              </a:rPr>
              <a:t>their</a:t>
            </a:r>
            <a:r>
              <a:rPr sz="3300" spc="-494" dirty="0">
                <a:solidFill>
                  <a:srgbClr val="3A87FF"/>
                </a:solidFill>
              </a:rPr>
              <a:t> </a:t>
            </a:r>
            <a:r>
              <a:rPr sz="3300" spc="-204" dirty="0">
                <a:solidFill>
                  <a:srgbClr val="3A87FF"/>
                </a:solidFill>
              </a:rPr>
              <a:t>context</a:t>
            </a:r>
            <a:endParaRPr sz="3300"/>
          </a:p>
        </p:txBody>
      </p:sp>
      <p:sp>
        <p:nvSpPr>
          <p:cNvPr id="3" name="object 3"/>
          <p:cNvSpPr txBox="1"/>
          <p:nvPr/>
        </p:nvSpPr>
        <p:spPr>
          <a:xfrm>
            <a:off x="694473" y="1653384"/>
            <a:ext cx="8543477" cy="3770138"/>
          </a:xfrm>
          <a:prstGeom prst="rect">
            <a:avLst/>
          </a:prstGeom>
        </p:spPr>
        <p:txBody>
          <a:bodyPr vert="horz" wrap="square" lIns="0" tIns="27117" rIns="0" bIns="0" rtlCol="0">
            <a:spAutoFit/>
          </a:bodyPr>
          <a:lstStyle/>
          <a:p>
            <a:pPr marL="366732" marR="1500828" indent="-355022" defTabSz="887554">
              <a:lnSpc>
                <a:spcPts val="3009"/>
              </a:lnSpc>
              <a:spcBef>
                <a:spcPts val="212"/>
              </a:spcBef>
              <a:buClr>
                <a:srgbClr val="CC0000"/>
              </a:buClr>
              <a:buFont typeface="Arial"/>
              <a:buChar char="•"/>
              <a:tabLst>
                <a:tab pos="366732" algn="l"/>
                <a:tab pos="367348" algn="l"/>
              </a:tabLst>
              <a:defRPr/>
            </a:pPr>
            <a:r>
              <a:rPr sz="2200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Distributional semantics</a:t>
            </a:r>
            <a:r>
              <a:rPr sz="2200" dirty="0">
                <a:solidFill>
                  <a:prstClr val="black"/>
                </a:solidFill>
                <a:latin typeface="Trebuchet MS"/>
                <a:cs typeface="Trebuchet MS"/>
              </a:rPr>
              <a:t>: </a:t>
            </a:r>
            <a:r>
              <a:rPr sz="2200" b="1" dirty="0">
                <a:solidFill>
                  <a:prstClr val="black"/>
                </a:solidFill>
                <a:latin typeface="Trebuchet MS"/>
                <a:cs typeface="Trebuchet MS"/>
              </a:rPr>
              <a:t>A word’s meaning is given  by the words that frequently appear close-by</a:t>
            </a:r>
            <a:endParaRPr sz="22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840710" lvl="1" indent="-355638" defTabSz="887554">
              <a:spcBef>
                <a:spcPts val="1524"/>
              </a:spcBef>
              <a:buClr>
                <a:srgbClr val="3A87FF"/>
              </a:buClr>
              <a:buFont typeface="Arial"/>
              <a:buChar char="•"/>
              <a:tabLst>
                <a:tab pos="840094" algn="l"/>
                <a:tab pos="840710" algn="l"/>
              </a:tabLst>
              <a:defRPr/>
            </a:pPr>
            <a:r>
              <a:rPr sz="2207" i="1" dirty="0">
                <a:solidFill>
                  <a:srgbClr val="0070C0"/>
                </a:solidFill>
                <a:latin typeface="Trebuchet MS"/>
                <a:cs typeface="Trebuchet MS"/>
              </a:rPr>
              <a:t>“You shall know a word by the company it keeps” </a:t>
            </a:r>
            <a:r>
              <a:rPr sz="2207" dirty="0">
                <a:solidFill>
                  <a:prstClr val="black"/>
                </a:solidFill>
                <a:latin typeface="Trebuchet MS"/>
                <a:cs typeface="Trebuchet MS"/>
              </a:rPr>
              <a:t>(J. R. Firth 1957)</a:t>
            </a:r>
          </a:p>
          <a:p>
            <a:pPr marL="840710" lvl="1" indent="-355638" defTabSz="887554">
              <a:spcBef>
                <a:spcPts val="1539"/>
              </a:spcBef>
              <a:buClr>
                <a:srgbClr val="3A87FF"/>
              </a:buClr>
              <a:buFont typeface="Arial"/>
              <a:buChar char="•"/>
              <a:tabLst>
                <a:tab pos="840094" algn="l"/>
                <a:tab pos="840710" algn="l"/>
              </a:tabLst>
              <a:defRPr/>
            </a:pPr>
            <a:r>
              <a:rPr sz="2207" dirty="0">
                <a:solidFill>
                  <a:prstClr val="black"/>
                </a:solidFill>
                <a:latin typeface="Trebuchet MS"/>
                <a:cs typeface="Trebuchet MS"/>
              </a:rPr>
              <a:t>One of the most successful ideas of modern statistical NLP!</a:t>
            </a:r>
          </a:p>
          <a:p>
            <a:pPr marL="366732" marR="4931" indent="-355022" defTabSz="887554">
              <a:lnSpc>
                <a:spcPts val="3009"/>
              </a:lnSpc>
              <a:spcBef>
                <a:spcPts val="1936"/>
              </a:spcBef>
              <a:buClr>
                <a:srgbClr val="CC0000"/>
              </a:buClr>
              <a:buFont typeface="Arial"/>
              <a:buChar char="•"/>
              <a:tabLst>
                <a:tab pos="366732" algn="l"/>
                <a:tab pos="367348" algn="l"/>
              </a:tabLst>
              <a:defRPr/>
            </a:pPr>
            <a:r>
              <a:rPr sz="2200" dirty="0">
                <a:solidFill>
                  <a:prstClr val="black"/>
                </a:solidFill>
                <a:latin typeface="Trebuchet MS"/>
                <a:cs typeface="Trebuchet MS"/>
              </a:rPr>
              <a:t>When a word </a:t>
            </a:r>
            <a:r>
              <a:rPr sz="2200" i="1" dirty="0">
                <a:solidFill>
                  <a:prstClr val="black"/>
                </a:solidFill>
                <a:latin typeface="Trebuchet MS"/>
                <a:cs typeface="Trebuchet MS"/>
              </a:rPr>
              <a:t>w </a:t>
            </a:r>
            <a:r>
              <a:rPr sz="2200" dirty="0">
                <a:solidFill>
                  <a:prstClr val="black"/>
                </a:solidFill>
                <a:latin typeface="Trebuchet MS"/>
                <a:cs typeface="Trebuchet MS"/>
              </a:rPr>
              <a:t>appears in a text, its </a:t>
            </a:r>
            <a:r>
              <a:rPr sz="2200" b="1" dirty="0">
                <a:solidFill>
                  <a:srgbClr val="BB57BE"/>
                </a:solidFill>
                <a:latin typeface="Trebuchet MS"/>
                <a:cs typeface="Trebuchet MS"/>
              </a:rPr>
              <a:t>context </a:t>
            </a:r>
            <a:r>
              <a:rPr sz="2200" dirty="0">
                <a:solidFill>
                  <a:prstClr val="black"/>
                </a:solidFill>
                <a:latin typeface="Trebuchet MS"/>
                <a:cs typeface="Trebuchet MS"/>
              </a:rPr>
              <a:t>is the set of words  that appear nearby (within a fixed-size window).</a:t>
            </a:r>
          </a:p>
          <a:p>
            <a:pPr marL="367348" indent="-355022" defTabSz="887554">
              <a:spcBef>
                <a:spcPts val="1737"/>
              </a:spcBef>
              <a:buClr>
                <a:srgbClr val="CC0000"/>
              </a:buClr>
              <a:buFont typeface="Arial"/>
              <a:buChar char="•"/>
              <a:tabLst>
                <a:tab pos="366732" algn="l"/>
                <a:tab pos="367348" algn="l"/>
              </a:tabLst>
              <a:defRPr/>
            </a:pPr>
            <a:r>
              <a:rPr sz="2200" dirty="0">
                <a:solidFill>
                  <a:prstClr val="black"/>
                </a:solidFill>
                <a:latin typeface="Trebuchet MS"/>
                <a:cs typeface="Trebuchet MS"/>
              </a:rPr>
              <a:t>Use the many contexts of </a:t>
            </a:r>
            <a:r>
              <a:rPr sz="2200" i="1" dirty="0">
                <a:solidFill>
                  <a:prstClr val="black"/>
                </a:solidFill>
                <a:latin typeface="Trebuchet MS"/>
                <a:cs typeface="Trebuchet MS"/>
              </a:rPr>
              <a:t>w </a:t>
            </a:r>
            <a:r>
              <a:rPr sz="2200" dirty="0">
                <a:solidFill>
                  <a:prstClr val="black"/>
                </a:solidFill>
                <a:latin typeface="Trebuchet MS"/>
                <a:cs typeface="Trebuchet MS"/>
              </a:rPr>
              <a:t>to build up a representation of </a:t>
            </a:r>
            <a:r>
              <a:rPr sz="2200" i="1" dirty="0">
                <a:solidFill>
                  <a:prstClr val="black"/>
                </a:solidFill>
                <a:latin typeface="Trebuchet MS"/>
                <a:cs typeface="Trebuchet MS"/>
              </a:rPr>
              <a:t>w</a:t>
            </a:r>
            <a:endParaRPr sz="22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4046" y="5450627"/>
            <a:ext cx="3652949" cy="902347"/>
          </a:xfrm>
          <a:prstGeom prst="rect">
            <a:avLst/>
          </a:prstGeom>
          <a:solidFill>
            <a:srgbClr val="F1DDF2"/>
          </a:solidFill>
        </p:spPr>
        <p:txBody>
          <a:bodyPr vert="horz" wrap="square" lIns="0" tIns="27734" rIns="0" bIns="0" rtlCol="0">
            <a:spAutoFit/>
          </a:bodyPr>
          <a:lstStyle/>
          <a:p>
            <a:pPr marR="40063" algn="r" defTabSz="887554">
              <a:spcBef>
                <a:spcPts val="219"/>
              </a:spcBef>
              <a:defRPr/>
            </a:pPr>
            <a:r>
              <a:rPr sz="1505" i="1" spc="-38" dirty="0">
                <a:solidFill>
                  <a:prstClr val="black"/>
                </a:solidFill>
                <a:latin typeface="Arial"/>
                <a:cs typeface="Arial"/>
              </a:rPr>
              <a:t>…government </a:t>
            </a:r>
            <a:r>
              <a:rPr sz="1505" i="1" spc="-34" dirty="0">
                <a:solidFill>
                  <a:prstClr val="black"/>
                </a:solidFill>
                <a:latin typeface="Arial"/>
                <a:cs typeface="Arial"/>
              </a:rPr>
              <a:t>debt problems </a:t>
            </a:r>
            <a:r>
              <a:rPr sz="1505" i="1" spc="-29" dirty="0">
                <a:solidFill>
                  <a:prstClr val="black"/>
                </a:solidFill>
                <a:latin typeface="Arial"/>
                <a:cs typeface="Arial"/>
              </a:rPr>
              <a:t>turning</a:t>
            </a:r>
            <a:r>
              <a:rPr sz="1505" i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05" i="1" spc="-29" dirty="0">
                <a:solidFill>
                  <a:prstClr val="black"/>
                </a:solidFill>
                <a:latin typeface="Arial"/>
                <a:cs typeface="Arial"/>
              </a:rPr>
              <a:t>into</a:t>
            </a:r>
            <a:endParaRPr sz="1505">
              <a:solidFill>
                <a:prstClr val="black"/>
              </a:solidFill>
              <a:latin typeface="Arial"/>
              <a:cs typeface="Arial"/>
            </a:endParaRPr>
          </a:p>
          <a:p>
            <a:pPr marR="40679" algn="r" defTabSz="887554">
              <a:spcBef>
                <a:spcPts val="684"/>
              </a:spcBef>
              <a:defRPr/>
            </a:pPr>
            <a:r>
              <a:rPr sz="1505" i="1" spc="-34" dirty="0">
                <a:solidFill>
                  <a:prstClr val="black"/>
                </a:solidFill>
                <a:latin typeface="Arial"/>
                <a:cs typeface="Arial"/>
              </a:rPr>
              <a:t>…saying </a:t>
            </a:r>
            <a:r>
              <a:rPr sz="1505" i="1" spc="-29" dirty="0">
                <a:solidFill>
                  <a:prstClr val="black"/>
                </a:solidFill>
                <a:latin typeface="Arial"/>
                <a:cs typeface="Arial"/>
              </a:rPr>
              <a:t>that </a:t>
            </a:r>
            <a:r>
              <a:rPr sz="1505" i="1" spc="-34" dirty="0">
                <a:solidFill>
                  <a:prstClr val="black"/>
                </a:solidFill>
                <a:latin typeface="Arial"/>
                <a:cs typeface="Arial"/>
              </a:rPr>
              <a:t>Europe </a:t>
            </a:r>
            <a:r>
              <a:rPr sz="1505" i="1" spc="-38" dirty="0">
                <a:solidFill>
                  <a:prstClr val="black"/>
                </a:solidFill>
                <a:latin typeface="Arial"/>
                <a:cs typeface="Arial"/>
              </a:rPr>
              <a:t>needs</a:t>
            </a:r>
            <a:r>
              <a:rPr sz="1505" i="1" spc="-29" dirty="0">
                <a:solidFill>
                  <a:prstClr val="black"/>
                </a:solidFill>
                <a:latin typeface="Arial"/>
                <a:cs typeface="Arial"/>
              </a:rPr>
              <a:t> unified</a:t>
            </a:r>
            <a:endParaRPr sz="1505">
              <a:solidFill>
                <a:prstClr val="black"/>
              </a:solidFill>
              <a:latin typeface="Arial"/>
              <a:cs typeface="Arial"/>
            </a:endParaRPr>
          </a:p>
          <a:p>
            <a:pPr marR="41296" algn="r" defTabSz="887554">
              <a:spcBef>
                <a:spcPts val="690"/>
              </a:spcBef>
              <a:defRPr/>
            </a:pPr>
            <a:r>
              <a:rPr sz="1505" i="1" spc="-34" dirty="0">
                <a:solidFill>
                  <a:prstClr val="black"/>
                </a:solidFill>
                <a:latin typeface="Arial"/>
                <a:cs typeface="Arial"/>
              </a:rPr>
              <a:t>…India has </a:t>
            </a:r>
            <a:r>
              <a:rPr sz="1505" i="1" spc="-24" dirty="0">
                <a:solidFill>
                  <a:prstClr val="black"/>
                </a:solidFill>
                <a:latin typeface="Arial"/>
                <a:cs typeface="Arial"/>
              </a:rPr>
              <a:t>just </a:t>
            </a:r>
            <a:r>
              <a:rPr sz="1505" i="1" spc="-29" dirty="0">
                <a:solidFill>
                  <a:prstClr val="black"/>
                </a:solidFill>
                <a:latin typeface="Arial"/>
                <a:cs typeface="Arial"/>
              </a:rPr>
              <a:t>given</a:t>
            </a:r>
            <a:r>
              <a:rPr sz="1505" i="1" spc="-8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05" i="1" spc="-20" dirty="0">
                <a:solidFill>
                  <a:prstClr val="black"/>
                </a:solidFill>
                <a:latin typeface="Arial"/>
                <a:cs typeface="Arial"/>
              </a:rPr>
              <a:t>its</a:t>
            </a:r>
            <a:endParaRPr sz="150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26452" y="5450627"/>
            <a:ext cx="751299" cy="859802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4653" rIns="0" bIns="0" rtlCol="0">
            <a:spAutoFit/>
          </a:bodyPr>
          <a:lstStyle/>
          <a:p>
            <a:pPr marL="54856" defTabSz="887554">
              <a:spcBef>
                <a:spcPts val="194"/>
              </a:spcBef>
              <a:defRPr/>
            </a:pPr>
            <a:r>
              <a:rPr sz="1505" b="1" i="1" spc="-107" dirty="0">
                <a:solidFill>
                  <a:prstClr val="black"/>
                </a:solidFill>
                <a:latin typeface="Arial"/>
                <a:cs typeface="Arial"/>
              </a:rPr>
              <a:t>banking</a:t>
            </a:r>
            <a:endParaRPr sz="1505">
              <a:solidFill>
                <a:prstClr val="black"/>
              </a:solidFill>
              <a:latin typeface="Arial"/>
              <a:cs typeface="Arial"/>
            </a:endParaRPr>
          </a:p>
          <a:p>
            <a:pPr marL="54856" marR="45610" defTabSz="887554">
              <a:lnSpc>
                <a:spcPct val="138100"/>
              </a:lnSpc>
              <a:defRPr/>
            </a:pPr>
            <a:r>
              <a:rPr sz="1505" b="1" i="1" spc="-102" dirty="0">
                <a:solidFill>
                  <a:prstClr val="black"/>
                </a:solidFill>
                <a:latin typeface="Arial"/>
                <a:cs typeface="Arial"/>
              </a:rPr>
              <a:t>ban</a:t>
            </a:r>
            <a:r>
              <a:rPr sz="1505" b="1" i="1" spc="-92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1505" b="1" i="1" spc="-102" dirty="0">
                <a:solidFill>
                  <a:prstClr val="black"/>
                </a:solidFill>
                <a:latin typeface="Arial"/>
                <a:cs typeface="Arial"/>
              </a:rPr>
              <a:t>ing </a:t>
            </a:r>
            <a:r>
              <a:rPr sz="1505" b="1" i="1" spc="-6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05" b="1" i="1" spc="-102" dirty="0">
                <a:solidFill>
                  <a:prstClr val="black"/>
                </a:solidFill>
                <a:latin typeface="Arial"/>
                <a:cs typeface="Arial"/>
              </a:rPr>
              <a:t>ban</a:t>
            </a:r>
            <a:r>
              <a:rPr sz="1505" b="1" i="1" spc="-92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1505" b="1" i="1" spc="-102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505" b="1" i="1" spc="-121" dirty="0">
                <a:solidFill>
                  <a:prstClr val="black"/>
                </a:solidFill>
                <a:latin typeface="Arial"/>
                <a:cs typeface="Arial"/>
              </a:rPr>
              <a:t>ng</a:t>
            </a:r>
            <a:endParaRPr sz="150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77418" y="5450626"/>
            <a:ext cx="3908724" cy="862913"/>
          </a:xfrm>
          <a:prstGeom prst="rect">
            <a:avLst/>
          </a:prstGeom>
          <a:solidFill>
            <a:srgbClr val="F1DDF2"/>
          </a:solidFill>
        </p:spPr>
        <p:txBody>
          <a:bodyPr vert="horz" wrap="square" lIns="0" tIns="27734" rIns="0" bIns="0" rtlCol="0">
            <a:spAutoFit/>
          </a:bodyPr>
          <a:lstStyle/>
          <a:p>
            <a:pPr marL="46844" defTabSz="887554">
              <a:spcBef>
                <a:spcPts val="219"/>
              </a:spcBef>
              <a:defRPr/>
            </a:pPr>
            <a:r>
              <a:rPr sz="1505" i="1" spc="-29" dirty="0">
                <a:solidFill>
                  <a:prstClr val="black"/>
                </a:solidFill>
                <a:latin typeface="Arial"/>
                <a:cs typeface="Arial"/>
              </a:rPr>
              <a:t>crises </a:t>
            </a:r>
            <a:r>
              <a:rPr sz="1505" i="1" spc="-34" dirty="0">
                <a:solidFill>
                  <a:prstClr val="black"/>
                </a:solidFill>
                <a:latin typeface="Arial"/>
                <a:cs typeface="Arial"/>
              </a:rPr>
              <a:t>as </a:t>
            </a:r>
            <a:r>
              <a:rPr sz="1505" i="1" spc="-38" dirty="0">
                <a:solidFill>
                  <a:prstClr val="black"/>
                </a:solidFill>
                <a:latin typeface="Arial"/>
                <a:cs typeface="Arial"/>
              </a:rPr>
              <a:t>happened </a:t>
            </a:r>
            <a:r>
              <a:rPr sz="1505" i="1" spc="-24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sz="1505" i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05" i="1" spc="-38" dirty="0">
                <a:solidFill>
                  <a:prstClr val="black"/>
                </a:solidFill>
                <a:latin typeface="Arial"/>
                <a:cs typeface="Arial"/>
              </a:rPr>
              <a:t>2009…</a:t>
            </a:r>
            <a:endParaRPr sz="1505">
              <a:solidFill>
                <a:prstClr val="black"/>
              </a:solidFill>
              <a:latin typeface="Arial"/>
              <a:cs typeface="Arial"/>
            </a:endParaRPr>
          </a:p>
          <a:p>
            <a:pPr marL="46844" marR="631149" defTabSz="887554">
              <a:lnSpc>
                <a:spcPct val="138100"/>
              </a:lnSpc>
              <a:defRPr/>
            </a:pPr>
            <a:r>
              <a:rPr sz="1505" i="1" spc="-29" dirty="0">
                <a:solidFill>
                  <a:prstClr val="black"/>
                </a:solidFill>
                <a:latin typeface="Arial"/>
                <a:cs typeface="Arial"/>
              </a:rPr>
              <a:t>regulation </a:t>
            </a:r>
            <a:r>
              <a:rPr sz="1505" i="1" spc="-24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z="1505" i="1" spc="-34" dirty="0">
                <a:solidFill>
                  <a:prstClr val="black"/>
                </a:solidFill>
                <a:latin typeface="Arial"/>
                <a:cs typeface="Arial"/>
              </a:rPr>
              <a:t>replace </a:t>
            </a:r>
            <a:r>
              <a:rPr sz="1505" i="1" spc="-29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1505" i="1" spc="-38" dirty="0">
                <a:solidFill>
                  <a:prstClr val="black"/>
                </a:solidFill>
                <a:latin typeface="Arial"/>
                <a:cs typeface="Arial"/>
              </a:rPr>
              <a:t>hodgepodge…  </a:t>
            </a:r>
            <a:r>
              <a:rPr sz="1505" i="1" spc="-34" dirty="0">
                <a:solidFill>
                  <a:prstClr val="black"/>
                </a:solidFill>
                <a:latin typeface="Arial"/>
                <a:cs typeface="Arial"/>
              </a:rPr>
              <a:t>system </a:t>
            </a:r>
            <a:r>
              <a:rPr sz="1505" i="1" spc="-29" dirty="0">
                <a:solidFill>
                  <a:prstClr val="black"/>
                </a:solidFill>
                <a:latin typeface="Arial"/>
                <a:cs typeface="Arial"/>
              </a:rPr>
              <a:t>a shot </a:t>
            </a:r>
            <a:r>
              <a:rPr sz="1505" i="1" spc="-24" dirty="0">
                <a:solidFill>
                  <a:prstClr val="black"/>
                </a:solidFill>
                <a:latin typeface="Arial"/>
                <a:cs typeface="Arial"/>
              </a:rPr>
              <a:t>in </a:t>
            </a:r>
            <a:r>
              <a:rPr sz="1505" i="1" spc="-29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1505" i="1" spc="-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05" i="1" spc="-44" dirty="0">
                <a:solidFill>
                  <a:prstClr val="black"/>
                </a:solidFill>
                <a:latin typeface="Arial"/>
                <a:cs typeface="Arial"/>
              </a:rPr>
              <a:t>arm…</a:t>
            </a:r>
            <a:endParaRPr sz="150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14853" y="6869454"/>
            <a:ext cx="4229212" cy="296371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marL="12327" defTabSz="887554">
              <a:spcBef>
                <a:spcPts val="97"/>
              </a:spcBef>
              <a:defRPr/>
            </a:pPr>
            <a:r>
              <a:rPr sz="1845" spc="-78" dirty="0">
                <a:solidFill>
                  <a:prstClr val="black"/>
                </a:solidFill>
                <a:latin typeface="Trebuchet MS"/>
                <a:cs typeface="Trebuchet MS"/>
              </a:rPr>
              <a:t>These </a:t>
            </a:r>
            <a:r>
              <a:rPr sz="1845" spc="-97" dirty="0">
                <a:solidFill>
                  <a:srgbClr val="BB57BE"/>
                </a:solidFill>
                <a:latin typeface="Trebuchet MS"/>
                <a:cs typeface="Trebuchet MS"/>
              </a:rPr>
              <a:t>context </a:t>
            </a:r>
            <a:r>
              <a:rPr sz="1845" spc="-48" dirty="0">
                <a:solidFill>
                  <a:srgbClr val="BB57BE"/>
                </a:solidFill>
                <a:latin typeface="Trebuchet MS"/>
                <a:cs typeface="Trebuchet MS"/>
              </a:rPr>
              <a:t>words </a:t>
            </a:r>
            <a:r>
              <a:rPr sz="1845" spc="-97" dirty="0">
                <a:solidFill>
                  <a:prstClr val="black"/>
                </a:solidFill>
                <a:latin typeface="Trebuchet MS"/>
                <a:cs typeface="Trebuchet MS"/>
              </a:rPr>
              <a:t>will </a:t>
            </a:r>
            <a:r>
              <a:rPr sz="1845" spc="-78" dirty="0">
                <a:solidFill>
                  <a:prstClr val="black"/>
                </a:solidFill>
                <a:latin typeface="Trebuchet MS"/>
                <a:cs typeface="Trebuchet MS"/>
              </a:rPr>
              <a:t>represent</a:t>
            </a:r>
            <a:r>
              <a:rPr sz="1845" spc="-31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845" b="1" i="1" spc="-87" dirty="0">
                <a:solidFill>
                  <a:prstClr val="black"/>
                </a:solidFill>
                <a:latin typeface="Trebuchet MS"/>
                <a:cs typeface="Trebuchet MS"/>
              </a:rPr>
              <a:t>banking</a:t>
            </a:r>
            <a:endParaRPr sz="1845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11129" y="6488811"/>
            <a:ext cx="299533" cy="372260"/>
          </a:xfrm>
          <a:custGeom>
            <a:avLst/>
            <a:gdLst/>
            <a:ahLst/>
            <a:cxnLst/>
            <a:rect l="l" t="t" r="r" b="b"/>
            <a:pathLst>
              <a:path w="308610" h="383540">
                <a:moveTo>
                  <a:pt x="91496" y="83101"/>
                </a:moveTo>
                <a:lnTo>
                  <a:pt x="59595" y="108285"/>
                </a:lnTo>
                <a:lnTo>
                  <a:pt x="276656" y="383227"/>
                </a:lnTo>
                <a:lnTo>
                  <a:pt x="308559" y="358046"/>
                </a:lnTo>
                <a:lnTo>
                  <a:pt x="91496" y="83101"/>
                </a:lnTo>
                <a:close/>
              </a:path>
              <a:path w="308610" h="383540">
                <a:moveTo>
                  <a:pt x="0" y="0"/>
                </a:moveTo>
                <a:lnTo>
                  <a:pt x="27698" y="133466"/>
                </a:lnTo>
                <a:lnTo>
                  <a:pt x="59595" y="108285"/>
                </a:lnTo>
                <a:lnTo>
                  <a:pt x="47002" y="92335"/>
                </a:lnTo>
                <a:lnTo>
                  <a:pt x="78905" y="67152"/>
                </a:lnTo>
                <a:lnTo>
                  <a:pt x="111698" y="67152"/>
                </a:lnTo>
                <a:lnTo>
                  <a:pt x="123393" y="57919"/>
                </a:lnTo>
                <a:lnTo>
                  <a:pt x="0" y="0"/>
                </a:lnTo>
                <a:close/>
              </a:path>
              <a:path w="308610" h="383540">
                <a:moveTo>
                  <a:pt x="78905" y="67152"/>
                </a:moveTo>
                <a:lnTo>
                  <a:pt x="47002" y="92335"/>
                </a:lnTo>
                <a:lnTo>
                  <a:pt x="59595" y="108285"/>
                </a:lnTo>
                <a:lnTo>
                  <a:pt x="91496" y="83101"/>
                </a:lnTo>
                <a:lnTo>
                  <a:pt x="78905" y="67152"/>
                </a:lnTo>
                <a:close/>
              </a:path>
              <a:path w="308610" h="383540">
                <a:moveTo>
                  <a:pt x="111698" y="67152"/>
                </a:moveTo>
                <a:lnTo>
                  <a:pt x="78905" y="67152"/>
                </a:lnTo>
                <a:lnTo>
                  <a:pt x="91496" y="83101"/>
                </a:lnTo>
                <a:lnTo>
                  <a:pt x="111698" y="67152"/>
                </a:lnTo>
                <a:close/>
              </a:path>
            </a:pathLst>
          </a:custGeom>
          <a:solidFill>
            <a:srgbClr val="BB57BE"/>
          </a:solidFill>
        </p:spPr>
        <p:txBody>
          <a:bodyPr wrap="square" lIns="0" tIns="0" rIns="0" bIns="0" rtlCol="0"/>
          <a:lstStyle/>
          <a:p>
            <a:pPr defTabSz="887554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970400" y="6488811"/>
            <a:ext cx="290289" cy="372260"/>
          </a:xfrm>
          <a:custGeom>
            <a:avLst/>
            <a:gdLst/>
            <a:ahLst/>
            <a:cxnLst/>
            <a:rect l="l" t="t" r="r" b="b"/>
            <a:pathLst>
              <a:path w="299085" h="383540">
                <a:moveTo>
                  <a:pt x="208891" y="84594"/>
                </a:moveTo>
                <a:lnTo>
                  <a:pt x="0" y="358308"/>
                </a:lnTo>
                <a:lnTo>
                  <a:pt x="32308" y="382964"/>
                </a:lnTo>
                <a:lnTo>
                  <a:pt x="241193" y="109244"/>
                </a:lnTo>
                <a:lnTo>
                  <a:pt x="208891" y="84594"/>
                </a:lnTo>
                <a:close/>
              </a:path>
              <a:path w="299085" h="383540">
                <a:moveTo>
                  <a:pt x="285974" y="68439"/>
                </a:moveTo>
                <a:lnTo>
                  <a:pt x="221221" y="68439"/>
                </a:lnTo>
                <a:lnTo>
                  <a:pt x="253517" y="93094"/>
                </a:lnTo>
                <a:lnTo>
                  <a:pt x="241193" y="109244"/>
                </a:lnTo>
                <a:lnTo>
                  <a:pt x="273507" y="133903"/>
                </a:lnTo>
                <a:lnTo>
                  <a:pt x="285974" y="68439"/>
                </a:lnTo>
                <a:close/>
              </a:path>
              <a:path w="299085" h="383540">
                <a:moveTo>
                  <a:pt x="221221" y="68439"/>
                </a:moveTo>
                <a:lnTo>
                  <a:pt x="208891" y="84594"/>
                </a:lnTo>
                <a:lnTo>
                  <a:pt x="241193" y="109244"/>
                </a:lnTo>
                <a:lnTo>
                  <a:pt x="253517" y="93094"/>
                </a:lnTo>
                <a:lnTo>
                  <a:pt x="221221" y="68439"/>
                </a:lnTo>
                <a:close/>
              </a:path>
              <a:path w="299085" h="383540">
                <a:moveTo>
                  <a:pt x="299008" y="0"/>
                </a:moveTo>
                <a:lnTo>
                  <a:pt x="176580" y="59937"/>
                </a:lnTo>
                <a:lnTo>
                  <a:pt x="208891" y="84594"/>
                </a:lnTo>
                <a:lnTo>
                  <a:pt x="221221" y="68439"/>
                </a:lnTo>
                <a:lnTo>
                  <a:pt x="285974" y="68439"/>
                </a:lnTo>
                <a:lnTo>
                  <a:pt x="299008" y="0"/>
                </a:lnTo>
                <a:close/>
              </a:path>
            </a:pathLst>
          </a:custGeom>
          <a:solidFill>
            <a:srgbClr val="BB57BE"/>
          </a:solidFill>
        </p:spPr>
        <p:txBody>
          <a:bodyPr wrap="square" lIns="0" tIns="0" rIns="0" bIns="0" rtlCol="0"/>
          <a:lstStyle/>
          <a:p>
            <a:pPr defTabSz="887554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849250" y="663814"/>
            <a:ext cx="1615260" cy="16773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4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6A9600-56B7-4892-8ABF-96961DD419B9}"/>
              </a:ext>
            </a:extLst>
          </p:cNvPr>
          <p:cNvSpPr txBox="1"/>
          <p:nvPr/>
        </p:nvSpPr>
        <p:spPr>
          <a:xfrm>
            <a:off x="0" y="7353401"/>
            <a:ext cx="1636602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100871573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2148" y="2638399"/>
            <a:ext cx="1436116" cy="160954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3970" marR="216535" defTabSz="1005840">
              <a:lnSpc>
                <a:spcPct val="120800"/>
              </a:lnSpc>
              <a:spcBef>
                <a:spcPts val="110"/>
              </a:spcBef>
              <a:defRPr/>
            </a:pP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ULMfit  Jan 2018</a:t>
            </a:r>
          </a:p>
          <a:p>
            <a:pPr marL="13970" marR="5588" defTabSz="1005840">
              <a:lnSpc>
                <a:spcPct val="118300"/>
              </a:lnSpc>
              <a:spcBef>
                <a:spcPts val="105"/>
              </a:spcBef>
              <a:defRPr/>
            </a:pP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Training:  1 GPU day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277209" y="2658515"/>
            <a:ext cx="1858709" cy="244413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3970" marR="607695" defTabSz="1005840">
              <a:lnSpc>
                <a:spcPct val="120800"/>
              </a:lnSpc>
              <a:spcBef>
                <a:spcPts val="110"/>
              </a:spcBef>
              <a:defRPr/>
            </a:pP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BERT  Oct 2018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  <a:p>
            <a:pPr marL="13970" defTabSz="1005840">
              <a:spcBef>
                <a:spcPts val="688"/>
              </a:spcBef>
              <a:defRPr/>
            </a:pP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Training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  <a:p>
            <a:pPr marL="13970" defTabSz="1005840">
              <a:spcBef>
                <a:spcPts val="578"/>
              </a:spcBef>
              <a:defRPr/>
            </a:pP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256 TPU days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  <a:p>
            <a:pPr marL="13970" defTabSz="1005840">
              <a:spcBef>
                <a:spcPts val="688"/>
              </a:spcBef>
              <a:defRPr/>
            </a:pP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~320–560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  <a:p>
            <a:pPr marL="13970" defTabSz="1005840">
              <a:spcBef>
                <a:spcPts val="28"/>
              </a:spcBef>
              <a:defRPr/>
            </a:pP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GPU days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50027" y="2638399"/>
            <a:ext cx="2017965" cy="22399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3970" marR="743903" defTabSz="1005840">
              <a:lnSpc>
                <a:spcPct val="120800"/>
              </a:lnSpc>
              <a:spcBef>
                <a:spcPts val="110"/>
              </a:spcBef>
              <a:defRPr/>
            </a:pP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GPT-2  Feb 2019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  <a:p>
            <a:pPr marL="13970" defTabSz="1005840">
              <a:spcBef>
                <a:spcPts val="688"/>
              </a:spcBef>
              <a:defRPr/>
            </a:pP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Training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  <a:p>
            <a:pPr marL="13970" defTabSz="1005840">
              <a:spcBef>
                <a:spcPts val="462"/>
              </a:spcBef>
              <a:defRPr/>
            </a:pPr>
            <a:r>
              <a:rPr sz="1980" dirty="0">
                <a:solidFill>
                  <a:prstClr val="black"/>
                </a:solidFill>
                <a:latin typeface="Arial"/>
                <a:cs typeface="Arial"/>
              </a:rPr>
              <a:t>~2048 TPU v3</a:t>
            </a:r>
            <a:endParaRPr sz="1980">
              <a:solidFill>
                <a:prstClr val="black"/>
              </a:solidFill>
              <a:latin typeface="Arial"/>
              <a:cs typeface="Arial"/>
            </a:endParaRPr>
          </a:p>
          <a:p>
            <a:pPr marL="13970" marR="5588" defTabSz="1005840">
              <a:defRPr/>
            </a:pPr>
            <a:r>
              <a:rPr sz="1980" dirty="0">
                <a:solidFill>
                  <a:prstClr val="black"/>
                </a:solidFill>
                <a:latin typeface="Arial"/>
                <a:cs typeface="Arial"/>
              </a:rPr>
              <a:t>days according to  </a:t>
            </a:r>
            <a:r>
              <a:rPr sz="1980" u="sng" dirty="0">
                <a:solidFill>
                  <a:srgbClr val="EF8E1C"/>
                </a:solidFill>
                <a:uFill>
                  <a:solidFill>
                    <a:srgbClr val="EF8E1C"/>
                  </a:solidFill>
                </a:uFill>
                <a:latin typeface="Arial"/>
                <a:cs typeface="Arial"/>
              </a:rPr>
              <a:t>a reddit thread</a:t>
            </a:r>
            <a:endParaRPr sz="198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09741" y="2638399"/>
            <a:ext cx="1906205" cy="1840247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3970" defTabSz="1005840">
              <a:spcBef>
                <a:spcPts val="770"/>
              </a:spcBef>
              <a:defRPr/>
            </a:pP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GPT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  <a:p>
            <a:pPr marL="13970" marR="503617" defTabSz="1005840">
              <a:lnSpc>
                <a:spcPts val="3850"/>
              </a:lnSpc>
              <a:spcBef>
                <a:spcPts val="220"/>
              </a:spcBef>
              <a:defRPr/>
            </a:pP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June 2018  Training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  <a:p>
            <a:pPr marL="13970" defTabSz="1005840">
              <a:spcBef>
                <a:spcPts val="341"/>
              </a:spcBef>
              <a:defRPr/>
            </a:pP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240 GPU days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49029" y="1376951"/>
            <a:ext cx="8710295" cy="1530414"/>
          </a:xfrm>
          <a:custGeom>
            <a:avLst/>
            <a:gdLst/>
            <a:ahLst/>
            <a:cxnLst/>
            <a:rect l="l" t="t" r="r" b="b"/>
            <a:pathLst>
              <a:path w="7918450" h="1391285">
                <a:moveTo>
                  <a:pt x="7222794" y="0"/>
                </a:moveTo>
                <a:lnTo>
                  <a:pt x="7222794" y="347751"/>
                </a:lnTo>
                <a:lnTo>
                  <a:pt x="0" y="347751"/>
                </a:lnTo>
                <a:lnTo>
                  <a:pt x="0" y="1043292"/>
                </a:lnTo>
                <a:lnTo>
                  <a:pt x="7222794" y="1043292"/>
                </a:lnTo>
                <a:lnTo>
                  <a:pt x="7222794" y="1391056"/>
                </a:lnTo>
                <a:lnTo>
                  <a:pt x="7918310" y="695528"/>
                </a:lnTo>
                <a:lnTo>
                  <a:pt x="7222794" y="0"/>
                </a:lnTo>
                <a:close/>
              </a:path>
            </a:pathLst>
          </a:custGeom>
          <a:solidFill>
            <a:srgbClr val="BDD7FF"/>
          </a:solidFill>
        </p:spPr>
        <p:txBody>
          <a:bodyPr wrap="square" lIns="0" tIns="0" rIns="0" bIns="0" rtlCol="0"/>
          <a:lstStyle/>
          <a:p>
            <a:pPr defTabSz="1005840">
              <a:defRPr/>
            </a:pPr>
            <a:endParaRPr sz="19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5280" y="5612892"/>
            <a:ext cx="2105558" cy="10125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5840">
              <a:defRPr/>
            </a:pPr>
            <a:endParaRPr sz="19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618537" y="5428487"/>
            <a:ext cx="1934565" cy="13813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5840">
              <a:defRPr/>
            </a:pPr>
            <a:endParaRPr sz="19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701382" y="5428487"/>
            <a:ext cx="1931213" cy="13813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5840">
              <a:defRPr/>
            </a:pPr>
            <a:endParaRPr sz="19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102961" y="5884469"/>
            <a:ext cx="2209494" cy="6336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5840">
              <a:defRPr/>
            </a:pPr>
            <a:endParaRPr sz="176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4D6D46-88C7-4332-8B96-DCB891566A67}"/>
              </a:ext>
            </a:extLst>
          </p:cNvPr>
          <p:cNvSpPr txBox="1"/>
          <p:nvPr/>
        </p:nvSpPr>
        <p:spPr>
          <a:xfrm>
            <a:off x="0" y="7353401"/>
            <a:ext cx="1636602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534AE3E1-8CAF-4FAB-AA6D-89C3960A3B99}"/>
              </a:ext>
            </a:extLst>
          </p:cNvPr>
          <p:cNvSpPr txBox="1">
            <a:spLocks/>
          </p:cNvSpPr>
          <p:nvPr/>
        </p:nvSpPr>
        <p:spPr>
          <a:xfrm>
            <a:off x="421894" y="390907"/>
            <a:ext cx="4888103" cy="55579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2900" b="1" i="0">
                <a:solidFill>
                  <a:srgbClr val="3A87F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3970" defTabSz="1005840">
              <a:spcBef>
                <a:spcPts val="110"/>
              </a:spcBef>
              <a:defRPr/>
            </a:pPr>
            <a:r>
              <a:rPr lang="en-US" sz="3520" b="0" kern="0" spc="-149" dirty="0"/>
              <a:t>Cost of training</a:t>
            </a:r>
            <a:endParaRPr lang="en-US" sz="3520" b="0" kern="0" dirty="0"/>
          </a:p>
        </p:txBody>
      </p:sp>
    </p:spTree>
    <p:extLst>
      <p:ext uri="{BB962C8B-B14F-4D97-AF65-F5344CB8AC3E}">
        <p14:creationId xmlns:p14="http://schemas.microsoft.com/office/powerpoint/2010/main" val="750763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682057" y="3829476"/>
            <a:ext cx="6689360" cy="365533"/>
          </a:xfrm>
          <a:prstGeom prst="rect">
            <a:avLst/>
          </a:prstGeom>
        </p:spPr>
        <p:txBody>
          <a:bodyPr vert="horz" wrap="square" lIns="0" tIns="9954" rIns="0" bIns="0" rtlCol="0">
            <a:spAutoFit/>
          </a:bodyPr>
          <a:lstStyle/>
          <a:p>
            <a:pPr marL="10478">
              <a:spcBef>
                <a:spcPts val="78"/>
              </a:spcBef>
              <a:tabLst>
                <a:tab pos="5323094" algn="l"/>
              </a:tabLst>
            </a:pPr>
            <a:r>
              <a:rPr sz="2310" spc="-9" dirty="0">
                <a:latin typeface="Calibri"/>
                <a:cs typeface="Calibri"/>
              </a:rPr>
              <a:t>Stanford University </a:t>
            </a:r>
            <a:r>
              <a:rPr sz="2310" spc="-4" dirty="0">
                <a:latin typeface="Calibri"/>
                <a:cs typeface="Calibri"/>
              </a:rPr>
              <a:t>is</a:t>
            </a:r>
            <a:r>
              <a:rPr sz="2310" spc="99" dirty="0">
                <a:latin typeface="Calibri"/>
                <a:cs typeface="Calibri"/>
              </a:rPr>
              <a:t> </a:t>
            </a:r>
            <a:r>
              <a:rPr sz="2310" spc="-4" dirty="0">
                <a:latin typeface="Calibri"/>
                <a:cs typeface="Calibri"/>
              </a:rPr>
              <a:t>located</a:t>
            </a:r>
            <a:r>
              <a:rPr sz="2310" spc="17" dirty="0">
                <a:latin typeface="Calibri"/>
                <a:cs typeface="Calibri"/>
              </a:rPr>
              <a:t> </a:t>
            </a:r>
            <a:r>
              <a:rPr sz="2310" spc="-9" dirty="0">
                <a:latin typeface="Calibri"/>
                <a:cs typeface="Calibri"/>
              </a:rPr>
              <a:t>in</a:t>
            </a:r>
            <a:r>
              <a:rPr sz="2310" u="heavy" spc="-9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2310" spc="-4" dirty="0">
                <a:latin typeface="Calibri"/>
                <a:cs typeface="Calibri"/>
              </a:rPr>
              <a:t>,</a:t>
            </a:r>
            <a:r>
              <a:rPr sz="2310" spc="4" dirty="0">
                <a:latin typeface="Calibri"/>
                <a:cs typeface="Calibri"/>
              </a:rPr>
              <a:t> </a:t>
            </a:r>
            <a:r>
              <a:rPr sz="2310" spc="-9" dirty="0">
                <a:latin typeface="Calibri"/>
                <a:cs typeface="Calibri"/>
              </a:rPr>
              <a:t>California.</a:t>
            </a:r>
            <a:endParaRPr sz="231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4FB09-28A7-4475-9433-B1277C9CE9AC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B1EC0C9-0039-41F4-963D-0F14B8A35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490904"/>
          </a:xfrm>
        </p:spPr>
        <p:txBody>
          <a:bodyPr/>
          <a:lstStyle/>
          <a:p>
            <a:r>
              <a:rPr lang="en-US" b="0" dirty="0"/>
              <a:t>What can we learn from reconstructing the input?</a:t>
            </a:r>
          </a:p>
        </p:txBody>
      </p:sp>
    </p:spTree>
    <p:extLst>
      <p:ext uri="{BB962C8B-B14F-4D97-AF65-F5344CB8AC3E}">
        <p14:creationId xmlns:p14="http://schemas.microsoft.com/office/powerpoint/2010/main" val="746856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054087" y="3829476"/>
            <a:ext cx="3945827" cy="365533"/>
          </a:xfrm>
          <a:prstGeom prst="rect">
            <a:avLst/>
          </a:prstGeom>
        </p:spPr>
        <p:txBody>
          <a:bodyPr vert="horz" wrap="square" lIns="0" tIns="9954" rIns="0" bIns="0" rtlCol="0">
            <a:spAutoFit/>
          </a:bodyPr>
          <a:lstStyle/>
          <a:p>
            <a:pPr marL="10478">
              <a:spcBef>
                <a:spcPts val="78"/>
              </a:spcBef>
              <a:tabLst>
                <a:tab pos="1126332" algn="l"/>
              </a:tabLst>
            </a:pPr>
            <a:r>
              <a:rPr sz="2310" spc="-4" dirty="0">
                <a:latin typeface="Calibri"/>
                <a:cs typeface="Calibri"/>
              </a:rPr>
              <a:t>I </a:t>
            </a:r>
            <a:r>
              <a:rPr sz="2310" spc="-9" dirty="0">
                <a:latin typeface="Calibri"/>
                <a:cs typeface="Calibri"/>
              </a:rPr>
              <a:t>put</a:t>
            </a:r>
            <a:r>
              <a:rPr sz="2310" u="heavy" spc="-9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2310" spc="-4" dirty="0">
                <a:latin typeface="Calibri"/>
                <a:cs typeface="Calibri"/>
              </a:rPr>
              <a:t>fork down on the</a:t>
            </a:r>
            <a:r>
              <a:rPr sz="2310" spc="-33" dirty="0">
                <a:latin typeface="Calibri"/>
                <a:cs typeface="Calibri"/>
              </a:rPr>
              <a:t> </a:t>
            </a:r>
            <a:r>
              <a:rPr sz="2310" spc="-4" dirty="0">
                <a:latin typeface="Calibri"/>
                <a:cs typeface="Calibri"/>
              </a:rPr>
              <a:t>table.</a:t>
            </a:r>
            <a:endParaRPr sz="231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3307BC-9CEC-4E0A-8C70-5710FCC9BA67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F01FE8B-9534-4A4C-B2B3-31E18541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93" y="252254"/>
            <a:ext cx="9190514" cy="1004093"/>
          </a:xfrm>
        </p:spPr>
        <p:txBody>
          <a:bodyPr/>
          <a:lstStyle/>
          <a:p>
            <a:r>
              <a:rPr lang="en-US" b="0" dirty="0"/>
              <a:t>What can we learn from reconstructing the input?</a:t>
            </a:r>
          </a:p>
        </p:txBody>
      </p:sp>
    </p:spTree>
    <p:extLst>
      <p:ext uri="{BB962C8B-B14F-4D97-AF65-F5344CB8AC3E}">
        <p14:creationId xmlns:p14="http://schemas.microsoft.com/office/powerpoint/2010/main" val="479041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756106" y="3397024"/>
            <a:ext cx="4543568" cy="834764"/>
          </a:xfrm>
          <a:prstGeom prst="rect">
            <a:avLst/>
          </a:prstGeom>
        </p:spPr>
        <p:txBody>
          <a:bodyPr vert="horz" wrap="square" lIns="0" tIns="9954" rIns="0" bIns="0" rtlCol="0">
            <a:spAutoFit/>
          </a:bodyPr>
          <a:lstStyle/>
          <a:p>
            <a:pPr marL="10478" marR="4191" indent="37719">
              <a:lnSpc>
                <a:spcPct val="120000"/>
              </a:lnSpc>
              <a:spcBef>
                <a:spcPts val="78"/>
              </a:spcBef>
              <a:tabLst>
                <a:tab pos="3408855" algn="l"/>
              </a:tabLst>
            </a:pPr>
            <a:r>
              <a:rPr sz="2310" spc="-9" dirty="0">
                <a:latin typeface="Calibri"/>
                <a:cs typeface="Calibri"/>
              </a:rPr>
              <a:t>The </a:t>
            </a:r>
            <a:r>
              <a:rPr sz="2310" spc="-4" dirty="0">
                <a:latin typeface="Calibri"/>
                <a:cs typeface="Calibri"/>
              </a:rPr>
              <a:t>woman walked across the </a:t>
            </a:r>
            <a:r>
              <a:rPr sz="2310" spc="-9" dirty="0">
                <a:latin typeface="Calibri"/>
                <a:cs typeface="Calibri"/>
              </a:rPr>
              <a:t>street,  </a:t>
            </a:r>
            <a:r>
              <a:rPr sz="2310" spc="-4" dirty="0">
                <a:latin typeface="Calibri"/>
                <a:cs typeface="Calibri"/>
              </a:rPr>
              <a:t>checki</a:t>
            </a:r>
            <a:r>
              <a:rPr sz="2310" spc="-17" dirty="0">
                <a:latin typeface="Calibri"/>
                <a:cs typeface="Calibri"/>
              </a:rPr>
              <a:t>n</a:t>
            </a:r>
            <a:r>
              <a:rPr sz="2310" spc="-4" dirty="0">
                <a:latin typeface="Calibri"/>
                <a:cs typeface="Calibri"/>
              </a:rPr>
              <a:t>g</a:t>
            </a:r>
            <a:r>
              <a:rPr sz="2310" spc="12" dirty="0">
                <a:latin typeface="Calibri"/>
                <a:cs typeface="Calibri"/>
              </a:rPr>
              <a:t> </a:t>
            </a:r>
            <a:r>
              <a:rPr sz="2310" spc="-9" dirty="0">
                <a:latin typeface="Calibri"/>
                <a:cs typeface="Calibri"/>
              </a:rPr>
              <a:t>fo</a:t>
            </a:r>
            <a:r>
              <a:rPr sz="2310" spc="-4" dirty="0">
                <a:latin typeface="Calibri"/>
                <a:cs typeface="Calibri"/>
              </a:rPr>
              <a:t>r traff</a:t>
            </a:r>
            <a:r>
              <a:rPr sz="2310" spc="-17" dirty="0">
                <a:latin typeface="Calibri"/>
                <a:cs typeface="Calibri"/>
              </a:rPr>
              <a:t>i</a:t>
            </a:r>
            <a:r>
              <a:rPr sz="2310" spc="-4" dirty="0">
                <a:latin typeface="Calibri"/>
                <a:cs typeface="Calibri"/>
              </a:rPr>
              <a:t>c</a:t>
            </a:r>
            <a:r>
              <a:rPr sz="2310" dirty="0">
                <a:latin typeface="Calibri"/>
                <a:cs typeface="Calibri"/>
              </a:rPr>
              <a:t> </a:t>
            </a:r>
            <a:r>
              <a:rPr sz="2310" spc="-4" dirty="0">
                <a:latin typeface="Calibri"/>
                <a:cs typeface="Calibri"/>
              </a:rPr>
              <a:t>over</a:t>
            </a:r>
            <a:r>
              <a:rPr sz="2310" spc="-12" dirty="0">
                <a:latin typeface="Calibri"/>
                <a:cs typeface="Calibri"/>
              </a:rPr>
              <a:t> </a:t>
            </a:r>
            <a:r>
              <a:rPr sz="2310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31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r>
              <a:rPr sz="2310" spc="-9" dirty="0">
                <a:latin typeface="Calibri"/>
                <a:cs typeface="Calibri"/>
              </a:rPr>
              <a:t>sho</a:t>
            </a:r>
            <a:r>
              <a:rPr sz="2310" spc="-17" dirty="0">
                <a:latin typeface="Calibri"/>
                <a:cs typeface="Calibri"/>
              </a:rPr>
              <a:t>u</a:t>
            </a:r>
            <a:r>
              <a:rPr sz="2310" spc="-4" dirty="0">
                <a:latin typeface="Calibri"/>
                <a:cs typeface="Calibri"/>
              </a:rPr>
              <a:t>l</a:t>
            </a:r>
            <a:r>
              <a:rPr sz="2310" spc="-17" dirty="0">
                <a:latin typeface="Calibri"/>
                <a:cs typeface="Calibri"/>
              </a:rPr>
              <a:t>d</a:t>
            </a:r>
            <a:r>
              <a:rPr sz="2310" spc="-4" dirty="0">
                <a:latin typeface="Calibri"/>
                <a:cs typeface="Calibri"/>
              </a:rPr>
              <a:t>er.</a:t>
            </a:r>
            <a:endParaRPr sz="231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01349A-6DB7-4B5D-8ADD-1C4F04E5A442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1CE2857C-D59B-437D-BF45-99848F69B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93" y="252254"/>
            <a:ext cx="9190514" cy="1004093"/>
          </a:xfrm>
        </p:spPr>
        <p:txBody>
          <a:bodyPr/>
          <a:lstStyle/>
          <a:p>
            <a:r>
              <a:rPr lang="en-US" b="0" dirty="0"/>
              <a:t>What can we learn from reconstructing the input?</a:t>
            </a:r>
          </a:p>
        </p:txBody>
      </p:sp>
    </p:spTree>
    <p:extLst>
      <p:ext uri="{BB962C8B-B14F-4D97-AF65-F5344CB8AC3E}">
        <p14:creationId xmlns:p14="http://schemas.microsoft.com/office/powerpoint/2010/main" val="1823558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431856" y="3829476"/>
            <a:ext cx="7190184" cy="365533"/>
          </a:xfrm>
          <a:prstGeom prst="rect">
            <a:avLst/>
          </a:prstGeom>
        </p:spPr>
        <p:txBody>
          <a:bodyPr vert="horz" wrap="square" lIns="0" tIns="9954" rIns="0" bIns="0" rtlCol="0">
            <a:spAutoFit/>
          </a:bodyPr>
          <a:lstStyle/>
          <a:p>
            <a:pPr marL="10478">
              <a:spcBef>
                <a:spcPts val="78"/>
              </a:spcBef>
              <a:tabLst>
                <a:tab pos="7105317" algn="l"/>
              </a:tabLst>
            </a:pPr>
            <a:r>
              <a:rPr sz="2310" spc="-4" dirty="0">
                <a:latin typeface="Calibri"/>
                <a:cs typeface="Calibri"/>
              </a:rPr>
              <a:t>I we</a:t>
            </a:r>
            <a:r>
              <a:rPr sz="2310" spc="-12" dirty="0">
                <a:latin typeface="Calibri"/>
                <a:cs typeface="Calibri"/>
              </a:rPr>
              <a:t>n</a:t>
            </a:r>
            <a:r>
              <a:rPr sz="2310" spc="-4" dirty="0">
                <a:latin typeface="Calibri"/>
                <a:cs typeface="Calibri"/>
              </a:rPr>
              <a:t>t</a:t>
            </a:r>
            <a:r>
              <a:rPr sz="2310" spc="9" dirty="0">
                <a:latin typeface="Calibri"/>
                <a:cs typeface="Calibri"/>
              </a:rPr>
              <a:t> </a:t>
            </a:r>
            <a:r>
              <a:rPr sz="2310" spc="-4" dirty="0">
                <a:latin typeface="Calibri"/>
                <a:cs typeface="Calibri"/>
              </a:rPr>
              <a:t>to the</a:t>
            </a:r>
            <a:r>
              <a:rPr sz="2310" spc="4" dirty="0">
                <a:latin typeface="Calibri"/>
                <a:cs typeface="Calibri"/>
              </a:rPr>
              <a:t> </a:t>
            </a:r>
            <a:r>
              <a:rPr sz="2310" spc="-9" dirty="0">
                <a:latin typeface="Calibri"/>
                <a:cs typeface="Calibri"/>
              </a:rPr>
              <a:t>ocea</a:t>
            </a:r>
            <a:r>
              <a:rPr sz="2310" spc="-4" dirty="0">
                <a:latin typeface="Calibri"/>
                <a:cs typeface="Calibri"/>
              </a:rPr>
              <a:t>n to</a:t>
            </a:r>
            <a:r>
              <a:rPr sz="2310" spc="4" dirty="0">
                <a:latin typeface="Calibri"/>
                <a:cs typeface="Calibri"/>
              </a:rPr>
              <a:t> </a:t>
            </a:r>
            <a:r>
              <a:rPr sz="2310" spc="-9" dirty="0">
                <a:latin typeface="Calibri"/>
                <a:cs typeface="Calibri"/>
              </a:rPr>
              <a:t>se</a:t>
            </a:r>
            <a:r>
              <a:rPr sz="2310" spc="-4" dirty="0">
                <a:latin typeface="Calibri"/>
                <a:cs typeface="Calibri"/>
              </a:rPr>
              <a:t>e t</a:t>
            </a:r>
            <a:r>
              <a:rPr sz="2310" spc="-12" dirty="0">
                <a:latin typeface="Calibri"/>
                <a:cs typeface="Calibri"/>
              </a:rPr>
              <a:t>h</a:t>
            </a:r>
            <a:r>
              <a:rPr sz="2310" spc="-4" dirty="0">
                <a:latin typeface="Calibri"/>
                <a:cs typeface="Calibri"/>
              </a:rPr>
              <a:t>e</a:t>
            </a:r>
            <a:r>
              <a:rPr sz="2310" spc="9" dirty="0">
                <a:latin typeface="Calibri"/>
                <a:cs typeface="Calibri"/>
              </a:rPr>
              <a:t> </a:t>
            </a:r>
            <a:r>
              <a:rPr sz="2310" spc="-9" dirty="0">
                <a:latin typeface="Calibri"/>
                <a:cs typeface="Calibri"/>
              </a:rPr>
              <a:t>f</a:t>
            </a:r>
            <a:r>
              <a:rPr sz="2310" spc="-12" dirty="0">
                <a:latin typeface="Calibri"/>
                <a:cs typeface="Calibri"/>
              </a:rPr>
              <a:t>i</a:t>
            </a:r>
            <a:r>
              <a:rPr sz="2310" spc="-9" dirty="0">
                <a:latin typeface="Calibri"/>
                <a:cs typeface="Calibri"/>
              </a:rPr>
              <a:t>sh</a:t>
            </a:r>
            <a:r>
              <a:rPr sz="2310" spc="-4" dirty="0">
                <a:latin typeface="Calibri"/>
                <a:cs typeface="Calibri"/>
              </a:rPr>
              <a:t>,</a:t>
            </a:r>
            <a:r>
              <a:rPr sz="2310" spc="9" dirty="0">
                <a:latin typeface="Calibri"/>
                <a:cs typeface="Calibri"/>
              </a:rPr>
              <a:t> </a:t>
            </a:r>
            <a:r>
              <a:rPr sz="2310" spc="-4" dirty="0">
                <a:latin typeface="Calibri"/>
                <a:cs typeface="Calibri"/>
              </a:rPr>
              <a:t>tu</a:t>
            </a:r>
            <a:r>
              <a:rPr sz="2310" spc="-17" dirty="0">
                <a:latin typeface="Calibri"/>
                <a:cs typeface="Calibri"/>
              </a:rPr>
              <a:t>r</a:t>
            </a:r>
            <a:r>
              <a:rPr sz="2310" spc="-4" dirty="0">
                <a:latin typeface="Calibri"/>
                <a:cs typeface="Calibri"/>
              </a:rPr>
              <a:t>t</a:t>
            </a:r>
            <a:r>
              <a:rPr sz="2310" spc="-12" dirty="0">
                <a:latin typeface="Calibri"/>
                <a:cs typeface="Calibri"/>
              </a:rPr>
              <a:t>l</a:t>
            </a:r>
            <a:r>
              <a:rPr sz="2310" spc="-4" dirty="0">
                <a:latin typeface="Calibri"/>
                <a:cs typeface="Calibri"/>
              </a:rPr>
              <a:t>es,</a:t>
            </a:r>
            <a:r>
              <a:rPr sz="2310" spc="12" dirty="0">
                <a:latin typeface="Calibri"/>
                <a:cs typeface="Calibri"/>
              </a:rPr>
              <a:t> </a:t>
            </a:r>
            <a:r>
              <a:rPr sz="2310" spc="-9" dirty="0">
                <a:latin typeface="Calibri"/>
                <a:cs typeface="Calibri"/>
              </a:rPr>
              <a:t>seal</a:t>
            </a:r>
            <a:r>
              <a:rPr sz="2310" spc="-17" dirty="0">
                <a:latin typeface="Calibri"/>
                <a:cs typeface="Calibri"/>
              </a:rPr>
              <a:t>s</a:t>
            </a:r>
            <a:r>
              <a:rPr sz="2310" spc="-4" dirty="0">
                <a:latin typeface="Calibri"/>
                <a:cs typeface="Calibri"/>
              </a:rPr>
              <a:t>,</a:t>
            </a:r>
            <a:r>
              <a:rPr sz="2310" spc="9" dirty="0">
                <a:latin typeface="Calibri"/>
                <a:cs typeface="Calibri"/>
              </a:rPr>
              <a:t> </a:t>
            </a:r>
            <a:r>
              <a:rPr sz="2310" spc="-4" dirty="0">
                <a:latin typeface="Calibri"/>
                <a:cs typeface="Calibri"/>
              </a:rPr>
              <a:t>and</a:t>
            </a:r>
            <a:r>
              <a:rPr sz="2310" spc="12" dirty="0">
                <a:latin typeface="Calibri"/>
                <a:cs typeface="Calibri"/>
              </a:rPr>
              <a:t> </a:t>
            </a:r>
            <a:r>
              <a:rPr sz="2310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31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r>
              <a:rPr sz="2310" spc="-9" dirty="0">
                <a:latin typeface="Calibri"/>
                <a:cs typeface="Calibri"/>
              </a:rPr>
              <a:t>.</a:t>
            </a:r>
            <a:endParaRPr sz="231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6C7260-559B-49EA-988B-8C423F9B58A2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B05AF220-912A-4448-A985-CAA1BD9C3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93" y="252254"/>
            <a:ext cx="9190514" cy="1004093"/>
          </a:xfrm>
        </p:spPr>
        <p:txBody>
          <a:bodyPr/>
          <a:lstStyle/>
          <a:p>
            <a:r>
              <a:rPr lang="en-US" b="0" dirty="0"/>
              <a:t>What can we learn from reconstructing the input?</a:t>
            </a:r>
          </a:p>
        </p:txBody>
      </p:sp>
    </p:spTree>
    <p:extLst>
      <p:ext uri="{BB962C8B-B14F-4D97-AF65-F5344CB8AC3E}">
        <p14:creationId xmlns:p14="http://schemas.microsoft.com/office/powerpoint/2010/main" val="990068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02085" y="3397025"/>
            <a:ext cx="6248781" cy="1295660"/>
          </a:xfrm>
          <a:prstGeom prst="rect">
            <a:avLst/>
          </a:prstGeom>
        </p:spPr>
        <p:txBody>
          <a:bodyPr vert="horz" wrap="square" lIns="0" tIns="9954" rIns="0" bIns="0" rtlCol="0">
            <a:spAutoFit/>
          </a:bodyPr>
          <a:lstStyle/>
          <a:p>
            <a:pPr marL="9954" marR="4191" algn="ctr">
              <a:lnSpc>
                <a:spcPct val="120000"/>
              </a:lnSpc>
              <a:spcBef>
                <a:spcPts val="78"/>
              </a:spcBef>
            </a:pPr>
            <a:r>
              <a:rPr sz="2310" spc="-9" dirty="0">
                <a:latin typeface="Calibri"/>
                <a:cs typeface="Calibri"/>
              </a:rPr>
              <a:t>Overall, </a:t>
            </a:r>
            <a:r>
              <a:rPr sz="2310" spc="-4" dirty="0">
                <a:latin typeface="Calibri"/>
                <a:cs typeface="Calibri"/>
              </a:rPr>
              <a:t>the value I got </a:t>
            </a:r>
            <a:r>
              <a:rPr sz="2310" spc="-9" dirty="0">
                <a:latin typeface="Calibri"/>
                <a:cs typeface="Calibri"/>
              </a:rPr>
              <a:t>from </a:t>
            </a:r>
            <a:r>
              <a:rPr sz="2310" spc="-4" dirty="0">
                <a:latin typeface="Calibri"/>
                <a:cs typeface="Calibri"/>
              </a:rPr>
              <a:t>the two </a:t>
            </a:r>
            <a:r>
              <a:rPr sz="2310" spc="-9" dirty="0">
                <a:latin typeface="Calibri"/>
                <a:cs typeface="Calibri"/>
              </a:rPr>
              <a:t>hours </a:t>
            </a:r>
            <a:r>
              <a:rPr sz="2310" spc="-4" dirty="0">
                <a:latin typeface="Calibri"/>
                <a:cs typeface="Calibri"/>
              </a:rPr>
              <a:t>watching  it was the sum total of the popcorn and the</a:t>
            </a:r>
            <a:r>
              <a:rPr sz="2310" spc="91" dirty="0">
                <a:latin typeface="Calibri"/>
                <a:cs typeface="Calibri"/>
              </a:rPr>
              <a:t> </a:t>
            </a:r>
            <a:r>
              <a:rPr sz="2310" spc="-9" dirty="0">
                <a:latin typeface="Calibri"/>
                <a:cs typeface="Calibri"/>
              </a:rPr>
              <a:t>drink.</a:t>
            </a:r>
            <a:endParaRPr sz="2310">
              <a:latin typeface="Calibri"/>
              <a:cs typeface="Calibri"/>
            </a:endParaRPr>
          </a:p>
          <a:p>
            <a:pPr marL="2619" algn="ctr">
              <a:spcBef>
                <a:spcPts val="557"/>
              </a:spcBef>
              <a:tabLst>
                <a:tab pos="2280952" algn="l"/>
              </a:tabLst>
            </a:pPr>
            <a:r>
              <a:rPr sz="2310" spc="-9" dirty="0">
                <a:latin typeface="Calibri"/>
                <a:cs typeface="Calibri"/>
              </a:rPr>
              <a:t>The</a:t>
            </a:r>
            <a:r>
              <a:rPr sz="2310" dirty="0">
                <a:latin typeface="Calibri"/>
                <a:cs typeface="Calibri"/>
              </a:rPr>
              <a:t> </a:t>
            </a:r>
            <a:r>
              <a:rPr sz="2310" spc="-4" dirty="0">
                <a:latin typeface="Calibri"/>
                <a:cs typeface="Calibri"/>
              </a:rPr>
              <a:t>movie</a:t>
            </a:r>
            <a:r>
              <a:rPr sz="2310" spc="12" dirty="0">
                <a:latin typeface="Calibri"/>
                <a:cs typeface="Calibri"/>
              </a:rPr>
              <a:t> </a:t>
            </a:r>
            <a:r>
              <a:rPr sz="2310" spc="-4" dirty="0">
                <a:latin typeface="Calibri"/>
                <a:cs typeface="Calibri"/>
              </a:rPr>
              <a:t>was</a:t>
            </a:r>
            <a:r>
              <a:rPr sz="2310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2310" spc="-9" dirty="0">
                <a:latin typeface="Calibri"/>
                <a:cs typeface="Calibri"/>
              </a:rPr>
              <a:t>.</a:t>
            </a:r>
            <a:endParaRPr sz="231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7DC51-5175-4B03-8F01-B5777295E1E8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C81ECBF8-5F8F-406F-96CA-A5D8795972B1}"/>
              </a:ext>
            </a:extLst>
          </p:cNvPr>
          <p:cNvSpPr txBox="1">
            <a:spLocks/>
          </p:cNvSpPr>
          <p:nvPr/>
        </p:nvSpPr>
        <p:spPr>
          <a:xfrm>
            <a:off x="421894" y="251765"/>
            <a:ext cx="9190863" cy="4909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3A87F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en-US" sz="3190" b="0" kern="0"/>
              <a:t>What can we learn from reconstructing the input?</a:t>
            </a:r>
            <a:endParaRPr lang="en-US" sz="3190" b="0" kern="0" dirty="0"/>
          </a:p>
        </p:txBody>
      </p:sp>
    </p:spTree>
    <p:extLst>
      <p:ext uri="{BB962C8B-B14F-4D97-AF65-F5344CB8AC3E}">
        <p14:creationId xmlns:p14="http://schemas.microsoft.com/office/powerpoint/2010/main" val="1163584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084708" y="3397025"/>
            <a:ext cx="5884164" cy="1301799"/>
          </a:xfrm>
          <a:prstGeom prst="rect">
            <a:avLst/>
          </a:prstGeom>
        </p:spPr>
        <p:txBody>
          <a:bodyPr vert="horz" wrap="square" lIns="0" tIns="80677" rIns="0" bIns="0" rtlCol="0">
            <a:spAutoFit/>
          </a:bodyPr>
          <a:lstStyle/>
          <a:p>
            <a:pPr marL="3144" algn="ctr">
              <a:spcBef>
                <a:spcPts val="636"/>
              </a:spcBef>
            </a:pPr>
            <a:r>
              <a:rPr sz="2310" spc="-4" dirty="0">
                <a:latin typeface="Calibri"/>
                <a:cs typeface="Calibri"/>
              </a:rPr>
              <a:t>Iroh went into the kitchen to make </a:t>
            </a:r>
            <a:r>
              <a:rPr sz="2310" spc="-9" dirty="0">
                <a:latin typeface="Calibri"/>
                <a:cs typeface="Calibri"/>
              </a:rPr>
              <a:t>some</a:t>
            </a:r>
            <a:r>
              <a:rPr sz="2310" spc="78" dirty="0">
                <a:latin typeface="Calibri"/>
                <a:cs typeface="Calibri"/>
              </a:rPr>
              <a:t> </a:t>
            </a:r>
            <a:r>
              <a:rPr sz="2310" spc="-4" dirty="0">
                <a:latin typeface="Calibri"/>
                <a:cs typeface="Calibri"/>
              </a:rPr>
              <a:t>tea.</a:t>
            </a:r>
            <a:endParaRPr sz="2310">
              <a:latin typeface="Calibri"/>
              <a:cs typeface="Calibri"/>
            </a:endParaRPr>
          </a:p>
          <a:p>
            <a:pPr algn="ctr">
              <a:spcBef>
                <a:spcPts val="553"/>
              </a:spcBef>
            </a:pPr>
            <a:r>
              <a:rPr sz="2310" spc="-9" dirty="0">
                <a:latin typeface="Calibri"/>
                <a:cs typeface="Calibri"/>
              </a:rPr>
              <a:t>Standing </a:t>
            </a:r>
            <a:r>
              <a:rPr sz="2310" spc="-4" dirty="0">
                <a:latin typeface="Calibri"/>
                <a:cs typeface="Calibri"/>
              </a:rPr>
              <a:t>next to Iroh, Zuko </a:t>
            </a:r>
            <a:r>
              <a:rPr sz="2310" spc="-9" dirty="0">
                <a:latin typeface="Calibri"/>
                <a:cs typeface="Calibri"/>
              </a:rPr>
              <a:t>pondered his</a:t>
            </a:r>
            <a:r>
              <a:rPr sz="2310" spc="136" dirty="0">
                <a:latin typeface="Calibri"/>
                <a:cs typeface="Calibri"/>
              </a:rPr>
              <a:t> </a:t>
            </a:r>
            <a:r>
              <a:rPr sz="2310" spc="-9" dirty="0">
                <a:latin typeface="Calibri"/>
                <a:cs typeface="Calibri"/>
              </a:rPr>
              <a:t>destiny.</a:t>
            </a:r>
            <a:endParaRPr sz="2310">
              <a:latin typeface="Calibri"/>
              <a:cs typeface="Calibri"/>
            </a:endParaRPr>
          </a:p>
          <a:p>
            <a:pPr marL="3144" algn="ctr">
              <a:spcBef>
                <a:spcPts val="557"/>
              </a:spcBef>
              <a:tabLst>
                <a:tab pos="2456450" algn="l"/>
              </a:tabLst>
            </a:pPr>
            <a:r>
              <a:rPr sz="2310" spc="-9" dirty="0">
                <a:latin typeface="Calibri"/>
                <a:cs typeface="Calibri"/>
              </a:rPr>
              <a:t>Zuko</a:t>
            </a:r>
            <a:r>
              <a:rPr sz="2310" spc="25" dirty="0">
                <a:latin typeface="Calibri"/>
                <a:cs typeface="Calibri"/>
              </a:rPr>
              <a:t> </a:t>
            </a:r>
            <a:r>
              <a:rPr sz="2310" spc="-4" dirty="0">
                <a:latin typeface="Calibri"/>
                <a:cs typeface="Calibri"/>
              </a:rPr>
              <a:t>left</a:t>
            </a:r>
            <a:r>
              <a:rPr sz="2310" spc="-9" dirty="0">
                <a:latin typeface="Calibri"/>
                <a:cs typeface="Calibri"/>
              </a:rPr>
              <a:t> </a:t>
            </a:r>
            <a:r>
              <a:rPr sz="2310" spc="-4" dirty="0">
                <a:latin typeface="Calibri"/>
                <a:cs typeface="Calibri"/>
              </a:rPr>
              <a:t>the</a:t>
            </a:r>
            <a:r>
              <a:rPr sz="2310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2310" spc="-9" dirty="0">
                <a:latin typeface="Calibri"/>
                <a:cs typeface="Calibri"/>
              </a:rPr>
              <a:t>.</a:t>
            </a:r>
            <a:endParaRPr sz="231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907A1F-8019-400D-B093-2B69D041470F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A3DBBB39-C287-47B0-B819-EC45F4C79C15}"/>
              </a:ext>
            </a:extLst>
          </p:cNvPr>
          <p:cNvSpPr txBox="1">
            <a:spLocks/>
          </p:cNvSpPr>
          <p:nvPr/>
        </p:nvSpPr>
        <p:spPr>
          <a:xfrm>
            <a:off x="421894" y="251765"/>
            <a:ext cx="9190863" cy="4909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3A87F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en-US" sz="3190" b="0" kern="0"/>
              <a:t>What can we learn from reconstructing the input?</a:t>
            </a:r>
            <a:endParaRPr lang="en-US" sz="3190" b="0" kern="0" dirty="0"/>
          </a:p>
        </p:txBody>
      </p:sp>
    </p:spTree>
    <p:extLst>
      <p:ext uri="{BB962C8B-B14F-4D97-AF65-F5344CB8AC3E}">
        <p14:creationId xmlns:p14="http://schemas.microsoft.com/office/powerpoint/2010/main" val="987334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388975" y="3397024"/>
            <a:ext cx="5278041" cy="834764"/>
          </a:xfrm>
          <a:prstGeom prst="rect">
            <a:avLst/>
          </a:prstGeom>
        </p:spPr>
        <p:txBody>
          <a:bodyPr vert="horz" wrap="square" lIns="0" tIns="9954" rIns="0" bIns="0" rtlCol="0">
            <a:spAutoFit/>
          </a:bodyPr>
          <a:lstStyle/>
          <a:p>
            <a:pPr marL="1039892" marR="4191" indent="-1029939">
              <a:lnSpc>
                <a:spcPct val="120000"/>
              </a:lnSpc>
              <a:spcBef>
                <a:spcPts val="78"/>
              </a:spcBef>
              <a:tabLst>
                <a:tab pos="4302062" algn="l"/>
              </a:tabLst>
            </a:pPr>
            <a:r>
              <a:rPr sz="2310" spc="-4" dirty="0">
                <a:latin typeface="Calibri"/>
                <a:cs typeface="Calibri"/>
              </a:rPr>
              <a:t>I was thinking about the </a:t>
            </a:r>
            <a:r>
              <a:rPr sz="2310" spc="-9" dirty="0">
                <a:latin typeface="Calibri"/>
                <a:cs typeface="Calibri"/>
              </a:rPr>
              <a:t>sequence </a:t>
            </a:r>
            <a:r>
              <a:rPr sz="2310" spc="-4" dirty="0">
                <a:latin typeface="Calibri"/>
                <a:cs typeface="Calibri"/>
              </a:rPr>
              <a:t>that goes  1, 1, 2, 3, 5, 8, 13,</a:t>
            </a:r>
            <a:r>
              <a:rPr sz="2310" spc="42" dirty="0">
                <a:latin typeface="Calibri"/>
                <a:cs typeface="Calibri"/>
              </a:rPr>
              <a:t> </a:t>
            </a:r>
            <a:r>
              <a:rPr sz="2310" spc="-4" dirty="0">
                <a:latin typeface="Calibri"/>
                <a:cs typeface="Calibri"/>
              </a:rPr>
              <a:t>21,</a:t>
            </a:r>
            <a:r>
              <a:rPr sz="2310" spc="17" dirty="0">
                <a:latin typeface="Calibri"/>
                <a:cs typeface="Calibri"/>
              </a:rPr>
              <a:t> </a:t>
            </a:r>
            <a:r>
              <a:rPr sz="2310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31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endParaRPr sz="231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805B89-3702-4D33-937C-92DA4C4A831E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97A2C8C-829A-4733-B87B-C47DEB280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93" y="262732"/>
            <a:ext cx="9190514" cy="1004093"/>
          </a:xfrm>
        </p:spPr>
        <p:txBody>
          <a:bodyPr/>
          <a:lstStyle/>
          <a:p>
            <a:r>
              <a:rPr lang="en-US" b="0" dirty="0"/>
              <a:t>What can we learn from reconstructing the input?</a:t>
            </a:r>
          </a:p>
        </p:txBody>
      </p:sp>
    </p:spTree>
    <p:extLst>
      <p:ext uri="{BB962C8B-B14F-4D97-AF65-F5344CB8AC3E}">
        <p14:creationId xmlns:p14="http://schemas.microsoft.com/office/powerpoint/2010/main" val="3799197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4474" y="596264"/>
            <a:ext cx="2379009" cy="469496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3300" spc="-97" dirty="0">
                <a:solidFill>
                  <a:srgbClr val="3A87FF"/>
                </a:solidFill>
              </a:rPr>
              <a:t>Word</a:t>
            </a:r>
            <a:r>
              <a:rPr sz="3300" spc="-301" dirty="0">
                <a:solidFill>
                  <a:srgbClr val="3A87FF"/>
                </a:solidFill>
              </a:rPr>
              <a:t> </a:t>
            </a:r>
            <a:r>
              <a:rPr sz="3300" spc="-189" dirty="0">
                <a:solidFill>
                  <a:srgbClr val="3A87FF"/>
                </a:solidFill>
              </a:rPr>
              <a:t>vectors</a:t>
            </a:r>
            <a:endParaRPr sz="3300"/>
          </a:p>
        </p:txBody>
      </p:sp>
      <p:sp>
        <p:nvSpPr>
          <p:cNvPr id="3" name="object 3"/>
          <p:cNvSpPr txBox="1"/>
          <p:nvPr/>
        </p:nvSpPr>
        <p:spPr>
          <a:xfrm>
            <a:off x="694472" y="1546883"/>
            <a:ext cx="8038092" cy="796823"/>
          </a:xfrm>
          <a:prstGeom prst="rect">
            <a:avLst/>
          </a:prstGeom>
        </p:spPr>
        <p:txBody>
          <a:bodyPr vert="horz" wrap="square" lIns="0" tIns="27117" rIns="0" bIns="0" rtlCol="0">
            <a:spAutoFit/>
          </a:bodyPr>
          <a:lstStyle/>
          <a:p>
            <a:pPr marL="12327" marR="4931" defTabSz="887554">
              <a:lnSpc>
                <a:spcPts val="3009"/>
              </a:lnSpc>
              <a:spcBef>
                <a:spcPts val="212"/>
              </a:spcBef>
              <a:defRPr/>
            </a:pPr>
            <a:r>
              <a:rPr sz="2523" spc="-34" dirty="0">
                <a:solidFill>
                  <a:prstClr val="black"/>
                </a:solidFill>
                <a:latin typeface="Trebuchet MS"/>
                <a:cs typeface="Trebuchet MS"/>
              </a:rPr>
              <a:t>We</a:t>
            </a:r>
            <a:r>
              <a:rPr sz="2523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51" dirty="0">
                <a:solidFill>
                  <a:prstClr val="black"/>
                </a:solidFill>
                <a:latin typeface="Trebuchet MS"/>
                <a:cs typeface="Trebuchet MS"/>
              </a:rPr>
              <a:t>will</a:t>
            </a:r>
            <a:r>
              <a:rPr sz="2523" spc="-21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17" dirty="0">
                <a:solidFill>
                  <a:prstClr val="black"/>
                </a:solidFill>
                <a:latin typeface="Trebuchet MS"/>
                <a:cs typeface="Trebuchet MS"/>
              </a:rPr>
              <a:t>build</a:t>
            </a:r>
            <a:r>
              <a:rPr sz="2523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21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523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97" dirty="0">
                <a:solidFill>
                  <a:prstClr val="black"/>
                </a:solidFill>
                <a:latin typeface="Trebuchet MS"/>
                <a:cs typeface="Trebuchet MS"/>
              </a:rPr>
              <a:t>dense</a:t>
            </a:r>
            <a:r>
              <a:rPr sz="2523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31" dirty="0">
                <a:solidFill>
                  <a:prstClr val="black"/>
                </a:solidFill>
                <a:latin typeface="Trebuchet MS"/>
                <a:cs typeface="Trebuchet MS"/>
              </a:rPr>
              <a:t>vector</a:t>
            </a:r>
            <a:r>
              <a:rPr sz="2523" spc="-21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11" dirty="0">
                <a:solidFill>
                  <a:prstClr val="black"/>
                </a:solidFill>
                <a:latin typeface="Trebuchet MS"/>
                <a:cs typeface="Trebuchet MS"/>
              </a:rPr>
              <a:t>for</a:t>
            </a:r>
            <a:r>
              <a:rPr sz="2523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36" dirty="0">
                <a:solidFill>
                  <a:prstClr val="black"/>
                </a:solidFill>
                <a:latin typeface="Trebuchet MS"/>
                <a:cs typeface="Trebuchet MS"/>
              </a:rPr>
              <a:t>each</a:t>
            </a:r>
            <a:r>
              <a:rPr sz="2523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36" dirty="0">
                <a:solidFill>
                  <a:prstClr val="black"/>
                </a:solidFill>
                <a:latin typeface="Trebuchet MS"/>
                <a:cs typeface="Trebuchet MS"/>
              </a:rPr>
              <a:t>word,</a:t>
            </a:r>
            <a:r>
              <a:rPr sz="2523" spc="-20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97" dirty="0">
                <a:solidFill>
                  <a:prstClr val="black"/>
                </a:solidFill>
                <a:latin typeface="Trebuchet MS"/>
                <a:cs typeface="Trebuchet MS"/>
              </a:rPr>
              <a:t>chosen</a:t>
            </a:r>
            <a:r>
              <a:rPr sz="2523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38" dirty="0">
                <a:solidFill>
                  <a:prstClr val="black"/>
                </a:solidFill>
                <a:latin typeface="Trebuchet MS"/>
                <a:cs typeface="Trebuchet MS"/>
              </a:rPr>
              <a:t>so</a:t>
            </a:r>
            <a:r>
              <a:rPr sz="2523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36" dirty="0">
                <a:solidFill>
                  <a:prstClr val="black"/>
                </a:solidFill>
                <a:latin typeface="Trebuchet MS"/>
                <a:cs typeface="Trebuchet MS"/>
              </a:rPr>
              <a:t>that</a:t>
            </a:r>
            <a:r>
              <a:rPr sz="2523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55" dirty="0">
                <a:solidFill>
                  <a:prstClr val="black"/>
                </a:solidFill>
                <a:latin typeface="Trebuchet MS"/>
                <a:cs typeface="Trebuchet MS"/>
              </a:rPr>
              <a:t>it</a:t>
            </a:r>
            <a:r>
              <a:rPr sz="2523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97" dirty="0">
                <a:solidFill>
                  <a:prstClr val="black"/>
                </a:solidFill>
                <a:latin typeface="Trebuchet MS"/>
                <a:cs typeface="Trebuchet MS"/>
              </a:rPr>
              <a:t>is  </a:t>
            </a:r>
            <a:r>
              <a:rPr sz="2523" spc="-131" dirty="0">
                <a:solidFill>
                  <a:prstClr val="black"/>
                </a:solidFill>
                <a:latin typeface="Trebuchet MS"/>
                <a:cs typeface="Trebuchet MS"/>
              </a:rPr>
              <a:t>similar</a:t>
            </a:r>
            <a:r>
              <a:rPr sz="2523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02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sz="2523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21" dirty="0">
                <a:solidFill>
                  <a:prstClr val="black"/>
                </a:solidFill>
                <a:latin typeface="Trebuchet MS"/>
                <a:cs typeface="Trebuchet MS"/>
              </a:rPr>
              <a:t>vectors</a:t>
            </a:r>
            <a:r>
              <a:rPr sz="2523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11" dirty="0">
                <a:solidFill>
                  <a:prstClr val="black"/>
                </a:solidFill>
                <a:latin typeface="Trebuchet MS"/>
                <a:cs typeface="Trebuchet MS"/>
              </a:rPr>
              <a:t>of</a:t>
            </a:r>
            <a:r>
              <a:rPr sz="2523" spc="-21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87" dirty="0">
                <a:solidFill>
                  <a:prstClr val="black"/>
                </a:solidFill>
                <a:latin typeface="Trebuchet MS"/>
                <a:cs typeface="Trebuchet MS"/>
              </a:rPr>
              <a:t>words</a:t>
            </a:r>
            <a:r>
              <a:rPr sz="2523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36" dirty="0">
                <a:solidFill>
                  <a:prstClr val="black"/>
                </a:solidFill>
                <a:latin typeface="Trebuchet MS"/>
                <a:cs typeface="Trebuchet MS"/>
              </a:rPr>
              <a:t>that</a:t>
            </a:r>
            <a:r>
              <a:rPr sz="2523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21" dirty="0">
                <a:solidFill>
                  <a:prstClr val="black"/>
                </a:solidFill>
                <a:latin typeface="Trebuchet MS"/>
                <a:cs typeface="Trebuchet MS"/>
              </a:rPr>
              <a:t>appear</a:t>
            </a:r>
            <a:r>
              <a:rPr sz="2523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07" dirty="0">
                <a:solidFill>
                  <a:prstClr val="black"/>
                </a:solidFill>
                <a:latin typeface="Trebuchet MS"/>
                <a:cs typeface="Trebuchet MS"/>
              </a:rPr>
              <a:t>in</a:t>
            </a:r>
            <a:r>
              <a:rPr sz="2523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31" dirty="0">
                <a:solidFill>
                  <a:prstClr val="black"/>
                </a:solidFill>
                <a:latin typeface="Trebuchet MS"/>
                <a:cs typeface="Trebuchet MS"/>
              </a:rPr>
              <a:t>similar</a:t>
            </a:r>
            <a:r>
              <a:rPr sz="2523" spc="-21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36" dirty="0">
                <a:solidFill>
                  <a:prstClr val="black"/>
                </a:solidFill>
                <a:latin typeface="Trebuchet MS"/>
                <a:cs typeface="Trebuchet MS"/>
              </a:rPr>
              <a:t>contexts</a:t>
            </a:r>
            <a:endParaRPr sz="2523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4472" y="6108664"/>
            <a:ext cx="8009739" cy="781134"/>
          </a:xfrm>
          <a:prstGeom prst="rect">
            <a:avLst/>
          </a:prstGeom>
        </p:spPr>
        <p:txBody>
          <a:bodyPr vert="horz" wrap="square" lIns="0" tIns="36980" rIns="0" bIns="0" rtlCol="0">
            <a:spAutoFit/>
          </a:bodyPr>
          <a:lstStyle/>
          <a:p>
            <a:pPr marL="12327" marR="4931" defTabSz="887554">
              <a:lnSpc>
                <a:spcPts val="2912"/>
              </a:lnSpc>
              <a:spcBef>
                <a:spcPts val="292"/>
              </a:spcBef>
              <a:defRPr/>
            </a:pPr>
            <a:r>
              <a:rPr sz="2523" spc="-126" dirty="0">
                <a:solidFill>
                  <a:prstClr val="black"/>
                </a:solidFill>
                <a:latin typeface="Trebuchet MS"/>
                <a:cs typeface="Trebuchet MS"/>
              </a:rPr>
              <a:t>Note:</a:t>
            </a:r>
            <a:r>
              <a:rPr sz="2523" spc="-21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92" dirty="0">
                <a:solidFill>
                  <a:srgbClr val="BB57BE"/>
                </a:solidFill>
                <a:latin typeface="Trebuchet MS"/>
                <a:cs typeface="Trebuchet MS"/>
              </a:rPr>
              <a:t>word</a:t>
            </a:r>
            <a:r>
              <a:rPr sz="2523" spc="-21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523" spc="-121" dirty="0">
                <a:solidFill>
                  <a:srgbClr val="BB57BE"/>
                </a:solidFill>
                <a:latin typeface="Trebuchet MS"/>
                <a:cs typeface="Trebuchet MS"/>
              </a:rPr>
              <a:t>vectors</a:t>
            </a:r>
            <a:r>
              <a:rPr sz="2523" spc="-209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523" spc="-126" dirty="0">
                <a:solidFill>
                  <a:prstClr val="black"/>
                </a:solidFill>
                <a:latin typeface="Trebuchet MS"/>
                <a:cs typeface="Trebuchet MS"/>
              </a:rPr>
              <a:t>are</a:t>
            </a:r>
            <a:r>
              <a:rPr sz="2523" spc="-20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11" dirty="0">
                <a:solidFill>
                  <a:prstClr val="black"/>
                </a:solidFill>
                <a:latin typeface="Trebuchet MS"/>
                <a:cs typeface="Trebuchet MS"/>
              </a:rPr>
              <a:t>sometimes</a:t>
            </a:r>
            <a:r>
              <a:rPr sz="2523" spc="-20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55" dirty="0">
                <a:solidFill>
                  <a:prstClr val="black"/>
                </a:solidFill>
                <a:latin typeface="Trebuchet MS"/>
                <a:cs typeface="Trebuchet MS"/>
              </a:rPr>
              <a:t>called</a:t>
            </a:r>
            <a:r>
              <a:rPr sz="2523" spc="-22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92" dirty="0">
                <a:solidFill>
                  <a:srgbClr val="BB57BE"/>
                </a:solidFill>
                <a:latin typeface="Trebuchet MS"/>
                <a:cs typeface="Trebuchet MS"/>
              </a:rPr>
              <a:t>word</a:t>
            </a:r>
            <a:r>
              <a:rPr sz="2523" spc="-21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523" spc="-111" dirty="0">
                <a:solidFill>
                  <a:srgbClr val="BB57BE"/>
                </a:solidFill>
                <a:latin typeface="Trebuchet MS"/>
                <a:cs typeface="Trebuchet MS"/>
              </a:rPr>
              <a:t>embeddings</a:t>
            </a:r>
            <a:r>
              <a:rPr sz="2523" spc="-204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523" spc="-87" dirty="0">
                <a:solidFill>
                  <a:prstClr val="black"/>
                </a:solidFill>
                <a:latin typeface="Trebuchet MS"/>
                <a:cs typeface="Trebuchet MS"/>
              </a:rPr>
              <a:t>or  </a:t>
            </a:r>
            <a:r>
              <a:rPr sz="2523" spc="-92" dirty="0">
                <a:solidFill>
                  <a:srgbClr val="BB57BE"/>
                </a:solidFill>
                <a:latin typeface="Trebuchet MS"/>
                <a:cs typeface="Trebuchet MS"/>
              </a:rPr>
              <a:t>word</a:t>
            </a:r>
            <a:r>
              <a:rPr sz="2523" spc="-222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523" spc="-126" dirty="0">
                <a:solidFill>
                  <a:srgbClr val="BB57BE"/>
                </a:solidFill>
                <a:latin typeface="Trebuchet MS"/>
                <a:cs typeface="Trebuchet MS"/>
              </a:rPr>
              <a:t>representations.</a:t>
            </a:r>
            <a:r>
              <a:rPr sz="2523" spc="-219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523" spc="-141" dirty="0">
                <a:solidFill>
                  <a:prstClr val="black"/>
                </a:solidFill>
                <a:latin typeface="Trebuchet MS"/>
                <a:cs typeface="Trebuchet MS"/>
              </a:rPr>
              <a:t>They</a:t>
            </a:r>
            <a:r>
              <a:rPr sz="2523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26" dirty="0">
                <a:solidFill>
                  <a:prstClr val="black"/>
                </a:solidFill>
                <a:latin typeface="Trebuchet MS"/>
                <a:cs typeface="Trebuchet MS"/>
              </a:rPr>
              <a:t>are</a:t>
            </a:r>
            <a:r>
              <a:rPr sz="2523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21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523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21" dirty="0">
                <a:solidFill>
                  <a:srgbClr val="BB57BE"/>
                </a:solidFill>
                <a:latin typeface="Trebuchet MS"/>
                <a:cs typeface="Trebuchet MS"/>
              </a:rPr>
              <a:t>distributed</a:t>
            </a:r>
            <a:r>
              <a:rPr sz="2523" spc="-219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523" spc="-131" dirty="0">
                <a:solidFill>
                  <a:prstClr val="black"/>
                </a:solidFill>
                <a:latin typeface="Trebuchet MS"/>
                <a:cs typeface="Trebuchet MS"/>
              </a:rPr>
              <a:t>representation.</a:t>
            </a:r>
            <a:endParaRPr sz="2523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95426" y="4271526"/>
            <a:ext cx="1354679" cy="400695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marL="12327" defTabSz="887554">
              <a:spcBef>
                <a:spcPts val="97"/>
              </a:spcBef>
              <a:defRPr/>
            </a:pPr>
            <a:r>
              <a:rPr sz="2523" i="1" spc="-102" dirty="0">
                <a:solidFill>
                  <a:srgbClr val="3A87FF"/>
                </a:solidFill>
                <a:latin typeface="Trebuchet MS"/>
                <a:cs typeface="Trebuchet MS"/>
              </a:rPr>
              <a:t>banking</a:t>
            </a:r>
            <a:r>
              <a:rPr sz="2523" i="1" spc="257" dirty="0">
                <a:solidFill>
                  <a:srgbClr val="3A87FF"/>
                </a:solidFill>
                <a:latin typeface="Trebuchet MS"/>
                <a:cs typeface="Trebuchet MS"/>
              </a:rPr>
              <a:t> </a:t>
            </a:r>
            <a:r>
              <a:rPr sz="2523" spc="-68" dirty="0">
                <a:solidFill>
                  <a:prstClr val="black"/>
                </a:solidFill>
                <a:latin typeface="Trebuchet MS"/>
                <a:cs typeface="Trebuchet MS"/>
              </a:rPr>
              <a:t>=</a:t>
            </a:r>
            <a:endParaRPr sz="2523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35380" y="3036413"/>
            <a:ext cx="827105" cy="2787053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marL="156554" defTabSz="887554">
              <a:spcBef>
                <a:spcPts val="97"/>
              </a:spcBef>
              <a:defRPr/>
            </a:pPr>
            <a:r>
              <a:rPr sz="2233" spc="-155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2233" spc="-121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2233" spc="-24" dirty="0">
                <a:solidFill>
                  <a:prstClr val="black"/>
                </a:solidFill>
                <a:latin typeface="Trebuchet MS"/>
                <a:cs typeface="Trebuchet MS"/>
              </a:rPr>
              <a:t>286</a:t>
            </a:r>
            <a:endParaRPr sz="2233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56554" defTabSz="887554">
              <a:spcBef>
                <a:spcPts val="20"/>
              </a:spcBef>
              <a:defRPr/>
            </a:pPr>
            <a:r>
              <a:rPr sz="2233" spc="-155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2233" spc="-121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2233" spc="-24" dirty="0">
                <a:solidFill>
                  <a:prstClr val="black"/>
                </a:solidFill>
                <a:latin typeface="Trebuchet MS"/>
                <a:cs typeface="Trebuchet MS"/>
              </a:rPr>
              <a:t>792</a:t>
            </a:r>
            <a:endParaRPr sz="2233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2327" defTabSz="887554">
              <a:spcBef>
                <a:spcPts val="48"/>
              </a:spcBef>
              <a:defRPr/>
            </a:pPr>
            <a:r>
              <a:rPr sz="2233" spc="-68" dirty="0">
                <a:solidFill>
                  <a:prstClr val="black"/>
                </a:solidFill>
                <a:latin typeface="Trebuchet MS"/>
                <a:cs typeface="Trebuchet MS"/>
              </a:rPr>
              <a:t>−0.177</a:t>
            </a:r>
            <a:endParaRPr sz="2233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2327" defTabSz="887554">
              <a:spcBef>
                <a:spcPts val="141"/>
              </a:spcBef>
              <a:defRPr/>
            </a:pPr>
            <a:r>
              <a:rPr sz="2233" spc="-68" dirty="0">
                <a:solidFill>
                  <a:prstClr val="black"/>
                </a:solidFill>
                <a:latin typeface="Trebuchet MS"/>
                <a:cs typeface="Trebuchet MS"/>
              </a:rPr>
              <a:t>−0.107</a:t>
            </a:r>
            <a:endParaRPr sz="2233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56554" defTabSz="887554">
              <a:spcBef>
                <a:spcPts val="48"/>
              </a:spcBef>
              <a:defRPr/>
            </a:pPr>
            <a:r>
              <a:rPr sz="2233" spc="-155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2233" spc="-121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2233" spc="-24" dirty="0">
                <a:solidFill>
                  <a:prstClr val="black"/>
                </a:solidFill>
                <a:latin typeface="Trebuchet MS"/>
                <a:cs typeface="Trebuchet MS"/>
              </a:rPr>
              <a:t>109</a:t>
            </a:r>
            <a:endParaRPr sz="2233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2327" defTabSz="887554">
              <a:spcBef>
                <a:spcPts val="20"/>
              </a:spcBef>
              <a:defRPr/>
            </a:pPr>
            <a:r>
              <a:rPr sz="2233" spc="-68" dirty="0">
                <a:solidFill>
                  <a:prstClr val="black"/>
                </a:solidFill>
                <a:latin typeface="Trebuchet MS"/>
                <a:cs typeface="Trebuchet MS"/>
              </a:rPr>
              <a:t>−0.542</a:t>
            </a:r>
            <a:endParaRPr sz="2233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56554" defTabSz="887554">
              <a:spcBef>
                <a:spcPts val="48"/>
              </a:spcBef>
              <a:defRPr/>
            </a:pPr>
            <a:r>
              <a:rPr sz="2233" spc="-155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2233" spc="-121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2233" spc="-24" dirty="0">
                <a:solidFill>
                  <a:prstClr val="black"/>
                </a:solidFill>
                <a:latin typeface="Trebuchet MS"/>
                <a:cs typeface="Trebuchet MS"/>
              </a:rPr>
              <a:t>349</a:t>
            </a:r>
            <a:endParaRPr sz="2233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56554" defTabSz="887554">
              <a:spcBef>
                <a:spcPts val="141"/>
              </a:spcBef>
              <a:defRPr/>
            </a:pPr>
            <a:r>
              <a:rPr sz="2233" spc="-155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2233" spc="-121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2233" spc="-24" dirty="0">
                <a:solidFill>
                  <a:prstClr val="black"/>
                </a:solidFill>
                <a:latin typeface="Trebuchet MS"/>
                <a:cs typeface="Trebuchet MS"/>
              </a:rPr>
              <a:t>271</a:t>
            </a:r>
            <a:endParaRPr sz="2233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820180" y="2881987"/>
            <a:ext cx="238517" cy="3001495"/>
          </a:xfrm>
          <a:custGeom>
            <a:avLst/>
            <a:gdLst/>
            <a:ahLst/>
            <a:cxnLst/>
            <a:rect l="l" t="t" r="r" b="b"/>
            <a:pathLst>
              <a:path w="245745" h="3092450">
                <a:moveTo>
                  <a:pt x="245197" y="3091893"/>
                </a:moveTo>
                <a:lnTo>
                  <a:pt x="195782" y="3086911"/>
                </a:lnTo>
                <a:lnTo>
                  <a:pt x="149755" y="3072624"/>
                </a:lnTo>
                <a:lnTo>
                  <a:pt x="108105" y="3050016"/>
                </a:lnTo>
                <a:lnTo>
                  <a:pt x="71816" y="3020075"/>
                </a:lnTo>
                <a:lnTo>
                  <a:pt x="41876" y="2983787"/>
                </a:lnTo>
                <a:lnTo>
                  <a:pt x="19268" y="2942137"/>
                </a:lnTo>
                <a:lnTo>
                  <a:pt x="4981" y="2896112"/>
                </a:lnTo>
                <a:lnTo>
                  <a:pt x="0" y="2846698"/>
                </a:lnTo>
                <a:lnTo>
                  <a:pt x="0" y="245197"/>
                </a:lnTo>
                <a:lnTo>
                  <a:pt x="4981" y="195781"/>
                </a:lnTo>
                <a:lnTo>
                  <a:pt x="19268" y="149755"/>
                </a:lnTo>
                <a:lnTo>
                  <a:pt x="41876" y="108105"/>
                </a:lnTo>
                <a:lnTo>
                  <a:pt x="71816" y="71816"/>
                </a:lnTo>
                <a:lnTo>
                  <a:pt x="108105" y="41875"/>
                </a:lnTo>
                <a:lnTo>
                  <a:pt x="149755" y="19268"/>
                </a:lnTo>
                <a:lnTo>
                  <a:pt x="195782" y="4981"/>
                </a:lnTo>
                <a:lnTo>
                  <a:pt x="245197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87554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010075" y="2881987"/>
            <a:ext cx="238517" cy="3001495"/>
          </a:xfrm>
          <a:custGeom>
            <a:avLst/>
            <a:gdLst/>
            <a:ahLst/>
            <a:cxnLst/>
            <a:rect l="l" t="t" r="r" b="b"/>
            <a:pathLst>
              <a:path w="245745" h="3092450">
                <a:moveTo>
                  <a:pt x="0" y="0"/>
                </a:moveTo>
                <a:lnTo>
                  <a:pt x="49417" y="4981"/>
                </a:lnTo>
                <a:lnTo>
                  <a:pt x="95445" y="19268"/>
                </a:lnTo>
                <a:lnTo>
                  <a:pt x="137096" y="41875"/>
                </a:lnTo>
                <a:lnTo>
                  <a:pt x="173386" y="71816"/>
                </a:lnTo>
                <a:lnTo>
                  <a:pt x="203328" y="108105"/>
                </a:lnTo>
                <a:lnTo>
                  <a:pt x="225935" y="149755"/>
                </a:lnTo>
                <a:lnTo>
                  <a:pt x="240223" y="195781"/>
                </a:lnTo>
                <a:lnTo>
                  <a:pt x="245205" y="245197"/>
                </a:lnTo>
                <a:lnTo>
                  <a:pt x="245205" y="2846698"/>
                </a:lnTo>
                <a:lnTo>
                  <a:pt x="240223" y="2896112"/>
                </a:lnTo>
                <a:lnTo>
                  <a:pt x="225935" y="2942137"/>
                </a:lnTo>
                <a:lnTo>
                  <a:pt x="203328" y="2983787"/>
                </a:lnTo>
                <a:lnTo>
                  <a:pt x="173386" y="3020075"/>
                </a:lnTo>
                <a:lnTo>
                  <a:pt x="137096" y="3050016"/>
                </a:lnTo>
                <a:lnTo>
                  <a:pt x="95445" y="3072624"/>
                </a:lnTo>
                <a:lnTo>
                  <a:pt x="49417" y="3086911"/>
                </a:lnTo>
                <a:lnTo>
                  <a:pt x="0" y="3091893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87554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0BB01D-48C1-4C2E-985B-C1655304C715}"/>
              </a:ext>
            </a:extLst>
          </p:cNvPr>
          <p:cNvSpPr txBox="1"/>
          <p:nvPr/>
        </p:nvSpPr>
        <p:spPr>
          <a:xfrm>
            <a:off x="0" y="7353401"/>
            <a:ext cx="1636602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636653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D4E0F734-E627-182B-46F0-60C1414FB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62" y="1293912"/>
            <a:ext cx="8725675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80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9836" y="1622320"/>
            <a:ext cx="9434064" cy="5811314"/>
            <a:chOff x="187431" y="1553717"/>
            <a:chExt cx="9719945" cy="5987415"/>
          </a:xfrm>
        </p:grpSpPr>
        <p:sp>
          <p:nvSpPr>
            <p:cNvPr id="3" name="object 3"/>
            <p:cNvSpPr/>
            <p:nvPr/>
          </p:nvSpPr>
          <p:spPr>
            <a:xfrm>
              <a:off x="744473" y="1553717"/>
              <a:ext cx="8839200" cy="53400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887554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802386" y="1553717"/>
              <a:ext cx="9104376" cy="47426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887554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44601" y="1553717"/>
              <a:ext cx="9607296" cy="53400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887554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87431" y="1687220"/>
              <a:ext cx="9662795" cy="5854065"/>
            </a:xfrm>
            <a:custGeom>
              <a:avLst/>
              <a:gdLst/>
              <a:ahLst/>
              <a:cxnLst/>
              <a:rect l="l" t="t" r="r" b="b"/>
              <a:pathLst>
                <a:path w="9662795" h="5854065">
                  <a:moveTo>
                    <a:pt x="9662218" y="0"/>
                  </a:moveTo>
                  <a:lnTo>
                    <a:pt x="0" y="0"/>
                  </a:lnTo>
                  <a:lnTo>
                    <a:pt x="0" y="5853775"/>
                  </a:lnTo>
                  <a:lnTo>
                    <a:pt x="9662218" y="5853775"/>
                  </a:lnTo>
                  <a:lnTo>
                    <a:pt x="96622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887554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338321" y="1648205"/>
              <a:ext cx="6001512" cy="494690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887554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94473" y="642118"/>
            <a:ext cx="8526220" cy="429228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3009" spc="-102" dirty="0">
                <a:solidFill>
                  <a:srgbClr val="3A87FF"/>
                </a:solidFill>
              </a:rPr>
              <a:t>Word</a:t>
            </a:r>
            <a:r>
              <a:rPr sz="3009" spc="-246" dirty="0">
                <a:solidFill>
                  <a:srgbClr val="3A87FF"/>
                </a:solidFill>
              </a:rPr>
              <a:t> </a:t>
            </a:r>
            <a:r>
              <a:rPr sz="3009" spc="-155" dirty="0">
                <a:solidFill>
                  <a:srgbClr val="3A87FF"/>
                </a:solidFill>
              </a:rPr>
              <a:t>meaning</a:t>
            </a:r>
            <a:r>
              <a:rPr sz="3009" spc="-243" dirty="0">
                <a:solidFill>
                  <a:srgbClr val="3A87FF"/>
                </a:solidFill>
              </a:rPr>
              <a:t> </a:t>
            </a:r>
            <a:r>
              <a:rPr sz="3009" spc="-107" dirty="0">
                <a:solidFill>
                  <a:srgbClr val="3A87FF"/>
                </a:solidFill>
              </a:rPr>
              <a:t>as</a:t>
            </a:r>
            <a:r>
              <a:rPr sz="3009" spc="-228" dirty="0">
                <a:solidFill>
                  <a:srgbClr val="3A87FF"/>
                </a:solidFill>
              </a:rPr>
              <a:t> </a:t>
            </a:r>
            <a:r>
              <a:rPr sz="3009" spc="-121" dirty="0">
                <a:solidFill>
                  <a:srgbClr val="3A87FF"/>
                </a:solidFill>
              </a:rPr>
              <a:t>a</a:t>
            </a:r>
            <a:r>
              <a:rPr sz="3009" spc="-238" dirty="0">
                <a:solidFill>
                  <a:srgbClr val="3A87FF"/>
                </a:solidFill>
              </a:rPr>
              <a:t> </a:t>
            </a:r>
            <a:r>
              <a:rPr sz="3009" spc="-179" dirty="0">
                <a:solidFill>
                  <a:srgbClr val="3A87FF"/>
                </a:solidFill>
              </a:rPr>
              <a:t>neural</a:t>
            </a:r>
            <a:r>
              <a:rPr sz="3009" spc="-238" dirty="0">
                <a:solidFill>
                  <a:srgbClr val="3A87FF"/>
                </a:solidFill>
              </a:rPr>
              <a:t> </a:t>
            </a:r>
            <a:r>
              <a:rPr sz="3009" spc="-145" dirty="0">
                <a:solidFill>
                  <a:srgbClr val="3A87FF"/>
                </a:solidFill>
              </a:rPr>
              <a:t>word</a:t>
            </a:r>
            <a:r>
              <a:rPr sz="3009" spc="-246" dirty="0">
                <a:solidFill>
                  <a:srgbClr val="3A87FF"/>
                </a:solidFill>
              </a:rPr>
              <a:t> </a:t>
            </a:r>
            <a:r>
              <a:rPr sz="3009" spc="-189" dirty="0">
                <a:solidFill>
                  <a:srgbClr val="3A87FF"/>
                </a:solidFill>
              </a:rPr>
              <a:t>vector</a:t>
            </a:r>
            <a:r>
              <a:rPr sz="3009" spc="-252" dirty="0">
                <a:solidFill>
                  <a:srgbClr val="3A87FF"/>
                </a:solidFill>
              </a:rPr>
              <a:t> </a:t>
            </a:r>
            <a:r>
              <a:rPr sz="3009" spc="393" dirty="0">
                <a:solidFill>
                  <a:srgbClr val="3A87FF"/>
                </a:solidFill>
              </a:rPr>
              <a:t>–</a:t>
            </a:r>
            <a:r>
              <a:rPr sz="3009" spc="-233" dirty="0">
                <a:solidFill>
                  <a:srgbClr val="3A87FF"/>
                </a:solidFill>
              </a:rPr>
              <a:t> </a:t>
            </a:r>
            <a:r>
              <a:rPr sz="3009" spc="-165" dirty="0">
                <a:solidFill>
                  <a:srgbClr val="3A87FF"/>
                </a:solidFill>
              </a:rPr>
              <a:t>visualization</a:t>
            </a:r>
            <a:endParaRPr sz="3009"/>
          </a:p>
        </p:txBody>
      </p:sp>
      <p:sp>
        <p:nvSpPr>
          <p:cNvPr id="9" name="object 9"/>
          <p:cNvSpPr txBox="1"/>
          <p:nvPr/>
        </p:nvSpPr>
        <p:spPr>
          <a:xfrm>
            <a:off x="2340773" y="2737620"/>
            <a:ext cx="618173" cy="2330903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marL="117108" defTabSz="887554">
              <a:spcBef>
                <a:spcPts val="97"/>
              </a:spcBef>
              <a:defRPr/>
            </a:pPr>
            <a:r>
              <a:rPr sz="1650" spc="-117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650" spc="-8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650" spc="-14" dirty="0">
                <a:solidFill>
                  <a:prstClr val="black"/>
                </a:solidFill>
                <a:latin typeface="Trebuchet MS"/>
                <a:cs typeface="Trebuchet MS"/>
              </a:rPr>
              <a:t>286</a:t>
            </a:r>
            <a:endParaRPr sz="165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17108" defTabSz="887554">
              <a:spcBef>
                <a:spcPts val="68"/>
              </a:spcBef>
              <a:defRPr/>
            </a:pPr>
            <a:r>
              <a:rPr sz="1650" spc="-117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650" spc="-8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650" spc="-14" dirty="0">
                <a:solidFill>
                  <a:prstClr val="black"/>
                </a:solidFill>
                <a:latin typeface="Trebuchet MS"/>
                <a:cs typeface="Trebuchet MS"/>
              </a:rPr>
              <a:t>792</a:t>
            </a:r>
            <a:endParaRPr sz="165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2327" defTabSz="887554">
              <a:lnSpc>
                <a:spcPts val="1970"/>
              </a:lnSpc>
              <a:spcBef>
                <a:spcPts val="48"/>
              </a:spcBef>
              <a:defRPr/>
            </a:pPr>
            <a:r>
              <a:rPr sz="1650" spc="-34" dirty="0">
                <a:solidFill>
                  <a:prstClr val="black"/>
                </a:solidFill>
                <a:latin typeface="Trebuchet MS"/>
                <a:cs typeface="Trebuchet MS"/>
              </a:rPr>
              <a:t>−</a:t>
            </a:r>
            <a:r>
              <a:rPr sz="1650" spc="-24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650" spc="-185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650" spc="-14" dirty="0">
                <a:solidFill>
                  <a:prstClr val="black"/>
                </a:solidFill>
                <a:latin typeface="Trebuchet MS"/>
                <a:cs typeface="Trebuchet MS"/>
              </a:rPr>
              <a:t>17</a:t>
            </a:r>
            <a:r>
              <a:rPr sz="1650" spc="-29" dirty="0">
                <a:solidFill>
                  <a:prstClr val="black"/>
                </a:solidFill>
                <a:latin typeface="Trebuchet MS"/>
                <a:cs typeface="Trebuchet MS"/>
              </a:rPr>
              <a:t>7</a:t>
            </a:r>
            <a:endParaRPr sz="165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2327" defTabSz="887554">
              <a:lnSpc>
                <a:spcPts val="1970"/>
              </a:lnSpc>
              <a:defRPr/>
            </a:pPr>
            <a:r>
              <a:rPr sz="1650" spc="-34" dirty="0">
                <a:solidFill>
                  <a:prstClr val="black"/>
                </a:solidFill>
                <a:latin typeface="Trebuchet MS"/>
                <a:cs typeface="Trebuchet MS"/>
              </a:rPr>
              <a:t>−</a:t>
            </a:r>
            <a:r>
              <a:rPr sz="1650" spc="-24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650" spc="-185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650" spc="-14" dirty="0">
                <a:solidFill>
                  <a:prstClr val="black"/>
                </a:solidFill>
                <a:latin typeface="Trebuchet MS"/>
                <a:cs typeface="Trebuchet MS"/>
              </a:rPr>
              <a:t>10</a:t>
            </a:r>
            <a:r>
              <a:rPr sz="1650" spc="-29" dirty="0">
                <a:solidFill>
                  <a:prstClr val="black"/>
                </a:solidFill>
                <a:latin typeface="Trebuchet MS"/>
                <a:cs typeface="Trebuchet MS"/>
              </a:rPr>
              <a:t>7</a:t>
            </a:r>
            <a:endParaRPr sz="165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17108" defTabSz="887554">
              <a:spcBef>
                <a:spcPts val="44"/>
              </a:spcBef>
              <a:defRPr/>
            </a:pPr>
            <a:r>
              <a:rPr sz="1650" spc="-117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650" spc="-8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650" spc="-14" dirty="0">
                <a:solidFill>
                  <a:prstClr val="black"/>
                </a:solidFill>
                <a:latin typeface="Trebuchet MS"/>
                <a:cs typeface="Trebuchet MS"/>
              </a:rPr>
              <a:t>109</a:t>
            </a:r>
            <a:endParaRPr sz="165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2327" defTabSz="887554">
              <a:spcBef>
                <a:spcPts val="73"/>
              </a:spcBef>
              <a:defRPr/>
            </a:pPr>
            <a:r>
              <a:rPr sz="1650" spc="-34" dirty="0">
                <a:solidFill>
                  <a:prstClr val="black"/>
                </a:solidFill>
                <a:latin typeface="Trebuchet MS"/>
                <a:cs typeface="Trebuchet MS"/>
              </a:rPr>
              <a:t>−</a:t>
            </a:r>
            <a:r>
              <a:rPr sz="1650" spc="-24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650" spc="-185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650" spc="-14" dirty="0">
                <a:solidFill>
                  <a:prstClr val="black"/>
                </a:solidFill>
                <a:latin typeface="Trebuchet MS"/>
                <a:cs typeface="Trebuchet MS"/>
              </a:rPr>
              <a:t>54</a:t>
            </a:r>
            <a:r>
              <a:rPr sz="1650" spc="-29" dirty="0">
                <a:solidFill>
                  <a:prstClr val="black"/>
                </a:solidFill>
                <a:latin typeface="Trebuchet MS"/>
                <a:cs typeface="Trebuchet MS"/>
              </a:rPr>
              <a:t>2</a:t>
            </a:r>
            <a:endParaRPr sz="165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17108" defTabSz="887554">
              <a:spcBef>
                <a:spcPts val="44"/>
              </a:spcBef>
              <a:defRPr/>
            </a:pPr>
            <a:r>
              <a:rPr sz="1650" spc="-117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650" spc="-8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650" spc="-14" dirty="0">
                <a:solidFill>
                  <a:prstClr val="black"/>
                </a:solidFill>
                <a:latin typeface="Trebuchet MS"/>
                <a:cs typeface="Trebuchet MS"/>
              </a:rPr>
              <a:t>349</a:t>
            </a:r>
            <a:endParaRPr sz="165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17108" defTabSz="887554">
              <a:lnSpc>
                <a:spcPts val="1955"/>
              </a:lnSpc>
              <a:spcBef>
                <a:spcPts val="73"/>
              </a:spcBef>
              <a:defRPr/>
            </a:pPr>
            <a:r>
              <a:rPr sz="1650" spc="-117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650" spc="-8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650" spc="-14" dirty="0">
                <a:solidFill>
                  <a:prstClr val="black"/>
                </a:solidFill>
                <a:latin typeface="Trebuchet MS"/>
                <a:cs typeface="Trebuchet MS"/>
              </a:rPr>
              <a:t>271</a:t>
            </a:r>
            <a:endParaRPr sz="165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17108" defTabSz="887554">
              <a:lnSpc>
                <a:spcPts val="1955"/>
              </a:lnSpc>
              <a:defRPr/>
            </a:pPr>
            <a:r>
              <a:rPr sz="1650" spc="-117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650" spc="-8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650" spc="-14" dirty="0">
                <a:solidFill>
                  <a:prstClr val="black"/>
                </a:solidFill>
                <a:latin typeface="Trebuchet MS"/>
                <a:cs typeface="Trebuchet MS"/>
              </a:rPr>
              <a:t>487</a:t>
            </a:r>
            <a:endParaRPr sz="165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172182" y="2716542"/>
            <a:ext cx="1122326" cy="2390103"/>
          </a:xfrm>
          <a:custGeom>
            <a:avLst/>
            <a:gdLst/>
            <a:ahLst/>
            <a:cxnLst/>
            <a:rect l="l" t="t" r="r" b="b"/>
            <a:pathLst>
              <a:path w="1156335" h="2462529">
                <a:moveTo>
                  <a:pt x="192705" y="2462090"/>
                </a:moveTo>
                <a:lnTo>
                  <a:pt x="148519" y="2457000"/>
                </a:lnTo>
                <a:lnTo>
                  <a:pt x="107958" y="2442502"/>
                </a:lnTo>
                <a:lnTo>
                  <a:pt x="72177" y="2419753"/>
                </a:lnTo>
                <a:lnTo>
                  <a:pt x="42335" y="2389910"/>
                </a:lnTo>
                <a:lnTo>
                  <a:pt x="19586" y="2354130"/>
                </a:lnTo>
                <a:lnTo>
                  <a:pt x="5089" y="2313569"/>
                </a:lnTo>
                <a:lnTo>
                  <a:pt x="0" y="2269386"/>
                </a:lnTo>
                <a:lnTo>
                  <a:pt x="0" y="192705"/>
                </a:lnTo>
                <a:lnTo>
                  <a:pt x="5089" y="148519"/>
                </a:lnTo>
                <a:lnTo>
                  <a:pt x="19586" y="107958"/>
                </a:lnTo>
                <a:lnTo>
                  <a:pt x="42335" y="72177"/>
                </a:lnTo>
                <a:lnTo>
                  <a:pt x="72177" y="42335"/>
                </a:lnTo>
                <a:lnTo>
                  <a:pt x="107958" y="19586"/>
                </a:lnTo>
                <a:lnTo>
                  <a:pt x="148519" y="5089"/>
                </a:lnTo>
                <a:lnTo>
                  <a:pt x="192705" y="0"/>
                </a:lnTo>
              </a:path>
              <a:path w="1156335" h="2462529">
                <a:moveTo>
                  <a:pt x="963496" y="0"/>
                </a:moveTo>
                <a:lnTo>
                  <a:pt x="1007680" y="5089"/>
                </a:lnTo>
                <a:lnTo>
                  <a:pt x="1048241" y="19586"/>
                </a:lnTo>
                <a:lnTo>
                  <a:pt x="1084022" y="42335"/>
                </a:lnTo>
                <a:lnTo>
                  <a:pt x="1113865" y="72177"/>
                </a:lnTo>
                <a:lnTo>
                  <a:pt x="1136614" y="107958"/>
                </a:lnTo>
                <a:lnTo>
                  <a:pt x="1151112" y="148519"/>
                </a:lnTo>
                <a:lnTo>
                  <a:pt x="1156202" y="192705"/>
                </a:lnTo>
                <a:lnTo>
                  <a:pt x="1156202" y="2269386"/>
                </a:lnTo>
                <a:lnTo>
                  <a:pt x="1151112" y="2313569"/>
                </a:lnTo>
                <a:lnTo>
                  <a:pt x="1136614" y="2354130"/>
                </a:lnTo>
                <a:lnTo>
                  <a:pt x="1113865" y="2389910"/>
                </a:lnTo>
                <a:lnTo>
                  <a:pt x="1084022" y="2419753"/>
                </a:lnTo>
                <a:lnTo>
                  <a:pt x="1048241" y="2442502"/>
                </a:lnTo>
                <a:lnTo>
                  <a:pt x="1007680" y="2457000"/>
                </a:lnTo>
                <a:lnTo>
                  <a:pt x="963496" y="246209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87554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3756" y="3786850"/>
            <a:ext cx="856690" cy="296371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marL="12327" defTabSz="887554">
              <a:spcBef>
                <a:spcPts val="97"/>
              </a:spcBef>
              <a:defRPr/>
            </a:pPr>
            <a:r>
              <a:rPr sz="1845" i="1" spc="-126" dirty="0">
                <a:solidFill>
                  <a:srgbClr val="3A87FF"/>
                </a:solidFill>
                <a:latin typeface="Trebuchet MS"/>
                <a:cs typeface="Trebuchet MS"/>
              </a:rPr>
              <a:t>expect</a:t>
            </a:r>
            <a:r>
              <a:rPr sz="1845" i="1" spc="185" dirty="0">
                <a:solidFill>
                  <a:srgbClr val="3A87FF"/>
                </a:solidFill>
                <a:latin typeface="Trebuchet MS"/>
                <a:cs typeface="Trebuchet MS"/>
              </a:rPr>
              <a:t> </a:t>
            </a:r>
            <a:r>
              <a:rPr sz="1845" spc="-54" dirty="0">
                <a:solidFill>
                  <a:prstClr val="black"/>
                </a:solidFill>
                <a:latin typeface="Trebuchet MS"/>
                <a:cs typeface="Trebuchet MS"/>
              </a:rPr>
              <a:t>=</a:t>
            </a:r>
            <a:endParaRPr sz="1845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587027-C38C-4AC1-B259-95200EA7BFF6}"/>
              </a:ext>
            </a:extLst>
          </p:cNvPr>
          <p:cNvSpPr txBox="1"/>
          <p:nvPr/>
        </p:nvSpPr>
        <p:spPr>
          <a:xfrm>
            <a:off x="0" y="7353401"/>
            <a:ext cx="1636602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749970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4473" y="596264"/>
            <a:ext cx="4114576" cy="469496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3300" spc="-185" dirty="0">
                <a:solidFill>
                  <a:srgbClr val="3A87FF"/>
                </a:solidFill>
              </a:rPr>
              <a:t>Word2</a:t>
            </a:r>
            <a:r>
              <a:rPr lang="en-US" sz="3300" spc="-185" dirty="0">
                <a:solidFill>
                  <a:srgbClr val="3A87FF"/>
                </a:solidFill>
              </a:rPr>
              <a:t>V</a:t>
            </a:r>
            <a:r>
              <a:rPr sz="3300" spc="-185" dirty="0">
                <a:solidFill>
                  <a:srgbClr val="3A87FF"/>
                </a:solidFill>
              </a:rPr>
              <a:t>ec</a:t>
            </a:r>
            <a:r>
              <a:rPr sz="3300" spc="-246" dirty="0">
                <a:solidFill>
                  <a:srgbClr val="3A87FF"/>
                </a:solidFill>
              </a:rPr>
              <a:t> </a:t>
            </a:r>
            <a:r>
              <a:rPr sz="3300" spc="-179" dirty="0">
                <a:solidFill>
                  <a:srgbClr val="3A87FF"/>
                </a:solidFill>
              </a:rPr>
              <a:t>Overview</a:t>
            </a:r>
            <a:endParaRPr sz="3300" dirty="0"/>
          </a:p>
        </p:txBody>
      </p:sp>
      <p:sp>
        <p:nvSpPr>
          <p:cNvPr id="3" name="object 3"/>
          <p:cNvSpPr txBox="1"/>
          <p:nvPr/>
        </p:nvSpPr>
        <p:spPr>
          <a:xfrm>
            <a:off x="694473" y="1475882"/>
            <a:ext cx="8475682" cy="4803689"/>
          </a:xfrm>
          <a:prstGeom prst="rect">
            <a:avLst/>
          </a:prstGeom>
        </p:spPr>
        <p:txBody>
          <a:bodyPr vert="horz" wrap="square" lIns="0" tIns="27117" rIns="0" bIns="0" rtlCol="0">
            <a:spAutoFit/>
          </a:bodyPr>
          <a:lstStyle/>
          <a:p>
            <a:pPr marL="12327" marR="899880" defTabSz="887554">
              <a:lnSpc>
                <a:spcPts val="3009"/>
              </a:lnSpc>
              <a:spcBef>
                <a:spcPts val="212"/>
              </a:spcBef>
              <a:defRPr/>
            </a:pPr>
            <a:r>
              <a:rPr sz="2523" spc="-87" dirty="0">
                <a:solidFill>
                  <a:srgbClr val="BB57BE"/>
                </a:solidFill>
                <a:latin typeface="Trebuchet MS"/>
                <a:cs typeface="Trebuchet MS"/>
              </a:rPr>
              <a:t>Word2vec</a:t>
            </a:r>
            <a:r>
              <a:rPr sz="2523" spc="-228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523" spc="-68" dirty="0">
                <a:solidFill>
                  <a:prstClr val="black"/>
                </a:solidFill>
                <a:latin typeface="Trebuchet MS"/>
                <a:cs typeface="Trebuchet MS"/>
              </a:rPr>
              <a:t>(Mikolov</a:t>
            </a:r>
            <a:r>
              <a:rPr sz="2523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45" dirty="0">
                <a:solidFill>
                  <a:prstClr val="black"/>
                </a:solidFill>
                <a:latin typeface="Trebuchet MS"/>
                <a:cs typeface="Trebuchet MS"/>
              </a:rPr>
              <a:t>et</a:t>
            </a:r>
            <a:r>
              <a:rPr sz="2523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204" dirty="0">
                <a:solidFill>
                  <a:prstClr val="black"/>
                </a:solidFill>
                <a:latin typeface="Trebuchet MS"/>
                <a:cs typeface="Trebuchet MS"/>
              </a:rPr>
              <a:t>al.</a:t>
            </a:r>
            <a:r>
              <a:rPr sz="2523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87" dirty="0">
                <a:solidFill>
                  <a:prstClr val="black"/>
                </a:solidFill>
                <a:latin typeface="Trebuchet MS"/>
                <a:cs typeface="Trebuchet MS"/>
              </a:rPr>
              <a:t>2013)</a:t>
            </a:r>
            <a:r>
              <a:rPr sz="2523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97" dirty="0">
                <a:solidFill>
                  <a:prstClr val="black"/>
                </a:solidFill>
                <a:latin typeface="Trebuchet MS"/>
                <a:cs typeface="Trebuchet MS"/>
              </a:rPr>
              <a:t>is</a:t>
            </a:r>
            <a:r>
              <a:rPr sz="2523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21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523" spc="-22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21" dirty="0">
                <a:solidFill>
                  <a:prstClr val="black"/>
                </a:solidFill>
                <a:latin typeface="Trebuchet MS"/>
                <a:cs typeface="Trebuchet MS"/>
              </a:rPr>
              <a:t>framework</a:t>
            </a:r>
            <a:r>
              <a:rPr sz="2523" spc="-22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11" dirty="0">
                <a:solidFill>
                  <a:prstClr val="black"/>
                </a:solidFill>
                <a:latin typeface="Trebuchet MS"/>
                <a:cs typeface="Trebuchet MS"/>
              </a:rPr>
              <a:t>for</a:t>
            </a:r>
            <a:r>
              <a:rPr sz="2523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21" dirty="0">
                <a:solidFill>
                  <a:prstClr val="black"/>
                </a:solidFill>
                <a:latin typeface="Trebuchet MS"/>
                <a:cs typeface="Trebuchet MS"/>
              </a:rPr>
              <a:t>learning  </a:t>
            </a:r>
            <a:r>
              <a:rPr sz="2523" spc="-92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r>
              <a:rPr sz="2523" spc="-22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21" dirty="0">
                <a:solidFill>
                  <a:prstClr val="black"/>
                </a:solidFill>
                <a:latin typeface="Trebuchet MS"/>
                <a:cs typeface="Trebuchet MS"/>
              </a:rPr>
              <a:t>vectors</a:t>
            </a:r>
            <a:endParaRPr sz="2523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defTabSz="887554">
              <a:spcBef>
                <a:spcPts val="44"/>
              </a:spcBef>
              <a:defRPr/>
            </a:pPr>
            <a:endParaRPr sz="344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2327" defTabSz="887554">
              <a:defRPr/>
            </a:pPr>
            <a:r>
              <a:rPr sz="2523" spc="-141" dirty="0">
                <a:solidFill>
                  <a:prstClr val="black"/>
                </a:solidFill>
                <a:latin typeface="Trebuchet MS"/>
                <a:cs typeface="Trebuchet MS"/>
              </a:rPr>
              <a:t>Idea:</a:t>
            </a:r>
            <a:endParaRPr sz="2523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67348" indent="-355022" defTabSz="887554">
              <a:spcBef>
                <a:spcPts val="582"/>
              </a:spcBef>
              <a:buClr>
                <a:srgbClr val="CC0000"/>
              </a:buClr>
              <a:buFont typeface="Times New Roman"/>
              <a:buChar char="•"/>
              <a:tabLst>
                <a:tab pos="366732" algn="l"/>
                <a:tab pos="367348" algn="l"/>
              </a:tabLst>
              <a:defRPr/>
            </a:pPr>
            <a:r>
              <a:rPr sz="2523" spc="-34" dirty="0">
                <a:solidFill>
                  <a:prstClr val="black"/>
                </a:solidFill>
                <a:latin typeface="Trebuchet MS"/>
                <a:cs typeface="Trebuchet MS"/>
              </a:rPr>
              <a:t>We</a:t>
            </a:r>
            <a:r>
              <a:rPr sz="2523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11" dirty="0">
                <a:solidFill>
                  <a:prstClr val="black"/>
                </a:solidFill>
                <a:latin typeface="Trebuchet MS"/>
                <a:cs typeface="Trebuchet MS"/>
              </a:rPr>
              <a:t>have</a:t>
            </a:r>
            <a:r>
              <a:rPr sz="2523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21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523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31" dirty="0">
                <a:solidFill>
                  <a:prstClr val="black"/>
                </a:solidFill>
                <a:latin typeface="Trebuchet MS"/>
                <a:cs typeface="Trebuchet MS"/>
              </a:rPr>
              <a:t>large</a:t>
            </a:r>
            <a:r>
              <a:rPr sz="2523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97" dirty="0">
                <a:solidFill>
                  <a:prstClr val="black"/>
                </a:solidFill>
                <a:latin typeface="Trebuchet MS"/>
                <a:cs typeface="Trebuchet MS"/>
              </a:rPr>
              <a:t>corpus</a:t>
            </a:r>
            <a:r>
              <a:rPr sz="2523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07" dirty="0">
                <a:solidFill>
                  <a:prstClr val="black"/>
                </a:solidFill>
                <a:latin typeface="Trebuchet MS"/>
                <a:cs typeface="Trebuchet MS"/>
              </a:rPr>
              <a:t>of</a:t>
            </a:r>
            <a:r>
              <a:rPr sz="2523" spc="-21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65" dirty="0">
                <a:solidFill>
                  <a:prstClr val="black"/>
                </a:solidFill>
                <a:latin typeface="Trebuchet MS"/>
                <a:cs typeface="Trebuchet MS"/>
              </a:rPr>
              <a:t>text</a:t>
            </a:r>
            <a:endParaRPr sz="2523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67348" indent="-355022" defTabSz="887554">
              <a:spcBef>
                <a:spcPts val="558"/>
              </a:spcBef>
              <a:buClr>
                <a:srgbClr val="CC0000"/>
              </a:buClr>
              <a:buFont typeface="Times New Roman"/>
              <a:buChar char="•"/>
              <a:tabLst>
                <a:tab pos="366732" algn="l"/>
                <a:tab pos="367348" algn="l"/>
              </a:tabLst>
              <a:defRPr/>
            </a:pPr>
            <a:r>
              <a:rPr sz="2523" spc="-126" dirty="0">
                <a:solidFill>
                  <a:prstClr val="black"/>
                </a:solidFill>
                <a:latin typeface="Trebuchet MS"/>
                <a:cs typeface="Trebuchet MS"/>
              </a:rPr>
              <a:t>Every</a:t>
            </a:r>
            <a:r>
              <a:rPr sz="2523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92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r>
              <a:rPr sz="2523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02" dirty="0">
                <a:solidFill>
                  <a:prstClr val="black"/>
                </a:solidFill>
                <a:latin typeface="Trebuchet MS"/>
                <a:cs typeface="Trebuchet MS"/>
              </a:rPr>
              <a:t>in</a:t>
            </a:r>
            <a:r>
              <a:rPr sz="2523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21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523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51" dirty="0">
                <a:solidFill>
                  <a:prstClr val="black"/>
                </a:solidFill>
                <a:latin typeface="Trebuchet MS"/>
                <a:cs typeface="Trebuchet MS"/>
              </a:rPr>
              <a:t>fixed</a:t>
            </a:r>
            <a:r>
              <a:rPr sz="2523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21" dirty="0">
                <a:solidFill>
                  <a:prstClr val="black"/>
                </a:solidFill>
                <a:latin typeface="Trebuchet MS"/>
                <a:cs typeface="Trebuchet MS"/>
              </a:rPr>
              <a:t>vocabulary</a:t>
            </a:r>
            <a:r>
              <a:rPr sz="2523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97" dirty="0">
                <a:solidFill>
                  <a:prstClr val="black"/>
                </a:solidFill>
                <a:latin typeface="Trebuchet MS"/>
                <a:cs typeface="Trebuchet MS"/>
              </a:rPr>
              <a:t>is</a:t>
            </a:r>
            <a:r>
              <a:rPr sz="2523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17" dirty="0">
                <a:solidFill>
                  <a:prstClr val="black"/>
                </a:solidFill>
                <a:latin typeface="Trebuchet MS"/>
                <a:cs typeface="Trebuchet MS"/>
              </a:rPr>
              <a:t>represented</a:t>
            </a:r>
            <a:r>
              <a:rPr sz="2523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02" dirty="0">
                <a:solidFill>
                  <a:prstClr val="black"/>
                </a:solidFill>
                <a:latin typeface="Trebuchet MS"/>
                <a:cs typeface="Trebuchet MS"/>
              </a:rPr>
              <a:t>by</a:t>
            </a:r>
            <a:r>
              <a:rPr sz="2523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21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523" spc="-22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31" dirty="0">
                <a:solidFill>
                  <a:srgbClr val="BB57BE"/>
                </a:solidFill>
                <a:latin typeface="Trebuchet MS"/>
                <a:cs typeface="Trebuchet MS"/>
              </a:rPr>
              <a:t>vector</a:t>
            </a:r>
            <a:endParaRPr sz="2523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67348" indent="-355022" defTabSz="887554">
              <a:lnSpc>
                <a:spcPts val="2970"/>
              </a:lnSpc>
              <a:spcBef>
                <a:spcPts val="558"/>
              </a:spcBef>
              <a:buClr>
                <a:srgbClr val="CC0000"/>
              </a:buClr>
              <a:buFont typeface="Times New Roman"/>
              <a:buChar char="•"/>
              <a:tabLst>
                <a:tab pos="366732" algn="l"/>
                <a:tab pos="367348" algn="l"/>
              </a:tabLst>
              <a:defRPr/>
            </a:pPr>
            <a:r>
              <a:rPr sz="2523" spc="-87" dirty="0">
                <a:solidFill>
                  <a:prstClr val="black"/>
                </a:solidFill>
                <a:latin typeface="Trebuchet MS"/>
                <a:cs typeface="Trebuchet MS"/>
              </a:rPr>
              <a:t>Go</a:t>
            </a:r>
            <a:r>
              <a:rPr sz="2523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97" dirty="0">
                <a:solidFill>
                  <a:prstClr val="black"/>
                </a:solidFill>
                <a:latin typeface="Trebuchet MS"/>
                <a:cs typeface="Trebuchet MS"/>
              </a:rPr>
              <a:t>through</a:t>
            </a:r>
            <a:r>
              <a:rPr sz="2523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36" dirty="0">
                <a:solidFill>
                  <a:prstClr val="black"/>
                </a:solidFill>
                <a:latin typeface="Trebuchet MS"/>
                <a:cs typeface="Trebuchet MS"/>
              </a:rPr>
              <a:t>each</a:t>
            </a:r>
            <a:r>
              <a:rPr sz="2523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02" dirty="0">
                <a:solidFill>
                  <a:prstClr val="black"/>
                </a:solidFill>
                <a:latin typeface="Trebuchet MS"/>
                <a:cs typeface="Trebuchet MS"/>
              </a:rPr>
              <a:t>position</a:t>
            </a:r>
            <a:r>
              <a:rPr sz="2523" spc="-21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i="1" spc="-219" dirty="0">
                <a:solidFill>
                  <a:prstClr val="black"/>
                </a:solidFill>
                <a:latin typeface="Trebuchet MS"/>
                <a:cs typeface="Trebuchet MS"/>
              </a:rPr>
              <a:t>t </a:t>
            </a:r>
            <a:r>
              <a:rPr sz="2523" spc="-107" dirty="0">
                <a:solidFill>
                  <a:prstClr val="black"/>
                </a:solidFill>
                <a:latin typeface="Trebuchet MS"/>
                <a:cs typeface="Trebuchet MS"/>
              </a:rPr>
              <a:t>in</a:t>
            </a:r>
            <a:r>
              <a:rPr sz="2523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26" dirty="0">
                <a:solidFill>
                  <a:prstClr val="black"/>
                </a:solidFill>
                <a:latin typeface="Trebuchet MS"/>
                <a:cs typeface="Trebuchet MS"/>
              </a:rPr>
              <a:t>the</a:t>
            </a:r>
            <a:r>
              <a:rPr sz="2523" spc="-21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98" dirty="0">
                <a:solidFill>
                  <a:prstClr val="black"/>
                </a:solidFill>
                <a:latin typeface="Trebuchet MS"/>
                <a:cs typeface="Trebuchet MS"/>
              </a:rPr>
              <a:t>text,</a:t>
            </a:r>
            <a:r>
              <a:rPr sz="2523" spc="-20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21" dirty="0">
                <a:solidFill>
                  <a:prstClr val="black"/>
                </a:solidFill>
                <a:latin typeface="Trebuchet MS"/>
                <a:cs typeface="Trebuchet MS"/>
              </a:rPr>
              <a:t>which</a:t>
            </a:r>
            <a:r>
              <a:rPr sz="2523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87" dirty="0">
                <a:solidFill>
                  <a:prstClr val="black"/>
                </a:solidFill>
                <a:latin typeface="Trebuchet MS"/>
                <a:cs typeface="Trebuchet MS"/>
              </a:rPr>
              <a:t>has</a:t>
            </a:r>
            <a:r>
              <a:rPr sz="2523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21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523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41" dirty="0">
                <a:solidFill>
                  <a:prstClr val="black"/>
                </a:solidFill>
                <a:latin typeface="Trebuchet MS"/>
                <a:cs typeface="Trebuchet MS"/>
              </a:rPr>
              <a:t>center</a:t>
            </a:r>
            <a:r>
              <a:rPr sz="2523" spc="-21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92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endParaRPr sz="2523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66732" defTabSz="887554">
              <a:lnSpc>
                <a:spcPts val="2970"/>
              </a:lnSpc>
              <a:defRPr/>
            </a:pPr>
            <a:r>
              <a:rPr sz="2523" i="1" spc="-111" dirty="0">
                <a:solidFill>
                  <a:prstClr val="black"/>
                </a:solidFill>
                <a:latin typeface="Trebuchet MS"/>
                <a:cs typeface="Trebuchet MS"/>
              </a:rPr>
              <a:t>c</a:t>
            </a:r>
            <a:r>
              <a:rPr sz="2523" i="1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97" dirty="0">
                <a:solidFill>
                  <a:prstClr val="black"/>
                </a:solidFill>
                <a:latin typeface="Trebuchet MS"/>
                <a:cs typeface="Trebuchet MS"/>
              </a:rPr>
              <a:t>and</a:t>
            </a:r>
            <a:r>
              <a:rPr sz="2523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41" dirty="0">
                <a:solidFill>
                  <a:prstClr val="black"/>
                </a:solidFill>
                <a:latin typeface="Trebuchet MS"/>
                <a:cs typeface="Trebuchet MS"/>
              </a:rPr>
              <a:t>context</a:t>
            </a:r>
            <a:r>
              <a:rPr sz="2523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51" dirty="0">
                <a:solidFill>
                  <a:prstClr val="black"/>
                </a:solidFill>
                <a:latin typeface="Trebuchet MS"/>
                <a:cs typeface="Trebuchet MS"/>
              </a:rPr>
              <a:t>(“outside”)</a:t>
            </a:r>
            <a:r>
              <a:rPr sz="2523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83" dirty="0">
                <a:solidFill>
                  <a:prstClr val="black"/>
                </a:solidFill>
                <a:latin typeface="Trebuchet MS"/>
                <a:cs typeface="Trebuchet MS"/>
              </a:rPr>
              <a:t>words</a:t>
            </a:r>
            <a:r>
              <a:rPr sz="2523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i="1" spc="-63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endParaRPr sz="2523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66732" marR="303247" indent="-355022" defTabSz="887554">
              <a:lnSpc>
                <a:spcPts val="3009"/>
              </a:lnSpc>
              <a:spcBef>
                <a:spcPts val="674"/>
              </a:spcBef>
              <a:buClr>
                <a:srgbClr val="CC0000"/>
              </a:buClr>
              <a:buFont typeface="Times New Roman"/>
              <a:buChar char="•"/>
              <a:tabLst>
                <a:tab pos="366732" algn="l"/>
                <a:tab pos="367348" algn="l"/>
              </a:tabLst>
              <a:defRPr/>
            </a:pPr>
            <a:r>
              <a:rPr sz="2523" spc="-78" dirty="0">
                <a:solidFill>
                  <a:prstClr val="black"/>
                </a:solidFill>
                <a:latin typeface="Trebuchet MS"/>
                <a:cs typeface="Trebuchet MS"/>
              </a:rPr>
              <a:t>Use</a:t>
            </a:r>
            <a:r>
              <a:rPr sz="2523" spc="-21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26" dirty="0">
                <a:solidFill>
                  <a:prstClr val="black"/>
                </a:solidFill>
                <a:latin typeface="Trebuchet MS"/>
                <a:cs typeface="Trebuchet MS"/>
              </a:rPr>
              <a:t>the</a:t>
            </a:r>
            <a:r>
              <a:rPr sz="2523" spc="-21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36" dirty="0">
                <a:solidFill>
                  <a:srgbClr val="BB57BE"/>
                </a:solidFill>
                <a:latin typeface="Trebuchet MS"/>
                <a:cs typeface="Trebuchet MS"/>
              </a:rPr>
              <a:t>similarity</a:t>
            </a:r>
            <a:r>
              <a:rPr sz="2523" spc="-219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523" spc="-111" dirty="0">
                <a:solidFill>
                  <a:srgbClr val="BB57BE"/>
                </a:solidFill>
                <a:latin typeface="Trebuchet MS"/>
                <a:cs typeface="Trebuchet MS"/>
              </a:rPr>
              <a:t>of</a:t>
            </a:r>
            <a:r>
              <a:rPr sz="2523" spc="-209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523" spc="-126" dirty="0">
                <a:solidFill>
                  <a:srgbClr val="BB57BE"/>
                </a:solidFill>
                <a:latin typeface="Trebuchet MS"/>
                <a:cs typeface="Trebuchet MS"/>
              </a:rPr>
              <a:t>the</a:t>
            </a:r>
            <a:r>
              <a:rPr sz="2523" spc="-209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523" spc="-92" dirty="0">
                <a:solidFill>
                  <a:srgbClr val="BB57BE"/>
                </a:solidFill>
                <a:latin typeface="Trebuchet MS"/>
                <a:cs typeface="Trebuchet MS"/>
              </a:rPr>
              <a:t>word</a:t>
            </a:r>
            <a:r>
              <a:rPr sz="2523" spc="-219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523" spc="-121" dirty="0">
                <a:solidFill>
                  <a:srgbClr val="BB57BE"/>
                </a:solidFill>
                <a:latin typeface="Trebuchet MS"/>
                <a:cs typeface="Trebuchet MS"/>
              </a:rPr>
              <a:t>vectors</a:t>
            </a:r>
            <a:r>
              <a:rPr sz="2523" spc="-222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523" spc="-111" dirty="0">
                <a:solidFill>
                  <a:prstClr val="black"/>
                </a:solidFill>
                <a:latin typeface="Trebuchet MS"/>
                <a:cs typeface="Trebuchet MS"/>
              </a:rPr>
              <a:t>for</a:t>
            </a:r>
            <a:r>
              <a:rPr sz="2523" spc="-21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i="1" spc="-111" dirty="0">
                <a:solidFill>
                  <a:prstClr val="black"/>
                </a:solidFill>
                <a:latin typeface="Trebuchet MS"/>
                <a:cs typeface="Trebuchet MS"/>
              </a:rPr>
              <a:t>c</a:t>
            </a:r>
            <a:r>
              <a:rPr sz="2523" i="1" spc="-20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97" dirty="0">
                <a:solidFill>
                  <a:prstClr val="black"/>
                </a:solidFill>
                <a:latin typeface="Trebuchet MS"/>
                <a:cs typeface="Trebuchet MS"/>
              </a:rPr>
              <a:t>and</a:t>
            </a:r>
            <a:r>
              <a:rPr sz="2523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i="1" spc="-63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r>
              <a:rPr sz="2523" i="1" spc="-21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02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sz="2523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61" dirty="0">
                <a:solidFill>
                  <a:srgbClr val="BB57BE"/>
                </a:solidFill>
                <a:latin typeface="Trebuchet MS"/>
                <a:cs typeface="Trebuchet MS"/>
              </a:rPr>
              <a:t>calculate  </a:t>
            </a:r>
            <a:r>
              <a:rPr sz="2523" spc="-126" dirty="0">
                <a:solidFill>
                  <a:srgbClr val="BB57BE"/>
                </a:solidFill>
                <a:latin typeface="Trebuchet MS"/>
                <a:cs typeface="Trebuchet MS"/>
              </a:rPr>
              <a:t>the</a:t>
            </a:r>
            <a:r>
              <a:rPr sz="2523" spc="-228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523" spc="-126" dirty="0">
                <a:solidFill>
                  <a:srgbClr val="BB57BE"/>
                </a:solidFill>
                <a:latin typeface="Trebuchet MS"/>
                <a:cs typeface="Trebuchet MS"/>
              </a:rPr>
              <a:t>probability</a:t>
            </a:r>
            <a:r>
              <a:rPr sz="2523" spc="-219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523" spc="-107" dirty="0">
                <a:solidFill>
                  <a:prstClr val="black"/>
                </a:solidFill>
                <a:latin typeface="Trebuchet MS"/>
                <a:cs typeface="Trebuchet MS"/>
              </a:rPr>
              <a:t>of</a:t>
            </a:r>
            <a:r>
              <a:rPr sz="2523" spc="-21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i="1" spc="-63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r>
              <a:rPr sz="2523" i="1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11" dirty="0">
                <a:solidFill>
                  <a:prstClr val="black"/>
                </a:solidFill>
                <a:latin typeface="Trebuchet MS"/>
                <a:cs typeface="Trebuchet MS"/>
              </a:rPr>
              <a:t>given</a:t>
            </a:r>
            <a:r>
              <a:rPr sz="2523" spc="-22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i="1" spc="-111" dirty="0">
                <a:solidFill>
                  <a:prstClr val="black"/>
                </a:solidFill>
                <a:latin typeface="Trebuchet MS"/>
                <a:cs typeface="Trebuchet MS"/>
              </a:rPr>
              <a:t>c</a:t>
            </a:r>
            <a:r>
              <a:rPr sz="2523" i="1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11" dirty="0">
                <a:solidFill>
                  <a:prstClr val="black"/>
                </a:solidFill>
                <a:latin typeface="Trebuchet MS"/>
                <a:cs typeface="Trebuchet MS"/>
              </a:rPr>
              <a:t>(or</a:t>
            </a:r>
            <a:r>
              <a:rPr sz="2523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51" dirty="0">
                <a:solidFill>
                  <a:prstClr val="black"/>
                </a:solidFill>
                <a:latin typeface="Trebuchet MS"/>
                <a:cs typeface="Trebuchet MS"/>
              </a:rPr>
              <a:t>vice</a:t>
            </a:r>
            <a:r>
              <a:rPr sz="2523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21" dirty="0">
                <a:solidFill>
                  <a:prstClr val="black"/>
                </a:solidFill>
                <a:latin typeface="Trebuchet MS"/>
                <a:cs typeface="Trebuchet MS"/>
              </a:rPr>
              <a:t>versa)</a:t>
            </a:r>
            <a:endParaRPr sz="2523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67348" indent="-355022" defTabSz="887554">
              <a:spcBef>
                <a:spcPts val="461"/>
              </a:spcBef>
              <a:buClr>
                <a:srgbClr val="CC0000"/>
              </a:buClr>
              <a:buFont typeface="Times New Roman"/>
              <a:buChar char="•"/>
              <a:tabLst>
                <a:tab pos="366732" algn="l"/>
                <a:tab pos="367348" algn="l"/>
              </a:tabLst>
              <a:defRPr/>
            </a:pPr>
            <a:r>
              <a:rPr sz="2523" spc="-131" dirty="0">
                <a:solidFill>
                  <a:srgbClr val="BB57BE"/>
                </a:solidFill>
                <a:latin typeface="Trebuchet MS"/>
                <a:cs typeface="Trebuchet MS"/>
              </a:rPr>
              <a:t>Keep</a:t>
            </a:r>
            <a:r>
              <a:rPr sz="2523" spc="-219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523" spc="-131" dirty="0">
                <a:solidFill>
                  <a:srgbClr val="BB57BE"/>
                </a:solidFill>
                <a:latin typeface="Trebuchet MS"/>
                <a:cs typeface="Trebuchet MS"/>
              </a:rPr>
              <a:t>adjusting</a:t>
            </a:r>
            <a:r>
              <a:rPr sz="2523" spc="-222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523" spc="-126" dirty="0">
                <a:solidFill>
                  <a:srgbClr val="BB57BE"/>
                </a:solidFill>
                <a:latin typeface="Trebuchet MS"/>
                <a:cs typeface="Trebuchet MS"/>
              </a:rPr>
              <a:t>the</a:t>
            </a:r>
            <a:r>
              <a:rPr sz="2523" spc="-21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523" spc="-92" dirty="0">
                <a:solidFill>
                  <a:srgbClr val="BB57BE"/>
                </a:solidFill>
                <a:latin typeface="Trebuchet MS"/>
                <a:cs typeface="Trebuchet MS"/>
              </a:rPr>
              <a:t>word</a:t>
            </a:r>
            <a:r>
              <a:rPr sz="2523" spc="-219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523" spc="-121" dirty="0">
                <a:solidFill>
                  <a:srgbClr val="BB57BE"/>
                </a:solidFill>
                <a:latin typeface="Trebuchet MS"/>
                <a:cs typeface="Trebuchet MS"/>
              </a:rPr>
              <a:t>vectors</a:t>
            </a:r>
            <a:r>
              <a:rPr sz="2523" spc="-219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523" spc="-102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sz="2523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55" dirty="0">
                <a:solidFill>
                  <a:prstClr val="black"/>
                </a:solidFill>
                <a:latin typeface="Trebuchet MS"/>
                <a:cs typeface="Trebuchet MS"/>
              </a:rPr>
              <a:t>maximize</a:t>
            </a:r>
            <a:r>
              <a:rPr sz="2523" spc="-21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11" dirty="0">
                <a:solidFill>
                  <a:prstClr val="black"/>
                </a:solidFill>
                <a:latin typeface="Trebuchet MS"/>
                <a:cs typeface="Trebuchet MS"/>
              </a:rPr>
              <a:t>this</a:t>
            </a:r>
            <a:r>
              <a:rPr sz="2523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31" dirty="0">
                <a:solidFill>
                  <a:prstClr val="black"/>
                </a:solidFill>
                <a:latin typeface="Trebuchet MS"/>
                <a:cs typeface="Trebuchet MS"/>
              </a:rPr>
              <a:t>probability</a:t>
            </a:r>
            <a:endParaRPr sz="2523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203B7F-A123-46E4-9F41-2E236A8FE857}"/>
              </a:ext>
            </a:extLst>
          </p:cNvPr>
          <p:cNvSpPr txBox="1"/>
          <p:nvPr/>
        </p:nvSpPr>
        <p:spPr>
          <a:xfrm>
            <a:off x="0" y="7353401"/>
            <a:ext cx="1636602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3556471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4475" y="596264"/>
            <a:ext cx="3623982" cy="469496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3300" spc="-161" dirty="0">
                <a:solidFill>
                  <a:srgbClr val="3A87FF"/>
                </a:solidFill>
              </a:rPr>
              <a:t>Word2Vec</a:t>
            </a:r>
            <a:r>
              <a:rPr sz="3300" spc="-316" dirty="0">
                <a:solidFill>
                  <a:srgbClr val="3A87FF"/>
                </a:solidFill>
              </a:rPr>
              <a:t> </a:t>
            </a:r>
            <a:r>
              <a:rPr sz="3300" spc="-179" dirty="0">
                <a:solidFill>
                  <a:srgbClr val="3A87FF"/>
                </a:solidFill>
              </a:rPr>
              <a:t>Overview</a:t>
            </a:r>
            <a:endParaRPr sz="3300"/>
          </a:p>
        </p:txBody>
      </p:sp>
      <p:sp>
        <p:nvSpPr>
          <p:cNvPr id="4" name="object 4"/>
          <p:cNvSpPr txBox="1"/>
          <p:nvPr/>
        </p:nvSpPr>
        <p:spPr>
          <a:xfrm>
            <a:off x="682148" y="1511382"/>
            <a:ext cx="8141634" cy="400695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marL="379676" indent="-355022" defTabSz="887554">
              <a:spcBef>
                <a:spcPts val="97"/>
              </a:spcBef>
              <a:buClr>
                <a:srgbClr val="CC0000"/>
              </a:buClr>
              <a:buFont typeface="Times New Roman"/>
              <a:buChar char="•"/>
              <a:tabLst>
                <a:tab pos="379059" algn="l"/>
                <a:tab pos="379676" algn="l"/>
              </a:tabLst>
              <a:defRPr/>
            </a:pPr>
            <a:r>
              <a:rPr sz="2523" dirty="0">
                <a:solidFill>
                  <a:prstClr val="black"/>
                </a:solidFill>
                <a:latin typeface="DejaVu Serif"/>
                <a:cs typeface="DejaVu Serif"/>
              </a:rPr>
              <a:t>Example windows and process for computing </a:t>
            </a:r>
            <a:r>
              <a:rPr lang="en-US" sz="2523" dirty="0">
                <a:solidFill>
                  <a:prstClr val="black"/>
                </a:solidFill>
                <a:latin typeface="DejaVu Serif"/>
                <a:cs typeface="DejaVu Serif"/>
              </a:rPr>
              <a:t> </a:t>
            </a:r>
            <a:r>
              <a:rPr lang="en-US" sz="2523" i="1" dirty="0">
                <a:solidFill>
                  <a:prstClr val="black"/>
                </a:solidFill>
                <a:latin typeface="DejaVu Serif"/>
                <a:cs typeface="DejaVu Serif"/>
              </a:rPr>
              <a:t>P(</a:t>
            </a:r>
            <a:r>
              <a:rPr lang="en-US" sz="2523" i="1" dirty="0" err="1">
                <a:solidFill>
                  <a:prstClr val="black"/>
                </a:solidFill>
                <a:latin typeface="DejaVu Serif"/>
                <a:cs typeface="DejaVu Serif"/>
              </a:rPr>
              <a:t>w</a:t>
            </a:r>
            <a:r>
              <a:rPr lang="en-US" sz="2523" i="1" baseline="-25000" dirty="0" err="1">
                <a:solidFill>
                  <a:prstClr val="black"/>
                </a:solidFill>
                <a:latin typeface="DejaVu Serif"/>
                <a:cs typeface="DejaVu Serif"/>
              </a:rPr>
              <a:t>t+j</a:t>
            </a:r>
            <a:r>
              <a:rPr lang="en-US" sz="2523" i="1" dirty="0" err="1">
                <a:solidFill>
                  <a:prstClr val="black"/>
                </a:solidFill>
                <a:latin typeface="DejaVu Serif"/>
                <a:cs typeface="DejaVu Serif"/>
              </a:rPr>
              <a:t>|w</a:t>
            </a:r>
            <a:r>
              <a:rPr lang="en-US" sz="2523" i="1" baseline="-25000" dirty="0" err="1">
                <a:solidFill>
                  <a:prstClr val="black"/>
                </a:solidFill>
                <a:latin typeface="DejaVu Serif"/>
                <a:cs typeface="DejaVu Serif"/>
              </a:rPr>
              <a:t>t</a:t>
            </a:r>
            <a:r>
              <a:rPr lang="en-US" sz="2523" i="1" dirty="0">
                <a:solidFill>
                  <a:prstClr val="black"/>
                </a:solidFill>
                <a:latin typeface="DejaVu Serif"/>
                <a:cs typeface="DejaVu Serif"/>
              </a:rPr>
              <a:t>)</a:t>
            </a:r>
            <a:endParaRPr sz="2767" i="1" baseline="-16081" dirty="0">
              <a:solidFill>
                <a:prstClr val="black"/>
              </a:solidFill>
              <a:latin typeface="DejaVu Serif"/>
              <a:cs typeface="DejaVu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22622" y="4137907"/>
            <a:ext cx="371027" cy="343484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9583" rIns="0" bIns="0" rtlCol="0">
            <a:spAutoFit/>
          </a:bodyPr>
          <a:lstStyle/>
          <a:p>
            <a:pPr marL="94303" defTabSz="887554">
              <a:spcBef>
                <a:spcPts val="233"/>
              </a:spcBef>
              <a:defRPr/>
            </a:pPr>
            <a:r>
              <a:rPr sz="2038" i="1" spc="-92" dirty="0">
                <a:solidFill>
                  <a:prstClr val="black"/>
                </a:solidFill>
                <a:latin typeface="Trebuchet MS"/>
                <a:cs typeface="Trebuchet MS"/>
              </a:rPr>
              <a:t>…</a:t>
            </a:r>
            <a:endParaRPr sz="203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10285" y="4126073"/>
            <a:ext cx="812931" cy="343484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9583" rIns="0" bIns="0" rtlCol="0">
            <a:spAutoFit/>
          </a:bodyPr>
          <a:lstStyle/>
          <a:p>
            <a:pPr marL="94303" defTabSz="887554">
              <a:spcBef>
                <a:spcPts val="233"/>
              </a:spcBef>
              <a:defRPr/>
            </a:pPr>
            <a:r>
              <a:rPr sz="2038" i="1" spc="-92" dirty="0">
                <a:solidFill>
                  <a:prstClr val="black"/>
                </a:solidFill>
                <a:latin typeface="Trebuchet MS"/>
                <a:cs typeface="Trebuchet MS"/>
              </a:rPr>
              <a:t>crises</a:t>
            </a:r>
            <a:endParaRPr sz="203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87498" y="4133963"/>
            <a:ext cx="1033574" cy="344730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30817" rIns="0" bIns="0" rtlCol="0">
            <a:spAutoFit/>
          </a:bodyPr>
          <a:lstStyle/>
          <a:p>
            <a:pPr marL="94303" defTabSz="887554">
              <a:spcBef>
                <a:spcPts val="243"/>
              </a:spcBef>
              <a:defRPr/>
            </a:pPr>
            <a:r>
              <a:rPr sz="2038" i="1" spc="-58" dirty="0">
                <a:solidFill>
                  <a:prstClr val="black"/>
                </a:solidFill>
                <a:latin typeface="Trebuchet MS"/>
                <a:cs typeface="Trebuchet MS"/>
              </a:rPr>
              <a:t>banking</a:t>
            </a:r>
            <a:endParaRPr sz="203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93711" y="4133964"/>
            <a:ext cx="1002142" cy="344730"/>
          </a:xfrm>
          <a:prstGeom prst="rect">
            <a:avLst/>
          </a:prstGeom>
          <a:solidFill>
            <a:srgbClr val="FF2F54"/>
          </a:solidFill>
        </p:spPr>
        <p:txBody>
          <a:bodyPr vert="horz" wrap="square" lIns="0" tIns="30817" rIns="0" bIns="0" rtlCol="0">
            <a:spAutoFit/>
          </a:bodyPr>
          <a:lstStyle/>
          <a:p>
            <a:pPr marL="294003" defTabSz="887554">
              <a:spcBef>
                <a:spcPts val="243"/>
              </a:spcBef>
              <a:defRPr/>
            </a:pPr>
            <a:r>
              <a:rPr sz="2038" i="1" spc="-117" dirty="0">
                <a:solidFill>
                  <a:prstClr val="black"/>
                </a:solidFill>
                <a:latin typeface="Trebuchet MS"/>
                <a:cs typeface="Trebuchet MS"/>
              </a:rPr>
              <a:t>into</a:t>
            </a:r>
            <a:endParaRPr sz="203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26033" y="4126073"/>
            <a:ext cx="1010154" cy="343484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9583" rIns="0" bIns="0" rtlCol="0">
            <a:spAutoFit/>
          </a:bodyPr>
          <a:lstStyle/>
          <a:p>
            <a:pPr marL="94303" defTabSz="887554">
              <a:spcBef>
                <a:spcPts val="233"/>
              </a:spcBef>
              <a:defRPr/>
            </a:pPr>
            <a:r>
              <a:rPr sz="2038" i="1" spc="-87" dirty="0">
                <a:solidFill>
                  <a:prstClr val="black"/>
                </a:solidFill>
                <a:latin typeface="Trebuchet MS"/>
                <a:cs typeface="Trebuchet MS"/>
              </a:rPr>
              <a:t>turning</a:t>
            </a:r>
            <a:endParaRPr sz="203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92802" y="4126073"/>
            <a:ext cx="1191354" cy="343484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9583" rIns="0" bIns="0" rtlCol="0">
            <a:spAutoFit/>
          </a:bodyPr>
          <a:lstStyle/>
          <a:p>
            <a:pPr marL="94303" defTabSz="887554">
              <a:spcBef>
                <a:spcPts val="233"/>
              </a:spcBef>
              <a:defRPr/>
            </a:pPr>
            <a:r>
              <a:rPr sz="2038" i="1" spc="-87" dirty="0">
                <a:solidFill>
                  <a:prstClr val="black"/>
                </a:solidFill>
                <a:latin typeface="Trebuchet MS"/>
                <a:cs typeface="Trebuchet MS"/>
              </a:rPr>
              <a:t>problems</a:t>
            </a:r>
            <a:endParaRPr sz="203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19359" y="4141851"/>
            <a:ext cx="355002" cy="345972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32047" rIns="0" bIns="0" rtlCol="0">
            <a:spAutoFit/>
          </a:bodyPr>
          <a:lstStyle/>
          <a:p>
            <a:pPr marL="94303" defTabSz="887554">
              <a:spcBef>
                <a:spcPts val="252"/>
              </a:spcBef>
              <a:defRPr/>
            </a:pPr>
            <a:r>
              <a:rPr sz="2038" i="1" spc="-92" dirty="0">
                <a:solidFill>
                  <a:prstClr val="black"/>
                </a:solidFill>
                <a:latin typeface="Trebuchet MS"/>
                <a:cs typeface="Trebuchet MS"/>
              </a:rPr>
              <a:t>…</a:t>
            </a:r>
            <a:endParaRPr sz="203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30952" y="4137907"/>
            <a:ext cx="505385" cy="343484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9583" rIns="0" bIns="0" rtlCol="0">
            <a:spAutoFit/>
          </a:bodyPr>
          <a:lstStyle/>
          <a:p>
            <a:pPr marL="94303" defTabSz="887554">
              <a:spcBef>
                <a:spcPts val="233"/>
              </a:spcBef>
              <a:defRPr/>
            </a:pPr>
            <a:r>
              <a:rPr sz="2038" i="1" spc="-20" dirty="0">
                <a:solidFill>
                  <a:prstClr val="black"/>
                </a:solidFill>
                <a:latin typeface="Trebuchet MS"/>
                <a:cs typeface="Trebuchet MS"/>
              </a:rPr>
              <a:t>as</a:t>
            </a:r>
            <a:endParaRPr sz="203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71943" y="4837063"/>
            <a:ext cx="1191354" cy="565449"/>
          </a:xfrm>
          <a:prstGeom prst="rect">
            <a:avLst/>
          </a:prstGeom>
        </p:spPr>
        <p:txBody>
          <a:bodyPr vert="horz" wrap="square" lIns="0" tIns="9244" rIns="0" bIns="0" rtlCol="0">
            <a:spAutoFit/>
          </a:bodyPr>
          <a:lstStyle/>
          <a:p>
            <a:pPr marL="12327" marR="4931" defTabSz="887554">
              <a:lnSpc>
                <a:spcPct val="101099"/>
              </a:lnSpc>
              <a:spcBef>
                <a:spcPts val="73"/>
              </a:spcBef>
              <a:defRPr/>
            </a:pPr>
            <a:r>
              <a:rPr sz="1845" spc="-92" dirty="0">
                <a:solidFill>
                  <a:prstClr val="black"/>
                </a:solidFill>
                <a:latin typeface="Trebuchet MS"/>
                <a:cs typeface="Trebuchet MS"/>
              </a:rPr>
              <a:t>center</a:t>
            </a:r>
            <a:r>
              <a:rPr sz="1845" spc="-18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845" spc="-58" dirty="0">
                <a:solidFill>
                  <a:prstClr val="black"/>
                </a:solidFill>
                <a:latin typeface="Trebuchet MS"/>
                <a:cs typeface="Trebuchet MS"/>
              </a:rPr>
              <a:t>word  </a:t>
            </a:r>
            <a:r>
              <a:rPr sz="1845" spc="-107" dirty="0">
                <a:solidFill>
                  <a:prstClr val="black"/>
                </a:solidFill>
                <a:latin typeface="Trebuchet MS"/>
                <a:cs typeface="Trebuchet MS"/>
              </a:rPr>
              <a:t>at </a:t>
            </a:r>
            <a:r>
              <a:rPr sz="1845" spc="-58" dirty="0">
                <a:solidFill>
                  <a:prstClr val="black"/>
                </a:solidFill>
                <a:latin typeface="Trebuchet MS"/>
                <a:cs typeface="Trebuchet MS"/>
              </a:rPr>
              <a:t>position</a:t>
            </a:r>
            <a:r>
              <a:rPr sz="1845" spc="-19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845" spc="-117" dirty="0">
                <a:solidFill>
                  <a:prstClr val="black"/>
                </a:solidFill>
                <a:latin typeface="Trebuchet MS"/>
                <a:cs typeface="Trebuchet MS"/>
              </a:rPr>
              <a:t>t</a:t>
            </a:r>
            <a:endParaRPr sz="1845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627403" y="4650687"/>
            <a:ext cx="2377159" cy="165791"/>
          </a:xfrm>
          <a:custGeom>
            <a:avLst/>
            <a:gdLst/>
            <a:ahLst/>
            <a:cxnLst/>
            <a:rect l="l" t="t" r="r" b="b"/>
            <a:pathLst>
              <a:path w="2449195" h="170814">
                <a:moveTo>
                  <a:pt x="2449013" y="3"/>
                </a:moveTo>
                <a:lnTo>
                  <a:pt x="2447895" y="33222"/>
                </a:lnTo>
                <a:lnTo>
                  <a:pt x="2444846" y="60350"/>
                </a:lnTo>
                <a:lnTo>
                  <a:pt x="2440323" y="78640"/>
                </a:lnTo>
                <a:lnTo>
                  <a:pt x="2434783" y="85347"/>
                </a:lnTo>
                <a:lnTo>
                  <a:pt x="1220159" y="85344"/>
                </a:lnTo>
                <a:lnTo>
                  <a:pt x="1214626" y="92051"/>
                </a:lnTo>
                <a:lnTo>
                  <a:pt x="1210106" y="110341"/>
                </a:lnTo>
                <a:lnTo>
                  <a:pt x="1207058" y="137469"/>
                </a:lnTo>
                <a:lnTo>
                  <a:pt x="1205941" y="170689"/>
                </a:lnTo>
                <a:lnTo>
                  <a:pt x="1204823" y="137469"/>
                </a:lnTo>
                <a:lnTo>
                  <a:pt x="1201774" y="110341"/>
                </a:lnTo>
                <a:lnTo>
                  <a:pt x="1197251" y="92051"/>
                </a:lnTo>
                <a:lnTo>
                  <a:pt x="1191711" y="85344"/>
                </a:lnTo>
                <a:lnTo>
                  <a:pt x="14224" y="85344"/>
                </a:lnTo>
                <a:lnTo>
                  <a:pt x="8687" y="78637"/>
                </a:lnTo>
                <a:lnTo>
                  <a:pt x="4166" y="60347"/>
                </a:lnTo>
                <a:lnTo>
                  <a:pt x="1117" y="33220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87554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52941" y="4845939"/>
            <a:ext cx="2157132" cy="565449"/>
          </a:xfrm>
          <a:prstGeom prst="rect">
            <a:avLst/>
          </a:prstGeom>
        </p:spPr>
        <p:txBody>
          <a:bodyPr vert="horz" wrap="square" lIns="0" tIns="9244" rIns="0" bIns="0" rtlCol="0">
            <a:spAutoFit/>
          </a:bodyPr>
          <a:lstStyle/>
          <a:p>
            <a:pPr marL="12327" marR="4931" defTabSz="887554">
              <a:lnSpc>
                <a:spcPct val="101099"/>
              </a:lnSpc>
              <a:spcBef>
                <a:spcPts val="73"/>
              </a:spcBef>
              <a:defRPr/>
            </a:pPr>
            <a:r>
              <a:rPr sz="1845" spc="-58" dirty="0">
                <a:solidFill>
                  <a:prstClr val="black"/>
                </a:solidFill>
                <a:latin typeface="Trebuchet MS"/>
                <a:cs typeface="Trebuchet MS"/>
              </a:rPr>
              <a:t>outside </a:t>
            </a:r>
            <a:r>
              <a:rPr sz="1845" spc="-97" dirty="0">
                <a:solidFill>
                  <a:prstClr val="black"/>
                </a:solidFill>
                <a:latin typeface="Trebuchet MS"/>
                <a:cs typeface="Trebuchet MS"/>
              </a:rPr>
              <a:t>context</a:t>
            </a:r>
            <a:r>
              <a:rPr sz="1845" spc="-25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845" spc="-48" dirty="0">
                <a:solidFill>
                  <a:prstClr val="black"/>
                </a:solidFill>
                <a:latin typeface="Trebuchet MS"/>
                <a:cs typeface="Trebuchet MS"/>
              </a:rPr>
              <a:t>words  </a:t>
            </a:r>
            <a:r>
              <a:rPr sz="1845" spc="-73" dirty="0">
                <a:solidFill>
                  <a:prstClr val="black"/>
                </a:solidFill>
                <a:latin typeface="Trebuchet MS"/>
                <a:cs typeface="Trebuchet MS"/>
              </a:rPr>
              <a:t>in </a:t>
            </a:r>
            <a:r>
              <a:rPr sz="1845" spc="-48" dirty="0">
                <a:solidFill>
                  <a:prstClr val="black"/>
                </a:solidFill>
                <a:latin typeface="Trebuchet MS"/>
                <a:cs typeface="Trebuchet MS"/>
              </a:rPr>
              <a:t>window </a:t>
            </a:r>
            <a:r>
              <a:rPr sz="1845" spc="-63" dirty="0">
                <a:solidFill>
                  <a:prstClr val="black"/>
                </a:solidFill>
                <a:latin typeface="Trebuchet MS"/>
                <a:cs typeface="Trebuchet MS"/>
              </a:rPr>
              <a:t>of </a:t>
            </a:r>
            <a:r>
              <a:rPr sz="1845" spc="-102" dirty="0">
                <a:solidFill>
                  <a:prstClr val="black"/>
                </a:solidFill>
                <a:latin typeface="Trebuchet MS"/>
                <a:cs typeface="Trebuchet MS"/>
              </a:rPr>
              <a:t>size</a:t>
            </a:r>
            <a:r>
              <a:rPr sz="1845" spc="-32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845" spc="-34" dirty="0">
                <a:solidFill>
                  <a:prstClr val="black"/>
                </a:solidFill>
                <a:latin typeface="Trebuchet MS"/>
                <a:cs typeface="Trebuchet MS"/>
              </a:rPr>
              <a:t>2</a:t>
            </a:r>
            <a:endParaRPr sz="1845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497174" y="4686188"/>
            <a:ext cx="2090570" cy="173803"/>
          </a:xfrm>
          <a:custGeom>
            <a:avLst/>
            <a:gdLst/>
            <a:ahLst/>
            <a:cxnLst/>
            <a:rect l="l" t="t" r="r" b="b"/>
            <a:pathLst>
              <a:path w="2153920" h="179070">
                <a:moveTo>
                  <a:pt x="2153919" y="2"/>
                </a:moveTo>
                <a:lnTo>
                  <a:pt x="2152749" y="34803"/>
                </a:lnTo>
                <a:lnTo>
                  <a:pt x="2149557" y="63223"/>
                </a:lnTo>
                <a:lnTo>
                  <a:pt x="2144820" y="82384"/>
                </a:lnTo>
                <a:lnTo>
                  <a:pt x="2139018" y="89410"/>
                </a:lnTo>
                <a:lnTo>
                  <a:pt x="1075541" y="89407"/>
                </a:lnTo>
                <a:lnTo>
                  <a:pt x="1069738" y="96434"/>
                </a:lnTo>
                <a:lnTo>
                  <a:pt x="1064999" y="115594"/>
                </a:lnTo>
                <a:lnTo>
                  <a:pt x="1061805" y="144014"/>
                </a:lnTo>
                <a:lnTo>
                  <a:pt x="1060634" y="178815"/>
                </a:lnTo>
                <a:lnTo>
                  <a:pt x="1059463" y="144014"/>
                </a:lnTo>
                <a:lnTo>
                  <a:pt x="1056270" y="115594"/>
                </a:lnTo>
                <a:lnTo>
                  <a:pt x="1051534" y="96434"/>
                </a:lnTo>
                <a:lnTo>
                  <a:pt x="1045734" y="89407"/>
                </a:lnTo>
                <a:lnTo>
                  <a:pt x="14901" y="89407"/>
                </a:lnTo>
                <a:lnTo>
                  <a:pt x="9101" y="82381"/>
                </a:lnTo>
                <a:lnTo>
                  <a:pt x="4364" y="63220"/>
                </a:lnTo>
                <a:lnTo>
                  <a:pt x="1171" y="34801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87554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06727" y="4845939"/>
            <a:ext cx="2157132" cy="565449"/>
          </a:xfrm>
          <a:prstGeom prst="rect">
            <a:avLst/>
          </a:prstGeom>
        </p:spPr>
        <p:txBody>
          <a:bodyPr vert="horz" wrap="square" lIns="0" tIns="9244" rIns="0" bIns="0" rtlCol="0">
            <a:spAutoFit/>
          </a:bodyPr>
          <a:lstStyle/>
          <a:p>
            <a:pPr marL="12327" marR="4931" defTabSz="887554">
              <a:lnSpc>
                <a:spcPct val="101099"/>
              </a:lnSpc>
              <a:spcBef>
                <a:spcPts val="73"/>
              </a:spcBef>
              <a:defRPr/>
            </a:pPr>
            <a:r>
              <a:rPr sz="1845" spc="-58" dirty="0">
                <a:solidFill>
                  <a:prstClr val="black"/>
                </a:solidFill>
                <a:latin typeface="Trebuchet MS"/>
                <a:cs typeface="Trebuchet MS"/>
              </a:rPr>
              <a:t>outside </a:t>
            </a:r>
            <a:r>
              <a:rPr sz="1845" spc="-97" dirty="0">
                <a:solidFill>
                  <a:prstClr val="black"/>
                </a:solidFill>
                <a:latin typeface="Trebuchet MS"/>
                <a:cs typeface="Trebuchet MS"/>
              </a:rPr>
              <a:t>context</a:t>
            </a:r>
            <a:r>
              <a:rPr sz="1845" spc="-25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845" spc="-48" dirty="0">
                <a:solidFill>
                  <a:prstClr val="black"/>
                </a:solidFill>
                <a:latin typeface="Trebuchet MS"/>
                <a:cs typeface="Trebuchet MS"/>
              </a:rPr>
              <a:t>words  </a:t>
            </a:r>
            <a:r>
              <a:rPr sz="1845" spc="-73" dirty="0">
                <a:solidFill>
                  <a:prstClr val="black"/>
                </a:solidFill>
                <a:latin typeface="Trebuchet MS"/>
                <a:cs typeface="Trebuchet MS"/>
              </a:rPr>
              <a:t>in </a:t>
            </a:r>
            <a:r>
              <a:rPr sz="1845" spc="-48" dirty="0">
                <a:solidFill>
                  <a:prstClr val="black"/>
                </a:solidFill>
                <a:latin typeface="Trebuchet MS"/>
                <a:cs typeface="Trebuchet MS"/>
              </a:rPr>
              <a:t>window </a:t>
            </a:r>
            <a:r>
              <a:rPr sz="1845" spc="-63" dirty="0">
                <a:solidFill>
                  <a:prstClr val="black"/>
                </a:solidFill>
                <a:latin typeface="Trebuchet MS"/>
                <a:cs typeface="Trebuchet MS"/>
              </a:rPr>
              <a:t>of </a:t>
            </a:r>
            <a:r>
              <a:rPr sz="1845" spc="-102" dirty="0">
                <a:solidFill>
                  <a:prstClr val="black"/>
                </a:solidFill>
                <a:latin typeface="Trebuchet MS"/>
                <a:cs typeface="Trebuchet MS"/>
              </a:rPr>
              <a:t>size</a:t>
            </a:r>
            <a:r>
              <a:rPr sz="1845" spc="-32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845" spc="-34" dirty="0">
                <a:solidFill>
                  <a:prstClr val="black"/>
                </a:solidFill>
                <a:latin typeface="Trebuchet MS"/>
                <a:cs typeface="Trebuchet MS"/>
              </a:rPr>
              <a:t>2</a:t>
            </a:r>
            <a:endParaRPr sz="1845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280491" y="4666453"/>
            <a:ext cx="828339" cy="157779"/>
          </a:xfrm>
          <a:custGeom>
            <a:avLst/>
            <a:gdLst/>
            <a:ahLst/>
            <a:cxnLst/>
            <a:rect l="l" t="t" r="r" b="b"/>
            <a:pathLst>
              <a:path w="853439" h="162560">
                <a:moveTo>
                  <a:pt x="853445" y="0"/>
                </a:moveTo>
                <a:lnTo>
                  <a:pt x="852380" y="31637"/>
                </a:lnTo>
                <a:lnTo>
                  <a:pt x="849477" y="57473"/>
                </a:lnTo>
                <a:lnTo>
                  <a:pt x="845171" y="74892"/>
                </a:lnTo>
                <a:lnTo>
                  <a:pt x="839898" y="81279"/>
                </a:lnTo>
                <a:lnTo>
                  <a:pt x="433799" y="81279"/>
                </a:lnTo>
                <a:lnTo>
                  <a:pt x="428526" y="87667"/>
                </a:lnTo>
                <a:lnTo>
                  <a:pt x="424220" y="105086"/>
                </a:lnTo>
                <a:lnTo>
                  <a:pt x="421317" y="130922"/>
                </a:lnTo>
                <a:lnTo>
                  <a:pt x="420252" y="162559"/>
                </a:lnTo>
                <a:lnTo>
                  <a:pt x="419188" y="130922"/>
                </a:lnTo>
                <a:lnTo>
                  <a:pt x="416285" y="105086"/>
                </a:lnTo>
                <a:lnTo>
                  <a:pt x="411979" y="87667"/>
                </a:lnTo>
                <a:lnTo>
                  <a:pt x="406706" y="81279"/>
                </a:lnTo>
                <a:lnTo>
                  <a:pt x="13546" y="81279"/>
                </a:lnTo>
                <a:lnTo>
                  <a:pt x="8273" y="74892"/>
                </a:lnTo>
                <a:lnTo>
                  <a:pt x="3967" y="57473"/>
                </a:lnTo>
                <a:lnTo>
                  <a:pt x="1064" y="31637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87554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158500" y="3122934"/>
            <a:ext cx="5504841" cy="10180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4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34700A1-F847-4A75-B530-1352A79C242C}"/>
              </a:ext>
            </a:extLst>
          </p:cNvPr>
          <p:cNvGrpSpPr/>
          <p:nvPr/>
        </p:nvGrpSpPr>
        <p:grpSpPr>
          <a:xfrm>
            <a:off x="1927931" y="2974909"/>
            <a:ext cx="5780078" cy="946736"/>
            <a:chOff x="1752664" y="2600553"/>
            <a:chExt cx="5254616" cy="86066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529B328-F723-4418-9FD0-BAC400254A5B}"/>
                </a:ext>
              </a:extLst>
            </p:cNvPr>
            <p:cNvSpPr/>
            <p:nvPr/>
          </p:nvSpPr>
          <p:spPr>
            <a:xfrm>
              <a:off x="1752664" y="2601732"/>
              <a:ext cx="1234779" cy="4071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005840">
                <a:defRPr/>
              </a:pPr>
              <a:r>
                <a:rPr lang="en-US" sz="2310" i="1" spc="110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310" i="1" spc="110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t-2</a:t>
              </a:r>
              <a:r>
                <a:rPr lang="en-US" sz="2310" i="1" spc="110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310" i="1" spc="110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310" spc="11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8277E8A-4E97-4D1F-9248-CF8FDBD89ECE}"/>
                </a:ext>
              </a:extLst>
            </p:cNvPr>
            <p:cNvSpPr/>
            <p:nvPr/>
          </p:nvSpPr>
          <p:spPr>
            <a:xfrm>
              <a:off x="2586831" y="3048487"/>
              <a:ext cx="1234779" cy="4071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005840">
                <a:defRPr/>
              </a:pPr>
              <a:r>
                <a:rPr lang="en-US" sz="2310" i="1" spc="110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310" i="1" spc="110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t-1</a:t>
              </a:r>
              <a:r>
                <a:rPr lang="en-US" sz="2310" i="1" spc="110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310" i="1" spc="110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310" spc="11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329C192-61EC-46DE-B765-8619680EA32B}"/>
                </a:ext>
              </a:extLst>
            </p:cNvPr>
            <p:cNvSpPr/>
            <p:nvPr/>
          </p:nvSpPr>
          <p:spPr>
            <a:xfrm>
              <a:off x="4523466" y="3054117"/>
              <a:ext cx="1273834" cy="4071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005840">
                <a:defRPr/>
              </a:pPr>
              <a:r>
                <a:rPr lang="en-US" sz="2310" i="1" spc="110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310" i="1" spc="110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t+1</a:t>
              </a:r>
              <a:r>
                <a:rPr lang="en-US" sz="2310" i="1" spc="110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310" i="1" spc="110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310" spc="11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1385306-4097-4E02-B776-45C245AD841A}"/>
                </a:ext>
              </a:extLst>
            </p:cNvPr>
            <p:cNvSpPr/>
            <p:nvPr/>
          </p:nvSpPr>
          <p:spPr>
            <a:xfrm>
              <a:off x="5733446" y="2600553"/>
              <a:ext cx="1273834" cy="4071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005840">
                <a:defRPr/>
              </a:pPr>
              <a:r>
                <a:rPr lang="en-US" sz="2310" i="1" spc="110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310" i="1" spc="110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t+2</a:t>
              </a:r>
              <a:r>
                <a:rPr lang="en-US" sz="2310" i="1" spc="110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310" i="1" spc="110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310" spc="11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B4AA5D5-8FEE-4ADC-AD6A-E667AB66C141}"/>
              </a:ext>
            </a:extLst>
          </p:cNvPr>
          <p:cNvSpPr txBox="1"/>
          <p:nvPr/>
        </p:nvSpPr>
        <p:spPr>
          <a:xfrm>
            <a:off x="0" y="7353401"/>
            <a:ext cx="1636602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1733057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4475" y="596264"/>
            <a:ext cx="3623982" cy="469496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3300" spc="-161" dirty="0">
                <a:solidFill>
                  <a:srgbClr val="3A87FF"/>
                </a:solidFill>
              </a:rPr>
              <a:t>Word2Vec</a:t>
            </a:r>
            <a:r>
              <a:rPr sz="3300" spc="-316" dirty="0">
                <a:solidFill>
                  <a:srgbClr val="3A87FF"/>
                </a:solidFill>
              </a:rPr>
              <a:t> </a:t>
            </a:r>
            <a:r>
              <a:rPr sz="3300" spc="-179" dirty="0">
                <a:solidFill>
                  <a:srgbClr val="3A87FF"/>
                </a:solidFill>
              </a:rPr>
              <a:t>Overview</a:t>
            </a:r>
            <a:endParaRPr sz="3300"/>
          </a:p>
        </p:txBody>
      </p:sp>
      <p:sp>
        <p:nvSpPr>
          <p:cNvPr id="4" name="object 4"/>
          <p:cNvSpPr txBox="1"/>
          <p:nvPr/>
        </p:nvSpPr>
        <p:spPr>
          <a:xfrm>
            <a:off x="682148" y="1511382"/>
            <a:ext cx="8141634" cy="400695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marL="379676" indent="-355022" defTabSz="887554">
              <a:spcBef>
                <a:spcPts val="97"/>
              </a:spcBef>
              <a:buClr>
                <a:srgbClr val="CC0000"/>
              </a:buClr>
              <a:buFont typeface="Times New Roman"/>
              <a:buChar char="•"/>
              <a:tabLst>
                <a:tab pos="379059" algn="l"/>
                <a:tab pos="379676" algn="l"/>
              </a:tabLst>
              <a:defRPr/>
            </a:pPr>
            <a:r>
              <a:rPr lang="en-US" sz="2523" dirty="0">
                <a:solidFill>
                  <a:prstClr val="black"/>
                </a:solidFill>
                <a:latin typeface="DejaVu Serif"/>
                <a:cs typeface="DejaVu Serif"/>
              </a:rPr>
              <a:t>Example windows and process for computing  </a:t>
            </a:r>
            <a:r>
              <a:rPr lang="en-US" sz="2523" i="1" dirty="0">
                <a:solidFill>
                  <a:prstClr val="black"/>
                </a:solidFill>
                <a:latin typeface="DejaVu Serif"/>
                <a:cs typeface="DejaVu Serif"/>
              </a:rPr>
              <a:t>P(</a:t>
            </a:r>
            <a:r>
              <a:rPr lang="en-US" sz="2523" i="1" dirty="0" err="1">
                <a:solidFill>
                  <a:prstClr val="black"/>
                </a:solidFill>
                <a:latin typeface="DejaVu Serif"/>
                <a:cs typeface="DejaVu Serif"/>
              </a:rPr>
              <a:t>w</a:t>
            </a:r>
            <a:r>
              <a:rPr lang="en-US" sz="2523" i="1" baseline="-25000" dirty="0" err="1">
                <a:solidFill>
                  <a:prstClr val="black"/>
                </a:solidFill>
                <a:latin typeface="DejaVu Serif"/>
                <a:cs typeface="DejaVu Serif"/>
              </a:rPr>
              <a:t>t+j</a:t>
            </a:r>
            <a:r>
              <a:rPr lang="en-US" sz="2523" i="1" dirty="0" err="1">
                <a:solidFill>
                  <a:prstClr val="black"/>
                </a:solidFill>
                <a:latin typeface="DejaVu Serif"/>
                <a:cs typeface="DejaVu Serif"/>
              </a:rPr>
              <a:t>|w</a:t>
            </a:r>
            <a:r>
              <a:rPr lang="en-US" sz="2523" i="1" baseline="-25000" dirty="0" err="1">
                <a:solidFill>
                  <a:prstClr val="black"/>
                </a:solidFill>
                <a:latin typeface="DejaVu Serif"/>
                <a:cs typeface="DejaVu Serif"/>
              </a:rPr>
              <a:t>t</a:t>
            </a:r>
            <a:r>
              <a:rPr lang="en-US" sz="2523" i="1" dirty="0">
                <a:solidFill>
                  <a:prstClr val="black"/>
                </a:solidFill>
                <a:latin typeface="DejaVu Serif"/>
                <a:cs typeface="DejaVu Serif"/>
              </a:rPr>
              <a:t>)</a:t>
            </a:r>
            <a:endParaRPr lang="en-US" sz="2767" i="1" baseline="-16081" dirty="0">
              <a:solidFill>
                <a:prstClr val="black"/>
              </a:solidFill>
              <a:latin typeface="DejaVu Serif"/>
              <a:cs typeface="DejaVu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22622" y="4137907"/>
            <a:ext cx="371027" cy="343484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9583" rIns="0" bIns="0" rtlCol="0">
            <a:spAutoFit/>
          </a:bodyPr>
          <a:lstStyle/>
          <a:p>
            <a:pPr marL="94303" defTabSz="887554">
              <a:spcBef>
                <a:spcPts val="233"/>
              </a:spcBef>
              <a:defRPr/>
            </a:pPr>
            <a:r>
              <a:rPr sz="2038" i="1" spc="-92" dirty="0">
                <a:solidFill>
                  <a:prstClr val="black"/>
                </a:solidFill>
                <a:latin typeface="Trebuchet MS"/>
                <a:cs typeface="Trebuchet MS"/>
              </a:rPr>
              <a:t>…</a:t>
            </a:r>
            <a:endParaRPr sz="203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10285" y="4126073"/>
            <a:ext cx="812931" cy="343484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9583" rIns="0" bIns="0" rtlCol="0">
            <a:spAutoFit/>
          </a:bodyPr>
          <a:lstStyle/>
          <a:p>
            <a:pPr marL="94303" defTabSz="887554">
              <a:spcBef>
                <a:spcPts val="233"/>
              </a:spcBef>
              <a:defRPr/>
            </a:pPr>
            <a:r>
              <a:rPr sz="2038" i="1" spc="-92" dirty="0">
                <a:solidFill>
                  <a:prstClr val="black"/>
                </a:solidFill>
                <a:latin typeface="Trebuchet MS"/>
                <a:cs typeface="Trebuchet MS"/>
              </a:rPr>
              <a:t>crises</a:t>
            </a:r>
            <a:endParaRPr sz="203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87498" y="4133963"/>
            <a:ext cx="1033574" cy="344730"/>
          </a:xfrm>
          <a:prstGeom prst="rect">
            <a:avLst/>
          </a:prstGeom>
          <a:solidFill>
            <a:srgbClr val="FF2F54"/>
          </a:solidFill>
        </p:spPr>
        <p:txBody>
          <a:bodyPr vert="horz" wrap="square" lIns="0" tIns="30817" rIns="0" bIns="0" rtlCol="0">
            <a:spAutoFit/>
          </a:bodyPr>
          <a:lstStyle/>
          <a:p>
            <a:pPr marL="94303" defTabSz="887554">
              <a:spcBef>
                <a:spcPts val="243"/>
              </a:spcBef>
              <a:defRPr/>
            </a:pPr>
            <a:r>
              <a:rPr sz="2038" i="1" spc="-58" dirty="0">
                <a:solidFill>
                  <a:prstClr val="black"/>
                </a:solidFill>
                <a:latin typeface="Trebuchet MS"/>
                <a:cs typeface="Trebuchet MS"/>
              </a:rPr>
              <a:t>banking</a:t>
            </a:r>
            <a:endParaRPr sz="203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93711" y="4133964"/>
            <a:ext cx="1002142" cy="344730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30817" rIns="0" bIns="0" rtlCol="0">
            <a:spAutoFit/>
          </a:bodyPr>
          <a:lstStyle/>
          <a:p>
            <a:pPr marL="294003" defTabSz="887554">
              <a:spcBef>
                <a:spcPts val="243"/>
              </a:spcBef>
              <a:defRPr/>
            </a:pPr>
            <a:r>
              <a:rPr sz="2038" i="1" spc="-117" dirty="0">
                <a:solidFill>
                  <a:prstClr val="black"/>
                </a:solidFill>
                <a:latin typeface="Trebuchet MS"/>
                <a:cs typeface="Trebuchet MS"/>
              </a:rPr>
              <a:t>into</a:t>
            </a:r>
            <a:endParaRPr sz="203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26033" y="4126073"/>
            <a:ext cx="1010154" cy="343484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9583" rIns="0" bIns="0" rtlCol="0">
            <a:spAutoFit/>
          </a:bodyPr>
          <a:lstStyle/>
          <a:p>
            <a:pPr marL="94303" defTabSz="887554">
              <a:spcBef>
                <a:spcPts val="233"/>
              </a:spcBef>
              <a:defRPr/>
            </a:pPr>
            <a:r>
              <a:rPr sz="2038" i="1" spc="-87" dirty="0">
                <a:solidFill>
                  <a:prstClr val="black"/>
                </a:solidFill>
                <a:latin typeface="Trebuchet MS"/>
                <a:cs typeface="Trebuchet MS"/>
              </a:rPr>
              <a:t>turning</a:t>
            </a:r>
            <a:endParaRPr sz="203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92802" y="4126073"/>
            <a:ext cx="1191354" cy="343484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9583" rIns="0" bIns="0" rtlCol="0">
            <a:spAutoFit/>
          </a:bodyPr>
          <a:lstStyle/>
          <a:p>
            <a:pPr marL="94303" defTabSz="887554">
              <a:spcBef>
                <a:spcPts val="233"/>
              </a:spcBef>
              <a:defRPr/>
            </a:pPr>
            <a:r>
              <a:rPr sz="2038" i="1" spc="-87" dirty="0">
                <a:solidFill>
                  <a:prstClr val="black"/>
                </a:solidFill>
                <a:latin typeface="Trebuchet MS"/>
                <a:cs typeface="Trebuchet MS"/>
              </a:rPr>
              <a:t>problems</a:t>
            </a:r>
            <a:endParaRPr sz="203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19359" y="4141851"/>
            <a:ext cx="355002" cy="345972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32047" rIns="0" bIns="0" rtlCol="0">
            <a:spAutoFit/>
          </a:bodyPr>
          <a:lstStyle/>
          <a:p>
            <a:pPr marL="94303" defTabSz="887554">
              <a:spcBef>
                <a:spcPts val="252"/>
              </a:spcBef>
              <a:defRPr/>
            </a:pPr>
            <a:r>
              <a:rPr sz="2038" i="1" spc="-92" dirty="0">
                <a:solidFill>
                  <a:prstClr val="black"/>
                </a:solidFill>
                <a:latin typeface="Trebuchet MS"/>
                <a:cs typeface="Trebuchet MS"/>
              </a:rPr>
              <a:t>…</a:t>
            </a:r>
            <a:endParaRPr sz="203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30952" y="4137907"/>
            <a:ext cx="505385" cy="343484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9583" rIns="0" bIns="0" rtlCol="0">
            <a:spAutoFit/>
          </a:bodyPr>
          <a:lstStyle/>
          <a:p>
            <a:pPr marL="94303" defTabSz="887554">
              <a:spcBef>
                <a:spcPts val="233"/>
              </a:spcBef>
              <a:defRPr/>
            </a:pPr>
            <a:r>
              <a:rPr sz="2038" i="1" spc="-20" dirty="0">
                <a:solidFill>
                  <a:prstClr val="black"/>
                </a:solidFill>
                <a:latin typeface="Trebuchet MS"/>
                <a:cs typeface="Trebuchet MS"/>
              </a:rPr>
              <a:t>as</a:t>
            </a:r>
            <a:endParaRPr sz="203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470573" y="4902147"/>
            <a:ext cx="1191354" cy="565449"/>
          </a:xfrm>
          <a:prstGeom prst="rect">
            <a:avLst/>
          </a:prstGeom>
        </p:spPr>
        <p:txBody>
          <a:bodyPr vert="horz" wrap="square" lIns="0" tIns="9244" rIns="0" bIns="0" rtlCol="0">
            <a:spAutoFit/>
          </a:bodyPr>
          <a:lstStyle/>
          <a:p>
            <a:pPr marL="12327" marR="4931" defTabSz="887554">
              <a:lnSpc>
                <a:spcPct val="101099"/>
              </a:lnSpc>
              <a:spcBef>
                <a:spcPts val="73"/>
              </a:spcBef>
              <a:defRPr/>
            </a:pPr>
            <a:r>
              <a:rPr sz="1845" spc="-92" dirty="0">
                <a:solidFill>
                  <a:prstClr val="black"/>
                </a:solidFill>
                <a:latin typeface="Trebuchet MS"/>
                <a:cs typeface="Trebuchet MS"/>
              </a:rPr>
              <a:t>center</a:t>
            </a:r>
            <a:r>
              <a:rPr sz="1845" spc="-18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845" spc="-58" dirty="0">
                <a:solidFill>
                  <a:prstClr val="black"/>
                </a:solidFill>
                <a:latin typeface="Trebuchet MS"/>
                <a:cs typeface="Trebuchet MS"/>
              </a:rPr>
              <a:t>word  </a:t>
            </a:r>
            <a:r>
              <a:rPr sz="1845" spc="-107" dirty="0">
                <a:solidFill>
                  <a:prstClr val="black"/>
                </a:solidFill>
                <a:latin typeface="Trebuchet MS"/>
                <a:cs typeface="Trebuchet MS"/>
              </a:rPr>
              <a:t>at </a:t>
            </a:r>
            <a:r>
              <a:rPr sz="1845" spc="-58" dirty="0">
                <a:solidFill>
                  <a:prstClr val="black"/>
                </a:solidFill>
                <a:latin typeface="Trebuchet MS"/>
                <a:cs typeface="Trebuchet MS"/>
              </a:rPr>
              <a:t>position</a:t>
            </a:r>
            <a:r>
              <a:rPr sz="1845" spc="-19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845" spc="-117" dirty="0">
                <a:solidFill>
                  <a:prstClr val="black"/>
                </a:solidFill>
                <a:latin typeface="Trebuchet MS"/>
                <a:cs typeface="Trebuchet MS"/>
              </a:rPr>
              <a:t>t</a:t>
            </a:r>
            <a:endParaRPr sz="1845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926033" y="4714045"/>
            <a:ext cx="2377159" cy="165791"/>
          </a:xfrm>
          <a:custGeom>
            <a:avLst/>
            <a:gdLst/>
            <a:ahLst/>
            <a:cxnLst/>
            <a:rect l="l" t="t" r="r" b="b"/>
            <a:pathLst>
              <a:path w="2449195" h="170814">
                <a:moveTo>
                  <a:pt x="2449013" y="3"/>
                </a:moveTo>
                <a:lnTo>
                  <a:pt x="2447895" y="33222"/>
                </a:lnTo>
                <a:lnTo>
                  <a:pt x="2444846" y="60350"/>
                </a:lnTo>
                <a:lnTo>
                  <a:pt x="2440323" y="78640"/>
                </a:lnTo>
                <a:lnTo>
                  <a:pt x="2434783" y="85347"/>
                </a:lnTo>
                <a:lnTo>
                  <a:pt x="1220159" y="85344"/>
                </a:lnTo>
                <a:lnTo>
                  <a:pt x="1214626" y="92051"/>
                </a:lnTo>
                <a:lnTo>
                  <a:pt x="1210106" y="110341"/>
                </a:lnTo>
                <a:lnTo>
                  <a:pt x="1207058" y="137469"/>
                </a:lnTo>
                <a:lnTo>
                  <a:pt x="1205941" y="170689"/>
                </a:lnTo>
                <a:lnTo>
                  <a:pt x="1204823" y="137469"/>
                </a:lnTo>
                <a:lnTo>
                  <a:pt x="1201774" y="110341"/>
                </a:lnTo>
                <a:lnTo>
                  <a:pt x="1197251" y="92051"/>
                </a:lnTo>
                <a:lnTo>
                  <a:pt x="1191711" y="85344"/>
                </a:lnTo>
                <a:lnTo>
                  <a:pt x="14224" y="85344"/>
                </a:lnTo>
                <a:lnTo>
                  <a:pt x="8687" y="78637"/>
                </a:lnTo>
                <a:lnTo>
                  <a:pt x="4166" y="60347"/>
                </a:lnTo>
                <a:lnTo>
                  <a:pt x="1117" y="33220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87554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151583" y="4911023"/>
            <a:ext cx="2157132" cy="580295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marL="12327" marR="4931" defTabSz="887554">
              <a:spcBef>
                <a:spcPts val="97"/>
              </a:spcBef>
              <a:defRPr/>
            </a:pPr>
            <a:r>
              <a:rPr sz="1845" spc="-58" dirty="0">
                <a:solidFill>
                  <a:prstClr val="black"/>
                </a:solidFill>
                <a:latin typeface="Trebuchet MS"/>
                <a:cs typeface="Trebuchet MS"/>
              </a:rPr>
              <a:t>outside </a:t>
            </a:r>
            <a:r>
              <a:rPr sz="1845" spc="-97" dirty="0">
                <a:solidFill>
                  <a:prstClr val="black"/>
                </a:solidFill>
                <a:latin typeface="Trebuchet MS"/>
                <a:cs typeface="Trebuchet MS"/>
              </a:rPr>
              <a:t>context</a:t>
            </a:r>
            <a:r>
              <a:rPr sz="1845" spc="-25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845" spc="-48" dirty="0">
                <a:solidFill>
                  <a:prstClr val="black"/>
                </a:solidFill>
                <a:latin typeface="Trebuchet MS"/>
                <a:cs typeface="Trebuchet MS"/>
              </a:rPr>
              <a:t>words  </a:t>
            </a:r>
            <a:r>
              <a:rPr sz="1845" spc="-73" dirty="0">
                <a:solidFill>
                  <a:prstClr val="black"/>
                </a:solidFill>
                <a:latin typeface="Trebuchet MS"/>
                <a:cs typeface="Trebuchet MS"/>
              </a:rPr>
              <a:t>in </a:t>
            </a:r>
            <a:r>
              <a:rPr sz="1845" spc="-48" dirty="0">
                <a:solidFill>
                  <a:prstClr val="black"/>
                </a:solidFill>
                <a:latin typeface="Trebuchet MS"/>
                <a:cs typeface="Trebuchet MS"/>
              </a:rPr>
              <a:t>window </a:t>
            </a:r>
            <a:r>
              <a:rPr sz="1845" spc="-63" dirty="0">
                <a:solidFill>
                  <a:prstClr val="black"/>
                </a:solidFill>
                <a:latin typeface="Trebuchet MS"/>
                <a:cs typeface="Trebuchet MS"/>
              </a:rPr>
              <a:t>of </a:t>
            </a:r>
            <a:r>
              <a:rPr sz="1845" spc="-102" dirty="0">
                <a:solidFill>
                  <a:prstClr val="black"/>
                </a:solidFill>
                <a:latin typeface="Trebuchet MS"/>
                <a:cs typeface="Trebuchet MS"/>
              </a:rPr>
              <a:t>size</a:t>
            </a:r>
            <a:r>
              <a:rPr sz="1845" spc="-32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845" spc="-34" dirty="0">
                <a:solidFill>
                  <a:prstClr val="black"/>
                </a:solidFill>
                <a:latin typeface="Trebuchet MS"/>
                <a:cs typeface="Trebuchet MS"/>
              </a:rPr>
              <a:t>2</a:t>
            </a:r>
            <a:endParaRPr sz="1845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795817" y="4776905"/>
            <a:ext cx="1440348" cy="146685"/>
          </a:xfrm>
          <a:custGeom>
            <a:avLst/>
            <a:gdLst/>
            <a:ahLst/>
            <a:cxnLst/>
            <a:rect l="l" t="t" r="r" b="b"/>
            <a:pathLst>
              <a:path w="1483995" h="151129">
                <a:moveTo>
                  <a:pt x="1483669" y="2"/>
                </a:moveTo>
                <a:lnTo>
                  <a:pt x="1482684" y="29317"/>
                </a:lnTo>
                <a:lnTo>
                  <a:pt x="1479997" y="53256"/>
                </a:lnTo>
                <a:lnTo>
                  <a:pt x="1476010" y="69397"/>
                </a:lnTo>
                <a:lnTo>
                  <a:pt x="1471125" y="75315"/>
                </a:lnTo>
                <a:lnTo>
                  <a:pt x="743140" y="75313"/>
                </a:lnTo>
                <a:lnTo>
                  <a:pt x="738254" y="81232"/>
                </a:lnTo>
                <a:lnTo>
                  <a:pt x="734264" y="97372"/>
                </a:lnTo>
                <a:lnTo>
                  <a:pt x="731575" y="121311"/>
                </a:lnTo>
                <a:lnTo>
                  <a:pt x="730588" y="150627"/>
                </a:lnTo>
                <a:lnTo>
                  <a:pt x="729602" y="121311"/>
                </a:lnTo>
                <a:lnTo>
                  <a:pt x="726912" y="97372"/>
                </a:lnTo>
                <a:lnTo>
                  <a:pt x="722922" y="81232"/>
                </a:lnTo>
                <a:lnTo>
                  <a:pt x="718036" y="75313"/>
                </a:lnTo>
                <a:lnTo>
                  <a:pt x="12552" y="75313"/>
                </a:lnTo>
                <a:lnTo>
                  <a:pt x="7666" y="69395"/>
                </a:lnTo>
                <a:lnTo>
                  <a:pt x="3676" y="53254"/>
                </a:lnTo>
                <a:lnTo>
                  <a:pt x="986" y="29315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87554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05371" y="4911023"/>
            <a:ext cx="2157132" cy="580295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marL="12327" marR="4931" defTabSz="887554">
              <a:spcBef>
                <a:spcPts val="97"/>
              </a:spcBef>
              <a:defRPr/>
            </a:pPr>
            <a:r>
              <a:rPr sz="1845" spc="-58" dirty="0">
                <a:solidFill>
                  <a:prstClr val="black"/>
                </a:solidFill>
                <a:latin typeface="Trebuchet MS"/>
                <a:cs typeface="Trebuchet MS"/>
              </a:rPr>
              <a:t>outside </a:t>
            </a:r>
            <a:r>
              <a:rPr sz="1845" spc="-97" dirty="0">
                <a:solidFill>
                  <a:prstClr val="black"/>
                </a:solidFill>
                <a:latin typeface="Trebuchet MS"/>
                <a:cs typeface="Trebuchet MS"/>
              </a:rPr>
              <a:t>context</a:t>
            </a:r>
            <a:r>
              <a:rPr sz="1845" spc="-25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845" spc="-48" dirty="0">
                <a:solidFill>
                  <a:prstClr val="black"/>
                </a:solidFill>
                <a:latin typeface="Trebuchet MS"/>
                <a:cs typeface="Trebuchet MS"/>
              </a:rPr>
              <a:t>words  </a:t>
            </a:r>
            <a:r>
              <a:rPr sz="1845" spc="-73" dirty="0">
                <a:solidFill>
                  <a:prstClr val="black"/>
                </a:solidFill>
                <a:latin typeface="Trebuchet MS"/>
                <a:cs typeface="Trebuchet MS"/>
              </a:rPr>
              <a:t>in </a:t>
            </a:r>
            <a:r>
              <a:rPr sz="1845" spc="-48" dirty="0">
                <a:solidFill>
                  <a:prstClr val="black"/>
                </a:solidFill>
                <a:latin typeface="Trebuchet MS"/>
                <a:cs typeface="Trebuchet MS"/>
              </a:rPr>
              <a:t>window </a:t>
            </a:r>
            <a:r>
              <a:rPr sz="1845" spc="-63" dirty="0">
                <a:solidFill>
                  <a:prstClr val="black"/>
                </a:solidFill>
                <a:latin typeface="Trebuchet MS"/>
                <a:cs typeface="Trebuchet MS"/>
              </a:rPr>
              <a:t>of </a:t>
            </a:r>
            <a:r>
              <a:rPr sz="1845" spc="-102" dirty="0">
                <a:solidFill>
                  <a:prstClr val="black"/>
                </a:solidFill>
                <a:latin typeface="Trebuchet MS"/>
                <a:cs typeface="Trebuchet MS"/>
              </a:rPr>
              <a:t>size</a:t>
            </a:r>
            <a:r>
              <a:rPr sz="1845" spc="-32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845" spc="-34" dirty="0">
                <a:solidFill>
                  <a:prstClr val="black"/>
                </a:solidFill>
                <a:latin typeface="Trebuchet MS"/>
                <a:cs typeface="Trebuchet MS"/>
              </a:rPr>
              <a:t>2</a:t>
            </a:r>
            <a:endParaRPr sz="1845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579121" y="4714052"/>
            <a:ext cx="942359" cy="173803"/>
          </a:xfrm>
          <a:custGeom>
            <a:avLst/>
            <a:gdLst/>
            <a:ahLst/>
            <a:cxnLst/>
            <a:rect l="l" t="t" r="r" b="b"/>
            <a:pathLst>
              <a:path w="970915" h="179070">
                <a:moveTo>
                  <a:pt x="970366" y="0"/>
                </a:moveTo>
                <a:lnTo>
                  <a:pt x="969196" y="34800"/>
                </a:lnTo>
                <a:lnTo>
                  <a:pt x="966002" y="63218"/>
                </a:lnTo>
                <a:lnTo>
                  <a:pt x="961266" y="82378"/>
                </a:lnTo>
                <a:lnTo>
                  <a:pt x="955466" y="89404"/>
                </a:lnTo>
                <a:lnTo>
                  <a:pt x="492728" y="89404"/>
                </a:lnTo>
                <a:lnTo>
                  <a:pt x="486928" y="96430"/>
                </a:lnTo>
                <a:lnTo>
                  <a:pt x="482192" y="115590"/>
                </a:lnTo>
                <a:lnTo>
                  <a:pt x="478999" y="144009"/>
                </a:lnTo>
                <a:lnTo>
                  <a:pt x="477828" y="178809"/>
                </a:lnTo>
                <a:lnTo>
                  <a:pt x="476657" y="144009"/>
                </a:lnTo>
                <a:lnTo>
                  <a:pt x="473464" y="115590"/>
                </a:lnTo>
                <a:lnTo>
                  <a:pt x="468727" y="96430"/>
                </a:lnTo>
                <a:lnTo>
                  <a:pt x="462927" y="89404"/>
                </a:lnTo>
                <a:lnTo>
                  <a:pt x="14900" y="89404"/>
                </a:lnTo>
                <a:lnTo>
                  <a:pt x="9100" y="82378"/>
                </a:lnTo>
                <a:lnTo>
                  <a:pt x="4364" y="63218"/>
                </a:lnTo>
                <a:lnTo>
                  <a:pt x="1170" y="34800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87554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483707" y="3115057"/>
            <a:ext cx="5110875" cy="10259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4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DA28CF8-E7C8-4231-8516-612B89A429AA}"/>
              </a:ext>
            </a:extLst>
          </p:cNvPr>
          <p:cNvGrpSpPr/>
          <p:nvPr/>
        </p:nvGrpSpPr>
        <p:grpSpPr>
          <a:xfrm>
            <a:off x="3258237" y="2974909"/>
            <a:ext cx="5379906" cy="946736"/>
            <a:chOff x="1752664" y="2600553"/>
            <a:chExt cx="4890823" cy="86066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5C2716D-DCFC-459D-A323-05F8051DB60B}"/>
                </a:ext>
              </a:extLst>
            </p:cNvPr>
            <p:cNvSpPr/>
            <p:nvPr/>
          </p:nvSpPr>
          <p:spPr>
            <a:xfrm>
              <a:off x="1752664" y="2601732"/>
              <a:ext cx="1234779" cy="4071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005840">
                <a:defRPr/>
              </a:pPr>
              <a:r>
                <a:rPr lang="en-US" sz="2310" i="1" spc="110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310" i="1" spc="110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t-2</a:t>
              </a:r>
              <a:r>
                <a:rPr lang="en-US" sz="2310" i="1" spc="110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310" i="1" spc="110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310" spc="11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33638DB-3284-4367-8DA3-504A88033DE0}"/>
                </a:ext>
              </a:extLst>
            </p:cNvPr>
            <p:cNvSpPr/>
            <p:nvPr/>
          </p:nvSpPr>
          <p:spPr>
            <a:xfrm>
              <a:off x="2586831" y="3048487"/>
              <a:ext cx="1234779" cy="4071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005840">
                <a:defRPr/>
              </a:pPr>
              <a:r>
                <a:rPr lang="en-US" sz="2310" i="1" spc="110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310" i="1" spc="110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t-1</a:t>
              </a:r>
              <a:r>
                <a:rPr lang="en-US" sz="2310" i="1" spc="110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310" i="1" spc="110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310" spc="11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6F12EC2-93E9-4E5D-8510-25C782D8A6F4}"/>
                </a:ext>
              </a:extLst>
            </p:cNvPr>
            <p:cNvSpPr/>
            <p:nvPr/>
          </p:nvSpPr>
          <p:spPr>
            <a:xfrm>
              <a:off x="4523466" y="3054117"/>
              <a:ext cx="1273834" cy="4071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005840">
                <a:defRPr/>
              </a:pPr>
              <a:r>
                <a:rPr lang="en-US" sz="2310" i="1" spc="110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310" i="1" spc="110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t+1</a:t>
              </a:r>
              <a:r>
                <a:rPr lang="en-US" sz="2310" i="1" spc="110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310" i="1" spc="110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310" spc="11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2AAD741-C3DB-408F-8680-72D4C27C9500}"/>
                </a:ext>
              </a:extLst>
            </p:cNvPr>
            <p:cNvSpPr/>
            <p:nvPr/>
          </p:nvSpPr>
          <p:spPr>
            <a:xfrm>
              <a:off x="5369653" y="2600553"/>
              <a:ext cx="1273834" cy="4071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005840">
                <a:defRPr/>
              </a:pPr>
              <a:r>
                <a:rPr lang="en-US" sz="2310" i="1" spc="110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310" i="1" spc="110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t+2</a:t>
              </a:r>
              <a:r>
                <a:rPr lang="en-US" sz="2310" i="1" spc="110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310" i="1" spc="110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310" spc="11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5624B9F-C17C-4231-890D-B9E56CA03B8B}"/>
              </a:ext>
            </a:extLst>
          </p:cNvPr>
          <p:cNvSpPr txBox="1"/>
          <p:nvPr/>
        </p:nvSpPr>
        <p:spPr>
          <a:xfrm>
            <a:off x="0" y="7353401"/>
            <a:ext cx="1636602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812370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4474" y="596264"/>
            <a:ext cx="6870281" cy="469496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3300" spc="-185" dirty="0">
                <a:solidFill>
                  <a:srgbClr val="3A87FF"/>
                </a:solidFill>
              </a:rPr>
              <a:t>Word2</a:t>
            </a:r>
            <a:r>
              <a:rPr lang="en-US" sz="3300" spc="-185" dirty="0">
                <a:solidFill>
                  <a:srgbClr val="3A87FF"/>
                </a:solidFill>
              </a:rPr>
              <a:t>V</a:t>
            </a:r>
            <a:r>
              <a:rPr sz="3300" spc="-185" dirty="0">
                <a:solidFill>
                  <a:srgbClr val="3A87FF"/>
                </a:solidFill>
              </a:rPr>
              <a:t>ec: </a:t>
            </a:r>
            <a:r>
              <a:rPr sz="3300" spc="-213" dirty="0">
                <a:solidFill>
                  <a:srgbClr val="3A87FF"/>
                </a:solidFill>
              </a:rPr>
              <a:t>objective</a:t>
            </a:r>
            <a:r>
              <a:rPr sz="3300" spc="-334" dirty="0">
                <a:solidFill>
                  <a:srgbClr val="3A87FF"/>
                </a:solidFill>
              </a:rPr>
              <a:t> </a:t>
            </a:r>
            <a:r>
              <a:rPr sz="3300" spc="-179" dirty="0">
                <a:solidFill>
                  <a:srgbClr val="3A87FF"/>
                </a:solidFill>
              </a:rPr>
              <a:t>function</a:t>
            </a:r>
            <a:endParaRPr sz="3300" dirty="0"/>
          </a:p>
        </p:txBody>
      </p:sp>
      <p:sp>
        <p:nvSpPr>
          <p:cNvPr id="3" name="object 3"/>
          <p:cNvSpPr txBox="1"/>
          <p:nvPr/>
        </p:nvSpPr>
        <p:spPr>
          <a:xfrm>
            <a:off x="682145" y="1245131"/>
            <a:ext cx="8634078" cy="796823"/>
          </a:xfrm>
          <a:prstGeom prst="rect">
            <a:avLst/>
          </a:prstGeom>
        </p:spPr>
        <p:txBody>
          <a:bodyPr vert="horz" wrap="square" lIns="0" tIns="27117" rIns="0" bIns="0" rtlCol="0">
            <a:spAutoFit/>
          </a:bodyPr>
          <a:lstStyle/>
          <a:p>
            <a:pPr marL="24654" marR="17258" defTabSz="887554">
              <a:lnSpc>
                <a:spcPts val="3009"/>
              </a:lnSpc>
              <a:spcBef>
                <a:spcPts val="212"/>
              </a:spcBef>
              <a:defRPr/>
            </a:pPr>
            <a:r>
              <a:rPr sz="2523" dirty="0">
                <a:solidFill>
                  <a:prstClr val="black"/>
                </a:solidFill>
                <a:latin typeface="Trebuchet MS"/>
                <a:cs typeface="Trebuchet MS"/>
              </a:rPr>
              <a:t>For each position </a:t>
            </a:r>
            <a:r>
              <a:rPr lang="en-US" sz="2523" dirty="0">
                <a:solidFill>
                  <a:prstClr val="black"/>
                </a:solidFill>
                <a:latin typeface="DejaVu Serif"/>
                <a:cs typeface="Trebuchet MS"/>
              </a:rPr>
              <a:t>t</a:t>
            </a:r>
            <a:r>
              <a:rPr sz="2523" dirty="0">
                <a:solidFill>
                  <a:prstClr val="black"/>
                </a:solidFill>
                <a:latin typeface="DejaVu Serif"/>
                <a:cs typeface="DejaVu Serif"/>
              </a:rPr>
              <a:t> = 1, … , </a:t>
            </a:r>
            <a:r>
              <a:rPr lang="en-US" sz="2523" dirty="0">
                <a:solidFill>
                  <a:prstClr val="black"/>
                </a:solidFill>
                <a:latin typeface="DejaVu Serif"/>
                <a:cs typeface="DejaVu Serif"/>
              </a:rPr>
              <a:t>T</a:t>
            </a:r>
            <a:r>
              <a:rPr sz="2523" dirty="0">
                <a:solidFill>
                  <a:prstClr val="black"/>
                </a:solidFill>
                <a:latin typeface="Trebuchet MS"/>
                <a:cs typeface="Trebuchet MS"/>
              </a:rPr>
              <a:t>, predict context words within a window of fixed size </a:t>
            </a:r>
            <a:r>
              <a:rPr sz="2523" i="1" dirty="0">
                <a:solidFill>
                  <a:prstClr val="black"/>
                </a:solidFill>
                <a:latin typeface="Trebuchet MS"/>
                <a:cs typeface="Trebuchet MS"/>
              </a:rPr>
              <a:t>m</a:t>
            </a:r>
            <a:r>
              <a:rPr sz="2523" dirty="0">
                <a:solidFill>
                  <a:prstClr val="black"/>
                </a:solidFill>
                <a:latin typeface="Trebuchet MS"/>
                <a:cs typeface="Trebuchet MS"/>
              </a:rPr>
              <a:t>, given center word</a:t>
            </a:r>
            <a:r>
              <a:rPr lang="en-US" sz="252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523" i="1" dirty="0" err="1">
                <a:solidFill>
                  <a:prstClr val="black"/>
                </a:solidFill>
                <a:latin typeface="DejaVu Serif"/>
                <a:cs typeface="DejaVu Serif"/>
              </a:rPr>
              <a:t>w</a:t>
            </a:r>
            <a:r>
              <a:rPr lang="en-US" sz="2523" i="1" baseline="-25000" dirty="0" err="1">
                <a:solidFill>
                  <a:prstClr val="black"/>
                </a:solidFill>
                <a:latin typeface="DejaVu Serif"/>
                <a:cs typeface="DejaVu Serif"/>
              </a:rPr>
              <a:t>j</a:t>
            </a:r>
            <a:r>
              <a:rPr sz="252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694474" y="4351721"/>
            <a:ext cx="8621749" cy="756241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defTabSz="887554">
              <a:lnSpc>
                <a:spcPts val="2912"/>
              </a:lnSpc>
              <a:spcBef>
                <a:spcPts val="97"/>
              </a:spcBef>
              <a:tabLst>
                <a:tab pos="3582263" algn="l"/>
              </a:tabLst>
              <a:defRPr/>
            </a:pPr>
            <a:r>
              <a:rPr sz="2523" dirty="0">
                <a:solidFill>
                  <a:prstClr val="black"/>
                </a:solidFill>
                <a:latin typeface="Trebuchet MS"/>
                <a:cs typeface="Trebuchet MS"/>
              </a:rPr>
              <a:t>The </a:t>
            </a:r>
            <a:r>
              <a:rPr sz="2523" dirty="0">
                <a:solidFill>
                  <a:srgbClr val="BB57BE"/>
                </a:solidFill>
                <a:latin typeface="Trebuchet MS"/>
                <a:cs typeface="Trebuchet MS"/>
              </a:rPr>
              <a:t>objective function </a:t>
            </a:r>
            <a:r>
              <a:rPr sz="2523" dirty="0">
                <a:solidFill>
                  <a:prstClr val="black"/>
                </a:solidFill>
                <a:latin typeface="Trebuchet MS"/>
                <a:cs typeface="Trebuchet MS"/>
              </a:rPr>
              <a:t>is the (average) negative log likelihood:</a:t>
            </a:r>
            <a:endParaRPr sz="1845" dirty="0">
              <a:solidFill>
                <a:prstClr val="black"/>
              </a:solidFill>
              <a:latin typeface="DejaVu Serif"/>
              <a:cs typeface="DejaVu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53040" y="6333928"/>
            <a:ext cx="9108021" cy="788942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marL="12327" defTabSz="887554">
              <a:spcBef>
                <a:spcPts val="1674"/>
              </a:spcBef>
              <a:defRPr/>
            </a:pPr>
            <a:r>
              <a:rPr sz="2523" dirty="0">
                <a:solidFill>
                  <a:srgbClr val="BB57BE"/>
                </a:solidFill>
                <a:latin typeface="Trebuchet MS"/>
                <a:cs typeface="Trebuchet MS"/>
              </a:rPr>
              <a:t>Minimizing objective function </a:t>
            </a:r>
            <a:r>
              <a:rPr sz="2523" dirty="0">
                <a:solidFill>
                  <a:srgbClr val="BB57BE"/>
                </a:solidFill>
                <a:latin typeface="DejaVu Serif"/>
                <a:cs typeface="DejaVu Serif"/>
              </a:rPr>
              <a:t>⟺ </a:t>
            </a:r>
            <a:r>
              <a:rPr sz="2523" dirty="0">
                <a:solidFill>
                  <a:srgbClr val="BB57BE"/>
                </a:solidFill>
                <a:latin typeface="Trebuchet MS"/>
                <a:cs typeface="Trebuchet MS"/>
              </a:rPr>
              <a:t>Maximizing predictive accuracy</a:t>
            </a:r>
            <a:endParaRPr sz="2523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9F1EB5B-D026-4624-A7BC-E835FB08C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74" y="2109968"/>
            <a:ext cx="7290105" cy="21876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4BE7C0D-0F4E-4EF1-9B4B-625DC2BB3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129" y="4909725"/>
            <a:ext cx="7006076" cy="132991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DC0B933-EC83-498E-B679-0B274187AC9B}"/>
              </a:ext>
            </a:extLst>
          </p:cNvPr>
          <p:cNvSpPr txBox="1"/>
          <p:nvPr/>
        </p:nvSpPr>
        <p:spPr>
          <a:xfrm>
            <a:off x="0" y="7353401"/>
            <a:ext cx="1636602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11882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4474" y="596264"/>
            <a:ext cx="7519886" cy="469496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3300" spc="-185" dirty="0">
                <a:solidFill>
                  <a:srgbClr val="3A87FF"/>
                </a:solidFill>
              </a:rPr>
              <a:t>Word2</a:t>
            </a:r>
            <a:r>
              <a:rPr lang="en-US" sz="3300" spc="-185" dirty="0">
                <a:solidFill>
                  <a:srgbClr val="3A87FF"/>
                </a:solidFill>
              </a:rPr>
              <a:t>V</a:t>
            </a:r>
            <a:r>
              <a:rPr sz="3300" spc="-185" dirty="0">
                <a:solidFill>
                  <a:srgbClr val="3A87FF"/>
                </a:solidFill>
              </a:rPr>
              <a:t>ec: </a:t>
            </a:r>
            <a:r>
              <a:rPr sz="3300" spc="-213" dirty="0">
                <a:solidFill>
                  <a:srgbClr val="3A87FF"/>
                </a:solidFill>
              </a:rPr>
              <a:t>objective</a:t>
            </a:r>
            <a:r>
              <a:rPr sz="3300" spc="-334" dirty="0">
                <a:solidFill>
                  <a:srgbClr val="3A87FF"/>
                </a:solidFill>
              </a:rPr>
              <a:t> </a:t>
            </a:r>
            <a:r>
              <a:rPr sz="3300" spc="-179" dirty="0">
                <a:solidFill>
                  <a:srgbClr val="3A87FF"/>
                </a:solidFill>
              </a:rPr>
              <a:t>function</a:t>
            </a:r>
            <a:endParaRPr sz="3300" dirty="0"/>
          </a:p>
        </p:txBody>
      </p:sp>
      <p:sp>
        <p:nvSpPr>
          <p:cNvPr id="3" name="object 3"/>
          <p:cNvSpPr txBox="1"/>
          <p:nvPr/>
        </p:nvSpPr>
        <p:spPr>
          <a:xfrm>
            <a:off x="694474" y="1567591"/>
            <a:ext cx="6211924" cy="400695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marL="485689" indent="-473362" defTabSz="887554">
              <a:spcBef>
                <a:spcPts val="97"/>
              </a:spcBef>
              <a:buClr>
                <a:srgbClr val="CC0000"/>
              </a:buClr>
              <a:buFont typeface="Arial"/>
              <a:buChar char="•"/>
              <a:tabLst>
                <a:tab pos="485073" algn="l"/>
                <a:tab pos="485689" algn="l"/>
              </a:tabLst>
              <a:defRPr/>
            </a:pPr>
            <a:r>
              <a:rPr sz="2523" spc="-34" dirty="0">
                <a:solidFill>
                  <a:prstClr val="black"/>
                </a:solidFill>
                <a:latin typeface="Trebuchet MS"/>
                <a:cs typeface="Trebuchet MS"/>
              </a:rPr>
              <a:t>We</a:t>
            </a:r>
            <a:r>
              <a:rPr sz="2523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21" dirty="0">
                <a:solidFill>
                  <a:prstClr val="black"/>
                </a:solidFill>
                <a:latin typeface="Trebuchet MS"/>
                <a:cs typeface="Trebuchet MS"/>
              </a:rPr>
              <a:t>want</a:t>
            </a:r>
            <a:r>
              <a:rPr sz="2523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02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sz="2523" spc="-22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41" dirty="0">
                <a:solidFill>
                  <a:prstClr val="black"/>
                </a:solidFill>
                <a:latin typeface="Trebuchet MS"/>
                <a:cs typeface="Trebuchet MS"/>
              </a:rPr>
              <a:t>minimize</a:t>
            </a:r>
            <a:r>
              <a:rPr sz="2523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26" dirty="0">
                <a:solidFill>
                  <a:prstClr val="black"/>
                </a:solidFill>
                <a:latin typeface="Trebuchet MS"/>
                <a:cs typeface="Trebuchet MS"/>
              </a:rPr>
              <a:t>the</a:t>
            </a:r>
            <a:r>
              <a:rPr sz="2523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55" dirty="0">
                <a:solidFill>
                  <a:prstClr val="black"/>
                </a:solidFill>
                <a:latin typeface="Trebuchet MS"/>
                <a:cs typeface="Trebuchet MS"/>
              </a:rPr>
              <a:t>objective</a:t>
            </a:r>
            <a:r>
              <a:rPr sz="2523" spc="-21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36" dirty="0">
                <a:solidFill>
                  <a:prstClr val="black"/>
                </a:solidFill>
                <a:latin typeface="Trebuchet MS"/>
                <a:cs typeface="Trebuchet MS"/>
              </a:rPr>
              <a:t>function:</a:t>
            </a:r>
            <a:endParaRPr sz="2523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21" name="object 12">
            <a:extLst>
              <a:ext uri="{FF2B5EF4-FFF2-40B4-BE49-F238E27FC236}">
                <a16:creationId xmlns:a16="http://schemas.microsoft.com/office/drawing/2014/main" id="{650DC816-A51B-469E-BFEF-5536DB37C87D}"/>
              </a:ext>
            </a:extLst>
          </p:cNvPr>
          <p:cNvSpPr txBox="1"/>
          <p:nvPr/>
        </p:nvSpPr>
        <p:spPr>
          <a:xfrm>
            <a:off x="645168" y="3366271"/>
            <a:ext cx="6583568" cy="2689270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marL="534997" indent="-473362" defTabSz="887554">
              <a:spcBef>
                <a:spcPts val="97"/>
              </a:spcBef>
              <a:buClr>
                <a:srgbClr val="CC0000"/>
              </a:buClr>
              <a:buFont typeface="Arial"/>
              <a:buChar char="•"/>
              <a:tabLst>
                <a:tab pos="534381" algn="l"/>
                <a:tab pos="534997" algn="l"/>
                <a:tab pos="6162948" algn="l"/>
              </a:tabLst>
              <a:defRPr/>
            </a:pPr>
            <a:r>
              <a:rPr sz="2523" u="sng" spc="-117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Question:</a:t>
            </a:r>
            <a:r>
              <a:rPr sz="2523" spc="-11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78" dirty="0">
                <a:solidFill>
                  <a:srgbClr val="BB57BE"/>
                </a:solidFill>
                <a:latin typeface="Trebuchet MS"/>
                <a:cs typeface="Trebuchet MS"/>
              </a:rPr>
              <a:t>How </a:t>
            </a:r>
            <a:r>
              <a:rPr sz="2523" spc="-102" dirty="0">
                <a:solidFill>
                  <a:srgbClr val="BB57BE"/>
                </a:solidFill>
                <a:latin typeface="Trebuchet MS"/>
                <a:cs typeface="Trebuchet MS"/>
              </a:rPr>
              <a:t>to </a:t>
            </a:r>
            <a:r>
              <a:rPr sz="2523" spc="-161" dirty="0">
                <a:solidFill>
                  <a:srgbClr val="BB57BE"/>
                </a:solidFill>
                <a:latin typeface="Trebuchet MS"/>
                <a:cs typeface="Trebuchet MS"/>
              </a:rPr>
              <a:t>calculate </a:t>
            </a:r>
            <a:r>
              <a:rPr lang="en-US" sz="2523" i="1" dirty="0">
                <a:solidFill>
                  <a:srgbClr val="BE5EC1"/>
                </a:solidFill>
                <a:latin typeface="DejaVu Serif"/>
                <a:cs typeface="DejaVu Serif"/>
              </a:rPr>
              <a:t>P(</a:t>
            </a:r>
            <a:r>
              <a:rPr lang="en-US" sz="2523" i="1" dirty="0" err="1">
                <a:solidFill>
                  <a:srgbClr val="BE5EC1"/>
                </a:solidFill>
                <a:latin typeface="DejaVu Serif"/>
                <a:cs typeface="DejaVu Serif"/>
              </a:rPr>
              <a:t>w</a:t>
            </a:r>
            <a:r>
              <a:rPr lang="en-US" sz="2523" i="1" baseline="-25000" dirty="0" err="1">
                <a:solidFill>
                  <a:srgbClr val="BE5EC1"/>
                </a:solidFill>
                <a:latin typeface="DejaVu Serif"/>
                <a:cs typeface="DejaVu Serif"/>
              </a:rPr>
              <a:t>t+j</a:t>
            </a:r>
            <a:r>
              <a:rPr lang="en-US" sz="2523" i="1" dirty="0" err="1">
                <a:solidFill>
                  <a:srgbClr val="BE5EC1"/>
                </a:solidFill>
                <a:latin typeface="DejaVu Serif"/>
                <a:cs typeface="DejaVu Serif"/>
              </a:rPr>
              <a:t>|w</a:t>
            </a:r>
            <a:r>
              <a:rPr lang="en-US" sz="2523" i="1" baseline="-25000" dirty="0" err="1">
                <a:solidFill>
                  <a:srgbClr val="BE5EC1"/>
                </a:solidFill>
                <a:latin typeface="DejaVu Serif"/>
                <a:cs typeface="DejaVu Serif"/>
              </a:rPr>
              <a:t>t</a:t>
            </a:r>
            <a:r>
              <a:rPr lang="en-US" sz="2523" i="1" baseline="-25000" dirty="0">
                <a:solidFill>
                  <a:srgbClr val="BE5EC1"/>
                </a:solidFill>
                <a:latin typeface="DejaVu Serif"/>
                <a:cs typeface="DejaVu Serif"/>
              </a:rPr>
              <a:t> </a:t>
            </a:r>
            <a:r>
              <a:rPr lang="en-US" sz="2523" i="1" dirty="0">
                <a:solidFill>
                  <a:srgbClr val="BE5EC1"/>
                </a:solidFill>
                <a:latin typeface="DejaVu Serif"/>
                <a:cs typeface="DejaVu Serif"/>
              </a:rPr>
              <a:t>; </a:t>
            </a:r>
            <a:r>
              <a:rPr lang="el-GR" sz="2523" i="1" dirty="0">
                <a:solidFill>
                  <a:srgbClr val="BE5EC1"/>
                </a:solidFill>
                <a:latin typeface="Trebuchet MS" panose="020B0603020202020204" pitchFamily="34" charset="0"/>
                <a:cs typeface="DejaVu Serif"/>
              </a:rPr>
              <a:t>θ</a:t>
            </a:r>
            <a:r>
              <a:rPr lang="en-US" sz="2523" i="1" dirty="0">
                <a:solidFill>
                  <a:srgbClr val="BE5EC1"/>
                </a:solidFill>
                <a:latin typeface="DejaVu Serif"/>
                <a:cs typeface="DejaVu Serif"/>
              </a:rPr>
              <a:t>)</a:t>
            </a:r>
            <a:r>
              <a:rPr sz="2523" spc="243" dirty="0">
                <a:solidFill>
                  <a:srgbClr val="BB57BE"/>
                </a:solidFill>
                <a:latin typeface="Trebuchet MS"/>
                <a:cs typeface="Trebuchet MS"/>
              </a:rPr>
              <a:t>?</a:t>
            </a:r>
            <a:endParaRPr sz="2523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534997" indent="-473362" defTabSz="887554">
              <a:spcBef>
                <a:spcPts val="2024"/>
              </a:spcBef>
              <a:buClr>
                <a:srgbClr val="CC0000"/>
              </a:buClr>
              <a:buFont typeface="Arial"/>
              <a:buChar char="•"/>
              <a:tabLst>
                <a:tab pos="534381" algn="l"/>
                <a:tab pos="534997" algn="l"/>
              </a:tabLst>
              <a:defRPr/>
            </a:pPr>
            <a:r>
              <a:rPr sz="2523" u="sng" spc="-117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Answer:</a:t>
            </a:r>
            <a:r>
              <a:rPr sz="2523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34" dirty="0">
                <a:solidFill>
                  <a:prstClr val="black"/>
                </a:solidFill>
                <a:latin typeface="Trebuchet MS"/>
                <a:cs typeface="Trebuchet MS"/>
              </a:rPr>
              <a:t>We</a:t>
            </a:r>
            <a:r>
              <a:rPr sz="2523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51" dirty="0">
                <a:solidFill>
                  <a:prstClr val="black"/>
                </a:solidFill>
                <a:latin typeface="Trebuchet MS"/>
                <a:cs typeface="Trebuchet MS"/>
              </a:rPr>
              <a:t>will</a:t>
            </a:r>
            <a:r>
              <a:rPr sz="2523" spc="-21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i="1" spc="-111" dirty="0">
                <a:solidFill>
                  <a:prstClr val="black"/>
                </a:solidFill>
                <a:latin typeface="Trebuchet MS"/>
                <a:cs typeface="Trebuchet MS"/>
              </a:rPr>
              <a:t>use</a:t>
            </a:r>
            <a:r>
              <a:rPr sz="2523" i="1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i="1" spc="-136" dirty="0">
                <a:solidFill>
                  <a:prstClr val="black"/>
                </a:solidFill>
                <a:latin typeface="Trebuchet MS"/>
                <a:cs typeface="Trebuchet MS"/>
              </a:rPr>
              <a:t>two</a:t>
            </a:r>
            <a:r>
              <a:rPr sz="2523" i="1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21" dirty="0">
                <a:solidFill>
                  <a:prstClr val="black"/>
                </a:solidFill>
                <a:latin typeface="Trebuchet MS"/>
                <a:cs typeface="Trebuchet MS"/>
              </a:rPr>
              <a:t>vectors</a:t>
            </a:r>
            <a:r>
              <a:rPr sz="2523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17" dirty="0">
                <a:solidFill>
                  <a:prstClr val="black"/>
                </a:solidFill>
                <a:latin typeface="Trebuchet MS"/>
                <a:cs typeface="Trebuchet MS"/>
              </a:rPr>
              <a:t>per</a:t>
            </a:r>
            <a:r>
              <a:rPr sz="2523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92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r>
              <a:rPr sz="2523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i="1" spc="-185" dirty="0">
                <a:solidFill>
                  <a:prstClr val="black"/>
                </a:solidFill>
                <a:latin typeface="Trebuchet MS"/>
                <a:cs typeface="Trebuchet MS"/>
              </a:rPr>
              <a:t>w</a:t>
            </a:r>
            <a:r>
              <a:rPr sz="2523" spc="-185" dirty="0">
                <a:solidFill>
                  <a:prstClr val="black"/>
                </a:solidFill>
                <a:latin typeface="Trebuchet MS"/>
                <a:cs typeface="Trebuchet MS"/>
              </a:rPr>
              <a:t>:</a:t>
            </a:r>
            <a:endParaRPr sz="2523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08359" lvl="1" indent="-473978" defTabSz="887554">
              <a:spcBef>
                <a:spcPts val="1626"/>
              </a:spcBef>
              <a:buClr>
                <a:srgbClr val="3A87FF"/>
              </a:buClr>
              <a:buFont typeface="Arial"/>
              <a:buChar char="•"/>
              <a:tabLst>
                <a:tab pos="1007743" algn="l"/>
                <a:tab pos="1008359" algn="l"/>
              </a:tabLst>
              <a:defRPr/>
            </a:pPr>
            <a:r>
              <a:rPr lang="en-US" sz="2038" i="1" spc="505" dirty="0" err="1">
                <a:solidFill>
                  <a:prstClr val="black"/>
                </a:solidFill>
                <a:latin typeface="DejaVu Sans"/>
                <a:cs typeface="DejaVu Sans"/>
              </a:rPr>
              <a:t>v</a:t>
            </a:r>
            <a:r>
              <a:rPr lang="en-US" sz="2038" i="1" spc="505" baseline="-16666" dirty="0" err="1">
                <a:solidFill>
                  <a:prstClr val="black"/>
                </a:solidFill>
                <a:latin typeface="DejaVu Sans"/>
                <a:cs typeface="DejaVu Sans"/>
              </a:rPr>
              <a:t>w</a:t>
            </a:r>
            <a:r>
              <a:rPr sz="2184" spc="-202" baseline="-16666" dirty="0">
                <a:solidFill>
                  <a:prstClr val="black"/>
                </a:solidFill>
                <a:latin typeface="DejaVu Sans"/>
                <a:cs typeface="DejaVu Sans"/>
              </a:rPr>
              <a:t> </a:t>
            </a:r>
            <a:r>
              <a:rPr sz="2038" spc="-48" dirty="0">
                <a:solidFill>
                  <a:prstClr val="black"/>
                </a:solidFill>
                <a:latin typeface="Trebuchet MS"/>
                <a:cs typeface="Trebuchet MS"/>
              </a:rPr>
              <a:t>when </a:t>
            </a:r>
            <a:r>
              <a:rPr sz="2038" i="1" spc="-63" dirty="0">
                <a:solidFill>
                  <a:prstClr val="black"/>
                </a:solidFill>
                <a:latin typeface="Trebuchet MS"/>
                <a:cs typeface="Trebuchet MS"/>
              </a:rPr>
              <a:t>w </a:t>
            </a:r>
            <a:r>
              <a:rPr sz="2038" spc="-68" dirty="0">
                <a:solidFill>
                  <a:prstClr val="black"/>
                </a:solidFill>
                <a:latin typeface="Trebuchet MS"/>
                <a:cs typeface="Trebuchet MS"/>
              </a:rPr>
              <a:t>is </a:t>
            </a:r>
            <a:r>
              <a:rPr sz="2038" spc="-97" dirty="0">
                <a:solidFill>
                  <a:prstClr val="black"/>
                </a:solidFill>
                <a:latin typeface="Trebuchet MS"/>
                <a:cs typeface="Trebuchet MS"/>
              </a:rPr>
              <a:t>a </a:t>
            </a:r>
            <a:r>
              <a:rPr sz="2038" spc="-87" dirty="0">
                <a:solidFill>
                  <a:prstClr val="black"/>
                </a:solidFill>
                <a:latin typeface="Trebuchet MS"/>
                <a:cs typeface="Trebuchet MS"/>
              </a:rPr>
              <a:t>center </a:t>
            </a:r>
            <a:r>
              <a:rPr sz="2038" spc="-48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endParaRPr sz="2038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08359" lvl="1" indent="-473978" defTabSz="887554">
              <a:spcBef>
                <a:spcPts val="1630"/>
              </a:spcBef>
              <a:buClr>
                <a:srgbClr val="3A87FF"/>
              </a:buClr>
              <a:buFont typeface="Arial"/>
              <a:buChar char="•"/>
              <a:tabLst>
                <a:tab pos="1007743" algn="l"/>
                <a:tab pos="1008359" algn="l"/>
              </a:tabLst>
              <a:defRPr/>
            </a:pPr>
            <a:r>
              <a:rPr lang="en-US" sz="2038" i="1" spc="87" dirty="0" err="1">
                <a:solidFill>
                  <a:prstClr val="black"/>
                </a:solidFill>
                <a:latin typeface="DejaVu Sans"/>
                <a:cs typeface="DejaVu Sans"/>
              </a:rPr>
              <a:t>u</a:t>
            </a:r>
            <a:r>
              <a:rPr lang="en-US" sz="2038" i="1" spc="87" baseline="-16666" dirty="0" err="1">
                <a:solidFill>
                  <a:prstClr val="black"/>
                </a:solidFill>
                <a:latin typeface="DejaVu Sans"/>
                <a:cs typeface="DejaVu Sans"/>
              </a:rPr>
              <a:t>w</a:t>
            </a:r>
            <a:r>
              <a:rPr sz="2184" spc="131" baseline="-16666" dirty="0">
                <a:solidFill>
                  <a:prstClr val="black"/>
                </a:solidFill>
                <a:latin typeface="DejaVu Sans"/>
                <a:cs typeface="DejaVu Sans"/>
              </a:rPr>
              <a:t> </a:t>
            </a:r>
            <a:r>
              <a:rPr sz="2038" spc="-48" dirty="0">
                <a:solidFill>
                  <a:prstClr val="black"/>
                </a:solidFill>
                <a:latin typeface="Trebuchet MS"/>
                <a:cs typeface="Trebuchet MS"/>
              </a:rPr>
              <a:t>when </a:t>
            </a:r>
            <a:r>
              <a:rPr sz="2038" i="1" spc="-63" dirty="0">
                <a:solidFill>
                  <a:prstClr val="black"/>
                </a:solidFill>
                <a:latin typeface="Trebuchet MS"/>
                <a:cs typeface="Trebuchet MS"/>
              </a:rPr>
              <a:t>w </a:t>
            </a:r>
            <a:r>
              <a:rPr sz="2038" spc="-68" dirty="0">
                <a:solidFill>
                  <a:prstClr val="black"/>
                </a:solidFill>
                <a:latin typeface="Trebuchet MS"/>
                <a:cs typeface="Trebuchet MS"/>
              </a:rPr>
              <a:t>is </a:t>
            </a:r>
            <a:r>
              <a:rPr sz="2038" spc="-97" dirty="0">
                <a:solidFill>
                  <a:prstClr val="black"/>
                </a:solidFill>
                <a:latin typeface="Trebuchet MS"/>
                <a:cs typeface="Trebuchet MS"/>
              </a:rPr>
              <a:t>a </a:t>
            </a:r>
            <a:r>
              <a:rPr sz="2038" spc="-92" dirty="0">
                <a:solidFill>
                  <a:prstClr val="black"/>
                </a:solidFill>
                <a:latin typeface="Trebuchet MS"/>
                <a:cs typeface="Trebuchet MS"/>
              </a:rPr>
              <a:t>context</a:t>
            </a:r>
            <a:r>
              <a:rPr sz="2038" spc="-31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038" spc="-48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endParaRPr sz="2038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534997" indent="-473362" defTabSz="887554">
              <a:spcBef>
                <a:spcPts val="1728"/>
              </a:spcBef>
              <a:buClr>
                <a:srgbClr val="CC0000"/>
              </a:buClr>
              <a:buFont typeface="Arial"/>
              <a:buChar char="•"/>
              <a:tabLst>
                <a:tab pos="534381" algn="l"/>
                <a:tab pos="534997" algn="l"/>
              </a:tabLst>
              <a:defRPr/>
            </a:pPr>
            <a:r>
              <a:rPr sz="2523" spc="-131" dirty="0">
                <a:solidFill>
                  <a:prstClr val="black"/>
                </a:solidFill>
                <a:latin typeface="Trebuchet MS"/>
                <a:cs typeface="Trebuchet MS"/>
              </a:rPr>
              <a:t>Then</a:t>
            </a:r>
            <a:r>
              <a:rPr sz="2523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11" dirty="0">
                <a:solidFill>
                  <a:prstClr val="black"/>
                </a:solidFill>
                <a:latin typeface="Trebuchet MS"/>
                <a:cs typeface="Trebuchet MS"/>
              </a:rPr>
              <a:t>for</a:t>
            </a:r>
            <a:r>
              <a:rPr sz="2523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21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523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41" dirty="0">
                <a:solidFill>
                  <a:prstClr val="black"/>
                </a:solidFill>
                <a:latin typeface="Trebuchet MS"/>
                <a:cs typeface="Trebuchet MS"/>
              </a:rPr>
              <a:t>center</a:t>
            </a:r>
            <a:r>
              <a:rPr sz="2523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92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r>
              <a:rPr sz="2523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i="1" spc="-111" dirty="0">
                <a:solidFill>
                  <a:prstClr val="black"/>
                </a:solidFill>
                <a:latin typeface="Trebuchet MS"/>
                <a:cs typeface="Trebuchet MS"/>
              </a:rPr>
              <a:t>c</a:t>
            </a:r>
            <a:r>
              <a:rPr sz="2523" i="1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97" dirty="0">
                <a:solidFill>
                  <a:prstClr val="black"/>
                </a:solidFill>
                <a:latin typeface="Trebuchet MS"/>
                <a:cs typeface="Trebuchet MS"/>
              </a:rPr>
              <a:t>and</a:t>
            </a:r>
            <a:r>
              <a:rPr sz="2523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21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523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41" dirty="0">
                <a:solidFill>
                  <a:prstClr val="black"/>
                </a:solidFill>
                <a:latin typeface="Trebuchet MS"/>
                <a:cs typeface="Trebuchet MS"/>
              </a:rPr>
              <a:t>context</a:t>
            </a:r>
            <a:r>
              <a:rPr sz="2523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92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r>
              <a:rPr sz="2523" spc="-22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i="1" spc="-165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r>
              <a:rPr sz="2523" spc="-165" dirty="0">
                <a:solidFill>
                  <a:prstClr val="black"/>
                </a:solidFill>
                <a:latin typeface="Trebuchet MS"/>
                <a:cs typeface="Trebuchet MS"/>
              </a:rPr>
              <a:t>:</a:t>
            </a:r>
            <a:endParaRPr sz="2523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DF4D763-5EB3-472B-B591-30BA0300F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550" y="6080206"/>
            <a:ext cx="4319300" cy="10959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3D43D7-44C1-4611-A94B-C5E324C88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162" y="2002371"/>
            <a:ext cx="7006076" cy="132991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FB45084-88F7-4FF5-91C0-2B5D6A99629C}"/>
              </a:ext>
            </a:extLst>
          </p:cNvPr>
          <p:cNvSpPr txBox="1"/>
          <p:nvPr/>
        </p:nvSpPr>
        <p:spPr>
          <a:xfrm>
            <a:off x="0" y="7353401"/>
            <a:ext cx="1636602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5400368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1"/>
          <p:cNvSpPr txBox="1"/>
          <p:nvPr/>
        </p:nvSpPr>
        <p:spPr>
          <a:xfrm>
            <a:off x="669821" y="5002240"/>
            <a:ext cx="8348718" cy="1952096"/>
          </a:xfrm>
          <a:prstGeom prst="rect">
            <a:avLst/>
          </a:prstGeom>
        </p:spPr>
        <p:txBody>
          <a:bodyPr vert="horz" wrap="square" lIns="0" tIns="36980" rIns="0" bIns="0" rtlCol="0">
            <a:spAutoFit/>
          </a:bodyPr>
          <a:lstStyle/>
          <a:p>
            <a:pPr marL="391387" marR="29586" indent="-355022" defTabSz="887554">
              <a:lnSpc>
                <a:spcPts val="2912"/>
              </a:lnSpc>
              <a:spcBef>
                <a:spcPts val="292"/>
              </a:spcBef>
              <a:buClr>
                <a:srgbClr val="CC0000"/>
              </a:buClr>
              <a:buFont typeface="Times New Roman"/>
              <a:buChar char="•"/>
              <a:tabLst>
                <a:tab pos="391387" algn="l"/>
                <a:tab pos="392003" algn="l"/>
              </a:tabLst>
              <a:defRPr/>
            </a:pPr>
            <a:r>
              <a:rPr sz="2523" spc="-151" dirty="0">
                <a:solidFill>
                  <a:prstClr val="black"/>
                </a:solidFill>
                <a:latin typeface="Trebuchet MS"/>
                <a:cs typeface="Trebuchet MS"/>
              </a:rPr>
              <a:t>The</a:t>
            </a:r>
            <a:r>
              <a:rPr sz="2523" spc="-21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26" dirty="0">
                <a:solidFill>
                  <a:prstClr val="black"/>
                </a:solidFill>
                <a:latin typeface="Trebuchet MS"/>
                <a:cs typeface="Trebuchet MS"/>
              </a:rPr>
              <a:t>softmax</a:t>
            </a:r>
            <a:r>
              <a:rPr sz="2523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21" dirty="0">
                <a:solidFill>
                  <a:prstClr val="black"/>
                </a:solidFill>
                <a:latin typeface="Trebuchet MS"/>
                <a:cs typeface="Trebuchet MS"/>
              </a:rPr>
              <a:t>function</a:t>
            </a:r>
            <a:r>
              <a:rPr sz="2523" spc="-21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02" dirty="0">
                <a:solidFill>
                  <a:prstClr val="black"/>
                </a:solidFill>
                <a:latin typeface="Trebuchet MS"/>
                <a:cs typeface="Trebuchet MS"/>
              </a:rPr>
              <a:t>maps</a:t>
            </a:r>
            <a:r>
              <a:rPr sz="2523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31" dirty="0">
                <a:solidFill>
                  <a:prstClr val="black"/>
                </a:solidFill>
                <a:latin typeface="Trebuchet MS"/>
                <a:cs typeface="Trebuchet MS"/>
              </a:rPr>
              <a:t>arbitrary</a:t>
            </a:r>
            <a:r>
              <a:rPr sz="2523" spc="-21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17" dirty="0">
                <a:solidFill>
                  <a:prstClr val="black"/>
                </a:solidFill>
                <a:latin typeface="Trebuchet MS"/>
                <a:cs typeface="Trebuchet MS"/>
              </a:rPr>
              <a:t>values</a:t>
            </a:r>
            <a:r>
              <a:rPr sz="2523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02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sz="2523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21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523" spc="-21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31" dirty="0">
                <a:solidFill>
                  <a:prstClr val="black"/>
                </a:solidFill>
                <a:latin typeface="Trebuchet MS"/>
                <a:cs typeface="Trebuchet MS"/>
              </a:rPr>
              <a:t>probability  </a:t>
            </a:r>
            <a:r>
              <a:rPr sz="2523" spc="-117" dirty="0">
                <a:solidFill>
                  <a:prstClr val="black"/>
                </a:solidFill>
                <a:latin typeface="Trebuchet MS"/>
                <a:cs typeface="Trebuchet MS"/>
              </a:rPr>
              <a:t>distribution</a:t>
            </a:r>
            <a:r>
              <a:rPr lang="en-US" sz="2523" spc="-117" dirty="0">
                <a:solidFill>
                  <a:prstClr val="black"/>
                </a:solidFill>
                <a:latin typeface="Trebuchet MS"/>
                <a:cs typeface="Trebuchet MS"/>
              </a:rPr>
              <a:t> p</a:t>
            </a:r>
            <a:r>
              <a:rPr lang="en-US" sz="2523" spc="-117" baseline="-25000" dirty="0">
                <a:solidFill>
                  <a:prstClr val="black"/>
                </a:solidFill>
                <a:latin typeface="Trebuchet MS"/>
                <a:cs typeface="Trebuchet MS"/>
              </a:rPr>
              <a:t>i</a:t>
            </a:r>
            <a:endParaRPr sz="2767" baseline="-25000" dirty="0">
              <a:solidFill>
                <a:prstClr val="black"/>
              </a:solidFill>
              <a:latin typeface="DejaVu Serif"/>
              <a:cs typeface="DejaVu Serif"/>
            </a:endParaRPr>
          </a:p>
          <a:p>
            <a:pPr marL="747024" lvl="1" indent="-237298" defTabSz="887554">
              <a:spcBef>
                <a:spcPts val="475"/>
              </a:spcBef>
              <a:buClr>
                <a:srgbClr val="3A87FF"/>
              </a:buClr>
              <a:buFont typeface="Times New Roman"/>
              <a:buChar char="•"/>
              <a:tabLst>
                <a:tab pos="746407" algn="l"/>
                <a:tab pos="747024" algn="l"/>
              </a:tabLst>
              <a:defRPr/>
            </a:pPr>
            <a:r>
              <a:rPr sz="2038" spc="-136" dirty="0">
                <a:solidFill>
                  <a:srgbClr val="BB57BE"/>
                </a:solidFill>
                <a:latin typeface="Trebuchet MS"/>
                <a:cs typeface="Trebuchet MS"/>
              </a:rPr>
              <a:t>“max” </a:t>
            </a:r>
            <a:r>
              <a:rPr sz="2038" spc="-68" dirty="0">
                <a:solidFill>
                  <a:prstClr val="black"/>
                </a:solidFill>
                <a:latin typeface="Trebuchet MS"/>
                <a:cs typeface="Trebuchet MS"/>
              </a:rPr>
              <a:t>because </a:t>
            </a:r>
            <a:r>
              <a:rPr sz="2038" spc="-83" dirty="0">
                <a:solidFill>
                  <a:prstClr val="black"/>
                </a:solidFill>
                <a:latin typeface="Trebuchet MS"/>
                <a:cs typeface="Trebuchet MS"/>
              </a:rPr>
              <a:t>amplifies </a:t>
            </a:r>
            <a:r>
              <a:rPr sz="2038" spc="-78" dirty="0">
                <a:solidFill>
                  <a:prstClr val="black"/>
                </a:solidFill>
                <a:latin typeface="Trebuchet MS"/>
                <a:cs typeface="Trebuchet MS"/>
              </a:rPr>
              <a:t>probability </a:t>
            </a:r>
            <a:r>
              <a:rPr sz="2038" spc="-73" dirty="0">
                <a:solidFill>
                  <a:prstClr val="black"/>
                </a:solidFill>
                <a:latin typeface="Trebuchet MS"/>
                <a:cs typeface="Trebuchet MS"/>
              </a:rPr>
              <a:t>of </a:t>
            </a:r>
            <a:r>
              <a:rPr sz="2038" spc="-78" dirty="0">
                <a:solidFill>
                  <a:prstClr val="black"/>
                </a:solidFill>
                <a:latin typeface="Trebuchet MS"/>
                <a:cs typeface="Trebuchet MS"/>
              </a:rPr>
              <a:t>larges</a:t>
            </a:r>
            <a:r>
              <a:rPr lang="en-US" sz="2038" spc="-78" dirty="0">
                <a:solidFill>
                  <a:prstClr val="black"/>
                </a:solidFill>
                <a:latin typeface="Trebuchet MS"/>
                <a:cs typeface="Trebuchet MS"/>
              </a:rPr>
              <a:t>t x</a:t>
            </a:r>
            <a:r>
              <a:rPr lang="en-US" sz="2038" spc="-78" baseline="-25000" dirty="0">
                <a:solidFill>
                  <a:prstClr val="black"/>
                </a:solidFill>
                <a:latin typeface="Trebuchet MS"/>
                <a:cs typeface="Trebuchet MS"/>
              </a:rPr>
              <a:t>i</a:t>
            </a:r>
            <a:endParaRPr lang="en-US" sz="2038" spc="-388" baseline="-250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747024" lvl="1" indent="-237298" defTabSz="887554">
              <a:spcBef>
                <a:spcPts val="475"/>
              </a:spcBef>
              <a:buClr>
                <a:srgbClr val="3A87FF"/>
              </a:buClr>
              <a:buFont typeface="Times New Roman"/>
              <a:buChar char="•"/>
              <a:tabLst>
                <a:tab pos="746407" algn="l"/>
                <a:tab pos="747024" algn="l"/>
              </a:tabLst>
              <a:defRPr/>
            </a:pPr>
            <a:r>
              <a:rPr lang="en-US" sz="2038" spc="-117" dirty="0">
                <a:solidFill>
                  <a:srgbClr val="BB57BE"/>
                </a:solidFill>
                <a:latin typeface="Trebuchet MS"/>
                <a:cs typeface="Trebuchet MS"/>
              </a:rPr>
              <a:t>“soft”</a:t>
            </a:r>
            <a:r>
              <a:rPr lang="en-US" sz="2038" spc="-141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lang="en-US" sz="2038" spc="-68" dirty="0">
                <a:solidFill>
                  <a:prstClr val="black"/>
                </a:solidFill>
                <a:latin typeface="Trebuchet MS"/>
                <a:cs typeface="Trebuchet MS"/>
              </a:rPr>
              <a:t>because</a:t>
            </a:r>
            <a:r>
              <a:rPr lang="en-US" sz="2038" spc="-13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038" spc="-97" dirty="0">
                <a:solidFill>
                  <a:prstClr val="black"/>
                </a:solidFill>
                <a:latin typeface="Trebuchet MS"/>
                <a:cs typeface="Trebuchet MS"/>
              </a:rPr>
              <a:t>still</a:t>
            </a:r>
            <a:r>
              <a:rPr lang="en-US" sz="2038" spc="-14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038" spc="-48" dirty="0">
                <a:solidFill>
                  <a:prstClr val="black"/>
                </a:solidFill>
                <a:latin typeface="Trebuchet MS"/>
                <a:cs typeface="Trebuchet MS"/>
              </a:rPr>
              <a:t>assigns</a:t>
            </a:r>
            <a:r>
              <a:rPr lang="en-US" sz="2038" spc="-13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038" spc="-44" dirty="0">
                <a:solidFill>
                  <a:prstClr val="black"/>
                </a:solidFill>
                <a:latin typeface="Trebuchet MS"/>
                <a:cs typeface="Trebuchet MS"/>
              </a:rPr>
              <a:t>some</a:t>
            </a:r>
            <a:r>
              <a:rPr lang="en-US" sz="2038" spc="-13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038" spc="-78" dirty="0">
                <a:solidFill>
                  <a:prstClr val="black"/>
                </a:solidFill>
                <a:latin typeface="Trebuchet MS"/>
                <a:cs typeface="Trebuchet MS"/>
              </a:rPr>
              <a:t>probability</a:t>
            </a:r>
            <a:r>
              <a:rPr lang="en-US" sz="2038" spc="-14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038" spc="-68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lang="en-US" sz="2038" spc="-13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038" spc="-78" dirty="0">
                <a:solidFill>
                  <a:prstClr val="black"/>
                </a:solidFill>
                <a:latin typeface="Trebuchet MS"/>
                <a:cs typeface="Trebuchet MS"/>
              </a:rPr>
              <a:t>smaller</a:t>
            </a:r>
            <a:r>
              <a:rPr lang="en-US" sz="2038" spc="-14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200" spc="-78" dirty="0">
                <a:solidFill>
                  <a:prstClr val="black"/>
                </a:solidFill>
                <a:latin typeface="Trebuchet MS"/>
                <a:cs typeface="Trebuchet MS"/>
              </a:rPr>
              <a:t>x</a:t>
            </a:r>
            <a:r>
              <a:rPr lang="en-US" sz="2200" spc="-78" baseline="-25000" dirty="0">
                <a:solidFill>
                  <a:prstClr val="black"/>
                </a:solidFill>
                <a:latin typeface="Trebuchet MS"/>
                <a:cs typeface="Trebuchet MS"/>
              </a:rPr>
              <a:t>i</a:t>
            </a:r>
            <a:endParaRPr lang="en-US" sz="2184" baseline="-16666" dirty="0">
              <a:solidFill>
                <a:prstClr val="black"/>
              </a:solidFill>
              <a:latin typeface="DejaVu Serif"/>
              <a:cs typeface="DejaVu Serif"/>
            </a:endParaRPr>
          </a:p>
          <a:p>
            <a:pPr marL="747024" lvl="1" indent="-237298" defTabSz="887554">
              <a:spcBef>
                <a:spcPts val="558"/>
              </a:spcBef>
              <a:buClr>
                <a:srgbClr val="3A87FF"/>
              </a:buClr>
              <a:buFont typeface="Times New Roman"/>
              <a:buChar char="•"/>
              <a:tabLst>
                <a:tab pos="746407" algn="l"/>
                <a:tab pos="747024" algn="l"/>
              </a:tabLst>
              <a:defRPr/>
            </a:pPr>
            <a:r>
              <a:rPr sz="2038" spc="-78" dirty="0">
                <a:solidFill>
                  <a:prstClr val="black"/>
                </a:solidFill>
                <a:latin typeface="Trebuchet MS"/>
                <a:cs typeface="Trebuchet MS"/>
              </a:rPr>
              <a:t>Frequently </a:t>
            </a:r>
            <a:r>
              <a:rPr sz="2038" spc="-48" dirty="0">
                <a:solidFill>
                  <a:prstClr val="black"/>
                </a:solidFill>
                <a:latin typeface="Trebuchet MS"/>
                <a:cs typeface="Trebuchet MS"/>
              </a:rPr>
              <a:t>used </a:t>
            </a:r>
            <a:r>
              <a:rPr sz="2038" spc="-78" dirty="0">
                <a:solidFill>
                  <a:prstClr val="black"/>
                </a:solidFill>
                <a:latin typeface="Trebuchet MS"/>
                <a:cs typeface="Trebuchet MS"/>
              </a:rPr>
              <a:t>in </a:t>
            </a:r>
            <a:r>
              <a:rPr sz="2038" spc="-54" dirty="0">
                <a:solidFill>
                  <a:prstClr val="black"/>
                </a:solidFill>
                <a:latin typeface="Trebuchet MS"/>
                <a:cs typeface="Trebuchet MS"/>
              </a:rPr>
              <a:t>Deep</a:t>
            </a:r>
            <a:r>
              <a:rPr sz="2038" spc="-35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038" spc="-78" dirty="0">
                <a:solidFill>
                  <a:prstClr val="black"/>
                </a:solidFill>
                <a:latin typeface="Trebuchet MS"/>
                <a:cs typeface="Trebuchet MS"/>
              </a:rPr>
              <a:t>Learning</a:t>
            </a:r>
            <a:endParaRPr sz="2038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4474" y="596264"/>
            <a:ext cx="6891236" cy="469496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3300" spc="-185" dirty="0">
                <a:solidFill>
                  <a:srgbClr val="3A87FF"/>
                </a:solidFill>
              </a:rPr>
              <a:t>Word2</a:t>
            </a:r>
            <a:r>
              <a:rPr lang="en-US" sz="3300" spc="-185" dirty="0">
                <a:solidFill>
                  <a:srgbClr val="3A87FF"/>
                </a:solidFill>
              </a:rPr>
              <a:t>V</a:t>
            </a:r>
            <a:r>
              <a:rPr sz="3300" spc="-185" dirty="0">
                <a:solidFill>
                  <a:srgbClr val="3A87FF"/>
                </a:solidFill>
              </a:rPr>
              <a:t>ec: prediction</a:t>
            </a:r>
            <a:r>
              <a:rPr sz="3300" spc="-369" dirty="0">
                <a:solidFill>
                  <a:srgbClr val="3A87FF"/>
                </a:solidFill>
              </a:rPr>
              <a:t> </a:t>
            </a:r>
            <a:r>
              <a:rPr sz="3300" spc="-179" dirty="0">
                <a:solidFill>
                  <a:srgbClr val="3A87FF"/>
                </a:solidFill>
              </a:rPr>
              <a:t>function</a:t>
            </a:r>
            <a:endParaRPr sz="3300" dirty="0"/>
          </a:p>
        </p:txBody>
      </p:sp>
      <p:sp>
        <p:nvSpPr>
          <p:cNvPr id="25" name="object 25"/>
          <p:cNvSpPr txBox="1"/>
          <p:nvPr/>
        </p:nvSpPr>
        <p:spPr>
          <a:xfrm>
            <a:off x="657494" y="3619433"/>
            <a:ext cx="8122528" cy="397582"/>
          </a:xfrm>
          <a:prstGeom prst="rect">
            <a:avLst/>
          </a:prstGeom>
        </p:spPr>
        <p:txBody>
          <a:bodyPr vert="horz" wrap="square" lIns="0" tIns="9244" rIns="0" bIns="0" rtlCol="0">
            <a:spAutoFit/>
          </a:bodyPr>
          <a:lstStyle/>
          <a:p>
            <a:pPr marL="404329" indent="-355022" defTabSz="887554">
              <a:buClr>
                <a:srgbClr val="CC0000"/>
              </a:buClr>
              <a:buFont typeface="Times New Roman"/>
              <a:buChar char="•"/>
              <a:tabLst>
                <a:tab pos="403713" algn="l"/>
                <a:tab pos="404329" algn="l"/>
              </a:tabLst>
              <a:defRPr/>
            </a:pPr>
            <a:r>
              <a:rPr sz="2523" spc="-131" dirty="0">
                <a:solidFill>
                  <a:prstClr val="black"/>
                </a:solidFill>
                <a:latin typeface="Trebuchet MS"/>
                <a:cs typeface="Trebuchet MS"/>
              </a:rPr>
              <a:t>This </a:t>
            </a:r>
            <a:r>
              <a:rPr sz="2523" spc="-97" dirty="0">
                <a:solidFill>
                  <a:prstClr val="black"/>
                </a:solidFill>
                <a:latin typeface="Trebuchet MS"/>
                <a:cs typeface="Trebuchet MS"/>
              </a:rPr>
              <a:t>is an </a:t>
            </a:r>
            <a:r>
              <a:rPr sz="2523" spc="-141" dirty="0">
                <a:solidFill>
                  <a:prstClr val="black"/>
                </a:solidFill>
                <a:latin typeface="Trebuchet MS"/>
                <a:cs typeface="Trebuchet MS"/>
              </a:rPr>
              <a:t>example </a:t>
            </a:r>
            <a:r>
              <a:rPr sz="2523" spc="-107" dirty="0">
                <a:solidFill>
                  <a:prstClr val="black"/>
                </a:solidFill>
                <a:latin typeface="Trebuchet MS"/>
                <a:cs typeface="Trebuchet MS"/>
              </a:rPr>
              <a:t>of </a:t>
            </a:r>
            <a:r>
              <a:rPr sz="2523" spc="-126" dirty="0">
                <a:solidFill>
                  <a:prstClr val="black"/>
                </a:solidFill>
                <a:latin typeface="Trebuchet MS"/>
                <a:cs typeface="Trebuchet MS"/>
              </a:rPr>
              <a:t>the </a:t>
            </a:r>
            <a:r>
              <a:rPr sz="2523" b="1" spc="-141" dirty="0">
                <a:solidFill>
                  <a:srgbClr val="BB57BE"/>
                </a:solidFill>
                <a:latin typeface="Trebuchet MS"/>
                <a:cs typeface="Trebuchet MS"/>
              </a:rPr>
              <a:t>softmax </a:t>
            </a:r>
            <a:r>
              <a:rPr sz="2523" b="1" spc="-161" dirty="0">
                <a:solidFill>
                  <a:srgbClr val="BB57BE"/>
                </a:solidFill>
                <a:latin typeface="Trebuchet MS"/>
                <a:cs typeface="Trebuchet MS"/>
              </a:rPr>
              <a:t>function </a:t>
            </a:r>
            <a:r>
              <a:rPr sz="2523" spc="-111" dirty="0" err="1">
                <a:solidFill>
                  <a:prstClr val="black"/>
                </a:solidFill>
                <a:latin typeface="DejaVu Serif"/>
                <a:cs typeface="DejaVu Serif"/>
              </a:rPr>
              <a:t>ℝ</a:t>
            </a:r>
            <a:r>
              <a:rPr lang="en-US" sz="2767" spc="-167" baseline="27777" dirty="0" err="1">
                <a:solidFill>
                  <a:prstClr val="black"/>
                </a:solidFill>
                <a:latin typeface="DejaVu Serif"/>
                <a:cs typeface="DejaVu Serif"/>
              </a:rPr>
              <a:t>n</a:t>
            </a:r>
            <a:r>
              <a:rPr sz="2767" spc="-167" baseline="27777" dirty="0">
                <a:solidFill>
                  <a:prstClr val="black"/>
                </a:solidFill>
                <a:latin typeface="DejaVu Serif"/>
                <a:cs typeface="DejaVu Serif"/>
              </a:rPr>
              <a:t> </a:t>
            </a:r>
            <a:r>
              <a:rPr sz="2523" dirty="0">
                <a:solidFill>
                  <a:prstClr val="black"/>
                </a:solidFill>
                <a:latin typeface="DejaVu Serif"/>
                <a:cs typeface="DejaVu Serif"/>
              </a:rPr>
              <a:t>→</a:t>
            </a:r>
            <a:r>
              <a:rPr sz="2523" spc="-597" dirty="0">
                <a:solidFill>
                  <a:prstClr val="black"/>
                </a:solidFill>
                <a:latin typeface="DejaVu Serif"/>
                <a:cs typeface="DejaVu Serif"/>
              </a:rPr>
              <a:t> </a:t>
            </a:r>
            <a:r>
              <a:rPr sz="2523" spc="-111" dirty="0" err="1">
                <a:solidFill>
                  <a:prstClr val="black"/>
                </a:solidFill>
                <a:latin typeface="DejaVu Serif"/>
                <a:cs typeface="DejaVu Serif"/>
              </a:rPr>
              <a:t>ℝ</a:t>
            </a:r>
            <a:r>
              <a:rPr lang="en-US" sz="2767" spc="-167" baseline="27777" dirty="0" err="1">
                <a:solidFill>
                  <a:prstClr val="black"/>
                </a:solidFill>
                <a:latin typeface="DejaVu Serif"/>
                <a:cs typeface="DejaVu Serif"/>
              </a:rPr>
              <a:t>n</a:t>
            </a:r>
            <a:endParaRPr sz="2767" baseline="27777" dirty="0">
              <a:solidFill>
                <a:prstClr val="black"/>
              </a:solidFill>
              <a:latin typeface="DejaVu Serif"/>
              <a:cs typeface="DejaVu Serif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06D2619-4D24-4ED5-9E81-5922E4C70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168" y="1381658"/>
            <a:ext cx="7969957" cy="208160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862E701-0B8B-49EA-A80D-DED52F1F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778" y="4146493"/>
            <a:ext cx="4473256" cy="74623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D5FFF38-AE86-48C2-AC08-ED5DE06A4208}"/>
              </a:ext>
            </a:extLst>
          </p:cNvPr>
          <p:cNvSpPr txBox="1"/>
          <p:nvPr/>
        </p:nvSpPr>
        <p:spPr>
          <a:xfrm>
            <a:off x="0" y="7353401"/>
            <a:ext cx="1636602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11678685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1894" y="251765"/>
            <a:ext cx="9190863" cy="672493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3970" marR="5588">
              <a:lnSpc>
                <a:spcPct val="100699"/>
              </a:lnSpc>
              <a:spcBef>
                <a:spcPts val="83"/>
              </a:spcBef>
            </a:pPr>
            <a:r>
              <a:rPr spc="-132" dirty="0" err="1"/>
              <a:t>ELMo</a:t>
            </a:r>
            <a:r>
              <a:rPr spc="-132" dirty="0"/>
              <a:t>: </a:t>
            </a:r>
            <a:r>
              <a:rPr spc="-165" dirty="0"/>
              <a:t>Embeddings from</a:t>
            </a:r>
            <a:r>
              <a:rPr spc="-594" dirty="0"/>
              <a:t> </a:t>
            </a:r>
            <a:r>
              <a:rPr spc="-182" dirty="0"/>
              <a:t>Language  </a:t>
            </a:r>
            <a:r>
              <a:rPr spc="-55" dirty="0"/>
              <a:t>Models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21893" y="1324102"/>
            <a:ext cx="9170467" cy="3127075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3970" marR="463106" defTabSz="1005840">
              <a:lnSpc>
                <a:spcPct val="100800"/>
              </a:lnSpc>
              <a:spcBef>
                <a:spcPts val="83"/>
              </a:spcBef>
              <a:defRPr/>
            </a:pPr>
            <a:r>
              <a:rPr sz="2640" dirty="0">
                <a:solidFill>
                  <a:prstClr val="black"/>
                </a:solidFill>
                <a:latin typeface="Arial"/>
                <a:cs typeface="Arial"/>
              </a:rPr>
              <a:t>Deep contextualized word representations.</a:t>
            </a:r>
            <a:r>
              <a:rPr lang="en-US" sz="2640" dirty="0">
                <a:solidFill>
                  <a:prstClr val="black"/>
                </a:solidFill>
                <a:latin typeface="Arial"/>
                <a:cs typeface="Arial"/>
              </a:rPr>
              <a:t> Peters et al.</a:t>
            </a:r>
            <a:r>
              <a:rPr sz="2640" dirty="0">
                <a:solidFill>
                  <a:prstClr val="black"/>
                </a:solidFill>
                <a:latin typeface="Arial"/>
                <a:cs typeface="Arial"/>
              </a:rPr>
              <a:t> NAACL</a:t>
            </a:r>
            <a:r>
              <a:rPr lang="en-US" sz="26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640" dirty="0">
                <a:solidFill>
                  <a:prstClr val="black"/>
                </a:solidFill>
                <a:latin typeface="Arial"/>
                <a:cs typeface="Arial"/>
              </a:rPr>
              <a:t>2018.  https://arxiv.org/abs/1802.05365</a:t>
            </a:r>
          </a:p>
          <a:p>
            <a:pPr marL="391160" indent="-377190" defTabSz="1005840">
              <a:spcBef>
                <a:spcPts val="688"/>
              </a:spcBef>
              <a:buClr>
                <a:srgbClr val="CC0000"/>
              </a:buClr>
              <a:buFont typeface="Times New Roman"/>
              <a:buChar char="•"/>
              <a:tabLst>
                <a:tab pos="390462" algn="l"/>
                <a:tab pos="391160" algn="l"/>
              </a:tabLst>
              <a:defRPr/>
            </a:pPr>
            <a:r>
              <a:rPr sz="2640" dirty="0">
                <a:solidFill>
                  <a:prstClr val="black"/>
                </a:solidFill>
                <a:latin typeface="Arial"/>
                <a:cs typeface="Arial"/>
              </a:rPr>
              <a:t>Breakout version of </a:t>
            </a:r>
            <a:r>
              <a:rPr sz="2640" b="1" dirty="0">
                <a:solidFill>
                  <a:prstClr val="black"/>
                </a:solidFill>
                <a:latin typeface="Trebuchet MS"/>
                <a:cs typeface="Trebuchet MS"/>
              </a:rPr>
              <a:t>word token vectors </a:t>
            </a:r>
            <a:r>
              <a:rPr sz="2640" dirty="0">
                <a:solidFill>
                  <a:prstClr val="black"/>
                </a:solidFill>
                <a:latin typeface="Arial"/>
                <a:cs typeface="Arial"/>
              </a:rPr>
              <a:t>or</a:t>
            </a:r>
          </a:p>
          <a:p>
            <a:pPr marL="391160" defTabSz="1005840">
              <a:defRPr/>
            </a:pPr>
            <a:r>
              <a:rPr sz="2640" b="1" dirty="0">
                <a:solidFill>
                  <a:prstClr val="black"/>
                </a:solidFill>
                <a:latin typeface="Trebuchet MS"/>
                <a:cs typeface="Trebuchet MS"/>
              </a:rPr>
              <a:t>contextual word vectors</a:t>
            </a:r>
            <a:endParaRPr sz="264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91160" marR="5588" indent="-377190" defTabSz="1005840">
              <a:lnSpc>
                <a:spcPct val="100800"/>
              </a:lnSpc>
              <a:spcBef>
                <a:spcPts val="556"/>
              </a:spcBef>
              <a:buClr>
                <a:srgbClr val="CC0000"/>
              </a:buClr>
              <a:buFont typeface="Times New Roman"/>
              <a:buChar char="•"/>
              <a:tabLst>
                <a:tab pos="390462" algn="l"/>
                <a:tab pos="391160" algn="l"/>
              </a:tabLst>
              <a:defRPr/>
            </a:pPr>
            <a:r>
              <a:rPr sz="2640" dirty="0">
                <a:solidFill>
                  <a:prstClr val="black"/>
                </a:solidFill>
                <a:latin typeface="Arial"/>
                <a:cs typeface="Arial"/>
              </a:rPr>
              <a:t>Learn word token vectors using long contexts not context  windows (here, whole sentence, could be longer)</a:t>
            </a:r>
          </a:p>
          <a:p>
            <a:pPr marL="391160" indent="-377190" defTabSz="1005840">
              <a:spcBef>
                <a:spcPts val="688"/>
              </a:spcBef>
              <a:buClr>
                <a:srgbClr val="CC0000"/>
              </a:buClr>
              <a:buFont typeface="Times New Roman"/>
              <a:buChar char="•"/>
              <a:tabLst>
                <a:tab pos="390462" algn="l"/>
                <a:tab pos="391160" algn="l"/>
              </a:tabLst>
              <a:defRPr/>
            </a:pPr>
            <a:r>
              <a:rPr sz="2640" dirty="0">
                <a:solidFill>
                  <a:prstClr val="black"/>
                </a:solidFill>
                <a:latin typeface="Arial"/>
                <a:cs typeface="Arial"/>
              </a:rPr>
              <a:t>Learn a deep Bi-NLM and use all its layers in prediction</a:t>
            </a:r>
          </a:p>
        </p:txBody>
      </p:sp>
      <p:sp>
        <p:nvSpPr>
          <p:cNvPr id="4" name="object 4"/>
          <p:cNvSpPr/>
          <p:nvPr/>
        </p:nvSpPr>
        <p:spPr>
          <a:xfrm>
            <a:off x="6320027" y="4405884"/>
            <a:ext cx="3272333" cy="25816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5840">
              <a:defRPr/>
            </a:pPr>
            <a:endParaRPr sz="19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0F3DFC-5016-40B5-8F1D-A2B698F51F06}"/>
              </a:ext>
            </a:extLst>
          </p:cNvPr>
          <p:cNvSpPr txBox="1"/>
          <p:nvPr/>
        </p:nvSpPr>
        <p:spPr>
          <a:xfrm>
            <a:off x="0" y="7353401"/>
            <a:ext cx="1636602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4374408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1894" y="251765"/>
            <a:ext cx="9190863" cy="672493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3970" marR="5588">
              <a:lnSpc>
                <a:spcPct val="100699"/>
              </a:lnSpc>
              <a:spcBef>
                <a:spcPts val="83"/>
              </a:spcBef>
            </a:pPr>
            <a:r>
              <a:rPr spc="-132" dirty="0" err="1"/>
              <a:t>ELMo</a:t>
            </a:r>
            <a:r>
              <a:rPr spc="-132" dirty="0"/>
              <a:t>: </a:t>
            </a:r>
            <a:r>
              <a:rPr spc="-165" dirty="0"/>
              <a:t>Embeddings from</a:t>
            </a:r>
            <a:r>
              <a:rPr spc="-594" dirty="0"/>
              <a:t> </a:t>
            </a:r>
            <a:r>
              <a:rPr spc="-182" dirty="0"/>
              <a:t>Language  </a:t>
            </a:r>
            <a:r>
              <a:rPr spc="-55" dirty="0"/>
              <a:t>Models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21894" y="1236929"/>
            <a:ext cx="9190863" cy="4236737"/>
          </a:xfrm>
          <a:prstGeom prst="rect">
            <a:avLst/>
          </a:prstGeom>
        </p:spPr>
        <p:txBody>
          <a:bodyPr vert="horz" wrap="square" lIns="0" tIns="101283" rIns="0" bIns="0" rtlCol="0">
            <a:spAutoFit/>
          </a:bodyPr>
          <a:lstStyle/>
          <a:p>
            <a:pPr marL="391160" indent="-377190" defTabSz="1005840">
              <a:spcBef>
                <a:spcPts val="798"/>
              </a:spcBef>
              <a:buClr>
                <a:srgbClr val="CC0000"/>
              </a:buClr>
              <a:buFont typeface="Times New Roman"/>
              <a:buChar char="•"/>
              <a:tabLst>
                <a:tab pos="390462" algn="l"/>
                <a:tab pos="391160" algn="l"/>
              </a:tabLst>
              <a:defRPr/>
            </a:pPr>
            <a:r>
              <a:rPr sz="2640" dirty="0">
                <a:solidFill>
                  <a:prstClr val="black"/>
                </a:solidFill>
                <a:latin typeface="Arial"/>
                <a:cs typeface="Arial"/>
              </a:rPr>
              <a:t>Train a bidirectional LM</a:t>
            </a:r>
          </a:p>
          <a:p>
            <a:pPr marL="391160" indent="-377190" defTabSz="1005840">
              <a:spcBef>
                <a:spcPts val="682"/>
              </a:spcBef>
              <a:buClr>
                <a:srgbClr val="CC0000"/>
              </a:buClr>
              <a:buFont typeface="Times New Roman"/>
              <a:buChar char="•"/>
              <a:tabLst>
                <a:tab pos="390462" algn="l"/>
                <a:tab pos="391160" algn="l"/>
              </a:tabLst>
              <a:defRPr/>
            </a:pPr>
            <a:r>
              <a:rPr sz="2640" dirty="0">
                <a:solidFill>
                  <a:prstClr val="black"/>
                </a:solidFill>
                <a:latin typeface="Arial"/>
                <a:cs typeface="Arial"/>
              </a:rPr>
              <a:t>Aim at performant but not overly large LM:</a:t>
            </a:r>
          </a:p>
          <a:p>
            <a:pPr marL="768350" lvl="1" indent="-251460" defTabSz="1005840">
              <a:spcBef>
                <a:spcPts val="688"/>
              </a:spcBef>
              <a:buClr>
                <a:srgbClr val="3A87FF"/>
              </a:buClr>
              <a:buFont typeface="Times New Roman"/>
              <a:buChar char="•"/>
              <a:tabLst>
                <a:tab pos="768350" algn="l"/>
              </a:tabLst>
              <a:defRPr/>
            </a:pPr>
            <a:r>
              <a:rPr sz="2640" dirty="0">
                <a:solidFill>
                  <a:prstClr val="black"/>
                </a:solidFill>
                <a:latin typeface="Arial"/>
                <a:cs typeface="Arial"/>
              </a:rPr>
              <a:t>Use 2 biLSTM layers</a:t>
            </a:r>
          </a:p>
          <a:p>
            <a:pPr marL="768350" lvl="1" indent="-251460" defTabSz="1005840">
              <a:spcBef>
                <a:spcPts val="556"/>
              </a:spcBef>
              <a:buClr>
                <a:srgbClr val="3A87FF"/>
              </a:buClr>
              <a:buFont typeface="Times New Roman"/>
              <a:buChar char="•"/>
              <a:tabLst>
                <a:tab pos="768350" algn="l"/>
              </a:tabLst>
              <a:defRPr/>
            </a:pPr>
            <a:r>
              <a:rPr sz="2640" dirty="0">
                <a:solidFill>
                  <a:prstClr val="black"/>
                </a:solidFill>
                <a:latin typeface="Arial"/>
                <a:cs typeface="Arial"/>
              </a:rPr>
              <a:t>Use character CNN to build initial word representation </a:t>
            </a:r>
          </a:p>
          <a:p>
            <a:pPr marL="768350" marR="1116203" lvl="1" indent="-251460" defTabSz="1005840">
              <a:lnSpc>
                <a:spcPts val="3091"/>
              </a:lnSpc>
              <a:spcBef>
                <a:spcPts val="836"/>
              </a:spcBef>
              <a:buClr>
                <a:srgbClr val="3A87FF"/>
              </a:buClr>
              <a:buFont typeface="Times New Roman"/>
              <a:buChar char="•"/>
              <a:tabLst>
                <a:tab pos="768350" algn="l"/>
              </a:tabLst>
              <a:defRPr/>
            </a:pPr>
            <a:r>
              <a:rPr sz="2640" dirty="0">
                <a:solidFill>
                  <a:prstClr val="black"/>
                </a:solidFill>
                <a:latin typeface="Arial"/>
                <a:cs typeface="Arial"/>
              </a:rPr>
              <a:t>User 4096 dim hidden/cell LSTM states with 512 dim projections to next input</a:t>
            </a:r>
          </a:p>
          <a:p>
            <a:pPr marL="768350" lvl="1" indent="-251460" defTabSz="1005840">
              <a:spcBef>
                <a:spcPts val="567"/>
              </a:spcBef>
              <a:buClr>
                <a:srgbClr val="3A87FF"/>
              </a:buClr>
              <a:buFont typeface="Times New Roman"/>
              <a:buChar char="•"/>
              <a:tabLst>
                <a:tab pos="768350" algn="l"/>
              </a:tabLst>
              <a:defRPr/>
            </a:pPr>
            <a:r>
              <a:rPr sz="2640" dirty="0">
                <a:solidFill>
                  <a:prstClr val="black"/>
                </a:solidFill>
                <a:latin typeface="Arial"/>
                <a:cs typeface="Arial"/>
              </a:rPr>
              <a:t>Use a residual connection</a:t>
            </a:r>
          </a:p>
          <a:p>
            <a:pPr marL="768350" marR="228410" lvl="1" indent="-251460" defTabSz="1005840">
              <a:lnSpc>
                <a:spcPct val="100800"/>
              </a:lnSpc>
              <a:spcBef>
                <a:spcPts val="556"/>
              </a:spcBef>
              <a:buClr>
                <a:srgbClr val="3A87FF"/>
              </a:buClr>
              <a:buFont typeface="Times New Roman"/>
              <a:buChar char="•"/>
              <a:tabLst>
                <a:tab pos="768350" algn="l"/>
              </a:tabLst>
              <a:defRPr/>
            </a:pPr>
            <a:r>
              <a:rPr sz="2640" dirty="0">
                <a:solidFill>
                  <a:prstClr val="black"/>
                </a:solidFill>
                <a:latin typeface="Arial"/>
                <a:cs typeface="Arial"/>
              </a:rPr>
              <a:t>Tie parameters of token input and output (softmax) and tie these between forward and backward LMs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C5DA77-CA1A-4E8D-BD28-85FA2D02901F}"/>
              </a:ext>
            </a:extLst>
          </p:cNvPr>
          <p:cNvSpPr txBox="1"/>
          <p:nvPr/>
        </p:nvSpPr>
        <p:spPr>
          <a:xfrm>
            <a:off x="0" y="7353401"/>
            <a:ext cx="2628348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Adapted from 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3993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1895" y="390906"/>
            <a:ext cx="6997528" cy="55579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3970" defTabSz="1005840">
              <a:spcBef>
                <a:spcPts val="110"/>
              </a:spcBef>
              <a:defRPr/>
            </a:pPr>
            <a:r>
              <a:rPr sz="3520" b="1" dirty="0">
                <a:solidFill>
                  <a:srgbClr val="3A87FF"/>
                </a:solidFill>
                <a:latin typeface="Trebuchet MS"/>
                <a:cs typeface="Trebuchet MS"/>
              </a:rPr>
              <a:t>ELMo used in a sequence tagger</a:t>
            </a:r>
            <a:endParaRPr sz="352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0444" y="6528205"/>
            <a:ext cx="3359505" cy="626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5840">
              <a:defRPr/>
            </a:pPr>
            <a:endParaRPr sz="19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750987" y="2345686"/>
            <a:ext cx="1118299" cy="1460564"/>
          </a:xfrm>
          <a:custGeom>
            <a:avLst/>
            <a:gdLst/>
            <a:ahLst/>
            <a:cxnLst/>
            <a:rect l="l" t="t" r="r" b="b"/>
            <a:pathLst>
              <a:path w="1016635" h="1327785">
                <a:moveTo>
                  <a:pt x="1016546" y="0"/>
                </a:moveTo>
                <a:lnTo>
                  <a:pt x="0" y="0"/>
                </a:lnTo>
                <a:lnTo>
                  <a:pt x="0" y="1327505"/>
                </a:lnTo>
                <a:lnTo>
                  <a:pt x="1016546" y="1327505"/>
                </a:lnTo>
                <a:lnTo>
                  <a:pt x="10165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005840">
              <a:defRPr/>
            </a:pPr>
            <a:endParaRPr sz="19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1B33A3-FB64-407D-958E-FD59DD7C8A19}"/>
              </a:ext>
            </a:extLst>
          </p:cNvPr>
          <p:cNvSpPr txBox="1"/>
          <p:nvPr/>
        </p:nvSpPr>
        <p:spPr>
          <a:xfrm>
            <a:off x="0" y="7353401"/>
            <a:ext cx="9007722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Christopher Manning, </a:t>
            </a:r>
            <a:r>
              <a:rPr lang="en-US" sz="1320" dirty="0">
                <a:solidFill>
                  <a:prstClr val="black"/>
                </a:solidFill>
              </a:rPr>
              <a:t>figure from </a:t>
            </a:r>
            <a:r>
              <a:rPr lang="en-US" sz="1320" dirty="0">
                <a:solidFill>
                  <a:prstClr val="black"/>
                </a:solidFill>
                <a:hlinkClick r:id="rId3"/>
              </a:rPr>
              <a:t>https://tsenghungchen.github.io/posts/elmo/</a:t>
            </a:r>
            <a:r>
              <a:rPr lang="en-US" sz="1320" dirty="0">
                <a:solidFill>
                  <a:prstClr val="black"/>
                </a:solidFill>
              </a:rPr>
              <a:t>, paper at </a:t>
            </a:r>
            <a:r>
              <a:rPr lang="en-US" sz="1320" dirty="0">
                <a:solidFill>
                  <a:prstClr val="black"/>
                </a:solidFill>
                <a:hlinkClick r:id="rId4"/>
              </a:rPr>
              <a:t>https://arxiv.org/pdf/1802.05365.pdf</a:t>
            </a:r>
            <a:r>
              <a:rPr lang="en-US" sz="1320" dirty="0">
                <a:solidFill>
                  <a:prstClr val="black"/>
                </a:solidFill>
              </a:rPr>
              <a:t>  </a:t>
            </a:r>
            <a:endParaRPr lang="en-US" sz="132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684AC834-B1B6-4F76-BDF6-4F54D23ECB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8924"/>
            <a:ext cx="10058400" cy="537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4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08049"/>
            <a:ext cx="10058400" cy="3378540"/>
          </a:xfrm>
        </p:spPr>
        <p:txBody>
          <a:bodyPr>
            <a:normAutofit/>
          </a:bodyPr>
          <a:lstStyle/>
          <a:p>
            <a:r>
              <a:rPr lang="en-US" sz="418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1678: Intro to Deep Learning</a:t>
            </a:r>
            <a:br>
              <a:rPr lang="en-US" sz="594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72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Modeling Sequences/Sets: </a:t>
            </a:r>
            <a:br>
              <a:rPr lang="en-US" sz="572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72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Transformers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786589"/>
            <a:ext cx="7040880" cy="198594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960" dirty="0"/>
              <a:t>Prof. Adriana </a:t>
            </a:r>
            <a:r>
              <a:rPr lang="en-US" sz="3960" dirty="0" err="1"/>
              <a:t>Kovashka</a:t>
            </a:r>
            <a:br>
              <a:rPr lang="en-US" sz="3960" dirty="0"/>
            </a:br>
            <a:r>
              <a:rPr lang="en-US" sz="3960" dirty="0"/>
              <a:t>University of Pittsburgh</a:t>
            </a:r>
          </a:p>
          <a:p>
            <a:pPr>
              <a:spcBef>
                <a:spcPts val="0"/>
              </a:spcBef>
            </a:pPr>
            <a:r>
              <a:rPr lang="en-US" sz="3960" dirty="0"/>
              <a:t>March 25, 2021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5469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1894" y="390907"/>
            <a:ext cx="5915597" cy="55579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10"/>
              </a:spcBef>
            </a:pPr>
            <a:r>
              <a:rPr sz="3520" spc="-99" dirty="0"/>
              <a:t>ELMo </a:t>
            </a:r>
            <a:r>
              <a:rPr sz="3520" spc="-204" dirty="0"/>
              <a:t>results: </a:t>
            </a:r>
            <a:r>
              <a:rPr sz="3520" spc="-193" dirty="0"/>
              <a:t>Great </a:t>
            </a:r>
            <a:r>
              <a:rPr sz="3520" spc="-182" dirty="0"/>
              <a:t>for </a:t>
            </a:r>
            <a:r>
              <a:rPr sz="3520" spc="-165" dirty="0"/>
              <a:t>all</a:t>
            </a:r>
            <a:r>
              <a:rPr sz="3520" spc="-699" dirty="0"/>
              <a:t> </a:t>
            </a:r>
            <a:r>
              <a:rPr sz="3520" spc="-160" dirty="0"/>
              <a:t>tasks</a:t>
            </a:r>
            <a:endParaRPr sz="3520"/>
          </a:p>
        </p:txBody>
      </p:sp>
      <p:sp>
        <p:nvSpPr>
          <p:cNvPr id="3" name="object 3"/>
          <p:cNvSpPr/>
          <p:nvPr/>
        </p:nvSpPr>
        <p:spPr>
          <a:xfrm>
            <a:off x="0" y="2075687"/>
            <a:ext cx="10058400" cy="30309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5840">
              <a:defRPr/>
            </a:pPr>
            <a:endParaRPr sz="19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716AFF-BB7B-4B34-90DD-C9621230AA04}"/>
              </a:ext>
            </a:extLst>
          </p:cNvPr>
          <p:cNvSpPr txBox="1"/>
          <p:nvPr/>
        </p:nvSpPr>
        <p:spPr>
          <a:xfrm>
            <a:off x="0" y="7353401"/>
            <a:ext cx="1636602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32423080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1894" y="390907"/>
            <a:ext cx="6639941" cy="55579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10"/>
              </a:spcBef>
            </a:pPr>
            <a:r>
              <a:rPr sz="3520" spc="-149" dirty="0"/>
              <a:t>ELMo: </a:t>
            </a:r>
            <a:r>
              <a:rPr lang="en-US" sz="3520" spc="-149" dirty="0"/>
              <a:t>Roles of different </a:t>
            </a:r>
            <a:r>
              <a:rPr sz="3520" spc="-193" dirty="0"/>
              <a:t>layers</a:t>
            </a:r>
            <a:endParaRPr sz="3520" dirty="0"/>
          </a:p>
        </p:txBody>
      </p:sp>
      <p:sp>
        <p:nvSpPr>
          <p:cNvPr id="3" name="object 3"/>
          <p:cNvSpPr txBox="1"/>
          <p:nvPr/>
        </p:nvSpPr>
        <p:spPr>
          <a:xfrm>
            <a:off x="421894" y="1236929"/>
            <a:ext cx="9012746" cy="2712217"/>
          </a:xfrm>
          <a:prstGeom prst="rect">
            <a:avLst/>
          </a:prstGeom>
        </p:spPr>
        <p:txBody>
          <a:bodyPr vert="horz" wrap="square" lIns="0" tIns="101283" rIns="0" bIns="0" rtlCol="0">
            <a:spAutoFit/>
          </a:bodyPr>
          <a:lstStyle/>
          <a:p>
            <a:pPr marL="391160" indent="-377190" defTabSz="1005840">
              <a:spcBef>
                <a:spcPts val="798"/>
              </a:spcBef>
              <a:buClr>
                <a:srgbClr val="CC0000"/>
              </a:buClr>
              <a:buFont typeface="Times New Roman"/>
              <a:buChar char="•"/>
              <a:tabLst>
                <a:tab pos="390462" algn="l"/>
                <a:tab pos="391160" algn="l"/>
              </a:tabLst>
              <a:defRPr/>
            </a:pPr>
            <a:r>
              <a:rPr sz="2640" dirty="0">
                <a:solidFill>
                  <a:prstClr val="black"/>
                </a:solidFill>
                <a:latin typeface="Arial"/>
                <a:cs typeface="Arial"/>
              </a:rPr>
              <a:t>The two biLSTM NLM layers have differentiated uses/meanings</a:t>
            </a:r>
            <a:endParaRPr sz="2640">
              <a:solidFill>
                <a:prstClr val="black"/>
              </a:solidFill>
              <a:latin typeface="Arial"/>
              <a:cs typeface="Arial"/>
            </a:endParaRPr>
          </a:p>
          <a:p>
            <a:pPr marL="768350" lvl="1" indent="-251460" defTabSz="1005840">
              <a:spcBef>
                <a:spcPts val="682"/>
              </a:spcBef>
              <a:buClr>
                <a:srgbClr val="3A87FF"/>
              </a:buClr>
              <a:buFont typeface="Times New Roman"/>
              <a:buChar char="•"/>
              <a:tabLst>
                <a:tab pos="768350" algn="l"/>
              </a:tabLst>
              <a:defRPr/>
            </a:pPr>
            <a:r>
              <a:rPr sz="2640" dirty="0">
                <a:solidFill>
                  <a:prstClr val="black"/>
                </a:solidFill>
                <a:latin typeface="Arial"/>
                <a:cs typeface="Arial"/>
              </a:rPr>
              <a:t>Lower layer is better for lower-level syntax, etc.</a:t>
            </a:r>
            <a:endParaRPr sz="2640">
              <a:solidFill>
                <a:prstClr val="black"/>
              </a:solidFill>
              <a:latin typeface="Arial"/>
              <a:cs typeface="Arial"/>
            </a:endParaRPr>
          </a:p>
          <a:p>
            <a:pPr marL="1145540" lvl="2" indent="-251460" defTabSz="1005840">
              <a:spcBef>
                <a:spcPts val="572"/>
              </a:spcBef>
              <a:buClr>
                <a:srgbClr val="CC0000"/>
              </a:buClr>
              <a:buFont typeface="Times New Roman"/>
              <a:buChar char="•"/>
              <a:tabLst>
                <a:tab pos="1144842" algn="l"/>
                <a:tab pos="1145540" algn="l"/>
              </a:tabLst>
              <a:defRPr/>
            </a:pP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Part-of-speech tagging, syntactic dependencies, NER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  <a:p>
            <a:pPr marL="768350" lvl="1" indent="-251460" defTabSz="1005840">
              <a:spcBef>
                <a:spcPts val="539"/>
              </a:spcBef>
              <a:buClr>
                <a:srgbClr val="3A87FF"/>
              </a:buClr>
              <a:buFont typeface="Times New Roman"/>
              <a:buChar char="•"/>
              <a:tabLst>
                <a:tab pos="768350" algn="l"/>
              </a:tabLst>
              <a:defRPr/>
            </a:pPr>
            <a:r>
              <a:rPr sz="2640" dirty="0">
                <a:solidFill>
                  <a:prstClr val="black"/>
                </a:solidFill>
                <a:latin typeface="Arial"/>
                <a:cs typeface="Arial"/>
              </a:rPr>
              <a:t>Higher layer is better for higher-level semantics</a:t>
            </a:r>
            <a:endParaRPr sz="2640">
              <a:solidFill>
                <a:prstClr val="black"/>
              </a:solidFill>
              <a:latin typeface="Arial"/>
              <a:cs typeface="Arial"/>
            </a:endParaRPr>
          </a:p>
          <a:p>
            <a:pPr marL="1145540" lvl="2" indent="-251460" defTabSz="1005840">
              <a:spcBef>
                <a:spcPts val="572"/>
              </a:spcBef>
              <a:buClr>
                <a:srgbClr val="CC0000"/>
              </a:buClr>
              <a:buFont typeface="Times New Roman"/>
              <a:buChar char="•"/>
              <a:tabLst>
                <a:tab pos="1144842" algn="l"/>
                <a:tab pos="1145540" algn="l"/>
              </a:tabLst>
              <a:defRPr/>
            </a:pP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Sentiment, Semantic role labeling, question answering, SNLI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65BD21-CA10-4CC1-B0E0-DF2C0454B630}"/>
              </a:ext>
            </a:extLst>
          </p:cNvPr>
          <p:cNvSpPr txBox="1"/>
          <p:nvPr/>
        </p:nvSpPr>
        <p:spPr>
          <a:xfrm>
            <a:off x="0" y="7353401"/>
            <a:ext cx="2628348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Adapted from C</a:t>
            </a:r>
            <a:r>
              <a:rPr lang="en-US" sz="1320" dirty="0" err="1">
                <a:solidFill>
                  <a:prstClr val="black"/>
                </a:solidFill>
                <a:latin typeface="Calibri"/>
              </a:rPr>
              <a:t>hristopher</a:t>
            </a:r>
            <a:r>
              <a:rPr lang="en-US" sz="1320" dirty="0">
                <a:solidFill>
                  <a:prstClr val="black"/>
                </a:solidFill>
                <a:latin typeface="Calibri"/>
              </a:rPr>
              <a:t> Manning</a:t>
            </a:r>
          </a:p>
        </p:txBody>
      </p:sp>
    </p:spTree>
    <p:extLst>
      <p:ext uri="{BB962C8B-B14F-4D97-AF65-F5344CB8AC3E}">
        <p14:creationId xmlns:p14="http://schemas.microsoft.com/office/powerpoint/2010/main" val="29847351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54724" y="1946650"/>
            <a:ext cx="9484706" cy="1402836"/>
          </a:xfrm>
          <a:prstGeom prst="rect">
            <a:avLst/>
          </a:prstGeom>
        </p:spPr>
        <p:txBody>
          <a:bodyPr vert="horz" wrap="square" lIns="0" tIns="80153" rIns="0" bIns="0" rtlCol="0">
            <a:spAutoFit/>
          </a:bodyPr>
          <a:lstStyle/>
          <a:p>
            <a:pPr marL="293370" indent="-282893">
              <a:spcBef>
                <a:spcPts val="631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2063" b="1" spc="9" dirty="0">
                <a:latin typeface="Calibri"/>
                <a:cs typeface="Calibri"/>
              </a:rPr>
              <a:t>O(sequence</a:t>
            </a:r>
            <a:r>
              <a:rPr sz="2063" b="1" spc="29" dirty="0">
                <a:latin typeface="Calibri"/>
                <a:cs typeface="Calibri"/>
              </a:rPr>
              <a:t> </a:t>
            </a:r>
            <a:r>
              <a:rPr sz="2063" b="1" spc="9" dirty="0">
                <a:latin typeface="Calibri"/>
                <a:cs typeface="Calibri"/>
              </a:rPr>
              <a:t>length)</a:t>
            </a:r>
            <a:r>
              <a:rPr sz="2063" b="1" spc="21" dirty="0">
                <a:latin typeface="Calibri"/>
                <a:cs typeface="Calibri"/>
              </a:rPr>
              <a:t> </a:t>
            </a:r>
            <a:r>
              <a:rPr sz="2063" spc="9" dirty="0">
                <a:latin typeface="Calibri"/>
                <a:cs typeface="Calibri"/>
              </a:rPr>
              <a:t>steps</a:t>
            </a:r>
            <a:r>
              <a:rPr sz="2063" spc="-4" dirty="0">
                <a:latin typeface="Calibri"/>
                <a:cs typeface="Calibri"/>
              </a:rPr>
              <a:t> </a:t>
            </a:r>
            <a:r>
              <a:rPr sz="2063" spc="4" dirty="0">
                <a:latin typeface="Calibri"/>
                <a:cs typeface="Calibri"/>
              </a:rPr>
              <a:t>for</a:t>
            </a:r>
            <a:r>
              <a:rPr sz="2063" spc="12" dirty="0">
                <a:latin typeface="Calibri"/>
                <a:cs typeface="Calibri"/>
              </a:rPr>
              <a:t> </a:t>
            </a:r>
            <a:r>
              <a:rPr sz="2063" spc="4" dirty="0">
                <a:latin typeface="Calibri"/>
                <a:cs typeface="Calibri"/>
              </a:rPr>
              <a:t>distant</a:t>
            </a:r>
            <a:r>
              <a:rPr sz="2063" spc="-4" dirty="0">
                <a:latin typeface="Calibri"/>
                <a:cs typeface="Calibri"/>
              </a:rPr>
              <a:t> </a:t>
            </a:r>
            <a:r>
              <a:rPr sz="2063" spc="12" dirty="0">
                <a:latin typeface="Calibri"/>
                <a:cs typeface="Calibri"/>
              </a:rPr>
              <a:t>word</a:t>
            </a:r>
            <a:r>
              <a:rPr sz="2063" spc="17" dirty="0">
                <a:latin typeface="Calibri"/>
                <a:cs typeface="Calibri"/>
              </a:rPr>
              <a:t> </a:t>
            </a:r>
            <a:r>
              <a:rPr sz="2063" spc="4" dirty="0">
                <a:latin typeface="Calibri"/>
                <a:cs typeface="Calibri"/>
              </a:rPr>
              <a:t>pairs</a:t>
            </a:r>
            <a:r>
              <a:rPr sz="2063" spc="-9" dirty="0">
                <a:latin typeface="Calibri"/>
                <a:cs typeface="Calibri"/>
              </a:rPr>
              <a:t> </a:t>
            </a:r>
            <a:r>
              <a:rPr sz="2063" spc="9" dirty="0">
                <a:latin typeface="Calibri"/>
                <a:cs typeface="Calibri"/>
              </a:rPr>
              <a:t>to</a:t>
            </a:r>
            <a:r>
              <a:rPr sz="2063" spc="17" dirty="0">
                <a:latin typeface="Calibri"/>
                <a:cs typeface="Calibri"/>
              </a:rPr>
              <a:t> </a:t>
            </a:r>
            <a:r>
              <a:rPr sz="2063" spc="9" dirty="0">
                <a:latin typeface="Calibri"/>
                <a:cs typeface="Calibri"/>
              </a:rPr>
              <a:t>interact </a:t>
            </a:r>
            <a:r>
              <a:rPr sz="2063" spc="12" dirty="0">
                <a:latin typeface="Calibri"/>
                <a:cs typeface="Calibri"/>
              </a:rPr>
              <a:t>means:</a:t>
            </a:r>
            <a:endParaRPr sz="2063" dirty="0">
              <a:latin typeface="Calibri"/>
              <a:cs typeface="Calibri"/>
            </a:endParaRPr>
          </a:p>
          <a:p>
            <a:pPr marL="576263" lvl="1" indent="-188595">
              <a:spcBef>
                <a:spcPts val="483"/>
              </a:spcBef>
              <a:buClr>
                <a:srgbClr val="007B92"/>
              </a:buClr>
              <a:buFont typeface="Times New Roman"/>
              <a:buChar char="•"/>
              <a:tabLst>
                <a:tab pos="576263" algn="l"/>
              </a:tabLst>
            </a:pPr>
            <a:r>
              <a:rPr sz="1898" spc="-4" dirty="0">
                <a:latin typeface="Calibri"/>
                <a:cs typeface="Calibri"/>
              </a:rPr>
              <a:t>Hard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to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learn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long-distance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dependencies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(because</a:t>
            </a:r>
            <a:r>
              <a:rPr sz="1898" spc="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gradient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problems!)</a:t>
            </a:r>
          </a:p>
          <a:p>
            <a:pPr marL="576263" marR="4191" lvl="1" indent="-188595">
              <a:spcBef>
                <a:spcPts val="454"/>
              </a:spcBef>
              <a:buClr>
                <a:srgbClr val="007B92"/>
              </a:buClr>
              <a:buFont typeface="Times New Roman"/>
              <a:buChar char="•"/>
              <a:tabLst>
                <a:tab pos="576263" algn="l"/>
              </a:tabLst>
            </a:pPr>
            <a:r>
              <a:rPr sz="1898" dirty="0">
                <a:latin typeface="Calibri"/>
                <a:cs typeface="Calibri"/>
              </a:rPr>
              <a:t>Linear</a:t>
            </a:r>
            <a:r>
              <a:rPr sz="1898" spc="-17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order of </a:t>
            </a:r>
            <a:r>
              <a:rPr sz="1898" dirty="0">
                <a:latin typeface="Calibri"/>
                <a:cs typeface="Calibri"/>
              </a:rPr>
              <a:t>words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is </a:t>
            </a:r>
            <a:r>
              <a:rPr sz="1898" spc="-4" dirty="0">
                <a:latin typeface="Calibri"/>
                <a:cs typeface="Calibri"/>
              </a:rPr>
              <a:t>“baked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in”;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lang="en-US" sz="1898" spc="-4" dirty="0">
                <a:latin typeface="Calibri"/>
                <a:cs typeface="Calibri"/>
              </a:rPr>
              <a:t>not necessarily</a:t>
            </a:r>
            <a:r>
              <a:rPr sz="1898" dirty="0">
                <a:latin typeface="Calibri"/>
                <a:cs typeface="Calibri"/>
              </a:rPr>
              <a:t> the </a:t>
            </a:r>
            <a:r>
              <a:rPr sz="1898" spc="-417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right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way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to think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about </a:t>
            </a:r>
            <a:r>
              <a:rPr sz="1898" spc="-4" dirty="0">
                <a:latin typeface="Calibri"/>
                <a:cs typeface="Calibri"/>
              </a:rPr>
              <a:t>sentences…</a:t>
            </a:r>
            <a:endParaRPr sz="1898" dirty="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351150" y="4073538"/>
            <a:ext cx="1910049" cy="953453"/>
            <a:chOff x="2849879" y="3656076"/>
            <a:chExt cx="2315210" cy="1155700"/>
          </a:xfrm>
        </p:grpSpPr>
        <p:sp>
          <p:nvSpPr>
            <p:cNvPr id="5" name="object 5"/>
            <p:cNvSpPr/>
            <p:nvPr/>
          </p:nvSpPr>
          <p:spPr>
            <a:xfrm>
              <a:off x="2849880" y="3657599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4" h="1153795">
                  <a:moveTo>
                    <a:pt x="284988" y="672096"/>
                  </a:moveTo>
                  <a:lnTo>
                    <a:pt x="0" y="672096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96"/>
                  </a:lnTo>
                  <a:close/>
                </a:path>
                <a:path w="285114" h="1153795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53511" y="4139184"/>
              <a:ext cx="76200" cy="18923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569208" y="3656075"/>
              <a:ext cx="287020" cy="1153795"/>
            </a:xfrm>
            <a:custGeom>
              <a:avLst/>
              <a:gdLst/>
              <a:ahLst/>
              <a:cxnLst/>
              <a:rect l="l" t="t" r="r" b="b"/>
              <a:pathLst>
                <a:path w="287020" h="1153795">
                  <a:moveTo>
                    <a:pt x="286512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6512" y="1153668"/>
                  </a:lnTo>
                  <a:lnTo>
                    <a:pt x="286512" y="672084"/>
                  </a:lnTo>
                  <a:close/>
                </a:path>
                <a:path w="287020" h="1153795">
                  <a:moveTo>
                    <a:pt x="286512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6512" y="481584"/>
                  </a:lnTo>
                  <a:lnTo>
                    <a:pt x="286512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74363" y="4137660"/>
              <a:ext cx="76200" cy="18922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133344" y="3859021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0" name="object 10"/>
            <p:cNvSpPr/>
            <p:nvPr/>
          </p:nvSpPr>
          <p:spPr>
            <a:xfrm>
              <a:off x="4282440" y="3656075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4" h="1153795">
                  <a:moveTo>
                    <a:pt x="284988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84"/>
                  </a:lnTo>
                  <a:close/>
                </a:path>
                <a:path w="285114" h="1153795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86071" y="4137660"/>
              <a:ext cx="76200" cy="18922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845052" y="3855973"/>
              <a:ext cx="436880" cy="746760"/>
            </a:xfrm>
            <a:custGeom>
              <a:avLst/>
              <a:gdLst/>
              <a:ahLst/>
              <a:cxnLst/>
              <a:rect l="l" t="t" r="r" b="b"/>
              <a:pathLst>
                <a:path w="436879" h="746760">
                  <a:moveTo>
                    <a:pt x="434975" y="708406"/>
                  </a:moveTo>
                  <a:lnTo>
                    <a:pt x="422668" y="702310"/>
                  </a:lnTo>
                  <a:lnTo>
                    <a:pt x="358648" y="670560"/>
                  </a:lnTo>
                  <a:lnTo>
                    <a:pt x="358749" y="702360"/>
                  </a:lnTo>
                  <a:lnTo>
                    <a:pt x="0" y="703453"/>
                  </a:lnTo>
                  <a:lnTo>
                    <a:pt x="0" y="716153"/>
                  </a:lnTo>
                  <a:lnTo>
                    <a:pt x="358787" y="715060"/>
                  </a:lnTo>
                  <a:lnTo>
                    <a:pt x="358902" y="746760"/>
                  </a:lnTo>
                  <a:lnTo>
                    <a:pt x="434975" y="708406"/>
                  </a:lnTo>
                  <a:close/>
                </a:path>
                <a:path w="436879" h="746760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47487" y="3838956"/>
              <a:ext cx="117348" cy="11734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584191" y="3846830"/>
              <a:ext cx="434975" cy="76200"/>
            </a:xfrm>
            <a:custGeom>
              <a:avLst/>
              <a:gdLst/>
              <a:ahLst/>
              <a:cxnLst/>
              <a:rect l="l" t="t" r="r" b="b"/>
              <a:pathLst>
                <a:path w="434975" h="76200">
                  <a:moveTo>
                    <a:pt x="422680" y="31750"/>
                  </a:moveTo>
                  <a:lnTo>
                    <a:pt x="371475" y="31750"/>
                  </a:lnTo>
                  <a:lnTo>
                    <a:pt x="371475" y="44450"/>
                  </a:lnTo>
                  <a:lnTo>
                    <a:pt x="358796" y="44489"/>
                  </a:lnTo>
                  <a:lnTo>
                    <a:pt x="358902" y="76200"/>
                  </a:lnTo>
                  <a:lnTo>
                    <a:pt x="434975" y="37846"/>
                  </a:lnTo>
                  <a:lnTo>
                    <a:pt x="422680" y="31750"/>
                  </a:lnTo>
                  <a:close/>
                </a:path>
                <a:path w="434975" h="76200">
                  <a:moveTo>
                    <a:pt x="358753" y="31789"/>
                  </a:moveTo>
                  <a:lnTo>
                    <a:pt x="0" y="32893"/>
                  </a:lnTo>
                  <a:lnTo>
                    <a:pt x="0" y="45593"/>
                  </a:lnTo>
                  <a:lnTo>
                    <a:pt x="358796" y="44489"/>
                  </a:lnTo>
                  <a:lnTo>
                    <a:pt x="358753" y="31789"/>
                  </a:lnTo>
                  <a:close/>
                </a:path>
                <a:path w="434975" h="76200">
                  <a:moveTo>
                    <a:pt x="371475" y="31750"/>
                  </a:moveTo>
                  <a:lnTo>
                    <a:pt x="358753" y="31789"/>
                  </a:lnTo>
                  <a:lnTo>
                    <a:pt x="358796" y="44489"/>
                  </a:lnTo>
                  <a:lnTo>
                    <a:pt x="371475" y="44450"/>
                  </a:lnTo>
                  <a:lnTo>
                    <a:pt x="371475" y="31750"/>
                  </a:lnTo>
                  <a:close/>
                </a:path>
                <a:path w="434975" h="76200">
                  <a:moveTo>
                    <a:pt x="358648" y="0"/>
                  </a:moveTo>
                  <a:lnTo>
                    <a:pt x="358753" y="31789"/>
                  </a:lnTo>
                  <a:lnTo>
                    <a:pt x="422680" y="31750"/>
                  </a:lnTo>
                  <a:lnTo>
                    <a:pt x="358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47487" y="4500372"/>
              <a:ext cx="117348" cy="11734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582667" y="4517390"/>
              <a:ext cx="434975" cy="76200"/>
            </a:xfrm>
            <a:custGeom>
              <a:avLst/>
              <a:gdLst/>
              <a:ahLst/>
              <a:cxnLst/>
              <a:rect l="l" t="t" r="r" b="b"/>
              <a:pathLst>
                <a:path w="434975" h="76200">
                  <a:moveTo>
                    <a:pt x="422680" y="31750"/>
                  </a:moveTo>
                  <a:lnTo>
                    <a:pt x="371475" y="31750"/>
                  </a:lnTo>
                  <a:lnTo>
                    <a:pt x="371475" y="44450"/>
                  </a:lnTo>
                  <a:lnTo>
                    <a:pt x="358796" y="44489"/>
                  </a:lnTo>
                  <a:lnTo>
                    <a:pt x="358902" y="76200"/>
                  </a:lnTo>
                  <a:lnTo>
                    <a:pt x="434975" y="37846"/>
                  </a:lnTo>
                  <a:lnTo>
                    <a:pt x="422680" y="31750"/>
                  </a:lnTo>
                  <a:close/>
                </a:path>
                <a:path w="434975" h="76200">
                  <a:moveTo>
                    <a:pt x="358753" y="31789"/>
                  </a:moveTo>
                  <a:lnTo>
                    <a:pt x="0" y="32893"/>
                  </a:lnTo>
                  <a:lnTo>
                    <a:pt x="0" y="45593"/>
                  </a:lnTo>
                  <a:lnTo>
                    <a:pt x="358796" y="44489"/>
                  </a:lnTo>
                  <a:lnTo>
                    <a:pt x="358753" y="31789"/>
                  </a:lnTo>
                  <a:close/>
                </a:path>
                <a:path w="434975" h="76200">
                  <a:moveTo>
                    <a:pt x="371475" y="31750"/>
                  </a:moveTo>
                  <a:lnTo>
                    <a:pt x="358753" y="31789"/>
                  </a:lnTo>
                  <a:lnTo>
                    <a:pt x="358796" y="44489"/>
                  </a:lnTo>
                  <a:lnTo>
                    <a:pt x="371475" y="44450"/>
                  </a:lnTo>
                  <a:lnTo>
                    <a:pt x="371475" y="31750"/>
                  </a:lnTo>
                  <a:close/>
                </a:path>
                <a:path w="434975" h="76200">
                  <a:moveTo>
                    <a:pt x="358648" y="0"/>
                  </a:moveTo>
                  <a:lnTo>
                    <a:pt x="358753" y="31789"/>
                  </a:lnTo>
                  <a:lnTo>
                    <a:pt x="422680" y="31750"/>
                  </a:lnTo>
                  <a:lnTo>
                    <a:pt x="358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230032" y="5095575"/>
            <a:ext cx="1989153" cy="331742"/>
          </a:xfrm>
          <a:prstGeom prst="rect">
            <a:avLst/>
          </a:prstGeom>
        </p:spPr>
        <p:txBody>
          <a:bodyPr vert="horz" wrap="square" lIns="0" tIns="14145" rIns="0" bIns="0" rtlCol="0">
            <a:spAutoFit/>
          </a:bodyPr>
          <a:lstStyle/>
          <a:p>
            <a:pPr marL="10478">
              <a:spcBef>
                <a:spcPts val="111"/>
              </a:spcBef>
              <a:tabLst>
                <a:tab pos="611362" algn="l"/>
                <a:tab pos="1212247" algn="l"/>
                <a:tab pos="1795320" algn="l"/>
              </a:tabLst>
            </a:pPr>
            <a:r>
              <a:rPr sz="2063" i="1" spc="9" dirty="0">
                <a:latin typeface="Calibri"/>
                <a:cs typeface="Calibri"/>
              </a:rPr>
              <a:t>Th</a:t>
            </a:r>
            <a:r>
              <a:rPr sz="2063" i="1" spc="12" dirty="0">
                <a:latin typeface="Calibri"/>
                <a:cs typeface="Calibri"/>
              </a:rPr>
              <a:t>e</a:t>
            </a:r>
            <a:r>
              <a:rPr sz="2063" i="1" dirty="0">
                <a:latin typeface="Calibri"/>
                <a:cs typeface="Calibri"/>
              </a:rPr>
              <a:t>	</a:t>
            </a:r>
            <a:r>
              <a:rPr sz="2063" b="1" i="1" spc="12" dirty="0">
                <a:solidFill>
                  <a:srgbClr val="007B92"/>
                </a:solidFill>
                <a:latin typeface="Calibri"/>
                <a:cs typeface="Calibri"/>
              </a:rPr>
              <a:t>chef</a:t>
            </a:r>
            <a:r>
              <a:rPr sz="2063" b="1" i="1" dirty="0">
                <a:solidFill>
                  <a:srgbClr val="007B92"/>
                </a:solidFill>
                <a:latin typeface="Calibri"/>
                <a:cs typeface="Calibri"/>
              </a:rPr>
              <a:t>	</a:t>
            </a:r>
            <a:r>
              <a:rPr sz="3094" i="1" spc="19" baseline="1111" dirty="0">
                <a:latin typeface="Calibri"/>
                <a:cs typeface="Calibri"/>
              </a:rPr>
              <a:t>who</a:t>
            </a:r>
            <a:r>
              <a:rPr sz="3094" i="1" baseline="1111" dirty="0">
                <a:latin typeface="Calibri"/>
                <a:cs typeface="Calibri"/>
              </a:rPr>
              <a:t>	</a:t>
            </a:r>
            <a:r>
              <a:rPr sz="3094" i="1" spc="25" baseline="1111" dirty="0">
                <a:latin typeface="Calibri"/>
                <a:cs typeface="Calibri"/>
              </a:rPr>
              <a:t>…</a:t>
            </a:r>
            <a:endParaRPr sz="3094" baseline="1111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396276" y="5161731"/>
            <a:ext cx="463106" cy="331213"/>
          </a:xfrm>
          <a:prstGeom prst="rect">
            <a:avLst/>
          </a:prstGeom>
        </p:spPr>
        <p:txBody>
          <a:bodyPr vert="horz" wrap="square" lIns="0" tIns="13621" rIns="0" bIns="0" rtlCol="0">
            <a:spAutoFit/>
          </a:bodyPr>
          <a:lstStyle/>
          <a:p>
            <a:pPr marL="10478">
              <a:spcBef>
                <a:spcPts val="108"/>
              </a:spcBef>
            </a:pPr>
            <a:r>
              <a:rPr sz="2063" b="1" i="1" spc="9" dirty="0">
                <a:solidFill>
                  <a:srgbClr val="007B92"/>
                </a:solidFill>
                <a:latin typeface="Calibri"/>
                <a:cs typeface="Calibri"/>
              </a:rPr>
              <a:t>was</a:t>
            </a:r>
            <a:endParaRPr sz="2063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452464" y="4073538"/>
            <a:ext cx="1213295" cy="961835"/>
            <a:chOff x="7821168" y="3656076"/>
            <a:chExt cx="1470660" cy="1165860"/>
          </a:xfrm>
        </p:grpSpPr>
        <p:sp>
          <p:nvSpPr>
            <p:cNvPr id="20" name="object 20"/>
            <p:cNvSpPr/>
            <p:nvPr/>
          </p:nvSpPr>
          <p:spPr>
            <a:xfrm>
              <a:off x="9006840" y="3668267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5" h="1153795">
                  <a:moveTo>
                    <a:pt x="284988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84"/>
                  </a:lnTo>
                  <a:close/>
                </a:path>
                <a:path w="285115" h="1153795">
                  <a:moveTo>
                    <a:pt x="284988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284988" y="483108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10472" y="4151376"/>
              <a:ext cx="76200" cy="18923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8560308" y="3852925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3" name="object 23"/>
            <p:cNvSpPr/>
            <p:nvPr/>
          </p:nvSpPr>
          <p:spPr>
            <a:xfrm>
              <a:off x="8266176" y="3656075"/>
              <a:ext cx="287020" cy="1153795"/>
            </a:xfrm>
            <a:custGeom>
              <a:avLst/>
              <a:gdLst/>
              <a:ahLst/>
              <a:cxnLst/>
              <a:rect l="l" t="t" r="r" b="b"/>
              <a:pathLst>
                <a:path w="287020" h="1153795">
                  <a:moveTo>
                    <a:pt x="286499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6499" y="1153668"/>
                  </a:lnTo>
                  <a:lnTo>
                    <a:pt x="286499" y="672084"/>
                  </a:lnTo>
                  <a:close/>
                </a:path>
                <a:path w="287020" h="1153795">
                  <a:moveTo>
                    <a:pt x="286499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6499" y="481584"/>
                  </a:lnTo>
                  <a:lnTo>
                    <a:pt x="286499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71332" y="4137660"/>
              <a:ext cx="76200" cy="18922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821168" y="3854449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4585375" y="4067250"/>
            <a:ext cx="1536525" cy="953453"/>
            <a:chOff x="5558028" y="3648455"/>
            <a:chExt cx="1862455" cy="1155700"/>
          </a:xfrm>
        </p:grpSpPr>
        <p:sp>
          <p:nvSpPr>
            <p:cNvPr id="27" name="object 27"/>
            <p:cNvSpPr/>
            <p:nvPr/>
          </p:nvSpPr>
          <p:spPr>
            <a:xfrm>
              <a:off x="5558028" y="3649979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4" h="1153795">
                  <a:moveTo>
                    <a:pt x="284988" y="670572"/>
                  </a:moveTo>
                  <a:lnTo>
                    <a:pt x="0" y="670572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0572"/>
                  </a:lnTo>
                  <a:close/>
                </a:path>
                <a:path w="285114" h="1153795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pic>
          <p:nvPicPr>
            <p:cNvPr id="28" name="object 2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63184" y="4130039"/>
              <a:ext cx="76200" cy="189230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6278880" y="3648455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5" h="1153795">
                  <a:moveTo>
                    <a:pt x="284988" y="670560"/>
                  </a:moveTo>
                  <a:lnTo>
                    <a:pt x="0" y="670560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0560"/>
                  </a:lnTo>
                  <a:close/>
                </a:path>
                <a:path w="285115" h="1153795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82512" y="4130039"/>
              <a:ext cx="76200" cy="18923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852160" y="3854449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2" name="object 32"/>
            <p:cNvSpPr/>
            <p:nvPr/>
          </p:nvSpPr>
          <p:spPr>
            <a:xfrm>
              <a:off x="6998208" y="3648455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5" h="1153795">
                  <a:moveTo>
                    <a:pt x="284988" y="670560"/>
                  </a:moveTo>
                  <a:lnTo>
                    <a:pt x="0" y="670560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0560"/>
                  </a:lnTo>
                  <a:close/>
                </a:path>
                <a:path w="285115" h="1153795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pic>
          <p:nvPicPr>
            <p:cNvPr id="33" name="object 3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03364" y="4130039"/>
              <a:ext cx="76200" cy="18923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04532" y="3838955"/>
              <a:ext cx="115824" cy="11734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04532" y="4500372"/>
              <a:ext cx="115824" cy="117347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6553200" y="3845305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pic>
        <p:nvPicPr>
          <p:cNvPr id="37" name="object 3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02481" y="4224413"/>
            <a:ext cx="96812" cy="96812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440783" y="4224413"/>
            <a:ext cx="96812" cy="96812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02481" y="4770082"/>
            <a:ext cx="96812" cy="96811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440783" y="4770082"/>
            <a:ext cx="96812" cy="96811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63284" y="4224413"/>
            <a:ext cx="96812" cy="96812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01589" y="4224413"/>
            <a:ext cx="96811" cy="96812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63284" y="4770082"/>
            <a:ext cx="96812" cy="96811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01589" y="4770082"/>
            <a:ext cx="96811" cy="96811"/>
          </a:xfrm>
          <a:prstGeom prst="rect">
            <a:avLst/>
          </a:prstGeom>
        </p:spPr>
      </p:pic>
      <p:sp>
        <p:nvSpPr>
          <p:cNvPr id="45" name="object 45"/>
          <p:cNvSpPr/>
          <p:nvPr/>
        </p:nvSpPr>
        <p:spPr>
          <a:xfrm>
            <a:off x="6803146" y="5078121"/>
            <a:ext cx="113681" cy="428530"/>
          </a:xfrm>
          <a:custGeom>
            <a:avLst/>
            <a:gdLst/>
            <a:ahLst/>
            <a:cxnLst/>
            <a:rect l="l" t="t" r="r" b="b"/>
            <a:pathLst>
              <a:path w="137795" h="519429">
                <a:moveTo>
                  <a:pt x="94017" y="73229"/>
                </a:moveTo>
                <a:lnTo>
                  <a:pt x="0" y="516509"/>
                </a:lnTo>
                <a:lnTo>
                  <a:pt x="12446" y="519176"/>
                </a:lnTo>
                <a:lnTo>
                  <a:pt x="106446" y="75854"/>
                </a:lnTo>
                <a:lnTo>
                  <a:pt x="94017" y="73229"/>
                </a:lnTo>
                <a:close/>
              </a:path>
              <a:path w="137795" h="519429">
                <a:moveTo>
                  <a:pt x="131918" y="60833"/>
                </a:moveTo>
                <a:lnTo>
                  <a:pt x="96647" y="60833"/>
                </a:lnTo>
                <a:lnTo>
                  <a:pt x="109093" y="63373"/>
                </a:lnTo>
                <a:lnTo>
                  <a:pt x="106446" y="75854"/>
                </a:lnTo>
                <a:lnTo>
                  <a:pt x="137541" y="82423"/>
                </a:lnTo>
                <a:lnTo>
                  <a:pt x="131918" y="60833"/>
                </a:lnTo>
                <a:close/>
              </a:path>
              <a:path w="137795" h="519429">
                <a:moveTo>
                  <a:pt x="96647" y="60833"/>
                </a:moveTo>
                <a:lnTo>
                  <a:pt x="94017" y="73229"/>
                </a:lnTo>
                <a:lnTo>
                  <a:pt x="106446" y="75854"/>
                </a:lnTo>
                <a:lnTo>
                  <a:pt x="109093" y="63373"/>
                </a:lnTo>
                <a:lnTo>
                  <a:pt x="96647" y="60833"/>
                </a:lnTo>
                <a:close/>
              </a:path>
              <a:path w="137795" h="519429">
                <a:moveTo>
                  <a:pt x="116078" y="0"/>
                </a:moveTo>
                <a:lnTo>
                  <a:pt x="62992" y="66675"/>
                </a:lnTo>
                <a:lnTo>
                  <a:pt x="94017" y="73229"/>
                </a:lnTo>
                <a:lnTo>
                  <a:pt x="96647" y="60833"/>
                </a:lnTo>
                <a:lnTo>
                  <a:pt x="131918" y="60833"/>
                </a:lnTo>
                <a:lnTo>
                  <a:pt x="1160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46" name="object 46"/>
          <p:cNvSpPr txBox="1"/>
          <p:nvPr/>
        </p:nvSpPr>
        <p:spPr>
          <a:xfrm>
            <a:off x="5139843" y="5621274"/>
            <a:ext cx="3723180" cy="655565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18860" rIns="0" bIns="0" rtlCol="0">
            <a:spAutoFit/>
          </a:bodyPr>
          <a:lstStyle/>
          <a:p>
            <a:pPr marL="75962" marR="87487">
              <a:lnSpc>
                <a:spcPct val="101600"/>
              </a:lnSpc>
              <a:spcBef>
                <a:spcPts val="149"/>
              </a:spcBef>
            </a:pPr>
            <a:r>
              <a:rPr sz="2063" spc="9" dirty="0">
                <a:solidFill>
                  <a:srgbClr val="600058"/>
                </a:solidFill>
                <a:latin typeface="Calibri"/>
                <a:cs typeface="Calibri"/>
              </a:rPr>
              <a:t>Info of </a:t>
            </a:r>
            <a:r>
              <a:rPr sz="2063" b="1" i="1" spc="9" dirty="0">
                <a:solidFill>
                  <a:srgbClr val="600058"/>
                </a:solidFill>
                <a:latin typeface="Calibri"/>
                <a:cs typeface="Calibri"/>
              </a:rPr>
              <a:t>chef </a:t>
            </a:r>
            <a:r>
              <a:rPr sz="2063" spc="9" dirty="0">
                <a:solidFill>
                  <a:srgbClr val="600058"/>
                </a:solidFill>
                <a:latin typeface="Calibri"/>
                <a:cs typeface="Calibri"/>
              </a:rPr>
              <a:t>has </a:t>
            </a:r>
            <a:r>
              <a:rPr sz="2063" spc="12" dirty="0">
                <a:solidFill>
                  <a:srgbClr val="600058"/>
                </a:solidFill>
                <a:latin typeface="Calibri"/>
                <a:cs typeface="Calibri"/>
              </a:rPr>
              <a:t>gone </a:t>
            </a:r>
            <a:r>
              <a:rPr sz="2063" spc="9" dirty="0">
                <a:solidFill>
                  <a:srgbClr val="600058"/>
                </a:solidFill>
                <a:latin typeface="Calibri"/>
                <a:cs typeface="Calibri"/>
              </a:rPr>
              <a:t>through </a:t>
            </a:r>
            <a:r>
              <a:rPr sz="2063" spc="12" dirty="0">
                <a:solidFill>
                  <a:srgbClr val="600058"/>
                </a:solidFill>
                <a:latin typeface="Calibri"/>
                <a:cs typeface="Calibri"/>
              </a:rPr>
              <a:t> O(sequence</a:t>
            </a:r>
            <a:r>
              <a:rPr sz="2063" spc="-25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2063" spc="9" dirty="0">
                <a:solidFill>
                  <a:srgbClr val="600058"/>
                </a:solidFill>
                <a:latin typeface="Calibri"/>
                <a:cs typeface="Calibri"/>
              </a:rPr>
              <a:t>length)</a:t>
            </a:r>
            <a:r>
              <a:rPr sz="2063" spc="-25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2063" spc="12" dirty="0">
                <a:solidFill>
                  <a:srgbClr val="600058"/>
                </a:solidFill>
                <a:latin typeface="Calibri"/>
                <a:cs typeface="Calibri"/>
              </a:rPr>
              <a:t>many</a:t>
            </a:r>
            <a:r>
              <a:rPr sz="2063" spc="-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2063" spc="9" dirty="0">
                <a:solidFill>
                  <a:srgbClr val="600058"/>
                </a:solidFill>
                <a:latin typeface="Calibri"/>
                <a:cs typeface="Calibri"/>
              </a:rPr>
              <a:t>layers!</a:t>
            </a:r>
            <a:endParaRPr sz="2063">
              <a:latin typeface="Calibri"/>
              <a:cs typeface="Calibri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0B9620E-B9E5-441C-B0B6-C7B92CCCF6DD}"/>
              </a:ext>
            </a:extLst>
          </p:cNvPr>
          <p:cNvSpPr txBox="1"/>
          <p:nvPr/>
        </p:nvSpPr>
        <p:spPr>
          <a:xfrm>
            <a:off x="0" y="7353401"/>
            <a:ext cx="1993944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Adapted from John Hewitt</a:t>
            </a:r>
          </a:p>
        </p:txBody>
      </p:sp>
      <p:sp>
        <p:nvSpPr>
          <p:cNvPr id="49" name="Title 48">
            <a:extLst>
              <a:ext uri="{FF2B5EF4-FFF2-40B4-BE49-F238E27FC236}">
                <a16:creationId xmlns:a16="http://schemas.microsoft.com/office/drawing/2014/main" id="{B27926ED-8773-4493-BF42-8AABBCD95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1083374"/>
          </a:xfrm>
        </p:spPr>
        <p:txBody>
          <a:bodyPr/>
          <a:lstStyle/>
          <a:p>
            <a:r>
              <a:rPr lang="en-US" sz="3520" spc="4" dirty="0">
                <a:latin typeface="Calibri"/>
                <a:cs typeface="Calibri"/>
              </a:rPr>
              <a:t>Issues with</a:t>
            </a:r>
            <a:r>
              <a:rPr lang="en-US" sz="3520" spc="9" dirty="0">
                <a:latin typeface="Calibri"/>
                <a:cs typeface="Calibri"/>
              </a:rPr>
              <a:t> recurrent</a:t>
            </a:r>
            <a:r>
              <a:rPr lang="en-US" sz="3520" spc="-17" dirty="0">
                <a:latin typeface="Calibri"/>
                <a:cs typeface="Calibri"/>
              </a:rPr>
              <a:t> </a:t>
            </a:r>
            <a:r>
              <a:rPr lang="en-US" sz="3520" spc="9" dirty="0">
                <a:latin typeface="Calibri"/>
                <a:cs typeface="Calibri"/>
              </a:rPr>
              <a:t>models:</a:t>
            </a:r>
            <a:r>
              <a:rPr lang="en-US" sz="3520" spc="12" dirty="0">
                <a:latin typeface="Calibri"/>
                <a:cs typeface="Calibri"/>
              </a:rPr>
              <a:t> </a:t>
            </a:r>
            <a:br>
              <a:rPr lang="en-US" sz="3520" spc="12" dirty="0">
                <a:latin typeface="Calibri"/>
                <a:cs typeface="Calibri"/>
              </a:rPr>
            </a:br>
            <a:r>
              <a:rPr lang="en-US" sz="3520" spc="4" dirty="0"/>
              <a:t>Linear interaction </a:t>
            </a:r>
            <a:r>
              <a:rPr lang="en-US" sz="3520" spc="9" dirty="0"/>
              <a:t>distance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5590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54724" y="2012926"/>
            <a:ext cx="9419813" cy="1691842"/>
          </a:xfrm>
          <a:prstGeom prst="rect">
            <a:avLst/>
          </a:prstGeom>
        </p:spPr>
        <p:txBody>
          <a:bodyPr vert="horz" wrap="square" lIns="0" tIns="13621" rIns="0" bIns="0" rtlCol="0">
            <a:spAutoFit/>
          </a:bodyPr>
          <a:lstStyle/>
          <a:p>
            <a:pPr marL="293370" indent="-282893">
              <a:spcBef>
                <a:spcPts val="108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2063" spc="9" dirty="0">
                <a:latin typeface="Calibri"/>
                <a:cs typeface="Calibri"/>
              </a:rPr>
              <a:t>Forward</a:t>
            </a:r>
            <a:r>
              <a:rPr sz="2063" dirty="0">
                <a:latin typeface="Calibri"/>
                <a:cs typeface="Calibri"/>
              </a:rPr>
              <a:t> </a:t>
            </a:r>
            <a:r>
              <a:rPr sz="2063" spc="12" dirty="0">
                <a:latin typeface="Calibri"/>
                <a:cs typeface="Calibri"/>
              </a:rPr>
              <a:t>and</a:t>
            </a:r>
            <a:r>
              <a:rPr sz="2063" spc="-17" dirty="0">
                <a:latin typeface="Calibri"/>
                <a:cs typeface="Calibri"/>
              </a:rPr>
              <a:t> </a:t>
            </a:r>
            <a:r>
              <a:rPr sz="2063" spc="9" dirty="0">
                <a:latin typeface="Calibri"/>
                <a:cs typeface="Calibri"/>
              </a:rPr>
              <a:t>backward</a:t>
            </a:r>
            <a:r>
              <a:rPr sz="2063" spc="4" dirty="0">
                <a:latin typeface="Calibri"/>
                <a:cs typeface="Calibri"/>
              </a:rPr>
              <a:t> </a:t>
            </a:r>
            <a:r>
              <a:rPr sz="2063" spc="9" dirty="0">
                <a:latin typeface="Calibri"/>
                <a:cs typeface="Calibri"/>
              </a:rPr>
              <a:t>passes</a:t>
            </a:r>
            <a:r>
              <a:rPr sz="2063" spc="-21" dirty="0">
                <a:latin typeface="Calibri"/>
                <a:cs typeface="Calibri"/>
              </a:rPr>
              <a:t> </a:t>
            </a:r>
            <a:r>
              <a:rPr sz="2063" spc="9" dirty="0">
                <a:latin typeface="Calibri"/>
                <a:cs typeface="Calibri"/>
              </a:rPr>
              <a:t>have</a:t>
            </a:r>
            <a:r>
              <a:rPr sz="2063" spc="45" dirty="0">
                <a:latin typeface="Calibri"/>
                <a:cs typeface="Calibri"/>
              </a:rPr>
              <a:t> </a:t>
            </a:r>
            <a:r>
              <a:rPr sz="2063" b="1" spc="9" dirty="0">
                <a:latin typeface="Calibri"/>
                <a:cs typeface="Calibri"/>
              </a:rPr>
              <a:t>O(sequence</a:t>
            </a:r>
            <a:r>
              <a:rPr sz="2063" b="1" spc="21" dirty="0">
                <a:latin typeface="Calibri"/>
                <a:cs typeface="Calibri"/>
              </a:rPr>
              <a:t> </a:t>
            </a:r>
            <a:r>
              <a:rPr sz="2063" b="1" spc="9" dirty="0">
                <a:latin typeface="Calibri"/>
                <a:cs typeface="Calibri"/>
              </a:rPr>
              <a:t>length)</a:t>
            </a:r>
            <a:r>
              <a:rPr lang="en-US" sz="2063" b="1" spc="9" dirty="0">
                <a:latin typeface="Calibri"/>
                <a:cs typeface="Calibri"/>
              </a:rPr>
              <a:t> </a:t>
            </a:r>
            <a:r>
              <a:rPr sz="2063" spc="4" dirty="0">
                <a:latin typeface="Calibri"/>
                <a:cs typeface="Calibri"/>
              </a:rPr>
              <a:t>unparallelizable</a:t>
            </a:r>
            <a:r>
              <a:rPr sz="2063" spc="-9" dirty="0">
                <a:latin typeface="Calibri"/>
                <a:cs typeface="Calibri"/>
              </a:rPr>
              <a:t> </a:t>
            </a:r>
            <a:r>
              <a:rPr sz="2063" spc="4" dirty="0">
                <a:latin typeface="Calibri"/>
                <a:cs typeface="Calibri"/>
              </a:rPr>
              <a:t>operations</a:t>
            </a:r>
            <a:endParaRPr sz="2063" dirty="0">
              <a:latin typeface="Calibri"/>
              <a:cs typeface="Calibri"/>
            </a:endParaRPr>
          </a:p>
          <a:p>
            <a:pPr marL="576263" lvl="1" indent="-188595">
              <a:spcBef>
                <a:spcPts val="474"/>
              </a:spcBef>
              <a:buClr>
                <a:srgbClr val="007B92"/>
              </a:buClr>
              <a:buFont typeface="Times New Roman"/>
              <a:buChar char="•"/>
              <a:tabLst>
                <a:tab pos="576263" algn="l"/>
              </a:tabLst>
            </a:pPr>
            <a:r>
              <a:rPr sz="1898" spc="-4" dirty="0">
                <a:latin typeface="Calibri"/>
                <a:cs typeface="Calibri"/>
              </a:rPr>
              <a:t>GPUs can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perform a</a:t>
            </a:r>
            <a:r>
              <a:rPr sz="1898" spc="-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bunch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of </a:t>
            </a:r>
            <a:r>
              <a:rPr sz="1898" dirty="0">
                <a:latin typeface="Calibri"/>
                <a:cs typeface="Calibri"/>
              </a:rPr>
              <a:t>independent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computations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at </a:t>
            </a:r>
            <a:r>
              <a:rPr sz="1898" spc="-4" dirty="0">
                <a:latin typeface="Calibri"/>
                <a:cs typeface="Calibri"/>
              </a:rPr>
              <a:t>once!</a:t>
            </a:r>
            <a:endParaRPr sz="1898" dirty="0">
              <a:latin typeface="Calibri"/>
              <a:cs typeface="Calibri"/>
            </a:endParaRPr>
          </a:p>
          <a:p>
            <a:pPr marL="576263" lvl="1" indent="-188595">
              <a:spcBef>
                <a:spcPts val="454"/>
              </a:spcBef>
              <a:buClr>
                <a:srgbClr val="007B92"/>
              </a:buClr>
              <a:buFont typeface="Times New Roman"/>
              <a:buChar char="•"/>
              <a:tabLst>
                <a:tab pos="576263" algn="l"/>
              </a:tabLst>
            </a:pPr>
            <a:r>
              <a:rPr sz="1898" dirty="0">
                <a:latin typeface="Calibri"/>
                <a:cs typeface="Calibri"/>
              </a:rPr>
              <a:t>But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future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RNN </a:t>
            </a:r>
            <a:r>
              <a:rPr sz="1898" spc="-4" dirty="0">
                <a:latin typeface="Calibri"/>
                <a:cs typeface="Calibri"/>
              </a:rPr>
              <a:t>hidden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states</a:t>
            </a:r>
            <a:r>
              <a:rPr sz="1898" spc="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can’t </a:t>
            </a:r>
            <a:r>
              <a:rPr sz="1898" spc="-4" dirty="0">
                <a:latin typeface="Calibri"/>
                <a:cs typeface="Calibri"/>
              </a:rPr>
              <a:t>be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computed</a:t>
            </a:r>
            <a:r>
              <a:rPr sz="1898" spc="21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in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full</a:t>
            </a:r>
            <a:r>
              <a:rPr sz="1898" spc="-17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before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past </a:t>
            </a:r>
            <a:r>
              <a:rPr sz="1898" dirty="0">
                <a:latin typeface="Calibri"/>
                <a:cs typeface="Calibri"/>
              </a:rPr>
              <a:t>RNN</a:t>
            </a:r>
          </a:p>
          <a:p>
            <a:pPr marL="576263"/>
            <a:r>
              <a:rPr sz="1898" spc="-4" dirty="0">
                <a:latin typeface="Calibri"/>
                <a:cs typeface="Calibri"/>
              </a:rPr>
              <a:t>hidden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states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have</a:t>
            </a:r>
            <a:r>
              <a:rPr sz="1898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been </a:t>
            </a:r>
            <a:r>
              <a:rPr sz="1898" dirty="0">
                <a:latin typeface="Calibri"/>
                <a:cs typeface="Calibri"/>
              </a:rPr>
              <a:t>computed</a:t>
            </a:r>
          </a:p>
          <a:p>
            <a:pPr marL="576263" lvl="1" indent="-188595">
              <a:spcBef>
                <a:spcPts val="458"/>
              </a:spcBef>
              <a:buClr>
                <a:srgbClr val="007B92"/>
              </a:buClr>
              <a:buFont typeface="Times New Roman"/>
              <a:buChar char="•"/>
              <a:tabLst>
                <a:tab pos="576263" algn="l"/>
              </a:tabLst>
            </a:pPr>
            <a:r>
              <a:rPr sz="1898" dirty="0">
                <a:latin typeface="Calibri"/>
                <a:cs typeface="Calibri"/>
              </a:rPr>
              <a:t>Inhibits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training</a:t>
            </a:r>
            <a:r>
              <a:rPr sz="1898" spc="-4" dirty="0">
                <a:latin typeface="Calibri"/>
                <a:cs typeface="Calibri"/>
              </a:rPr>
              <a:t> on</a:t>
            </a:r>
            <a:r>
              <a:rPr sz="1898" dirty="0">
                <a:latin typeface="Calibri"/>
                <a:cs typeface="Calibri"/>
              </a:rPr>
              <a:t> very</a:t>
            </a:r>
            <a:r>
              <a:rPr sz="1898" spc="-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large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datasets!</a:t>
            </a:r>
            <a:endParaRPr sz="1898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36646" y="4883240"/>
            <a:ext cx="62865" cy="15611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384681" y="5557989"/>
            <a:ext cx="834008" cy="331213"/>
          </a:xfrm>
          <a:prstGeom prst="rect">
            <a:avLst/>
          </a:prstGeom>
        </p:spPr>
        <p:txBody>
          <a:bodyPr vert="horz" wrap="square" lIns="0" tIns="13621" rIns="0" bIns="0" rtlCol="0">
            <a:spAutoFit/>
          </a:bodyPr>
          <a:lstStyle/>
          <a:p>
            <a:pPr marL="41910">
              <a:spcBef>
                <a:spcPts val="108"/>
              </a:spcBef>
              <a:tabLst>
                <a:tab pos="565785" algn="l"/>
              </a:tabLst>
            </a:pPr>
            <a:r>
              <a:rPr sz="2063" i="1" dirty="0">
                <a:latin typeface="Calibri"/>
                <a:cs typeface="Calibri"/>
              </a:rPr>
              <a:t>h</a:t>
            </a:r>
            <a:r>
              <a:rPr sz="2104" i="1" baseline="-19607" dirty="0">
                <a:latin typeface="Calibri"/>
                <a:cs typeface="Calibri"/>
              </a:rPr>
              <a:t>1	</a:t>
            </a:r>
            <a:r>
              <a:rPr sz="2063" i="1" dirty="0">
                <a:latin typeface="Calibri"/>
                <a:cs typeface="Calibri"/>
              </a:rPr>
              <a:t>h</a:t>
            </a:r>
            <a:r>
              <a:rPr sz="2104" i="1" baseline="-19607" dirty="0">
                <a:latin typeface="Calibri"/>
                <a:cs typeface="Calibri"/>
              </a:rPr>
              <a:t>2</a:t>
            </a:r>
            <a:endParaRPr sz="2104" baseline="-1960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51151" y="5039145"/>
            <a:ext cx="235220" cy="337031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44529" rIns="0" bIns="0" rtlCol="0">
            <a:spAutoFit/>
          </a:bodyPr>
          <a:lstStyle/>
          <a:p>
            <a:pPr marL="55007">
              <a:spcBef>
                <a:spcPts val="351"/>
              </a:spcBef>
            </a:pPr>
            <a:r>
              <a:rPr sz="1898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51151" y="4485932"/>
            <a:ext cx="235220" cy="315872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23574" rIns="0" bIns="0" rtlCol="0">
            <a:spAutoFit/>
          </a:bodyPr>
          <a:lstStyle/>
          <a:p>
            <a:pPr marL="61818">
              <a:spcBef>
                <a:spcPts val="186"/>
              </a:spcBef>
            </a:pPr>
            <a:r>
              <a:rPr sz="1898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898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585375" y="4477130"/>
            <a:ext cx="1536525" cy="953453"/>
            <a:chOff x="5558028" y="4145279"/>
            <a:chExt cx="1862455" cy="1155700"/>
          </a:xfrm>
        </p:grpSpPr>
        <p:sp>
          <p:nvSpPr>
            <p:cNvPr id="9" name="object 9"/>
            <p:cNvSpPr/>
            <p:nvPr/>
          </p:nvSpPr>
          <p:spPr>
            <a:xfrm>
              <a:off x="5558028" y="4146803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4" h="1153795">
                  <a:moveTo>
                    <a:pt x="284988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84"/>
                  </a:lnTo>
                  <a:close/>
                </a:path>
                <a:path w="285114" h="1153795">
                  <a:moveTo>
                    <a:pt x="284988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284988" y="483108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63184" y="4628387"/>
              <a:ext cx="76200" cy="18923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278880" y="4145279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5" h="1153795">
                  <a:moveTo>
                    <a:pt x="284988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84"/>
                  </a:lnTo>
                  <a:close/>
                </a:path>
                <a:path w="285115" h="1153795">
                  <a:moveTo>
                    <a:pt x="284988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284988" y="483108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82512" y="4628387"/>
              <a:ext cx="76200" cy="18923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852160" y="4352797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4" name="object 14"/>
            <p:cNvSpPr/>
            <p:nvPr/>
          </p:nvSpPr>
          <p:spPr>
            <a:xfrm>
              <a:off x="6998208" y="4145279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5" h="1153795">
                  <a:moveTo>
                    <a:pt x="284988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84"/>
                  </a:lnTo>
                  <a:close/>
                </a:path>
                <a:path w="285115" h="1153795">
                  <a:moveTo>
                    <a:pt x="284988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284988" y="483108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03364" y="4628387"/>
              <a:ext cx="76200" cy="18923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04532" y="4337303"/>
              <a:ext cx="115824" cy="11582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04532" y="4998719"/>
              <a:ext cx="115824" cy="11734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553200" y="4342129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02481" y="4635551"/>
            <a:ext cx="96812" cy="95554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3781959" y="4635551"/>
            <a:ext cx="479346" cy="95869"/>
            <a:chOff x="4584191" y="4337303"/>
            <a:chExt cx="581025" cy="116205"/>
          </a:xfrm>
        </p:grpSpPr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47487" y="4337303"/>
              <a:ext cx="117348" cy="115823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584191" y="4343653"/>
              <a:ext cx="434975" cy="76200"/>
            </a:xfrm>
            <a:custGeom>
              <a:avLst/>
              <a:gdLst/>
              <a:ahLst/>
              <a:cxnLst/>
              <a:rect l="l" t="t" r="r" b="b"/>
              <a:pathLst>
                <a:path w="434975" h="76200">
                  <a:moveTo>
                    <a:pt x="422680" y="31750"/>
                  </a:moveTo>
                  <a:lnTo>
                    <a:pt x="371475" y="31750"/>
                  </a:lnTo>
                  <a:lnTo>
                    <a:pt x="371475" y="44450"/>
                  </a:lnTo>
                  <a:lnTo>
                    <a:pt x="358796" y="44489"/>
                  </a:lnTo>
                  <a:lnTo>
                    <a:pt x="358902" y="76200"/>
                  </a:lnTo>
                  <a:lnTo>
                    <a:pt x="434975" y="37846"/>
                  </a:lnTo>
                  <a:lnTo>
                    <a:pt x="422680" y="31750"/>
                  </a:lnTo>
                  <a:close/>
                </a:path>
                <a:path w="434975" h="76200">
                  <a:moveTo>
                    <a:pt x="358753" y="31789"/>
                  </a:moveTo>
                  <a:lnTo>
                    <a:pt x="0" y="32893"/>
                  </a:lnTo>
                  <a:lnTo>
                    <a:pt x="0" y="45593"/>
                  </a:lnTo>
                  <a:lnTo>
                    <a:pt x="358796" y="44489"/>
                  </a:lnTo>
                  <a:lnTo>
                    <a:pt x="358753" y="31789"/>
                  </a:lnTo>
                  <a:close/>
                </a:path>
                <a:path w="434975" h="76200">
                  <a:moveTo>
                    <a:pt x="371475" y="31750"/>
                  </a:moveTo>
                  <a:lnTo>
                    <a:pt x="358753" y="31789"/>
                  </a:lnTo>
                  <a:lnTo>
                    <a:pt x="358796" y="44489"/>
                  </a:lnTo>
                  <a:lnTo>
                    <a:pt x="371475" y="44450"/>
                  </a:lnTo>
                  <a:lnTo>
                    <a:pt x="371475" y="31750"/>
                  </a:lnTo>
                  <a:close/>
                </a:path>
                <a:path w="434975" h="76200">
                  <a:moveTo>
                    <a:pt x="358648" y="0"/>
                  </a:moveTo>
                  <a:lnTo>
                    <a:pt x="358753" y="31789"/>
                  </a:lnTo>
                  <a:lnTo>
                    <a:pt x="422680" y="31750"/>
                  </a:lnTo>
                  <a:lnTo>
                    <a:pt x="358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pic>
        <p:nvPicPr>
          <p:cNvPr id="23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440783" y="4635551"/>
            <a:ext cx="96812" cy="95554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3780702" y="5181220"/>
            <a:ext cx="480393" cy="96917"/>
            <a:chOff x="4582667" y="4998720"/>
            <a:chExt cx="582295" cy="117475"/>
          </a:xfrm>
        </p:grpSpPr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47487" y="4998720"/>
              <a:ext cx="117348" cy="11734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582667" y="5015738"/>
              <a:ext cx="434975" cy="76200"/>
            </a:xfrm>
            <a:custGeom>
              <a:avLst/>
              <a:gdLst/>
              <a:ahLst/>
              <a:cxnLst/>
              <a:rect l="l" t="t" r="r" b="b"/>
              <a:pathLst>
                <a:path w="434975" h="76200">
                  <a:moveTo>
                    <a:pt x="422680" y="31750"/>
                  </a:moveTo>
                  <a:lnTo>
                    <a:pt x="371475" y="31750"/>
                  </a:lnTo>
                  <a:lnTo>
                    <a:pt x="371475" y="44450"/>
                  </a:lnTo>
                  <a:lnTo>
                    <a:pt x="358796" y="44489"/>
                  </a:lnTo>
                  <a:lnTo>
                    <a:pt x="358902" y="76200"/>
                  </a:lnTo>
                  <a:lnTo>
                    <a:pt x="434975" y="37845"/>
                  </a:lnTo>
                  <a:lnTo>
                    <a:pt x="422680" y="31750"/>
                  </a:lnTo>
                  <a:close/>
                </a:path>
                <a:path w="434975" h="76200">
                  <a:moveTo>
                    <a:pt x="358753" y="31789"/>
                  </a:moveTo>
                  <a:lnTo>
                    <a:pt x="0" y="32893"/>
                  </a:lnTo>
                  <a:lnTo>
                    <a:pt x="0" y="45593"/>
                  </a:lnTo>
                  <a:lnTo>
                    <a:pt x="358796" y="44489"/>
                  </a:lnTo>
                  <a:lnTo>
                    <a:pt x="358753" y="31789"/>
                  </a:lnTo>
                  <a:close/>
                </a:path>
                <a:path w="434975" h="76200">
                  <a:moveTo>
                    <a:pt x="371475" y="31750"/>
                  </a:moveTo>
                  <a:lnTo>
                    <a:pt x="358753" y="31789"/>
                  </a:lnTo>
                  <a:lnTo>
                    <a:pt x="358796" y="44489"/>
                  </a:lnTo>
                  <a:lnTo>
                    <a:pt x="371475" y="44450"/>
                  </a:lnTo>
                  <a:lnTo>
                    <a:pt x="371475" y="31750"/>
                  </a:lnTo>
                  <a:close/>
                </a:path>
                <a:path w="434975" h="76200">
                  <a:moveTo>
                    <a:pt x="358648" y="0"/>
                  </a:moveTo>
                  <a:lnTo>
                    <a:pt x="358753" y="31789"/>
                  </a:lnTo>
                  <a:lnTo>
                    <a:pt x="422680" y="31750"/>
                  </a:lnTo>
                  <a:lnTo>
                    <a:pt x="358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pic>
        <p:nvPicPr>
          <p:cNvPr id="27" name="object 2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302481" y="5181220"/>
            <a:ext cx="96812" cy="96812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440783" y="5181220"/>
            <a:ext cx="96812" cy="9681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163284" y="4635551"/>
            <a:ext cx="96812" cy="95554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301589" y="4635551"/>
            <a:ext cx="96811" cy="95554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301589" y="5181220"/>
            <a:ext cx="96811" cy="9681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163284" y="5181220"/>
            <a:ext cx="96812" cy="96812"/>
          </a:xfrm>
          <a:prstGeom prst="rect">
            <a:avLst/>
          </a:prstGeom>
        </p:spPr>
      </p:pic>
      <p:grpSp>
        <p:nvGrpSpPr>
          <p:cNvPr id="33" name="object 33"/>
          <p:cNvGrpSpPr/>
          <p:nvPr/>
        </p:nvGrpSpPr>
        <p:grpSpPr>
          <a:xfrm>
            <a:off x="6819596" y="4484675"/>
            <a:ext cx="236792" cy="951881"/>
            <a:chOff x="8266176" y="4154423"/>
            <a:chExt cx="287020" cy="1153795"/>
          </a:xfrm>
        </p:grpSpPr>
        <p:sp>
          <p:nvSpPr>
            <p:cNvPr id="34" name="object 34"/>
            <p:cNvSpPr/>
            <p:nvPr/>
          </p:nvSpPr>
          <p:spPr>
            <a:xfrm>
              <a:off x="8266176" y="4154423"/>
              <a:ext cx="287020" cy="1153795"/>
            </a:xfrm>
            <a:custGeom>
              <a:avLst/>
              <a:gdLst/>
              <a:ahLst/>
              <a:cxnLst/>
              <a:rect l="l" t="t" r="r" b="b"/>
              <a:pathLst>
                <a:path w="287020" h="1153795">
                  <a:moveTo>
                    <a:pt x="286499" y="670560"/>
                  </a:moveTo>
                  <a:lnTo>
                    <a:pt x="0" y="670560"/>
                  </a:lnTo>
                  <a:lnTo>
                    <a:pt x="0" y="1153668"/>
                  </a:lnTo>
                  <a:lnTo>
                    <a:pt x="286499" y="1153668"/>
                  </a:lnTo>
                  <a:lnTo>
                    <a:pt x="286499" y="670560"/>
                  </a:lnTo>
                  <a:close/>
                </a:path>
                <a:path w="287020" h="1153795">
                  <a:moveTo>
                    <a:pt x="286499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6499" y="481584"/>
                  </a:lnTo>
                  <a:lnTo>
                    <a:pt x="286499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pic>
          <p:nvPicPr>
            <p:cNvPr id="35" name="object 3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71332" y="4636007"/>
              <a:ext cx="76200" cy="189230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7430644" y="4494732"/>
            <a:ext cx="235220" cy="372442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32480" rIns="0" bIns="0" rtlCol="0">
            <a:spAutoFit/>
          </a:bodyPr>
          <a:lstStyle/>
          <a:p>
            <a:pPr marL="75438">
              <a:spcBef>
                <a:spcPts val="255"/>
              </a:spcBef>
            </a:pPr>
            <a:r>
              <a:rPr sz="2207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2207"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6452465" y="4647075"/>
            <a:ext cx="1343739" cy="799434"/>
            <a:chOff x="7821168" y="4351273"/>
            <a:chExt cx="1628775" cy="969010"/>
          </a:xfrm>
        </p:grpSpPr>
        <p:sp>
          <p:nvSpPr>
            <p:cNvPr id="38" name="object 38"/>
            <p:cNvSpPr/>
            <p:nvPr/>
          </p:nvSpPr>
          <p:spPr>
            <a:xfrm>
              <a:off x="7821168" y="4351273"/>
              <a:ext cx="1176020" cy="749935"/>
            </a:xfrm>
            <a:custGeom>
              <a:avLst/>
              <a:gdLst/>
              <a:ahLst/>
              <a:cxnLst/>
              <a:rect l="l" t="t" r="r" b="b"/>
              <a:pathLst>
                <a:path w="1176020" h="749935">
                  <a:moveTo>
                    <a:pt x="434975" y="711454"/>
                  </a:moveTo>
                  <a:lnTo>
                    <a:pt x="422668" y="705358"/>
                  </a:lnTo>
                  <a:lnTo>
                    <a:pt x="358648" y="673608"/>
                  </a:lnTo>
                  <a:lnTo>
                    <a:pt x="358749" y="705408"/>
                  </a:lnTo>
                  <a:lnTo>
                    <a:pt x="0" y="706501"/>
                  </a:lnTo>
                  <a:lnTo>
                    <a:pt x="0" y="719201"/>
                  </a:lnTo>
                  <a:lnTo>
                    <a:pt x="358787" y="718108"/>
                  </a:lnTo>
                  <a:lnTo>
                    <a:pt x="358902" y="749808"/>
                  </a:lnTo>
                  <a:lnTo>
                    <a:pt x="434975" y="711454"/>
                  </a:lnTo>
                  <a:close/>
                </a:path>
                <a:path w="1176020" h="749935">
                  <a:moveTo>
                    <a:pt x="436499" y="39370"/>
                  </a:moveTo>
                  <a:lnTo>
                    <a:pt x="424192" y="33274"/>
                  </a:lnTo>
                  <a:lnTo>
                    <a:pt x="360172" y="1524"/>
                  </a:lnTo>
                  <a:lnTo>
                    <a:pt x="360273" y="33324"/>
                  </a:lnTo>
                  <a:lnTo>
                    <a:pt x="1524" y="34417"/>
                  </a:lnTo>
                  <a:lnTo>
                    <a:pt x="1524" y="47117"/>
                  </a:lnTo>
                  <a:lnTo>
                    <a:pt x="360311" y="46024"/>
                  </a:lnTo>
                  <a:lnTo>
                    <a:pt x="360426" y="77724"/>
                  </a:lnTo>
                  <a:lnTo>
                    <a:pt x="436499" y="39370"/>
                  </a:lnTo>
                  <a:close/>
                </a:path>
                <a:path w="1176020" h="749935">
                  <a:moveTo>
                    <a:pt x="1175639" y="37846"/>
                  </a:moveTo>
                  <a:lnTo>
                    <a:pt x="1163332" y="31750"/>
                  </a:lnTo>
                  <a:lnTo>
                    <a:pt x="1099312" y="0"/>
                  </a:lnTo>
                  <a:lnTo>
                    <a:pt x="1099413" y="31800"/>
                  </a:lnTo>
                  <a:lnTo>
                    <a:pt x="740664" y="32893"/>
                  </a:lnTo>
                  <a:lnTo>
                    <a:pt x="740664" y="45593"/>
                  </a:lnTo>
                  <a:lnTo>
                    <a:pt x="1099451" y="44500"/>
                  </a:lnTo>
                  <a:lnTo>
                    <a:pt x="1099566" y="76200"/>
                  </a:lnTo>
                  <a:lnTo>
                    <a:pt x="117563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9" name="object 39"/>
            <p:cNvSpPr/>
            <p:nvPr/>
          </p:nvSpPr>
          <p:spPr>
            <a:xfrm>
              <a:off x="9006840" y="4838699"/>
              <a:ext cx="285115" cy="481965"/>
            </a:xfrm>
            <a:custGeom>
              <a:avLst/>
              <a:gdLst/>
              <a:ahLst/>
              <a:cxnLst/>
              <a:rect l="l" t="t" r="r" b="b"/>
              <a:pathLst>
                <a:path w="285115" h="481964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pic>
          <p:nvPicPr>
            <p:cNvPr id="40" name="object 4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10472" y="4648199"/>
              <a:ext cx="76200" cy="189230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8560308" y="5023357"/>
              <a:ext cx="434975" cy="76200"/>
            </a:xfrm>
            <a:custGeom>
              <a:avLst/>
              <a:gdLst/>
              <a:ahLst/>
              <a:cxnLst/>
              <a:rect l="l" t="t" r="r" b="b"/>
              <a:pathLst>
                <a:path w="434975" h="76200">
                  <a:moveTo>
                    <a:pt x="422680" y="31750"/>
                  </a:moveTo>
                  <a:lnTo>
                    <a:pt x="371475" y="31750"/>
                  </a:lnTo>
                  <a:lnTo>
                    <a:pt x="371475" y="44450"/>
                  </a:lnTo>
                  <a:lnTo>
                    <a:pt x="358796" y="44489"/>
                  </a:lnTo>
                  <a:lnTo>
                    <a:pt x="358901" y="76200"/>
                  </a:lnTo>
                  <a:lnTo>
                    <a:pt x="434975" y="37846"/>
                  </a:lnTo>
                  <a:lnTo>
                    <a:pt x="422680" y="31750"/>
                  </a:lnTo>
                  <a:close/>
                </a:path>
                <a:path w="434975" h="76200">
                  <a:moveTo>
                    <a:pt x="358753" y="31789"/>
                  </a:moveTo>
                  <a:lnTo>
                    <a:pt x="0" y="32893"/>
                  </a:lnTo>
                  <a:lnTo>
                    <a:pt x="0" y="45593"/>
                  </a:lnTo>
                  <a:lnTo>
                    <a:pt x="358796" y="44489"/>
                  </a:lnTo>
                  <a:lnTo>
                    <a:pt x="358753" y="31789"/>
                  </a:lnTo>
                  <a:close/>
                </a:path>
                <a:path w="434975" h="76200">
                  <a:moveTo>
                    <a:pt x="371475" y="31750"/>
                  </a:moveTo>
                  <a:lnTo>
                    <a:pt x="358753" y="31789"/>
                  </a:lnTo>
                  <a:lnTo>
                    <a:pt x="358796" y="44489"/>
                  </a:lnTo>
                  <a:lnTo>
                    <a:pt x="371475" y="44450"/>
                  </a:lnTo>
                  <a:lnTo>
                    <a:pt x="371475" y="31750"/>
                  </a:lnTo>
                  <a:close/>
                </a:path>
                <a:path w="434975" h="76200">
                  <a:moveTo>
                    <a:pt x="358648" y="0"/>
                  </a:moveTo>
                  <a:lnTo>
                    <a:pt x="358753" y="31789"/>
                  </a:lnTo>
                  <a:lnTo>
                    <a:pt x="422680" y="31750"/>
                  </a:lnTo>
                  <a:lnTo>
                    <a:pt x="358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2" name="object 42"/>
            <p:cNvSpPr/>
            <p:nvPr/>
          </p:nvSpPr>
          <p:spPr>
            <a:xfrm>
              <a:off x="9068816" y="4887594"/>
              <a:ext cx="381000" cy="358140"/>
            </a:xfrm>
            <a:custGeom>
              <a:avLst/>
              <a:gdLst/>
              <a:ahLst/>
              <a:cxnLst/>
              <a:rect l="l" t="t" r="r" b="b"/>
              <a:pathLst>
                <a:path w="381000" h="358139">
                  <a:moveTo>
                    <a:pt x="381000" y="0"/>
                  </a:moveTo>
                  <a:lnTo>
                    <a:pt x="233172" y="0"/>
                  </a:lnTo>
                  <a:lnTo>
                    <a:pt x="143256" y="0"/>
                  </a:lnTo>
                  <a:lnTo>
                    <a:pt x="0" y="0"/>
                  </a:lnTo>
                  <a:lnTo>
                    <a:pt x="0" y="358140"/>
                  </a:lnTo>
                  <a:lnTo>
                    <a:pt x="143256" y="358140"/>
                  </a:lnTo>
                  <a:lnTo>
                    <a:pt x="233172" y="358140"/>
                  </a:lnTo>
                  <a:lnTo>
                    <a:pt x="381000" y="358140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7474857" y="5526809"/>
            <a:ext cx="285512" cy="331213"/>
          </a:xfrm>
          <a:prstGeom prst="rect">
            <a:avLst/>
          </a:prstGeom>
        </p:spPr>
        <p:txBody>
          <a:bodyPr vert="horz" wrap="square" lIns="0" tIns="13621" rIns="0" bIns="0" rtlCol="0">
            <a:spAutoFit/>
          </a:bodyPr>
          <a:lstStyle/>
          <a:p>
            <a:pPr marL="31433">
              <a:spcBef>
                <a:spcPts val="108"/>
              </a:spcBef>
            </a:pPr>
            <a:r>
              <a:rPr sz="2063" i="1" dirty="0">
                <a:latin typeface="Calibri"/>
                <a:cs typeface="Calibri"/>
              </a:rPr>
              <a:t>h</a:t>
            </a:r>
            <a:r>
              <a:rPr sz="2104" i="1" baseline="-19607" dirty="0">
                <a:latin typeface="Calibri"/>
                <a:cs typeface="Calibri"/>
              </a:rPr>
              <a:t>T</a:t>
            </a:r>
            <a:endParaRPr sz="2104" baseline="-19607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472237" y="5069949"/>
            <a:ext cx="335804" cy="302648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898" spc="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98" dirty="0">
                <a:solidFill>
                  <a:srgbClr val="FFFFFF"/>
                </a:solidFill>
                <a:latin typeface="Calibri"/>
                <a:cs typeface="Calibri"/>
              </a:rPr>
              <a:t>-1</a:t>
            </a:r>
            <a:endParaRPr sz="1898">
              <a:latin typeface="Calibri"/>
              <a:cs typeface="Calibri"/>
            </a:endParaRPr>
          </a:p>
        </p:txBody>
      </p:sp>
      <p:pic>
        <p:nvPicPr>
          <p:cNvPr id="45" name="object 4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31350" y="4881982"/>
            <a:ext cx="62865" cy="156115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18508" y="4881982"/>
            <a:ext cx="62865" cy="156115"/>
          </a:xfrm>
          <a:prstGeom prst="rect">
            <a:avLst/>
          </a:prstGeom>
        </p:spPr>
      </p:pic>
      <p:sp>
        <p:nvSpPr>
          <p:cNvPr id="47" name="object 47"/>
          <p:cNvSpPr/>
          <p:nvPr/>
        </p:nvSpPr>
        <p:spPr>
          <a:xfrm>
            <a:off x="2586267" y="4652106"/>
            <a:ext cx="358854" cy="62865"/>
          </a:xfrm>
          <a:custGeom>
            <a:avLst/>
            <a:gdLst/>
            <a:ahLst/>
            <a:cxnLst/>
            <a:rect l="l" t="t" r="r" b="b"/>
            <a:pathLst>
              <a:path w="434975" h="76200">
                <a:moveTo>
                  <a:pt x="422680" y="31749"/>
                </a:moveTo>
                <a:lnTo>
                  <a:pt x="371474" y="31749"/>
                </a:lnTo>
                <a:lnTo>
                  <a:pt x="371474" y="44449"/>
                </a:lnTo>
                <a:lnTo>
                  <a:pt x="358796" y="44489"/>
                </a:lnTo>
                <a:lnTo>
                  <a:pt x="358902" y="76199"/>
                </a:lnTo>
                <a:lnTo>
                  <a:pt x="434974" y="37845"/>
                </a:lnTo>
                <a:lnTo>
                  <a:pt x="422680" y="31749"/>
                </a:lnTo>
                <a:close/>
              </a:path>
              <a:path w="434975" h="76200">
                <a:moveTo>
                  <a:pt x="358753" y="31789"/>
                </a:moveTo>
                <a:lnTo>
                  <a:pt x="0" y="32892"/>
                </a:lnTo>
                <a:lnTo>
                  <a:pt x="0" y="45592"/>
                </a:lnTo>
                <a:lnTo>
                  <a:pt x="358796" y="44489"/>
                </a:lnTo>
                <a:lnTo>
                  <a:pt x="358753" y="31789"/>
                </a:lnTo>
                <a:close/>
              </a:path>
              <a:path w="434975" h="76200">
                <a:moveTo>
                  <a:pt x="371474" y="31749"/>
                </a:moveTo>
                <a:lnTo>
                  <a:pt x="358753" y="31789"/>
                </a:lnTo>
                <a:lnTo>
                  <a:pt x="358796" y="44489"/>
                </a:lnTo>
                <a:lnTo>
                  <a:pt x="371474" y="44449"/>
                </a:lnTo>
                <a:lnTo>
                  <a:pt x="371474" y="31749"/>
                </a:lnTo>
                <a:close/>
              </a:path>
              <a:path w="434975" h="76200">
                <a:moveTo>
                  <a:pt x="358647" y="0"/>
                </a:moveTo>
                <a:lnTo>
                  <a:pt x="358753" y="31789"/>
                </a:lnTo>
                <a:lnTo>
                  <a:pt x="422680" y="31749"/>
                </a:lnTo>
                <a:lnTo>
                  <a:pt x="3586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48" name="object 48"/>
          <p:cNvSpPr/>
          <p:nvPr/>
        </p:nvSpPr>
        <p:spPr>
          <a:xfrm>
            <a:off x="2585011" y="5206574"/>
            <a:ext cx="358854" cy="62865"/>
          </a:xfrm>
          <a:custGeom>
            <a:avLst/>
            <a:gdLst/>
            <a:ahLst/>
            <a:cxnLst/>
            <a:rect l="l" t="t" r="r" b="b"/>
            <a:pathLst>
              <a:path w="434975" h="76200">
                <a:moveTo>
                  <a:pt x="422680" y="31750"/>
                </a:moveTo>
                <a:lnTo>
                  <a:pt x="371475" y="31750"/>
                </a:lnTo>
                <a:lnTo>
                  <a:pt x="371475" y="44450"/>
                </a:lnTo>
                <a:lnTo>
                  <a:pt x="358796" y="44489"/>
                </a:lnTo>
                <a:lnTo>
                  <a:pt x="358902" y="76200"/>
                </a:lnTo>
                <a:lnTo>
                  <a:pt x="434975" y="37846"/>
                </a:lnTo>
                <a:lnTo>
                  <a:pt x="422680" y="31750"/>
                </a:lnTo>
                <a:close/>
              </a:path>
              <a:path w="434975" h="76200">
                <a:moveTo>
                  <a:pt x="358753" y="31789"/>
                </a:moveTo>
                <a:lnTo>
                  <a:pt x="0" y="32893"/>
                </a:lnTo>
                <a:lnTo>
                  <a:pt x="0" y="45593"/>
                </a:lnTo>
                <a:lnTo>
                  <a:pt x="358796" y="44489"/>
                </a:lnTo>
                <a:lnTo>
                  <a:pt x="358753" y="31789"/>
                </a:lnTo>
                <a:close/>
              </a:path>
              <a:path w="434975" h="76200">
                <a:moveTo>
                  <a:pt x="371475" y="31750"/>
                </a:moveTo>
                <a:lnTo>
                  <a:pt x="358753" y="31789"/>
                </a:lnTo>
                <a:lnTo>
                  <a:pt x="358796" y="44489"/>
                </a:lnTo>
                <a:lnTo>
                  <a:pt x="371475" y="44450"/>
                </a:lnTo>
                <a:lnTo>
                  <a:pt x="371475" y="31750"/>
                </a:lnTo>
                <a:close/>
              </a:path>
              <a:path w="434975" h="76200">
                <a:moveTo>
                  <a:pt x="358647" y="0"/>
                </a:moveTo>
                <a:lnTo>
                  <a:pt x="358753" y="31789"/>
                </a:lnTo>
                <a:lnTo>
                  <a:pt x="422680" y="31750"/>
                </a:lnTo>
                <a:lnTo>
                  <a:pt x="3586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49" name="object 49"/>
          <p:cNvSpPr/>
          <p:nvPr/>
        </p:nvSpPr>
        <p:spPr>
          <a:xfrm>
            <a:off x="3173427" y="4648333"/>
            <a:ext cx="358854" cy="62865"/>
          </a:xfrm>
          <a:custGeom>
            <a:avLst/>
            <a:gdLst/>
            <a:ahLst/>
            <a:cxnLst/>
            <a:rect l="l" t="t" r="r" b="b"/>
            <a:pathLst>
              <a:path w="434975" h="76200">
                <a:moveTo>
                  <a:pt x="422680" y="31750"/>
                </a:moveTo>
                <a:lnTo>
                  <a:pt x="371475" y="31750"/>
                </a:lnTo>
                <a:lnTo>
                  <a:pt x="371475" y="44450"/>
                </a:lnTo>
                <a:lnTo>
                  <a:pt x="358796" y="44489"/>
                </a:lnTo>
                <a:lnTo>
                  <a:pt x="358901" y="76200"/>
                </a:lnTo>
                <a:lnTo>
                  <a:pt x="434975" y="37845"/>
                </a:lnTo>
                <a:lnTo>
                  <a:pt x="422680" y="31750"/>
                </a:lnTo>
                <a:close/>
              </a:path>
              <a:path w="434975" h="76200">
                <a:moveTo>
                  <a:pt x="358753" y="31789"/>
                </a:moveTo>
                <a:lnTo>
                  <a:pt x="0" y="32893"/>
                </a:lnTo>
                <a:lnTo>
                  <a:pt x="0" y="45593"/>
                </a:lnTo>
                <a:lnTo>
                  <a:pt x="358796" y="44489"/>
                </a:lnTo>
                <a:lnTo>
                  <a:pt x="358753" y="31789"/>
                </a:lnTo>
                <a:close/>
              </a:path>
              <a:path w="434975" h="76200">
                <a:moveTo>
                  <a:pt x="371475" y="31750"/>
                </a:moveTo>
                <a:lnTo>
                  <a:pt x="358753" y="31789"/>
                </a:lnTo>
                <a:lnTo>
                  <a:pt x="358796" y="44489"/>
                </a:lnTo>
                <a:lnTo>
                  <a:pt x="371475" y="44450"/>
                </a:lnTo>
                <a:lnTo>
                  <a:pt x="371475" y="31750"/>
                </a:lnTo>
                <a:close/>
              </a:path>
              <a:path w="434975" h="76200">
                <a:moveTo>
                  <a:pt x="358648" y="0"/>
                </a:moveTo>
                <a:lnTo>
                  <a:pt x="358753" y="31789"/>
                </a:lnTo>
                <a:lnTo>
                  <a:pt x="422680" y="31750"/>
                </a:lnTo>
                <a:lnTo>
                  <a:pt x="3586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50" name="object 50"/>
          <p:cNvSpPr/>
          <p:nvPr/>
        </p:nvSpPr>
        <p:spPr>
          <a:xfrm>
            <a:off x="3172170" y="5202803"/>
            <a:ext cx="358854" cy="62865"/>
          </a:xfrm>
          <a:custGeom>
            <a:avLst/>
            <a:gdLst/>
            <a:ahLst/>
            <a:cxnLst/>
            <a:rect l="l" t="t" r="r" b="b"/>
            <a:pathLst>
              <a:path w="434975" h="76200">
                <a:moveTo>
                  <a:pt x="422680" y="31750"/>
                </a:moveTo>
                <a:lnTo>
                  <a:pt x="371475" y="31750"/>
                </a:lnTo>
                <a:lnTo>
                  <a:pt x="371475" y="44450"/>
                </a:lnTo>
                <a:lnTo>
                  <a:pt x="358796" y="44489"/>
                </a:lnTo>
                <a:lnTo>
                  <a:pt x="358901" y="76200"/>
                </a:lnTo>
                <a:lnTo>
                  <a:pt x="434975" y="37846"/>
                </a:lnTo>
                <a:lnTo>
                  <a:pt x="422680" y="31750"/>
                </a:lnTo>
                <a:close/>
              </a:path>
              <a:path w="434975" h="76200">
                <a:moveTo>
                  <a:pt x="358753" y="31789"/>
                </a:moveTo>
                <a:lnTo>
                  <a:pt x="0" y="32893"/>
                </a:lnTo>
                <a:lnTo>
                  <a:pt x="0" y="45593"/>
                </a:lnTo>
                <a:lnTo>
                  <a:pt x="358796" y="44489"/>
                </a:lnTo>
                <a:lnTo>
                  <a:pt x="358753" y="31789"/>
                </a:lnTo>
                <a:close/>
              </a:path>
              <a:path w="434975" h="76200">
                <a:moveTo>
                  <a:pt x="371475" y="31750"/>
                </a:moveTo>
                <a:lnTo>
                  <a:pt x="358753" y="31789"/>
                </a:lnTo>
                <a:lnTo>
                  <a:pt x="358796" y="44489"/>
                </a:lnTo>
                <a:lnTo>
                  <a:pt x="371475" y="44450"/>
                </a:lnTo>
                <a:lnTo>
                  <a:pt x="371475" y="31750"/>
                </a:lnTo>
                <a:close/>
              </a:path>
              <a:path w="434975" h="76200">
                <a:moveTo>
                  <a:pt x="358648" y="0"/>
                </a:moveTo>
                <a:lnTo>
                  <a:pt x="358753" y="31789"/>
                </a:lnTo>
                <a:lnTo>
                  <a:pt x="422680" y="31750"/>
                </a:lnTo>
                <a:lnTo>
                  <a:pt x="3586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51" name="object 51"/>
          <p:cNvSpPr txBox="1"/>
          <p:nvPr/>
        </p:nvSpPr>
        <p:spPr>
          <a:xfrm>
            <a:off x="2944597" y="5037887"/>
            <a:ext cx="236792" cy="370887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78057" rIns="0" bIns="0" rtlCol="0">
            <a:spAutoFit/>
          </a:bodyPr>
          <a:lstStyle/>
          <a:p>
            <a:pPr marL="55531">
              <a:spcBef>
                <a:spcPts val="615"/>
              </a:spcBef>
            </a:pPr>
            <a:r>
              <a:rPr sz="1898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944597" y="4484674"/>
            <a:ext cx="236792" cy="322220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29861" rIns="0" bIns="0" rtlCol="0">
            <a:spAutoFit/>
          </a:bodyPr>
          <a:lstStyle/>
          <a:p>
            <a:pPr marL="55531">
              <a:spcBef>
                <a:spcPts val="235"/>
              </a:spcBef>
            </a:pPr>
            <a:r>
              <a:rPr sz="1898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533014" y="5037887"/>
            <a:ext cx="235220" cy="356605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63913" rIns="0" bIns="0" rtlCol="0">
            <a:spAutoFit/>
          </a:bodyPr>
          <a:lstStyle/>
          <a:p>
            <a:pPr marL="61818">
              <a:spcBef>
                <a:spcPts val="504"/>
              </a:spcBef>
            </a:pPr>
            <a:r>
              <a:rPr sz="1898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533014" y="4484674"/>
            <a:ext cx="235220" cy="322220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29861" rIns="0" bIns="0" rtlCol="0">
            <a:spAutoFit/>
          </a:bodyPr>
          <a:lstStyle/>
          <a:p>
            <a:pPr marL="68628">
              <a:spcBef>
                <a:spcPts val="235"/>
              </a:spcBef>
            </a:pPr>
            <a:r>
              <a:rPr sz="1898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623175" y="6130481"/>
            <a:ext cx="7136749" cy="349949"/>
          </a:xfrm>
          <a:custGeom>
            <a:avLst/>
            <a:gdLst/>
            <a:ahLst/>
            <a:cxnLst/>
            <a:rect l="l" t="t" r="r" b="b"/>
            <a:pathLst>
              <a:path w="8650605" h="424179">
                <a:moveTo>
                  <a:pt x="0" y="423672"/>
                </a:moveTo>
                <a:lnTo>
                  <a:pt x="8650224" y="423672"/>
                </a:lnTo>
                <a:lnTo>
                  <a:pt x="8650224" y="0"/>
                </a:lnTo>
                <a:lnTo>
                  <a:pt x="0" y="0"/>
                </a:lnTo>
                <a:lnTo>
                  <a:pt x="0" y="423672"/>
                </a:lnTo>
                <a:close/>
              </a:path>
            </a:pathLst>
          </a:custGeom>
          <a:ln w="9525">
            <a:solidFill>
              <a:srgbClr val="600058"/>
            </a:solidFill>
          </a:ln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56" name="object 56"/>
          <p:cNvSpPr txBox="1"/>
          <p:nvPr/>
        </p:nvSpPr>
        <p:spPr>
          <a:xfrm>
            <a:off x="1679544" y="6176016"/>
            <a:ext cx="7001066" cy="27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78">
              <a:lnSpc>
                <a:spcPts val="2063"/>
              </a:lnSpc>
            </a:pPr>
            <a:r>
              <a:rPr sz="2063" spc="12" dirty="0">
                <a:solidFill>
                  <a:srgbClr val="600058"/>
                </a:solidFill>
                <a:latin typeface="Calibri"/>
                <a:cs typeface="Calibri"/>
              </a:rPr>
              <a:t>Numbers</a:t>
            </a:r>
            <a:r>
              <a:rPr sz="2063" spc="-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2063" spc="9" dirty="0">
                <a:solidFill>
                  <a:srgbClr val="600058"/>
                </a:solidFill>
                <a:latin typeface="Calibri"/>
                <a:cs typeface="Calibri"/>
              </a:rPr>
              <a:t>indicate</a:t>
            </a:r>
            <a:r>
              <a:rPr sz="2063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2063" spc="12" dirty="0">
                <a:solidFill>
                  <a:srgbClr val="600058"/>
                </a:solidFill>
                <a:latin typeface="Calibri"/>
                <a:cs typeface="Calibri"/>
              </a:rPr>
              <a:t>min</a:t>
            </a:r>
            <a:r>
              <a:rPr sz="2063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2063" spc="12" dirty="0">
                <a:solidFill>
                  <a:srgbClr val="600058"/>
                </a:solidFill>
                <a:latin typeface="Calibri"/>
                <a:cs typeface="Calibri"/>
              </a:rPr>
              <a:t>#</a:t>
            </a:r>
            <a:r>
              <a:rPr sz="2063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2063" spc="9" dirty="0">
                <a:solidFill>
                  <a:srgbClr val="600058"/>
                </a:solidFill>
                <a:latin typeface="Calibri"/>
                <a:cs typeface="Calibri"/>
              </a:rPr>
              <a:t>of</a:t>
            </a:r>
            <a:r>
              <a:rPr sz="2063" spc="1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2063" spc="9" dirty="0">
                <a:solidFill>
                  <a:srgbClr val="600058"/>
                </a:solidFill>
                <a:latin typeface="Calibri"/>
                <a:cs typeface="Calibri"/>
              </a:rPr>
              <a:t>steps</a:t>
            </a:r>
            <a:r>
              <a:rPr sz="2063" spc="-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2063" spc="9" dirty="0">
                <a:solidFill>
                  <a:srgbClr val="600058"/>
                </a:solidFill>
                <a:latin typeface="Calibri"/>
                <a:cs typeface="Calibri"/>
              </a:rPr>
              <a:t>before</a:t>
            </a:r>
            <a:r>
              <a:rPr sz="2063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2063" spc="12" dirty="0">
                <a:solidFill>
                  <a:srgbClr val="600058"/>
                </a:solidFill>
                <a:latin typeface="Calibri"/>
                <a:cs typeface="Calibri"/>
              </a:rPr>
              <a:t>a</a:t>
            </a:r>
            <a:r>
              <a:rPr sz="2063" spc="9" dirty="0">
                <a:solidFill>
                  <a:srgbClr val="600058"/>
                </a:solidFill>
                <a:latin typeface="Calibri"/>
                <a:cs typeface="Calibri"/>
              </a:rPr>
              <a:t> state </a:t>
            </a:r>
            <a:r>
              <a:rPr sz="2063" spc="12" dirty="0">
                <a:solidFill>
                  <a:srgbClr val="600058"/>
                </a:solidFill>
                <a:latin typeface="Calibri"/>
                <a:cs typeface="Calibri"/>
              </a:rPr>
              <a:t>can</a:t>
            </a:r>
            <a:r>
              <a:rPr sz="2063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2063" spc="9" dirty="0">
                <a:solidFill>
                  <a:srgbClr val="600058"/>
                </a:solidFill>
                <a:latin typeface="Calibri"/>
                <a:cs typeface="Calibri"/>
              </a:rPr>
              <a:t>be computed</a:t>
            </a:r>
            <a:endParaRPr sz="2063">
              <a:latin typeface="Calibri"/>
              <a:cs typeface="Calibri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A89E195-A00A-438B-B307-564127C98259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59" name="Title 58">
            <a:extLst>
              <a:ext uri="{FF2B5EF4-FFF2-40B4-BE49-F238E27FC236}">
                <a16:creationId xmlns:a16="http://schemas.microsoft.com/office/drawing/2014/main" id="{E0D4232B-7888-43DD-AB55-9F8A83857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1083374"/>
          </a:xfrm>
        </p:spPr>
        <p:txBody>
          <a:bodyPr/>
          <a:lstStyle/>
          <a:p>
            <a:r>
              <a:rPr lang="en-US" sz="3520" spc="4" dirty="0">
                <a:latin typeface="Calibri"/>
                <a:cs typeface="Calibri"/>
              </a:rPr>
              <a:t>Issues with</a:t>
            </a:r>
            <a:r>
              <a:rPr lang="en-US" sz="3520" spc="12" dirty="0">
                <a:latin typeface="Calibri"/>
                <a:cs typeface="Calibri"/>
              </a:rPr>
              <a:t> </a:t>
            </a:r>
            <a:r>
              <a:rPr lang="en-US" sz="3520" spc="9" dirty="0">
                <a:latin typeface="Calibri"/>
                <a:cs typeface="Calibri"/>
              </a:rPr>
              <a:t>recurrent</a:t>
            </a:r>
            <a:r>
              <a:rPr lang="en-US" sz="3520" spc="-12" dirty="0">
                <a:latin typeface="Calibri"/>
                <a:cs typeface="Calibri"/>
              </a:rPr>
              <a:t> </a:t>
            </a:r>
            <a:r>
              <a:rPr lang="en-US" sz="3520" spc="9" dirty="0">
                <a:latin typeface="Calibri"/>
                <a:cs typeface="Calibri"/>
              </a:rPr>
              <a:t>models: </a:t>
            </a:r>
            <a:br>
              <a:rPr lang="en-US" sz="3520" spc="9" dirty="0">
                <a:latin typeface="Calibri"/>
                <a:cs typeface="Calibri"/>
              </a:rPr>
            </a:br>
            <a:r>
              <a:rPr lang="en-US" sz="3520" spc="9" dirty="0"/>
              <a:t>Lack</a:t>
            </a:r>
            <a:r>
              <a:rPr lang="en-US" sz="3520" spc="4" dirty="0"/>
              <a:t> of</a:t>
            </a:r>
            <a:r>
              <a:rPr lang="en-US" sz="3520" dirty="0"/>
              <a:t> </a:t>
            </a:r>
            <a:r>
              <a:rPr lang="en-US" sz="3520" spc="4" dirty="0"/>
              <a:t>parallelizability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1295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54723" y="1946652"/>
            <a:ext cx="7903179" cy="1110769"/>
          </a:xfrm>
          <a:prstGeom prst="rect">
            <a:avLst/>
          </a:prstGeom>
        </p:spPr>
        <p:txBody>
          <a:bodyPr vert="horz" wrap="square" lIns="0" tIns="80153" rIns="0" bIns="0" rtlCol="0">
            <a:spAutoFit/>
          </a:bodyPr>
          <a:lstStyle/>
          <a:p>
            <a:pPr marL="293370" indent="-282893">
              <a:spcBef>
                <a:spcPts val="631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2063" b="1" spc="9" dirty="0">
                <a:latin typeface="Calibri"/>
                <a:cs typeface="Calibri"/>
              </a:rPr>
              <a:t>Word window</a:t>
            </a:r>
            <a:r>
              <a:rPr sz="2063" b="1" spc="25" dirty="0">
                <a:latin typeface="Calibri"/>
                <a:cs typeface="Calibri"/>
              </a:rPr>
              <a:t> </a:t>
            </a:r>
            <a:r>
              <a:rPr sz="2063" b="1" spc="9" dirty="0">
                <a:latin typeface="Calibri"/>
                <a:cs typeface="Calibri"/>
              </a:rPr>
              <a:t>models</a:t>
            </a:r>
            <a:r>
              <a:rPr sz="2063" b="1" spc="4" dirty="0">
                <a:latin typeface="Calibri"/>
                <a:cs typeface="Calibri"/>
              </a:rPr>
              <a:t> </a:t>
            </a:r>
            <a:r>
              <a:rPr sz="2063" b="1" spc="9" dirty="0">
                <a:latin typeface="Calibri"/>
                <a:cs typeface="Calibri"/>
              </a:rPr>
              <a:t>aggregate</a:t>
            </a:r>
            <a:r>
              <a:rPr sz="2063" b="1" spc="17" dirty="0">
                <a:latin typeface="Calibri"/>
                <a:cs typeface="Calibri"/>
              </a:rPr>
              <a:t> </a:t>
            </a:r>
            <a:r>
              <a:rPr sz="2063" b="1" spc="9" dirty="0">
                <a:latin typeface="Calibri"/>
                <a:cs typeface="Calibri"/>
              </a:rPr>
              <a:t>local</a:t>
            </a:r>
            <a:r>
              <a:rPr sz="2063" b="1" spc="17" dirty="0">
                <a:latin typeface="Calibri"/>
                <a:cs typeface="Calibri"/>
              </a:rPr>
              <a:t> </a:t>
            </a:r>
            <a:r>
              <a:rPr sz="2063" b="1" spc="4" dirty="0">
                <a:latin typeface="Calibri"/>
                <a:cs typeface="Calibri"/>
              </a:rPr>
              <a:t>contexts</a:t>
            </a:r>
            <a:endParaRPr sz="2063" dirty="0">
              <a:latin typeface="Calibri"/>
              <a:cs typeface="Calibri"/>
            </a:endParaRPr>
          </a:p>
          <a:p>
            <a:pPr marL="576263" lvl="1" indent="-188595">
              <a:spcBef>
                <a:spcPts val="483"/>
              </a:spcBef>
              <a:buClr>
                <a:srgbClr val="007B92"/>
              </a:buClr>
              <a:buFont typeface="Times New Roman"/>
              <a:buChar char="•"/>
              <a:tabLst>
                <a:tab pos="576263" algn="l"/>
              </a:tabLst>
            </a:pPr>
            <a:r>
              <a:rPr sz="1898" spc="-4" dirty="0">
                <a:latin typeface="Calibri"/>
                <a:cs typeface="Calibri"/>
              </a:rPr>
              <a:t>Also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known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as 1D </a:t>
            </a:r>
            <a:r>
              <a:rPr sz="1898" spc="-4" dirty="0">
                <a:latin typeface="Calibri"/>
                <a:cs typeface="Calibri"/>
              </a:rPr>
              <a:t>convolution</a:t>
            </a:r>
            <a:endParaRPr sz="1898" dirty="0">
              <a:latin typeface="Calibri"/>
              <a:cs typeface="Calibri"/>
            </a:endParaRPr>
          </a:p>
          <a:p>
            <a:pPr marL="576263" lvl="1" indent="-188595">
              <a:spcBef>
                <a:spcPts val="454"/>
              </a:spcBef>
              <a:buClr>
                <a:srgbClr val="007B92"/>
              </a:buClr>
              <a:buFont typeface="Times New Roman"/>
              <a:buChar char="•"/>
              <a:tabLst>
                <a:tab pos="576263" algn="l"/>
              </a:tabLst>
            </a:pPr>
            <a:r>
              <a:rPr sz="1898" dirty="0">
                <a:latin typeface="Calibri"/>
                <a:cs typeface="Calibri"/>
              </a:rPr>
              <a:t>Number </a:t>
            </a:r>
            <a:r>
              <a:rPr sz="1898" spc="-4" dirty="0">
                <a:latin typeface="Calibri"/>
                <a:cs typeface="Calibri"/>
              </a:rPr>
              <a:t>of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unparallelizable</a:t>
            </a:r>
            <a:r>
              <a:rPr sz="1898" spc="-17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operations </a:t>
            </a:r>
            <a:r>
              <a:rPr lang="en-US" sz="1898" spc="-4" dirty="0">
                <a:latin typeface="Calibri"/>
                <a:cs typeface="Calibri"/>
              </a:rPr>
              <a:t>not tied to </a:t>
            </a:r>
            <a:r>
              <a:rPr sz="1898" spc="-4" dirty="0">
                <a:latin typeface="Calibri"/>
                <a:cs typeface="Calibri"/>
              </a:rPr>
              <a:t>sequence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length!</a:t>
            </a:r>
          </a:p>
        </p:txBody>
      </p:sp>
      <p:sp>
        <p:nvSpPr>
          <p:cNvPr id="4" name="object 4"/>
          <p:cNvSpPr/>
          <p:nvPr/>
        </p:nvSpPr>
        <p:spPr>
          <a:xfrm>
            <a:off x="1623175" y="6130481"/>
            <a:ext cx="7136749" cy="349949"/>
          </a:xfrm>
          <a:custGeom>
            <a:avLst/>
            <a:gdLst/>
            <a:ahLst/>
            <a:cxnLst/>
            <a:rect l="l" t="t" r="r" b="b"/>
            <a:pathLst>
              <a:path w="8650605" h="424179">
                <a:moveTo>
                  <a:pt x="0" y="423672"/>
                </a:moveTo>
                <a:lnTo>
                  <a:pt x="8650224" y="423672"/>
                </a:lnTo>
                <a:lnTo>
                  <a:pt x="8650224" y="0"/>
                </a:lnTo>
                <a:lnTo>
                  <a:pt x="0" y="0"/>
                </a:lnTo>
                <a:lnTo>
                  <a:pt x="0" y="423672"/>
                </a:lnTo>
                <a:close/>
              </a:path>
            </a:pathLst>
          </a:custGeom>
          <a:ln w="9525">
            <a:solidFill>
              <a:srgbClr val="600058"/>
            </a:solidFill>
          </a:ln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5" name="object 5"/>
          <p:cNvSpPr txBox="1"/>
          <p:nvPr/>
        </p:nvSpPr>
        <p:spPr>
          <a:xfrm>
            <a:off x="3569685" y="5169443"/>
            <a:ext cx="288655" cy="331742"/>
          </a:xfrm>
          <a:prstGeom prst="rect">
            <a:avLst/>
          </a:prstGeom>
        </p:spPr>
        <p:txBody>
          <a:bodyPr vert="horz" wrap="square" lIns="0" tIns="14145" rIns="0" bIns="0" rtlCol="0">
            <a:spAutoFit/>
          </a:bodyPr>
          <a:lstStyle/>
          <a:p>
            <a:pPr marL="31433">
              <a:spcBef>
                <a:spcPts val="111"/>
              </a:spcBef>
            </a:pPr>
            <a:r>
              <a:rPr sz="2063" i="1" dirty="0">
                <a:latin typeface="Calibri"/>
                <a:cs typeface="Calibri"/>
              </a:rPr>
              <a:t>h</a:t>
            </a:r>
            <a:r>
              <a:rPr sz="2104" i="1" baseline="-19607" dirty="0">
                <a:latin typeface="Calibri"/>
                <a:cs typeface="Calibri"/>
              </a:rPr>
              <a:t>1</a:t>
            </a:r>
            <a:endParaRPr sz="2104" baseline="-1960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90146" y="5181597"/>
            <a:ext cx="288655" cy="331742"/>
          </a:xfrm>
          <a:prstGeom prst="rect">
            <a:avLst/>
          </a:prstGeom>
        </p:spPr>
        <p:txBody>
          <a:bodyPr vert="horz" wrap="square" lIns="0" tIns="14145" rIns="0" bIns="0" rtlCol="0">
            <a:spAutoFit/>
          </a:bodyPr>
          <a:lstStyle/>
          <a:p>
            <a:pPr marL="31433">
              <a:spcBef>
                <a:spcPts val="111"/>
              </a:spcBef>
            </a:pPr>
            <a:r>
              <a:rPr sz="2063" i="1" dirty="0">
                <a:latin typeface="Calibri"/>
                <a:cs typeface="Calibri"/>
              </a:rPr>
              <a:t>h</a:t>
            </a:r>
            <a:r>
              <a:rPr sz="2104" i="1" baseline="-21241" dirty="0">
                <a:latin typeface="Calibri"/>
                <a:cs typeface="Calibri"/>
              </a:rPr>
              <a:t>2</a:t>
            </a:r>
            <a:endParaRPr sz="2104" baseline="-21241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3580792" y="3795674"/>
          <a:ext cx="3006515" cy="14069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7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4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2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74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22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74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9226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0850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9226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74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9226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0745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9226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0745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305523">
                <a:tc>
                  <a:txBody>
                    <a:bodyPr/>
                    <a:lstStyle/>
                    <a:p>
                      <a:pPr marR="47625" algn="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3300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29337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36147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32481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36147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32481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38767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34576" marB="0">
                    <a:solidFill>
                      <a:srgbClr val="007B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9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266">
                <a:tc>
                  <a:txBody>
                    <a:bodyPr/>
                    <a:lstStyle/>
                    <a:p>
                      <a:pPr marR="58419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5717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6515">
                        <a:lnSpc>
                          <a:spcPct val="100000"/>
                        </a:lnSpc>
                        <a:spcBef>
                          <a:spcPts val="115"/>
                        </a:spcBef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2049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8860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5192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8860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333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5192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6764" marB="0">
                    <a:solidFill>
                      <a:srgbClr val="007B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9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266">
                <a:tc>
                  <a:txBody>
                    <a:bodyPr/>
                    <a:lstStyle/>
                    <a:p>
                      <a:pPr marR="57150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0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6240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0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2573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0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9383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0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5192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0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9383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0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5192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0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21479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52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0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7812" marB="0">
                    <a:solidFill>
                      <a:srgbClr val="929A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6365920" y="5219986"/>
            <a:ext cx="285512" cy="331213"/>
          </a:xfrm>
          <a:prstGeom prst="rect">
            <a:avLst/>
          </a:prstGeom>
        </p:spPr>
        <p:txBody>
          <a:bodyPr vert="horz" wrap="square" lIns="0" tIns="13621" rIns="0" bIns="0" rtlCol="0">
            <a:spAutoFit/>
          </a:bodyPr>
          <a:lstStyle/>
          <a:p>
            <a:pPr marL="31433">
              <a:spcBef>
                <a:spcPts val="108"/>
              </a:spcBef>
            </a:pPr>
            <a:r>
              <a:rPr sz="2063" i="1" dirty="0">
                <a:latin typeface="Calibri"/>
                <a:cs typeface="Calibri"/>
              </a:rPr>
              <a:t>h</a:t>
            </a:r>
            <a:r>
              <a:rPr sz="2104" i="1" baseline="-19607" dirty="0">
                <a:latin typeface="Calibri"/>
                <a:cs typeface="Calibri"/>
              </a:rPr>
              <a:t>T</a:t>
            </a:r>
            <a:endParaRPr sz="2104" baseline="-19607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78135" y="3700002"/>
            <a:ext cx="1257824" cy="1448730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0478" marR="4191" indent="388716" algn="r">
              <a:lnSpc>
                <a:spcPct val="155800"/>
              </a:lnSpc>
              <a:spcBef>
                <a:spcPts val="132"/>
              </a:spcBef>
            </a:pPr>
            <a:r>
              <a:rPr sz="2063" i="1" spc="12" dirty="0">
                <a:latin typeface="Calibri"/>
                <a:cs typeface="Calibri"/>
              </a:rPr>
              <a:t>wi</a:t>
            </a:r>
            <a:r>
              <a:rPr sz="2063" i="1" dirty="0">
                <a:latin typeface="Calibri"/>
                <a:cs typeface="Calibri"/>
              </a:rPr>
              <a:t>n</a:t>
            </a:r>
            <a:r>
              <a:rPr sz="2063" i="1" spc="9" dirty="0">
                <a:latin typeface="Calibri"/>
                <a:cs typeface="Calibri"/>
              </a:rPr>
              <a:t>d</a:t>
            </a:r>
            <a:r>
              <a:rPr sz="2063" i="1" dirty="0">
                <a:latin typeface="Calibri"/>
                <a:cs typeface="Calibri"/>
              </a:rPr>
              <a:t>o</a:t>
            </a:r>
            <a:r>
              <a:rPr sz="2063" i="1" spc="12" dirty="0">
                <a:latin typeface="Calibri"/>
                <a:cs typeface="Calibri"/>
              </a:rPr>
              <a:t>w </a:t>
            </a:r>
            <a:r>
              <a:rPr sz="2063" i="1" spc="4" dirty="0">
                <a:latin typeface="Calibri"/>
                <a:cs typeface="Calibri"/>
              </a:rPr>
              <a:t> </a:t>
            </a:r>
            <a:r>
              <a:rPr sz="2063" i="1" spc="9" dirty="0">
                <a:latin typeface="Calibri"/>
                <a:cs typeface="Calibri"/>
              </a:rPr>
              <a:t>window </a:t>
            </a:r>
            <a:r>
              <a:rPr sz="2063" i="1" spc="12" dirty="0">
                <a:latin typeface="Calibri"/>
                <a:cs typeface="Calibri"/>
              </a:rPr>
              <a:t> </a:t>
            </a:r>
            <a:r>
              <a:rPr sz="2063" i="1" spc="9" dirty="0">
                <a:latin typeface="Calibri"/>
                <a:cs typeface="Calibri"/>
              </a:rPr>
              <a:t>embedding</a:t>
            </a:r>
            <a:endParaRPr sz="2063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772190" y="4639166"/>
            <a:ext cx="2219658" cy="257223"/>
            <a:chOff x="3360229" y="4341685"/>
            <a:chExt cx="2690495" cy="311785"/>
          </a:xfrm>
        </p:grpSpPr>
        <p:sp>
          <p:nvSpPr>
            <p:cNvPr id="11" name="object 11"/>
            <p:cNvSpPr/>
            <p:nvPr/>
          </p:nvSpPr>
          <p:spPr>
            <a:xfrm>
              <a:off x="3364991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8" y="0"/>
                  </a:moveTo>
                  <a:lnTo>
                    <a:pt x="438658" y="0"/>
                  </a:lnTo>
                  <a:lnTo>
                    <a:pt x="0" y="301751"/>
                  </a:lnTo>
                  <a:lnTo>
                    <a:pt x="2193036" y="301751"/>
                  </a:lnTo>
                  <a:lnTo>
                    <a:pt x="175437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2" name="object 12"/>
            <p:cNvSpPr/>
            <p:nvPr/>
          </p:nvSpPr>
          <p:spPr>
            <a:xfrm>
              <a:off x="3364991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1"/>
                  </a:moveTo>
                  <a:lnTo>
                    <a:pt x="2193036" y="301751"/>
                  </a:lnTo>
                  <a:lnTo>
                    <a:pt x="1754378" y="0"/>
                  </a:lnTo>
                  <a:lnTo>
                    <a:pt x="438658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3" name="object 13"/>
            <p:cNvSpPr/>
            <p:nvPr/>
          </p:nvSpPr>
          <p:spPr>
            <a:xfrm>
              <a:off x="3852671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7" y="0"/>
                  </a:lnTo>
                  <a:lnTo>
                    <a:pt x="0" y="301751"/>
                  </a:lnTo>
                  <a:lnTo>
                    <a:pt x="2193036" y="301751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4" name="object 14"/>
            <p:cNvSpPr/>
            <p:nvPr/>
          </p:nvSpPr>
          <p:spPr>
            <a:xfrm>
              <a:off x="3852671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1"/>
                  </a:moveTo>
                  <a:lnTo>
                    <a:pt x="2193036" y="301751"/>
                  </a:lnTo>
                  <a:lnTo>
                    <a:pt x="1754377" y="0"/>
                  </a:lnTo>
                  <a:lnTo>
                    <a:pt x="438657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3563032" y="4639166"/>
            <a:ext cx="3831622" cy="257223"/>
            <a:chOff x="4318825" y="4341685"/>
            <a:chExt cx="4644390" cy="311785"/>
          </a:xfrm>
        </p:grpSpPr>
        <p:sp>
          <p:nvSpPr>
            <p:cNvPr id="16" name="object 16"/>
            <p:cNvSpPr/>
            <p:nvPr/>
          </p:nvSpPr>
          <p:spPr>
            <a:xfrm>
              <a:off x="4323588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1"/>
                  </a:lnTo>
                  <a:lnTo>
                    <a:pt x="2194560" y="301751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7" name="object 17"/>
            <p:cNvSpPr/>
            <p:nvPr/>
          </p:nvSpPr>
          <p:spPr>
            <a:xfrm>
              <a:off x="4323588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1"/>
                  </a:moveTo>
                  <a:lnTo>
                    <a:pt x="2194560" y="301751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8" name="object 18"/>
            <p:cNvSpPr/>
            <p:nvPr/>
          </p:nvSpPr>
          <p:spPr>
            <a:xfrm>
              <a:off x="4812792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8" y="0"/>
                  </a:moveTo>
                  <a:lnTo>
                    <a:pt x="438658" y="0"/>
                  </a:lnTo>
                  <a:lnTo>
                    <a:pt x="0" y="301751"/>
                  </a:lnTo>
                  <a:lnTo>
                    <a:pt x="2193036" y="301751"/>
                  </a:lnTo>
                  <a:lnTo>
                    <a:pt x="175437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9" name="object 19"/>
            <p:cNvSpPr/>
            <p:nvPr/>
          </p:nvSpPr>
          <p:spPr>
            <a:xfrm>
              <a:off x="4812792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1"/>
                  </a:moveTo>
                  <a:lnTo>
                    <a:pt x="2193036" y="301751"/>
                  </a:lnTo>
                  <a:lnTo>
                    <a:pt x="1754378" y="0"/>
                  </a:lnTo>
                  <a:lnTo>
                    <a:pt x="438658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0" name="object 20"/>
            <p:cNvSpPr/>
            <p:nvPr/>
          </p:nvSpPr>
          <p:spPr>
            <a:xfrm>
              <a:off x="5303520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1"/>
                  </a:lnTo>
                  <a:lnTo>
                    <a:pt x="2194559" y="301751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1" name="object 21"/>
            <p:cNvSpPr/>
            <p:nvPr/>
          </p:nvSpPr>
          <p:spPr>
            <a:xfrm>
              <a:off x="5303520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1"/>
                  </a:moveTo>
                  <a:lnTo>
                    <a:pt x="2194559" y="301751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2" name="object 22"/>
            <p:cNvSpPr/>
            <p:nvPr/>
          </p:nvSpPr>
          <p:spPr>
            <a:xfrm>
              <a:off x="5791200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1"/>
                  </a:lnTo>
                  <a:lnTo>
                    <a:pt x="2194559" y="301751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3" name="object 23"/>
            <p:cNvSpPr/>
            <p:nvPr/>
          </p:nvSpPr>
          <p:spPr>
            <a:xfrm>
              <a:off x="5791200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1"/>
                  </a:moveTo>
                  <a:lnTo>
                    <a:pt x="2194559" y="301751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4" name="object 24"/>
            <p:cNvSpPr/>
            <p:nvPr/>
          </p:nvSpPr>
          <p:spPr>
            <a:xfrm>
              <a:off x="6275832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7" y="0"/>
                  </a:moveTo>
                  <a:lnTo>
                    <a:pt x="438912" y="0"/>
                  </a:lnTo>
                  <a:lnTo>
                    <a:pt x="0" y="301751"/>
                  </a:lnTo>
                  <a:lnTo>
                    <a:pt x="2194560" y="301751"/>
                  </a:lnTo>
                  <a:lnTo>
                    <a:pt x="175564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5" name="object 25"/>
            <p:cNvSpPr/>
            <p:nvPr/>
          </p:nvSpPr>
          <p:spPr>
            <a:xfrm>
              <a:off x="6275832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1"/>
                  </a:moveTo>
                  <a:lnTo>
                    <a:pt x="2194560" y="301751"/>
                  </a:lnTo>
                  <a:lnTo>
                    <a:pt x="1755647" y="0"/>
                  </a:lnTo>
                  <a:lnTo>
                    <a:pt x="438912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6" name="object 26"/>
            <p:cNvSpPr/>
            <p:nvPr/>
          </p:nvSpPr>
          <p:spPr>
            <a:xfrm>
              <a:off x="6765036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8" y="0"/>
                  </a:moveTo>
                  <a:lnTo>
                    <a:pt x="438658" y="0"/>
                  </a:lnTo>
                  <a:lnTo>
                    <a:pt x="0" y="301751"/>
                  </a:lnTo>
                  <a:lnTo>
                    <a:pt x="2193036" y="301751"/>
                  </a:lnTo>
                  <a:lnTo>
                    <a:pt x="175437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7" name="object 27"/>
            <p:cNvSpPr/>
            <p:nvPr/>
          </p:nvSpPr>
          <p:spPr>
            <a:xfrm>
              <a:off x="6765036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1"/>
                  </a:moveTo>
                  <a:lnTo>
                    <a:pt x="2193036" y="301751"/>
                  </a:lnTo>
                  <a:lnTo>
                    <a:pt x="1754378" y="0"/>
                  </a:lnTo>
                  <a:lnTo>
                    <a:pt x="438658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2752073" y="4093498"/>
            <a:ext cx="4622149" cy="257223"/>
            <a:chOff x="3335845" y="3680269"/>
            <a:chExt cx="5602605" cy="311785"/>
          </a:xfrm>
        </p:grpSpPr>
        <p:sp>
          <p:nvSpPr>
            <p:cNvPr id="29" name="object 29"/>
            <p:cNvSpPr/>
            <p:nvPr/>
          </p:nvSpPr>
          <p:spPr>
            <a:xfrm>
              <a:off x="334060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7" y="0"/>
                  </a:lnTo>
                  <a:lnTo>
                    <a:pt x="0" y="301752"/>
                  </a:lnTo>
                  <a:lnTo>
                    <a:pt x="2193036" y="301752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0" name="object 30"/>
            <p:cNvSpPr/>
            <p:nvPr/>
          </p:nvSpPr>
          <p:spPr>
            <a:xfrm>
              <a:off x="334060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2"/>
                  </a:moveTo>
                  <a:lnTo>
                    <a:pt x="2193036" y="301752"/>
                  </a:lnTo>
                  <a:lnTo>
                    <a:pt x="1754377" y="0"/>
                  </a:lnTo>
                  <a:lnTo>
                    <a:pt x="438657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1" name="object 31"/>
            <p:cNvSpPr/>
            <p:nvPr/>
          </p:nvSpPr>
          <p:spPr>
            <a:xfrm>
              <a:off x="3828288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60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2"/>
                  </a:lnTo>
                  <a:lnTo>
                    <a:pt x="2194560" y="301752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2" name="object 32"/>
            <p:cNvSpPr/>
            <p:nvPr/>
          </p:nvSpPr>
          <p:spPr>
            <a:xfrm>
              <a:off x="3828288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60" h="302260">
                  <a:moveTo>
                    <a:pt x="0" y="301752"/>
                  </a:moveTo>
                  <a:lnTo>
                    <a:pt x="2194560" y="301752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3" name="object 33"/>
            <p:cNvSpPr/>
            <p:nvPr/>
          </p:nvSpPr>
          <p:spPr>
            <a:xfrm>
              <a:off x="430072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8" y="0"/>
                  </a:lnTo>
                  <a:lnTo>
                    <a:pt x="0" y="301752"/>
                  </a:lnTo>
                  <a:lnTo>
                    <a:pt x="2193036" y="301752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4" name="object 34"/>
            <p:cNvSpPr/>
            <p:nvPr/>
          </p:nvSpPr>
          <p:spPr>
            <a:xfrm>
              <a:off x="430072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2"/>
                  </a:moveTo>
                  <a:lnTo>
                    <a:pt x="2193036" y="301752"/>
                  </a:lnTo>
                  <a:lnTo>
                    <a:pt x="1754377" y="0"/>
                  </a:lnTo>
                  <a:lnTo>
                    <a:pt x="438658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5" name="object 35"/>
            <p:cNvSpPr/>
            <p:nvPr/>
          </p:nvSpPr>
          <p:spPr>
            <a:xfrm>
              <a:off x="478840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7" y="0"/>
                  </a:lnTo>
                  <a:lnTo>
                    <a:pt x="0" y="301752"/>
                  </a:lnTo>
                  <a:lnTo>
                    <a:pt x="2193036" y="301752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6" name="object 36"/>
            <p:cNvSpPr/>
            <p:nvPr/>
          </p:nvSpPr>
          <p:spPr>
            <a:xfrm>
              <a:off x="478840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2"/>
                  </a:moveTo>
                  <a:lnTo>
                    <a:pt x="2193036" y="301752"/>
                  </a:lnTo>
                  <a:lnTo>
                    <a:pt x="1754377" y="0"/>
                  </a:lnTo>
                  <a:lnTo>
                    <a:pt x="438657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7" name="object 37"/>
            <p:cNvSpPr/>
            <p:nvPr/>
          </p:nvSpPr>
          <p:spPr>
            <a:xfrm>
              <a:off x="5279136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7" y="0"/>
                  </a:moveTo>
                  <a:lnTo>
                    <a:pt x="438912" y="0"/>
                  </a:lnTo>
                  <a:lnTo>
                    <a:pt x="0" y="301752"/>
                  </a:lnTo>
                  <a:lnTo>
                    <a:pt x="2194560" y="301752"/>
                  </a:lnTo>
                  <a:lnTo>
                    <a:pt x="175564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8" name="object 38"/>
            <p:cNvSpPr/>
            <p:nvPr/>
          </p:nvSpPr>
          <p:spPr>
            <a:xfrm>
              <a:off x="5279136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2"/>
                  </a:moveTo>
                  <a:lnTo>
                    <a:pt x="2194560" y="301752"/>
                  </a:lnTo>
                  <a:lnTo>
                    <a:pt x="1755647" y="0"/>
                  </a:lnTo>
                  <a:lnTo>
                    <a:pt x="438912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9" name="object 39"/>
            <p:cNvSpPr/>
            <p:nvPr/>
          </p:nvSpPr>
          <p:spPr>
            <a:xfrm>
              <a:off x="5766816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2"/>
                  </a:lnTo>
                  <a:lnTo>
                    <a:pt x="2194560" y="301752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0" name="object 40"/>
            <p:cNvSpPr/>
            <p:nvPr/>
          </p:nvSpPr>
          <p:spPr>
            <a:xfrm>
              <a:off x="5766816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2"/>
                  </a:moveTo>
                  <a:lnTo>
                    <a:pt x="2194560" y="301752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1" name="object 41"/>
            <p:cNvSpPr/>
            <p:nvPr/>
          </p:nvSpPr>
          <p:spPr>
            <a:xfrm>
              <a:off x="6252972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7" y="0"/>
                  </a:lnTo>
                  <a:lnTo>
                    <a:pt x="0" y="301752"/>
                  </a:lnTo>
                  <a:lnTo>
                    <a:pt x="2193035" y="301752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2" name="object 42"/>
            <p:cNvSpPr/>
            <p:nvPr/>
          </p:nvSpPr>
          <p:spPr>
            <a:xfrm>
              <a:off x="6252972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2"/>
                  </a:moveTo>
                  <a:lnTo>
                    <a:pt x="2193035" y="301752"/>
                  </a:lnTo>
                  <a:lnTo>
                    <a:pt x="1754377" y="0"/>
                  </a:lnTo>
                  <a:lnTo>
                    <a:pt x="438657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3" name="object 43"/>
            <p:cNvSpPr/>
            <p:nvPr/>
          </p:nvSpPr>
          <p:spPr>
            <a:xfrm>
              <a:off x="6740652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7" y="0"/>
                  </a:lnTo>
                  <a:lnTo>
                    <a:pt x="0" y="301752"/>
                  </a:lnTo>
                  <a:lnTo>
                    <a:pt x="2193036" y="301752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4" name="object 44"/>
            <p:cNvSpPr/>
            <p:nvPr/>
          </p:nvSpPr>
          <p:spPr>
            <a:xfrm>
              <a:off x="6740652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2"/>
                  </a:moveTo>
                  <a:lnTo>
                    <a:pt x="2193036" y="301752"/>
                  </a:lnTo>
                  <a:lnTo>
                    <a:pt x="1754377" y="0"/>
                  </a:lnTo>
                  <a:lnTo>
                    <a:pt x="438657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1679544" y="6176016"/>
            <a:ext cx="7001066" cy="27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78">
              <a:lnSpc>
                <a:spcPts val="2063"/>
              </a:lnSpc>
            </a:pPr>
            <a:r>
              <a:rPr sz="2063" spc="12" dirty="0">
                <a:solidFill>
                  <a:srgbClr val="600058"/>
                </a:solidFill>
                <a:latin typeface="Calibri"/>
                <a:cs typeface="Calibri"/>
              </a:rPr>
              <a:t>Numbers</a:t>
            </a:r>
            <a:r>
              <a:rPr sz="2063" spc="-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2063" spc="9" dirty="0">
                <a:solidFill>
                  <a:srgbClr val="600058"/>
                </a:solidFill>
                <a:latin typeface="Calibri"/>
                <a:cs typeface="Calibri"/>
              </a:rPr>
              <a:t>indicate</a:t>
            </a:r>
            <a:r>
              <a:rPr sz="2063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2063" spc="12" dirty="0">
                <a:solidFill>
                  <a:srgbClr val="600058"/>
                </a:solidFill>
                <a:latin typeface="Calibri"/>
                <a:cs typeface="Calibri"/>
              </a:rPr>
              <a:t>min</a:t>
            </a:r>
            <a:r>
              <a:rPr sz="2063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2063" spc="12" dirty="0">
                <a:solidFill>
                  <a:srgbClr val="600058"/>
                </a:solidFill>
                <a:latin typeface="Calibri"/>
                <a:cs typeface="Calibri"/>
              </a:rPr>
              <a:t>#</a:t>
            </a:r>
            <a:r>
              <a:rPr sz="2063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2063" spc="9" dirty="0">
                <a:solidFill>
                  <a:srgbClr val="600058"/>
                </a:solidFill>
                <a:latin typeface="Calibri"/>
                <a:cs typeface="Calibri"/>
              </a:rPr>
              <a:t>of</a:t>
            </a:r>
            <a:r>
              <a:rPr sz="2063" spc="1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2063" spc="9" dirty="0">
                <a:solidFill>
                  <a:srgbClr val="600058"/>
                </a:solidFill>
                <a:latin typeface="Calibri"/>
                <a:cs typeface="Calibri"/>
              </a:rPr>
              <a:t>steps</a:t>
            </a:r>
            <a:r>
              <a:rPr sz="2063" spc="-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2063" spc="9" dirty="0">
                <a:solidFill>
                  <a:srgbClr val="600058"/>
                </a:solidFill>
                <a:latin typeface="Calibri"/>
                <a:cs typeface="Calibri"/>
              </a:rPr>
              <a:t>before</a:t>
            </a:r>
            <a:r>
              <a:rPr sz="2063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2063" spc="12" dirty="0">
                <a:solidFill>
                  <a:srgbClr val="600058"/>
                </a:solidFill>
                <a:latin typeface="Calibri"/>
                <a:cs typeface="Calibri"/>
              </a:rPr>
              <a:t>a</a:t>
            </a:r>
            <a:r>
              <a:rPr sz="2063" spc="9" dirty="0">
                <a:solidFill>
                  <a:srgbClr val="600058"/>
                </a:solidFill>
                <a:latin typeface="Calibri"/>
                <a:cs typeface="Calibri"/>
              </a:rPr>
              <a:t> state </a:t>
            </a:r>
            <a:r>
              <a:rPr sz="2063" spc="12" dirty="0">
                <a:solidFill>
                  <a:srgbClr val="600058"/>
                </a:solidFill>
                <a:latin typeface="Calibri"/>
                <a:cs typeface="Calibri"/>
              </a:rPr>
              <a:t>can</a:t>
            </a:r>
            <a:r>
              <a:rPr sz="2063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2063" spc="9" dirty="0">
                <a:solidFill>
                  <a:srgbClr val="600058"/>
                </a:solidFill>
                <a:latin typeface="Calibri"/>
                <a:cs typeface="Calibri"/>
              </a:rPr>
              <a:t>be computed</a:t>
            </a:r>
            <a:endParaRPr sz="2063">
              <a:latin typeface="Calibri"/>
              <a:cs typeface="Calibri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F5E7713-601D-43FA-BA72-6EBB8DBF78DD}"/>
              </a:ext>
            </a:extLst>
          </p:cNvPr>
          <p:cNvSpPr txBox="1"/>
          <p:nvPr/>
        </p:nvSpPr>
        <p:spPr>
          <a:xfrm>
            <a:off x="0" y="7353401"/>
            <a:ext cx="1993944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Adapted from John Hewitt</a:t>
            </a:r>
          </a:p>
        </p:txBody>
      </p:sp>
      <p:sp>
        <p:nvSpPr>
          <p:cNvPr id="48" name="Title 47">
            <a:extLst>
              <a:ext uri="{FF2B5EF4-FFF2-40B4-BE49-F238E27FC236}">
                <a16:creationId xmlns:a16="http://schemas.microsoft.com/office/drawing/2014/main" id="{EA13D64C-4AF1-4168-8497-9613F49C4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1083374"/>
          </a:xfrm>
        </p:spPr>
        <p:txBody>
          <a:bodyPr/>
          <a:lstStyle/>
          <a:p>
            <a:r>
              <a:rPr lang="en-US" sz="3520" spc="4" dirty="0">
                <a:latin typeface="Calibri"/>
                <a:cs typeface="Calibri"/>
              </a:rPr>
              <a:t>If not</a:t>
            </a:r>
            <a:r>
              <a:rPr lang="en-US" sz="3520" dirty="0">
                <a:latin typeface="Calibri"/>
                <a:cs typeface="Calibri"/>
              </a:rPr>
              <a:t> </a:t>
            </a:r>
            <a:r>
              <a:rPr lang="en-US" sz="3520" spc="4" dirty="0">
                <a:latin typeface="Calibri"/>
                <a:cs typeface="Calibri"/>
              </a:rPr>
              <a:t>recurrence,</a:t>
            </a:r>
            <a:r>
              <a:rPr lang="en-US" sz="3520" spc="-25" dirty="0">
                <a:latin typeface="Calibri"/>
                <a:cs typeface="Calibri"/>
              </a:rPr>
              <a:t> </a:t>
            </a:r>
            <a:r>
              <a:rPr lang="en-US" sz="3520" spc="9" dirty="0">
                <a:latin typeface="Calibri"/>
                <a:cs typeface="Calibri"/>
              </a:rPr>
              <a:t>then what?</a:t>
            </a:r>
            <a:r>
              <a:rPr lang="en-US" sz="3520" spc="4" dirty="0">
                <a:latin typeface="Calibri"/>
                <a:cs typeface="Calibri"/>
              </a:rPr>
              <a:t> </a:t>
            </a:r>
            <a:br>
              <a:rPr lang="en-US" sz="3520" spc="4" dirty="0">
                <a:latin typeface="Calibri"/>
                <a:cs typeface="Calibri"/>
              </a:rPr>
            </a:br>
            <a:r>
              <a:rPr lang="en-US" sz="3520" spc="9" dirty="0"/>
              <a:t>How</a:t>
            </a:r>
            <a:r>
              <a:rPr lang="en-US" sz="3520" spc="4" dirty="0"/>
              <a:t> </a:t>
            </a:r>
            <a:r>
              <a:rPr lang="en-US" sz="3520" spc="9" dirty="0"/>
              <a:t>about</a:t>
            </a:r>
            <a:r>
              <a:rPr lang="en-US" sz="3520" spc="4" dirty="0"/>
              <a:t> word</a:t>
            </a:r>
            <a:r>
              <a:rPr lang="en-US" sz="3520" dirty="0"/>
              <a:t> </a:t>
            </a:r>
            <a:r>
              <a:rPr lang="en-US" sz="3520" spc="4" dirty="0"/>
              <a:t>windows?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1713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54723" y="1946650"/>
            <a:ext cx="8007954" cy="1466956"/>
          </a:xfrm>
          <a:prstGeom prst="rect">
            <a:avLst/>
          </a:prstGeom>
        </p:spPr>
        <p:txBody>
          <a:bodyPr vert="horz" wrap="square" lIns="0" tIns="80153" rIns="0" bIns="0" rtlCol="0">
            <a:spAutoFit/>
          </a:bodyPr>
          <a:lstStyle/>
          <a:p>
            <a:pPr marL="293370" indent="-282893">
              <a:spcBef>
                <a:spcPts val="631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2063" b="1" spc="9" dirty="0">
                <a:latin typeface="Calibri"/>
                <a:cs typeface="Calibri"/>
              </a:rPr>
              <a:t>Word window</a:t>
            </a:r>
            <a:r>
              <a:rPr sz="2063" b="1" spc="25" dirty="0">
                <a:latin typeface="Calibri"/>
                <a:cs typeface="Calibri"/>
              </a:rPr>
              <a:t> </a:t>
            </a:r>
            <a:r>
              <a:rPr sz="2063" b="1" spc="9" dirty="0">
                <a:latin typeface="Calibri"/>
                <a:cs typeface="Calibri"/>
              </a:rPr>
              <a:t>models</a:t>
            </a:r>
            <a:r>
              <a:rPr sz="2063" b="1" spc="4" dirty="0">
                <a:latin typeface="Calibri"/>
                <a:cs typeface="Calibri"/>
              </a:rPr>
              <a:t> </a:t>
            </a:r>
            <a:r>
              <a:rPr sz="2063" b="1" spc="9" dirty="0">
                <a:latin typeface="Calibri"/>
                <a:cs typeface="Calibri"/>
              </a:rPr>
              <a:t>aggregate</a:t>
            </a:r>
            <a:r>
              <a:rPr sz="2063" b="1" spc="17" dirty="0">
                <a:latin typeface="Calibri"/>
                <a:cs typeface="Calibri"/>
              </a:rPr>
              <a:t> </a:t>
            </a:r>
            <a:r>
              <a:rPr sz="2063" b="1" spc="9" dirty="0">
                <a:latin typeface="Calibri"/>
                <a:cs typeface="Calibri"/>
              </a:rPr>
              <a:t>local</a:t>
            </a:r>
            <a:r>
              <a:rPr sz="2063" b="1" spc="17" dirty="0">
                <a:latin typeface="Calibri"/>
                <a:cs typeface="Calibri"/>
              </a:rPr>
              <a:t> </a:t>
            </a:r>
            <a:r>
              <a:rPr sz="2063" b="1" spc="4" dirty="0">
                <a:latin typeface="Calibri"/>
                <a:cs typeface="Calibri"/>
              </a:rPr>
              <a:t>contexts</a:t>
            </a:r>
            <a:endParaRPr sz="2063" dirty="0">
              <a:latin typeface="Calibri"/>
              <a:cs typeface="Calibri"/>
            </a:endParaRPr>
          </a:p>
          <a:p>
            <a:pPr marL="293370" indent="-282893">
              <a:spcBef>
                <a:spcPts val="483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1898" dirty="0">
                <a:latin typeface="Calibri"/>
                <a:cs typeface="Calibri"/>
              </a:rPr>
              <a:t>What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about </a:t>
            </a:r>
            <a:r>
              <a:rPr sz="1898" spc="-4" dirty="0">
                <a:latin typeface="Calibri"/>
                <a:cs typeface="Calibri"/>
              </a:rPr>
              <a:t>long-distance</a:t>
            </a:r>
            <a:r>
              <a:rPr sz="1898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dependencies?</a:t>
            </a:r>
            <a:endParaRPr sz="1898" dirty="0">
              <a:latin typeface="Calibri"/>
              <a:cs typeface="Calibri"/>
            </a:endParaRPr>
          </a:p>
          <a:p>
            <a:pPr marL="576263" lvl="1" indent="-188595">
              <a:spcBef>
                <a:spcPts val="454"/>
              </a:spcBef>
              <a:buClr>
                <a:srgbClr val="007B92"/>
              </a:buClr>
              <a:buFont typeface="Times New Roman"/>
              <a:buChar char="•"/>
              <a:tabLst>
                <a:tab pos="576263" algn="l"/>
              </a:tabLst>
            </a:pPr>
            <a:r>
              <a:rPr sz="1898" spc="-4" dirty="0">
                <a:latin typeface="Calibri"/>
                <a:cs typeface="Calibri"/>
              </a:rPr>
              <a:t>Stacking</a:t>
            </a:r>
            <a:r>
              <a:rPr sz="1898" spc="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word window layers</a:t>
            </a:r>
            <a:r>
              <a:rPr sz="1898" spc="-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allows interaction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between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farther</a:t>
            </a:r>
            <a:r>
              <a:rPr sz="1898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words</a:t>
            </a:r>
            <a:endParaRPr sz="1898" dirty="0">
              <a:latin typeface="Calibri"/>
              <a:cs typeface="Calibri"/>
            </a:endParaRPr>
          </a:p>
          <a:p>
            <a:pPr marL="576263" lvl="1" indent="-188595">
              <a:spcBef>
                <a:spcPts val="454"/>
              </a:spcBef>
              <a:buClr>
                <a:srgbClr val="007B92"/>
              </a:buClr>
              <a:buFont typeface="Times New Roman"/>
              <a:buChar char="•"/>
              <a:tabLst>
                <a:tab pos="576263" algn="l"/>
              </a:tabLst>
            </a:pPr>
            <a:r>
              <a:rPr sz="1898" spc="-4" dirty="0">
                <a:latin typeface="Calibri"/>
                <a:cs typeface="Calibri"/>
              </a:rPr>
              <a:t>But</a:t>
            </a:r>
            <a:r>
              <a:rPr sz="1898" spc="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if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your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sequences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are </a:t>
            </a:r>
            <a:r>
              <a:rPr sz="1898" spc="-4" dirty="0">
                <a:latin typeface="Calibri"/>
                <a:cs typeface="Calibri"/>
              </a:rPr>
              <a:t>too</a:t>
            </a:r>
            <a:r>
              <a:rPr sz="1898" spc="21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long,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you’ll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just</a:t>
            </a:r>
            <a:r>
              <a:rPr sz="1898" spc="21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ignore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long-distance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context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614208" y="4094912"/>
            <a:ext cx="2112264" cy="942694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7056">
              <a:lnSpc>
                <a:spcPts val="2426"/>
              </a:lnSpc>
            </a:pPr>
            <a:r>
              <a:rPr sz="2063" spc="12" dirty="0">
                <a:solidFill>
                  <a:srgbClr val="600058"/>
                </a:solidFill>
                <a:latin typeface="Calibri"/>
                <a:cs typeface="Calibri"/>
              </a:rPr>
              <a:t>Red</a:t>
            </a:r>
            <a:r>
              <a:rPr sz="2063" spc="-25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2063" spc="9" dirty="0">
                <a:solidFill>
                  <a:srgbClr val="600058"/>
                </a:solidFill>
                <a:latin typeface="Calibri"/>
                <a:cs typeface="Calibri"/>
              </a:rPr>
              <a:t>states</a:t>
            </a:r>
            <a:endParaRPr sz="2063">
              <a:latin typeface="Calibri"/>
              <a:cs typeface="Calibri"/>
            </a:endParaRPr>
          </a:p>
          <a:p>
            <a:pPr marL="67056">
              <a:spcBef>
                <a:spcPts val="37"/>
              </a:spcBef>
            </a:pPr>
            <a:r>
              <a:rPr sz="2063" spc="9" dirty="0">
                <a:solidFill>
                  <a:srgbClr val="600058"/>
                </a:solidFill>
                <a:latin typeface="Calibri"/>
                <a:cs typeface="Calibri"/>
              </a:rPr>
              <a:t>indicate</a:t>
            </a:r>
            <a:r>
              <a:rPr sz="2063" spc="-33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2063" spc="12" dirty="0">
                <a:solidFill>
                  <a:srgbClr val="600058"/>
                </a:solidFill>
                <a:latin typeface="Calibri"/>
                <a:cs typeface="Calibri"/>
              </a:rPr>
              <a:t>those</a:t>
            </a:r>
            <a:endParaRPr sz="2063">
              <a:latin typeface="Calibri"/>
              <a:cs typeface="Calibri"/>
            </a:endParaRPr>
          </a:p>
          <a:p>
            <a:pPr marL="67056">
              <a:spcBef>
                <a:spcPts val="33"/>
              </a:spcBef>
            </a:pPr>
            <a:r>
              <a:rPr sz="2063" spc="4" dirty="0">
                <a:solidFill>
                  <a:srgbClr val="600058"/>
                </a:solidFill>
                <a:latin typeface="Calibri"/>
                <a:cs typeface="Calibri"/>
              </a:rPr>
              <a:t>“visible”</a:t>
            </a:r>
            <a:r>
              <a:rPr sz="2063" spc="-2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2063" spc="9" dirty="0">
                <a:solidFill>
                  <a:srgbClr val="600058"/>
                </a:solidFill>
                <a:latin typeface="Calibri"/>
                <a:cs typeface="Calibri"/>
              </a:rPr>
              <a:t>to </a:t>
            </a:r>
            <a:r>
              <a:rPr sz="2063" spc="4" dirty="0">
                <a:solidFill>
                  <a:srgbClr val="600058"/>
                </a:solidFill>
                <a:latin typeface="Calibri"/>
                <a:cs typeface="Calibri"/>
              </a:rPr>
              <a:t>h</a:t>
            </a:r>
            <a:r>
              <a:rPr sz="2104" spc="6" baseline="-19607" dirty="0">
                <a:solidFill>
                  <a:srgbClr val="600058"/>
                </a:solidFill>
                <a:latin typeface="Calibri"/>
                <a:cs typeface="Calibri"/>
              </a:rPr>
              <a:t>k</a:t>
            </a:r>
            <a:endParaRPr sz="2104" baseline="-19607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580791" y="4103713"/>
            <a:ext cx="2612041" cy="1407129"/>
            <a:chOff x="4340352" y="3692652"/>
            <a:chExt cx="3166110" cy="1705610"/>
          </a:xfrm>
        </p:grpSpPr>
        <p:sp>
          <p:nvSpPr>
            <p:cNvPr id="6" name="object 6"/>
            <p:cNvSpPr/>
            <p:nvPr/>
          </p:nvSpPr>
          <p:spPr>
            <a:xfrm>
              <a:off x="4340352" y="4357116"/>
              <a:ext cx="251460" cy="368935"/>
            </a:xfrm>
            <a:custGeom>
              <a:avLst/>
              <a:gdLst/>
              <a:ahLst/>
              <a:cxnLst/>
              <a:rect l="l" t="t" r="r" b="b"/>
              <a:pathLst>
                <a:path w="251460" h="368935">
                  <a:moveTo>
                    <a:pt x="251460" y="0"/>
                  </a:moveTo>
                  <a:lnTo>
                    <a:pt x="0" y="0"/>
                  </a:lnTo>
                  <a:lnTo>
                    <a:pt x="0" y="368807"/>
                  </a:lnTo>
                  <a:lnTo>
                    <a:pt x="251460" y="368807"/>
                  </a:lnTo>
                  <a:lnTo>
                    <a:pt x="251460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7" name="object 7"/>
            <p:cNvSpPr/>
            <p:nvPr/>
          </p:nvSpPr>
          <p:spPr>
            <a:xfrm>
              <a:off x="4340352" y="5029200"/>
              <a:ext cx="251460" cy="368935"/>
            </a:xfrm>
            <a:custGeom>
              <a:avLst/>
              <a:gdLst/>
              <a:ahLst/>
              <a:cxnLst/>
              <a:rect l="l" t="t" r="r" b="b"/>
              <a:pathLst>
                <a:path w="251460" h="368935">
                  <a:moveTo>
                    <a:pt x="251460" y="0"/>
                  </a:moveTo>
                  <a:lnTo>
                    <a:pt x="0" y="0"/>
                  </a:lnTo>
                  <a:lnTo>
                    <a:pt x="0" y="368808"/>
                  </a:lnTo>
                  <a:lnTo>
                    <a:pt x="251460" y="368808"/>
                  </a:lnTo>
                  <a:lnTo>
                    <a:pt x="251460" y="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8" name="object 8"/>
            <p:cNvSpPr/>
            <p:nvPr/>
          </p:nvSpPr>
          <p:spPr>
            <a:xfrm>
              <a:off x="4824984" y="4357116"/>
              <a:ext cx="251460" cy="368935"/>
            </a:xfrm>
            <a:custGeom>
              <a:avLst/>
              <a:gdLst/>
              <a:ahLst/>
              <a:cxnLst/>
              <a:rect l="l" t="t" r="r" b="b"/>
              <a:pathLst>
                <a:path w="251460" h="368935">
                  <a:moveTo>
                    <a:pt x="251460" y="0"/>
                  </a:moveTo>
                  <a:lnTo>
                    <a:pt x="0" y="0"/>
                  </a:lnTo>
                  <a:lnTo>
                    <a:pt x="0" y="368807"/>
                  </a:lnTo>
                  <a:lnTo>
                    <a:pt x="251460" y="368807"/>
                  </a:lnTo>
                  <a:lnTo>
                    <a:pt x="251460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9" name="object 9"/>
            <p:cNvSpPr/>
            <p:nvPr/>
          </p:nvSpPr>
          <p:spPr>
            <a:xfrm>
              <a:off x="4824984" y="4357116"/>
              <a:ext cx="1706880" cy="1041400"/>
            </a:xfrm>
            <a:custGeom>
              <a:avLst/>
              <a:gdLst/>
              <a:ahLst/>
              <a:cxnLst/>
              <a:rect l="l" t="t" r="r" b="b"/>
              <a:pathLst>
                <a:path w="1706879" h="1041400">
                  <a:moveTo>
                    <a:pt x="251460" y="672084"/>
                  </a:moveTo>
                  <a:lnTo>
                    <a:pt x="0" y="672084"/>
                  </a:lnTo>
                  <a:lnTo>
                    <a:pt x="0" y="1040892"/>
                  </a:lnTo>
                  <a:lnTo>
                    <a:pt x="251460" y="1040892"/>
                  </a:lnTo>
                  <a:lnTo>
                    <a:pt x="251460" y="672084"/>
                  </a:lnTo>
                  <a:close/>
                </a:path>
                <a:path w="1706879" h="1041400">
                  <a:moveTo>
                    <a:pt x="736092" y="672084"/>
                  </a:moveTo>
                  <a:lnTo>
                    <a:pt x="484632" y="672084"/>
                  </a:lnTo>
                  <a:lnTo>
                    <a:pt x="484632" y="1040892"/>
                  </a:lnTo>
                  <a:lnTo>
                    <a:pt x="736092" y="1040892"/>
                  </a:lnTo>
                  <a:lnTo>
                    <a:pt x="736092" y="672084"/>
                  </a:lnTo>
                  <a:close/>
                </a:path>
                <a:path w="1706879" h="1041400">
                  <a:moveTo>
                    <a:pt x="736092" y="0"/>
                  </a:moveTo>
                  <a:lnTo>
                    <a:pt x="484632" y="0"/>
                  </a:lnTo>
                  <a:lnTo>
                    <a:pt x="484632" y="368808"/>
                  </a:lnTo>
                  <a:lnTo>
                    <a:pt x="736092" y="368808"/>
                  </a:lnTo>
                  <a:lnTo>
                    <a:pt x="736092" y="0"/>
                  </a:lnTo>
                  <a:close/>
                </a:path>
                <a:path w="1706879" h="1041400">
                  <a:moveTo>
                    <a:pt x="1220724" y="672084"/>
                  </a:moveTo>
                  <a:lnTo>
                    <a:pt x="969264" y="672084"/>
                  </a:lnTo>
                  <a:lnTo>
                    <a:pt x="969264" y="1040892"/>
                  </a:lnTo>
                  <a:lnTo>
                    <a:pt x="1220724" y="1040892"/>
                  </a:lnTo>
                  <a:lnTo>
                    <a:pt x="1220724" y="672084"/>
                  </a:lnTo>
                  <a:close/>
                </a:path>
                <a:path w="1706879" h="1041400">
                  <a:moveTo>
                    <a:pt x="1220724" y="0"/>
                  </a:moveTo>
                  <a:lnTo>
                    <a:pt x="969264" y="0"/>
                  </a:lnTo>
                  <a:lnTo>
                    <a:pt x="969264" y="368808"/>
                  </a:lnTo>
                  <a:lnTo>
                    <a:pt x="1220724" y="368808"/>
                  </a:lnTo>
                  <a:lnTo>
                    <a:pt x="1220724" y="0"/>
                  </a:lnTo>
                  <a:close/>
                </a:path>
                <a:path w="1706879" h="1041400">
                  <a:moveTo>
                    <a:pt x="1706867" y="672084"/>
                  </a:moveTo>
                  <a:lnTo>
                    <a:pt x="1453896" y="672084"/>
                  </a:lnTo>
                  <a:lnTo>
                    <a:pt x="1453896" y="1040892"/>
                  </a:lnTo>
                  <a:lnTo>
                    <a:pt x="1706867" y="1040892"/>
                  </a:lnTo>
                  <a:lnTo>
                    <a:pt x="1706867" y="672084"/>
                  </a:lnTo>
                  <a:close/>
                </a:path>
                <a:path w="1706879" h="1041400">
                  <a:moveTo>
                    <a:pt x="1706867" y="0"/>
                  </a:moveTo>
                  <a:lnTo>
                    <a:pt x="1453896" y="0"/>
                  </a:lnTo>
                  <a:lnTo>
                    <a:pt x="1453896" y="368808"/>
                  </a:lnTo>
                  <a:lnTo>
                    <a:pt x="1706867" y="368808"/>
                  </a:lnTo>
                  <a:lnTo>
                    <a:pt x="1706867" y="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0" name="object 10"/>
            <p:cNvSpPr/>
            <p:nvPr/>
          </p:nvSpPr>
          <p:spPr>
            <a:xfrm>
              <a:off x="4363212" y="4725924"/>
              <a:ext cx="2194560" cy="303530"/>
            </a:xfrm>
            <a:custGeom>
              <a:avLst/>
              <a:gdLst/>
              <a:ahLst/>
              <a:cxnLst/>
              <a:rect l="l" t="t" r="r" b="b"/>
              <a:pathLst>
                <a:path w="2194559" h="303529">
                  <a:moveTo>
                    <a:pt x="1755648" y="0"/>
                  </a:moveTo>
                  <a:lnTo>
                    <a:pt x="438912" y="0"/>
                  </a:lnTo>
                  <a:lnTo>
                    <a:pt x="0" y="303275"/>
                  </a:lnTo>
                  <a:lnTo>
                    <a:pt x="2194560" y="303275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1" name="object 11"/>
            <p:cNvSpPr/>
            <p:nvPr/>
          </p:nvSpPr>
          <p:spPr>
            <a:xfrm>
              <a:off x="4363212" y="4725924"/>
              <a:ext cx="2194560" cy="303530"/>
            </a:xfrm>
            <a:custGeom>
              <a:avLst/>
              <a:gdLst/>
              <a:ahLst/>
              <a:cxnLst/>
              <a:rect l="l" t="t" r="r" b="b"/>
              <a:pathLst>
                <a:path w="2194559" h="303529">
                  <a:moveTo>
                    <a:pt x="0" y="303275"/>
                  </a:moveTo>
                  <a:lnTo>
                    <a:pt x="2194560" y="303275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3275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2" name="object 12"/>
            <p:cNvSpPr/>
            <p:nvPr/>
          </p:nvSpPr>
          <p:spPr>
            <a:xfrm>
              <a:off x="6765036" y="4357116"/>
              <a:ext cx="736600" cy="368935"/>
            </a:xfrm>
            <a:custGeom>
              <a:avLst/>
              <a:gdLst/>
              <a:ahLst/>
              <a:cxnLst/>
              <a:rect l="l" t="t" r="r" b="b"/>
              <a:pathLst>
                <a:path w="736600" h="368935">
                  <a:moveTo>
                    <a:pt x="251447" y="0"/>
                  </a:moveTo>
                  <a:lnTo>
                    <a:pt x="0" y="0"/>
                  </a:lnTo>
                  <a:lnTo>
                    <a:pt x="0" y="368808"/>
                  </a:lnTo>
                  <a:lnTo>
                    <a:pt x="251447" y="368808"/>
                  </a:lnTo>
                  <a:lnTo>
                    <a:pt x="251447" y="0"/>
                  </a:lnTo>
                  <a:close/>
                </a:path>
                <a:path w="736600" h="368935">
                  <a:moveTo>
                    <a:pt x="736092" y="0"/>
                  </a:moveTo>
                  <a:lnTo>
                    <a:pt x="484632" y="0"/>
                  </a:lnTo>
                  <a:lnTo>
                    <a:pt x="484632" y="368808"/>
                  </a:lnTo>
                  <a:lnTo>
                    <a:pt x="736092" y="368808"/>
                  </a:lnTo>
                  <a:lnTo>
                    <a:pt x="736092" y="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3" name="object 13"/>
            <p:cNvSpPr/>
            <p:nvPr/>
          </p:nvSpPr>
          <p:spPr>
            <a:xfrm>
              <a:off x="5309616" y="3692664"/>
              <a:ext cx="736600" cy="368935"/>
            </a:xfrm>
            <a:custGeom>
              <a:avLst/>
              <a:gdLst/>
              <a:ahLst/>
              <a:cxnLst/>
              <a:rect l="l" t="t" r="r" b="b"/>
              <a:pathLst>
                <a:path w="736600" h="368935">
                  <a:moveTo>
                    <a:pt x="251460" y="0"/>
                  </a:moveTo>
                  <a:lnTo>
                    <a:pt x="0" y="0"/>
                  </a:lnTo>
                  <a:lnTo>
                    <a:pt x="0" y="368795"/>
                  </a:lnTo>
                  <a:lnTo>
                    <a:pt x="251460" y="368795"/>
                  </a:lnTo>
                  <a:lnTo>
                    <a:pt x="251460" y="0"/>
                  </a:lnTo>
                  <a:close/>
                </a:path>
                <a:path w="736600" h="368935">
                  <a:moveTo>
                    <a:pt x="736092" y="0"/>
                  </a:moveTo>
                  <a:lnTo>
                    <a:pt x="484632" y="0"/>
                  </a:lnTo>
                  <a:lnTo>
                    <a:pt x="484632" y="368795"/>
                  </a:lnTo>
                  <a:lnTo>
                    <a:pt x="736092" y="368795"/>
                  </a:lnTo>
                  <a:lnTo>
                    <a:pt x="736092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4" name="object 14"/>
            <p:cNvSpPr/>
            <p:nvPr/>
          </p:nvSpPr>
          <p:spPr>
            <a:xfrm>
              <a:off x="6278880" y="3692652"/>
              <a:ext cx="253365" cy="368935"/>
            </a:xfrm>
            <a:custGeom>
              <a:avLst/>
              <a:gdLst/>
              <a:ahLst/>
              <a:cxnLst/>
              <a:rect l="l" t="t" r="r" b="b"/>
              <a:pathLst>
                <a:path w="253365" h="368935">
                  <a:moveTo>
                    <a:pt x="252983" y="0"/>
                  </a:moveTo>
                  <a:lnTo>
                    <a:pt x="0" y="0"/>
                  </a:lnTo>
                  <a:lnTo>
                    <a:pt x="0" y="368808"/>
                  </a:lnTo>
                  <a:lnTo>
                    <a:pt x="252983" y="368808"/>
                  </a:lnTo>
                  <a:lnTo>
                    <a:pt x="252983" y="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5" name="object 15"/>
            <p:cNvSpPr/>
            <p:nvPr/>
          </p:nvSpPr>
          <p:spPr>
            <a:xfrm>
              <a:off x="6765036" y="3692664"/>
              <a:ext cx="736600" cy="368935"/>
            </a:xfrm>
            <a:custGeom>
              <a:avLst/>
              <a:gdLst/>
              <a:ahLst/>
              <a:cxnLst/>
              <a:rect l="l" t="t" r="r" b="b"/>
              <a:pathLst>
                <a:path w="736600" h="368935">
                  <a:moveTo>
                    <a:pt x="251447" y="0"/>
                  </a:moveTo>
                  <a:lnTo>
                    <a:pt x="0" y="0"/>
                  </a:lnTo>
                  <a:lnTo>
                    <a:pt x="0" y="368795"/>
                  </a:lnTo>
                  <a:lnTo>
                    <a:pt x="251447" y="368795"/>
                  </a:lnTo>
                  <a:lnTo>
                    <a:pt x="251447" y="0"/>
                  </a:lnTo>
                  <a:close/>
                </a:path>
                <a:path w="736600" h="368935">
                  <a:moveTo>
                    <a:pt x="736092" y="0"/>
                  </a:moveTo>
                  <a:lnTo>
                    <a:pt x="484632" y="0"/>
                  </a:lnTo>
                  <a:lnTo>
                    <a:pt x="484632" y="368795"/>
                  </a:lnTo>
                  <a:lnTo>
                    <a:pt x="736092" y="368795"/>
                  </a:lnTo>
                  <a:lnTo>
                    <a:pt x="736092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6" name="object 16"/>
            <p:cNvSpPr/>
            <p:nvPr/>
          </p:nvSpPr>
          <p:spPr>
            <a:xfrm>
              <a:off x="5306568" y="4053840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2"/>
                  </a:lnTo>
                  <a:lnTo>
                    <a:pt x="2194560" y="301752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7" name="object 17"/>
            <p:cNvSpPr/>
            <p:nvPr/>
          </p:nvSpPr>
          <p:spPr>
            <a:xfrm>
              <a:off x="5306568" y="4053840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2"/>
                  </a:moveTo>
                  <a:lnTo>
                    <a:pt x="2194560" y="301752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38289" y="4644603"/>
            <a:ext cx="1752362" cy="824313"/>
          </a:xfrm>
          <a:prstGeom prst="rect">
            <a:avLst/>
          </a:prstGeom>
        </p:spPr>
        <p:txBody>
          <a:bodyPr vert="horz" wrap="square" lIns="0" tIns="9954" rIns="0" bIns="0" rtlCol="0">
            <a:spAutoFit/>
          </a:bodyPr>
          <a:lstStyle/>
          <a:p>
            <a:pPr marL="450009" marR="4191" indent="-440055">
              <a:lnSpc>
                <a:spcPct val="133500"/>
              </a:lnSpc>
              <a:spcBef>
                <a:spcPts val="78"/>
              </a:spcBef>
            </a:pPr>
            <a:r>
              <a:rPr sz="2063" i="1" spc="9" dirty="0">
                <a:latin typeface="Calibri"/>
                <a:cs typeface="Calibri"/>
              </a:rPr>
              <a:t>window</a:t>
            </a:r>
            <a:r>
              <a:rPr sz="2063" i="1" spc="-25" dirty="0">
                <a:latin typeface="Calibri"/>
                <a:cs typeface="Calibri"/>
              </a:rPr>
              <a:t> </a:t>
            </a:r>
            <a:r>
              <a:rPr sz="2063" i="1" spc="4" dirty="0">
                <a:latin typeface="Calibri"/>
                <a:cs typeface="Calibri"/>
              </a:rPr>
              <a:t>(size=5) </a:t>
            </a:r>
            <a:r>
              <a:rPr sz="2063" i="1" spc="-454" dirty="0">
                <a:latin typeface="Calibri"/>
                <a:cs typeface="Calibri"/>
              </a:rPr>
              <a:t> </a:t>
            </a:r>
            <a:r>
              <a:rPr sz="2063" i="1" spc="9" dirty="0">
                <a:latin typeface="Calibri"/>
                <a:cs typeface="Calibri"/>
              </a:rPr>
              <a:t>embedding</a:t>
            </a:r>
            <a:endParaRPr sz="2063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581154" y="5206367"/>
            <a:ext cx="207455" cy="304371"/>
          </a:xfrm>
          <a:custGeom>
            <a:avLst/>
            <a:gdLst/>
            <a:ahLst/>
            <a:cxnLst/>
            <a:rect l="l" t="t" r="r" b="b"/>
            <a:pathLst>
              <a:path w="251459" h="368935">
                <a:moveTo>
                  <a:pt x="251459" y="0"/>
                </a:moveTo>
                <a:lnTo>
                  <a:pt x="0" y="0"/>
                </a:lnTo>
                <a:lnTo>
                  <a:pt x="0" y="368808"/>
                </a:lnTo>
                <a:lnTo>
                  <a:pt x="251459" y="368808"/>
                </a:lnTo>
                <a:lnTo>
                  <a:pt x="251459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20" name="object 20"/>
          <p:cNvSpPr/>
          <p:nvPr/>
        </p:nvSpPr>
        <p:spPr>
          <a:xfrm>
            <a:off x="5980976" y="5206367"/>
            <a:ext cx="207455" cy="304371"/>
          </a:xfrm>
          <a:custGeom>
            <a:avLst/>
            <a:gdLst/>
            <a:ahLst/>
            <a:cxnLst/>
            <a:rect l="l" t="t" r="r" b="b"/>
            <a:pathLst>
              <a:path w="251459" h="368935">
                <a:moveTo>
                  <a:pt x="251459" y="0"/>
                </a:moveTo>
                <a:lnTo>
                  <a:pt x="0" y="0"/>
                </a:lnTo>
                <a:lnTo>
                  <a:pt x="0" y="368808"/>
                </a:lnTo>
                <a:lnTo>
                  <a:pt x="251459" y="368808"/>
                </a:lnTo>
                <a:lnTo>
                  <a:pt x="251459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21" name="object 21"/>
          <p:cNvSpPr/>
          <p:nvPr/>
        </p:nvSpPr>
        <p:spPr>
          <a:xfrm>
            <a:off x="6380798" y="4651896"/>
            <a:ext cx="207455" cy="304371"/>
          </a:xfrm>
          <a:custGeom>
            <a:avLst/>
            <a:gdLst/>
            <a:ahLst/>
            <a:cxnLst/>
            <a:rect l="l" t="t" r="r" b="b"/>
            <a:pathLst>
              <a:path w="251459" h="368935">
                <a:moveTo>
                  <a:pt x="251459" y="0"/>
                </a:moveTo>
                <a:lnTo>
                  <a:pt x="0" y="0"/>
                </a:lnTo>
                <a:lnTo>
                  <a:pt x="0" y="368807"/>
                </a:lnTo>
                <a:lnTo>
                  <a:pt x="251459" y="368807"/>
                </a:lnTo>
                <a:lnTo>
                  <a:pt x="251459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22" name="object 22"/>
          <p:cNvSpPr/>
          <p:nvPr/>
        </p:nvSpPr>
        <p:spPr>
          <a:xfrm>
            <a:off x="6380798" y="5206367"/>
            <a:ext cx="207455" cy="304371"/>
          </a:xfrm>
          <a:custGeom>
            <a:avLst/>
            <a:gdLst/>
            <a:ahLst/>
            <a:cxnLst/>
            <a:rect l="l" t="t" r="r" b="b"/>
            <a:pathLst>
              <a:path w="251459" h="368935">
                <a:moveTo>
                  <a:pt x="251459" y="0"/>
                </a:moveTo>
                <a:lnTo>
                  <a:pt x="0" y="0"/>
                </a:lnTo>
                <a:lnTo>
                  <a:pt x="0" y="368808"/>
                </a:lnTo>
                <a:lnTo>
                  <a:pt x="251459" y="368808"/>
                </a:lnTo>
                <a:lnTo>
                  <a:pt x="251459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23" name="object 23"/>
          <p:cNvSpPr/>
          <p:nvPr/>
        </p:nvSpPr>
        <p:spPr>
          <a:xfrm>
            <a:off x="3580791" y="4103715"/>
            <a:ext cx="207455" cy="304371"/>
          </a:xfrm>
          <a:custGeom>
            <a:avLst/>
            <a:gdLst/>
            <a:ahLst/>
            <a:cxnLst/>
            <a:rect l="l" t="t" r="r" b="b"/>
            <a:pathLst>
              <a:path w="251460" h="368935">
                <a:moveTo>
                  <a:pt x="251460" y="0"/>
                </a:moveTo>
                <a:lnTo>
                  <a:pt x="0" y="0"/>
                </a:lnTo>
                <a:lnTo>
                  <a:pt x="0" y="368808"/>
                </a:lnTo>
                <a:lnTo>
                  <a:pt x="251460" y="368808"/>
                </a:lnTo>
                <a:lnTo>
                  <a:pt x="251460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24" name="object 24"/>
          <p:cNvSpPr/>
          <p:nvPr/>
        </p:nvSpPr>
        <p:spPr>
          <a:xfrm>
            <a:off x="3980612" y="4103715"/>
            <a:ext cx="207455" cy="304371"/>
          </a:xfrm>
          <a:custGeom>
            <a:avLst/>
            <a:gdLst/>
            <a:ahLst/>
            <a:cxnLst/>
            <a:rect l="l" t="t" r="r" b="b"/>
            <a:pathLst>
              <a:path w="251460" h="368935">
                <a:moveTo>
                  <a:pt x="251460" y="0"/>
                </a:moveTo>
                <a:lnTo>
                  <a:pt x="0" y="0"/>
                </a:lnTo>
                <a:lnTo>
                  <a:pt x="0" y="368808"/>
                </a:lnTo>
                <a:lnTo>
                  <a:pt x="251460" y="368808"/>
                </a:lnTo>
                <a:lnTo>
                  <a:pt x="251460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25" name="object 25"/>
          <p:cNvSpPr/>
          <p:nvPr/>
        </p:nvSpPr>
        <p:spPr>
          <a:xfrm>
            <a:off x="6380798" y="4103715"/>
            <a:ext cx="207455" cy="304371"/>
          </a:xfrm>
          <a:custGeom>
            <a:avLst/>
            <a:gdLst/>
            <a:ahLst/>
            <a:cxnLst/>
            <a:rect l="l" t="t" r="r" b="b"/>
            <a:pathLst>
              <a:path w="251459" h="368935">
                <a:moveTo>
                  <a:pt x="251459" y="0"/>
                </a:moveTo>
                <a:lnTo>
                  <a:pt x="0" y="0"/>
                </a:lnTo>
                <a:lnTo>
                  <a:pt x="0" y="368808"/>
                </a:lnTo>
                <a:lnTo>
                  <a:pt x="251459" y="368808"/>
                </a:lnTo>
                <a:lnTo>
                  <a:pt x="251459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26" name="object 26"/>
          <p:cNvSpPr txBox="1"/>
          <p:nvPr/>
        </p:nvSpPr>
        <p:spPr>
          <a:xfrm>
            <a:off x="3136755" y="5479786"/>
            <a:ext cx="288655" cy="331213"/>
          </a:xfrm>
          <a:prstGeom prst="rect">
            <a:avLst/>
          </a:prstGeom>
        </p:spPr>
        <p:txBody>
          <a:bodyPr vert="horz" wrap="square" lIns="0" tIns="13621" rIns="0" bIns="0" rtlCol="0">
            <a:spAutoFit/>
          </a:bodyPr>
          <a:lstStyle/>
          <a:p>
            <a:pPr marL="31433">
              <a:spcBef>
                <a:spcPts val="108"/>
              </a:spcBef>
            </a:pPr>
            <a:r>
              <a:rPr sz="2063" i="1" dirty="0">
                <a:latin typeface="Calibri"/>
                <a:cs typeface="Calibri"/>
              </a:rPr>
              <a:t>h</a:t>
            </a:r>
            <a:r>
              <a:rPr sz="2104" i="1" baseline="-19607" dirty="0">
                <a:latin typeface="Calibri"/>
                <a:cs typeface="Calibri"/>
              </a:rPr>
              <a:t>1</a:t>
            </a:r>
            <a:endParaRPr sz="2104" baseline="-19607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194429" y="5515493"/>
            <a:ext cx="279750" cy="331213"/>
          </a:xfrm>
          <a:prstGeom prst="rect">
            <a:avLst/>
          </a:prstGeom>
        </p:spPr>
        <p:txBody>
          <a:bodyPr vert="horz" wrap="square" lIns="0" tIns="13621" rIns="0" bIns="0" rtlCol="0">
            <a:spAutoFit/>
          </a:bodyPr>
          <a:lstStyle/>
          <a:p>
            <a:pPr marL="31433">
              <a:spcBef>
                <a:spcPts val="108"/>
              </a:spcBef>
            </a:pPr>
            <a:r>
              <a:rPr sz="2063" i="1" dirty="0">
                <a:latin typeface="Calibri"/>
                <a:cs typeface="Calibri"/>
              </a:rPr>
              <a:t>h</a:t>
            </a:r>
            <a:r>
              <a:rPr sz="2104" i="1" baseline="-19607" dirty="0">
                <a:latin typeface="Calibri"/>
                <a:cs typeface="Calibri"/>
              </a:rPr>
              <a:t>k</a:t>
            </a:r>
            <a:endParaRPr sz="2104" baseline="-19607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365920" y="5527814"/>
            <a:ext cx="285512" cy="331213"/>
          </a:xfrm>
          <a:prstGeom prst="rect">
            <a:avLst/>
          </a:prstGeom>
        </p:spPr>
        <p:txBody>
          <a:bodyPr vert="horz" wrap="square" lIns="0" tIns="13621" rIns="0" bIns="0" rtlCol="0">
            <a:spAutoFit/>
          </a:bodyPr>
          <a:lstStyle/>
          <a:p>
            <a:pPr marL="31433">
              <a:spcBef>
                <a:spcPts val="108"/>
              </a:spcBef>
            </a:pPr>
            <a:r>
              <a:rPr sz="2063" i="1" dirty="0">
                <a:latin typeface="Calibri"/>
                <a:cs typeface="Calibri"/>
              </a:rPr>
              <a:t>h</a:t>
            </a:r>
            <a:r>
              <a:rPr sz="2104" i="1" baseline="-19607" dirty="0">
                <a:latin typeface="Calibri"/>
                <a:cs typeface="Calibri"/>
              </a:rPr>
              <a:t>T</a:t>
            </a:r>
            <a:endParaRPr sz="2104" baseline="-19607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58407" y="4186066"/>
            <a:ext cx="1752362" cy="331213"/>
          </a:xfrm>
          <a:prstGeom prst="rect">
            <a:avLst/>
          </a:prstGeom>
        </p:spPr>
        <p:txBody>
          <a:bodyPr vert="horz" wrap="square" lIns="0" tIns="13621" rIns="0" bIns="0" rtlCol="0">
            <a:spAutoFit/>
          </a:bodyPr>
          <a:lstStyle/>
          <a:p>
            <a:pPr marL="10478">
              <a:spcBef>
                <a:spcPts val="108"/>
              </a:spcBef>
            </a:pPr>
            <a:r>
              <a:rPr sz="2063" i="1" spc="9" dirty="0">
                <a:latin typeface="Calibri"/>
                <a:cs typeface="Calibri"/>
              </a:rPr>
              <a:t>window</a:t>
            </a:r>
            <a:r>
              <a:rPr sz="2063" i="1" spc="-21" dirty="0">
                <a:latin typeface="Calibri"/>
                <a:cs typeface="Calibri"/>
              </a:rPr>
              <a:t> </a:t>
            </a:r>
            <a:r>
              <a:rPr sz="2063" i="1" spc="4" dirty="0">
                <a:latin typeface="Calibri"/>
                <a:cs typeface="Calibri"/>
              </a:rPr>
              <a:t>(size=5)</a:t>
            </a:r>
            <a:endParaRPr sz="2063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179712" y="4648126"/>
            <a:ext cx="207455" cy="304371"/>
          </a:xfrm>
          <a:custGeom>
            <a:avLst/>
            <a:gdLst/>
            <a:ahLst/>
            <a:cxnLst/>
            <a:rect l="l" t="t" r="r" b="b"/>
            <a:pathLst>
              <a:path w="251460" h="368935">
                <a:moveTo>
                  <a:pt x="251460" y="0"/>
                </a:moveTo>
                <a:lnTo>
                  <a:pt x="0" y="0"/>
                </a:lnTo>
                <a:lnTo>
                  <a:pt x="0" y="368807"/>
                </a:lnTo>
                <a:lnTo>
                  <a:pt x="251460" y="368807"/>
                </a:lnTo>
                <a:lnTo>
                  <a:pt x="251460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31" name="object 31"/>
          <p:cNvSpPr/>
          <p:nvPr/>
        </p:nvSpPr>
        <p:spPr>
          <a:xfrm>
            <a:off x="3179712" y="5202595"/>
            <a:ext cx="207455" cy="304371"/>
          </a:xfrm>
          <a:custGeom>
            <a:avLst/>
            <a:gdLst/>
            <a:ahLst/>
            <a:cxnLst/>
            <a:rect l="l" t="t" r="r" b="b"/>
            <a:pathLst>
              <a:path w="251460" h="368935">
                <a:moveTo>
                  <a:pt x="251460" y="0"/>
                </a:moveTo>
                <a:lnTo>
                  <a:pt x="0" y="0"/>
                </a:lnTo>
                <a:lnTo>
                  <a:pt x="0" y="368808"/>
                </a:lnTo>
                <a:lnTo>
                  <a:pt x="251460" y="368808"/>
                </a:lnTo>
                <a:lnTo>
                  <a:pt x="251460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32" name="object 32"/>
          <p:cNvSpPr/>
          <p:nvPr/>
        </p:nvSpPr>
        <p:spPr>
          <a:xfrm>
            <a:off x="3179712" y="4099942"/>
            <a:ext cx="207455" cy="304371"/>
          </a:xfrm>
          <a:custGeom>
            <a:avLst/>
            <a:gdLst/>
            <a:ahLst/>
            <a:cxnLst/>
            <a:rect l="l" t="t" r="r" b="b"/>
            <a:pathLst>
              <a:path w="251460" h="368935">
                <a:moveTo>
                  <a:pt x="251460" y="0"/>
                </a:moveTo>
                <a:lnTo>
                  <a:pt x="0" y="0"/>
                </a:lnTo>
                <a:lnTo>
                  <a:pt x="0" y="368808"/>
                </a:lnTo>
                <a:lnTo>
                  <a:pt x="251460" y="368808"/>
                </a:lnTo>
                <a:lnTo>
                  <a:pt x="251460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33" name="object 33"/>
          <p:cNvSpPr txBox="1"/>
          <p:nvPr/>
        </p:nvSpPr>
        <p:spPr>
          <a:xfrm>
            <a:off x="916822" y="6172055"/>
            <a:ext cx="3573876" cy="331742"/>
          </a:xfrm>
          <a:prstGeom prst="rect">
            <a:avLst/>
          </a:prstGeom>
        </p:spPr>
        <p:txBody>
          <a:bodyPr vert="horz" wrap="square" lIns="0" tIns="14145" rIns="0" bIns="0" rtlCol="0">
            <a:spAutoFit/>
          </a:bodyPr>
          <a:lstStyle/>
          <a:p>
            <a:pPr marL="31433">
              <a:spcBef>
                <a:spcPts val="111"/>
              </a:spcBef>
            </a:pPr>
            <a:r>
              <a:rPr sz="2063" spc="9" dirty="0">
                <a:solidFill>
                  <a:srgbClr val="600058"/>
                </a:solidFill>
                <a:latin typeface="Calibri"/>
                <a:cs typeface="Calibri"/>
              </a:rPr>
              <a:t>Too</a:t>
            </a:r>
            <a:r>
              <a:rPr sz="2063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2063" spc="4" dirty="0">
                <a:solidFill>
                  <a:srgbClr val="600058"/>
                </a:solidFill>
                <a:latin typeface="Calibri"/>
                <a:cs typeface="Calibri"/>
              </a:rPr>
              <a:t>far</a:t>
            </a:r>
            <a:r>
              <a:rPr sz="2063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2063" spc="9" dirty="0">
                <a:solidFill>
                  <a:srgbClr val="600058"/>
                </a:solidFill>
                <a:latin typeface="Calibri"/>
                <a:cs typeface="Calibri"/>
              </a:rPr>
              <a:t>from</a:t>
            </a:r>
            <a:r>
              <a:rPr sz="2063" spc="2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2063" spc="4" dirty="0">
                <a:solidFill>
                  <a:srgbClr val="600058"/>
                </a:solidFill>
                <a:latin typeface="Calibri"/>
                <a:cs typeface="Calibri"/>
              </a:rPr>
              <a:t>h</a:t>
            </a:r>
            <a:r>
              <a:rPr sz="2104" spc="6" baseline="-19607" dirty="0">
                <a:solidFill>
                  <a:srgbClr val="600058"/>
                </a:solidFill>
                <a:latin typeface="Calibri"/>
                <a:cs typeface="Calibri"/>
              </a:rPr>
              <a:t>k</a:t>
            </a:r>
            <a:r>
              <a:rPr sz="2104" spc="210" baseline="-19607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2063" spc="9" dirty="0">
                <a:solidFill>
                  <a:srgbClr val="600058"/>
                </a:solidFill>
                <a:latin typeface="Calibri"/>
                <a:cs typeface="Calibri"/>
              </a:rPr>
              <a:t>to</a:t>
            </a:r>
            <a:r>
              <a:rPr sz="2063" spc="-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2063" spc="12" dirty="0">
                <a:solidFill>
                  <a:srgbClr val="600058"/>
                </a:solidFill>
                <a:latin typeface="Calibri"/>
                <a:cs typeface="Calibri"/>
              </a:rPr>
              <a:t>be</a:t>
            </a:r>
            <a:r>
              <a:rPr sz="2063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2063" spc="12" dirty="0">
                <a:solidFill>
                  <a:srgbClr val="600058"/>
                </a:solidFill>
                <a:latin typeface="Calibri"/>
                <a:cs typeface="Calibri"/>
              </a:rPr>
              <a:t>considered</a:t>
            </a:r>
            <a:endParaRPr sz="2063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434342" y="5591099"/>
            <a:ext cx="657987" cy="611886"/>
          </a:xfrm>
          <a:custGeom>
            <a:avLst/>
            <a:gdLst/>
            <a:ahLst/>
            <a:cxnLst/>
            <a:rect l="l" t="t" r="r" b="b"/>
            <a:pathLst>
              <a:path w="797560" h="741679">
                <a:moveTo>
                  <a:pt x="737228" y="47226"/>
                </a:moveTo>
                <a:lnTo>
                  <a:pt x="0" y="732040"/>
                </a:lnTo>
                <a:lnTo>
                  <a:pt x="8636" y="741349"/>
                </a:lnTo>
                <a:lnTo>
                  <a:pt x="745853" y="56507"/>
                </a:lnTo>
                <a:lnTo>
                  <a:pt x="737228" y="47226"/>
                </a:lnTo>
                <a:close/>
              </a:path>
              <a:path w="797560" h="741679">
                <a:moveTo>
                  <a:pt x="782924" y="38607"/>
                </a:moveTo>
                <a:lnTo>
                  <a:pt x="746506" y="38607"/>
                </a:lnTo>
                <a:lnTo>
                  <a:pt x="755142" y="47878"/>
                </a:lnTo>
                <a:lnTo>
                  <a:pt x="745853" y="56507"/>
                </a:lnTo>
                <a:lnTo>
                  <a:pt x="767460" y="79755"/>
                </a:lnTo>
                <a:lnTo>
                  <a:pt x="782924" y="38607"/>
                </a:lnTo>
                <a:close/>
              </a:path>
              <a:path w="797560" h="741679">
                <a:moveTo>
                  <a:pt x="746506" y="38607"/>
                </a:moveTo>
                <a:lnTo>
                  <a:pt x="737228" y="47226"/>
                </a:lnTo>
                <a:lnTo>
                  <a:pt x="745853" y="56507"/>
                </a:lnTo>
                <a:lnTo>
                  <a:pt x="755142" y="47878"/>
                </a:lnTo>
                <a:lnTo>
                  <a:pt x="746506" y="38607"/>
                </a:lnTo>
                <a:close/>
              </a:path>
              <a:path w="797560" h="741679">
                <a:moveTo>
                  <a:pt x="797432" y="0"/>
                </a:moveTo>
                <a:lnTo>
                  <a:pt x="715644" y="24002"/>
                </a:lnTo>
                <a:lnTo>
                  <a:pt x="737228" y="47226"/>
                </a:lnTo>
                <a:lnTo>
                  <a:pt x="746506" y="38607"/>
                </a:lnTo>
                <a:lnTo>
                  <a:pt x="782924" y="38607"/>
                </a:lnTo>
                <a:lnTo>
                  <a:pt x="7974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28BA38CB-408F-4AF5-BA7E-B991520C6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1083374"/>
          </a:xfrm>
        </p:spPr>
        <p:txBody>
          <a:bodyPr/>
          <a:lstStyle/>
          <a:p>
            <a:r>
              <a:rPr lang="en-US" sz="3520" spc="4" dirty="0">
                <a:latin typeface="Calibri"/>
                <a:cs typeface="Calibri"/>
              </a:rPr>
              <a:t>If not</a:t>
            </a:r>
            <a:r>
              <a:rPr lang="en-US" sz="3520" dirty="0">
                <a:latin typeface="Calibri"/>
                <a:cs typeface="Calibri"/>
              </a:rPr>
              <a:t> </a:t>
            </a:r>
            <a:r>
              <a:rPr lang="en-US" sz="3520" spc="4" dirty="0">
                <a:latin typeface="Calibri"/>
                <a:cs typeface="Calibri"/>
              </a:rPr>
              <a:t>recurrence,</a:t>
            </a:r>
            <a:r>
              <a:rPr lang="en-US" sz="3520" spc="-25" dirty="0">
                <a:latin typeface="Calibri"/>
                <a:cs typeface="Calibri"/>
              </a:rPr>
              <a:t> </a:t>
            </a:r>
            <a:r>
              <a:rPr lang="en-US" sz="3520" spc="9" dirty="0">
                <a:latin typeface="Calibri"/>
                <a:cs typeface="Calibri"/>
              </a:rPr>
              <a:t>then what?</a:t>
            </a:r>
            <a:r>
              <a:rPr lang="en-US" sz="3520" spc="4" dirty="0">
                <a:latin typeface="Calibri"/>
                <a:cs typeface="Calibri"/>
              </a:rPr>
              <a:t> </a:t>
            </a:r>
            <a:br>
              <a:rPr lang="en-US" sz="3520" spc="4" dirty="0">
                <a:latin typeface="Calibri"/>
                <a:cs typeface="Calibri"/>
              </a:rPr>
            </a:br>
            <a:r>
              <a:rPr lang="en-US" sz="3520" spc="9" dirty="0"/>
              <a:t>How</a:t>
            </a:r>
            <a:r>
              <a:rPr lang="en-US" sz="3520" spc="4" dirty="0"/>
              <a:t> </a:t>
            </a:r>
            <a:r>
              <a:rPr lang="en-US" sz="3520" spc="9" dirty="0"/>
              <a:t>about</a:t>
            </a:r>
            <a:r>
              <a:rPr lang="en-US" sz="3520" spc="4" dirty="0"/>
              <a:t> word</a:t>
            </a:r>
            <a:r>
              <a:rPr lang="en-US" sz="3520" dirty="0"/>
              <a:t> </a:t>
            </a:r>
            <a:r>
              <a:rPr lang="en-US" sz="3520" spc="4" dirty="0"/>
              <a:t>windows?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69459CA-972D-406C-80A0-DD51AE5011C6}"/>
              </a:ext>
            </a:extLst>
          </p:cNvPr>
          <p:cNvSpPr txBox="1"/>
          <p:nvPr/>
        </p:nvSpPr>
        <p:spPr>
          <a:xfrm>
            <a:off x="0" y="7353401"/>
            <a:ext cx="1993944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Adapted from John Hewitt</a:t>
            </a:r>
          </a:p>
        </p:txBody>
      </p:sp>
    </p:spTree>
    <p:extLst>
      <p:ext uri="{BB962C8B-B14F-4D97-AF65-F5344CB8AC3E}">
        <p14:creationId xmlns:p14="http://schemas.microsoft.com/office/powerpoint/2010/main" val="4628642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54723" y="2012928"/>
            <a:ext cx="8024718" cy="2602379"/>
          </a:xfrm>
          <a:prstGeom prst="rect">
            <a:avLst/>
          </a:prstGeom>
        </p:spPr>
        <p:txBody>
          <a:bodyPr vert="horz" wrap="square" lIns="0" tIns="8382" rIns="0" bIns="0" rtlCol="0">
            <a:spAutoFit/>
          </a:bodyPr>
          <a:lstStyle/>
          <a:p>
            <a:pPr marL="293370" marR="250413" indent="-282893">
              <a:lnSpc>
                <a:spcPct val="101699"/>
              </a:lnSpc>
              <a:spcBef>
                <a:spcPts val="66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2063" b="1" spc="9" dirty="0">
                <a:latin typeface="Calibri"/>
                <a:cs typeface="Calibri"/>
              </a:rPr>
              <a:t>Attention</a:t>
            </a:r>
            <a:r>
              <a:rPr sz="2063" b="1" spc="29" dirty="0">
                <a:latin typeface="Calibri"/>
                <a:cs typeface="Calibri"/>
              </a:rPr>
              <a:t> </a:t>
            </a:r>
            <a:r>
              <a:rPr sz="2063" spc="9" dirty="0">
                <a:latin typeface="Calibri"/>
                <a:cs typeface="Calibri"/>
              </a:rPr>
              <a:t>treats </a:t>
            </a:r>
            <a:r>
              <a:rPr sz="2063" spc="12" dirty="0">
                <a:latin typeface="Calibri"/>
                <a:cs typeface="Calibri"/>
              </a:rPr>
              <a:t>each</a:t>
            </a:r>
            <a:r>
              <a:rPr sz="2063" spc="9" dirty="0">
                <a:latin typeface="Calibri"/>
                <a:cs typeface="Calibri"/>
              </a:rPr>
              <a:t> </a:t>
            </a:r>
            <a:r>
              <a:rPr sz="2063" spc="12" dirty="0">
                <a:latin typeface="Calibri"/>
                <a:cs typeface="Calibri"/>
              </a:rPr>
              <a:t>word’s </a:t>
            </a:r>
            <a:r>
              <a:rPr sz="2063" spc="9" dirty="0">
                <a:latin typeface="Calibri"/>
                <a:cs typeface="Calibri"/>
              </a:rPr>
              <a:t>representation</a:t>
            </a:r>
            <a:r>
              <a:rPr sz="2063" spc="-12" dirty="0">
                <a:latin typeface="Calibri"/>
                <a:cs typeface="Calibri"/>
              </a:rPr>
              <a:t> </a:t>
            </a:r>
            <a:r>
              <a:rPr sz="2063" spc="9" dirty="0">
                <a:latin typeface="Calibri"/>
                <a:cs typeface="Calibri"/>
              </a:rPr>
              <a:t>as</a:t>
            </a:r>
            <a:r>
              <a:rPr sz="2063" spc="12" dirty="0">
                <a:latin typeface="Calibri"/>
                <a:cs typeface="Calibri"/>
              </a:rPr>
              <a:t> a</a:t>
            </a:r>
            <a:r>
              <a:rPr sz="2063" spc="9" dirty="0">
                <a:latin typeface="Calibri"/>
                <a:cs typeface="Calibri"/>
              </a:rPr>
              <a:t> </a:t>
            </a:r>
            <a:r>
              <a:rPr sz="2063" b="1" spc="9" dirty="0">
                <a:latin typeface="Calibri"/>
                <a:cs typeface="Calibri"/>
              </a:rPr>
              <a:t>query</a:t>
            </a:r>
            <a:r>
              <a:rPr sz="2063" b="1" spc="29" dirty="0">
                <a:latin typeface="Calibri"/>
                <a:cs typeface="Calibri"/>
              </a:rPr>
              <a:t> </a:t>
            </a:r>
            <a:r>
              <a:rPr sz="2063" spc="9" dirty="0">
                <a:latin typeface="Calibri"/>
                <a:cs typeface="Calibri"/>
              </a:rPr>
              <a:t>to access</a:t>
            </a:r>
            <a:r>
              <a:rPr sz="2063" spc="12" dirty="0">
                <a:latin typeface="Calibri"/>
                <a:cs typeface="Calibri"/>
              </a:rPr>
              <a:t> and </a:t>
            </a:r>
            <a:r>
              <a:rPr sz="2063" spc="-454" dirty="0">
                <a:latin typeface="Calibri"/>
                <a:cs typeface="Calibri"/>
              </a:rPr>
              <a:t> </a:t>
            </a:r>
            <a:r>
              <a:rPr sz="2063" spc="9" dirty="0">
                <a:latin typeface="Calibri"/>
                <a:cs typeface="Calibri"/>
              </a:rPr>
              <a:t>incorporate</a:t>
            </a:r>
            <a:r>
              <a:rPr sz="2063" spc="4" dirty="0">
                <a:latin typeface="Calibri"/>
                <a:cs typeface="Calibri"/>
              </a:rPr>
              <a:t> </a:t>
            </a:r>
            <a:r>
              <a:rPr sz="2063" spc="9" dirty="0">
                <a:latin typeface="Calibri"/>
                <a:cs typeface="Calibri"/>
              </a:rPr>
              <a:t>information</a:t>
            </a:r>
            <a:r>
              <a:rPr sz="2063" spc="4" dirty="0">
                <a:latin typeface="Calibri"/>
                <a:cs typeface="Calibri"/>
              </a:rPr>
              <a:t> </a:t>
            </a:r>
            <a:r>
              <a:rPr sz="2063" spc="9" dirty="0">
                <a:latin typeface="Calibri"/>
                <a:cs typeface="Calibri"/>
              </a:rPr>
              <a:t>from</a:t>
            </a:r>
            <a:r>
              <a:rPr sz="2063" spc="17" dirty="0">
                <a:latin typeface="Calibri"/>
                <a:cs typeface="Calibri"/>
              </a:rPr>
              <a:t> </a:t>
            </a:r>
            <a:r>
              <a:rPr sz="2063" b="1" spc="12" dirty="0">
                <a:latin typeface="Calibri"/>
                <a:cs typeface="Calibri"/>
              </a:rPr>
              <a:t>a</a:t>
            </a:r>
            <a:r>
              <a:rPr sz="2063" b="1" spc="4" dirty="0">
                <a:latin typeface="Calibri"/>
                <a:cs typeface="Calibri"/>
              </a:rPr>
              <a:t> </a:t>
            </a:r>
            <a:r>
              <a:rPr sz="2063" b="1" spc="9" dirty="0">
                <a:latin typeface="Calibri"/>
                <a:cs typeface="Calibri"/>
              </a:rPr>
              <a:t>set</a:t>
            </a:r>
            <a:r>
              <a:rPr sz="2063" b="1" spc="4" dirty="0">
                <a:latin typeface="Calibri"/>
                <a:cs typeface="Calibri"/>
              </a:rPr>
              <a:t> of</a:t>
            </a:r>
            <a:r>
              <a:rPr sz="2063" b="1" spc="9" dirty="0">
                <a:latin typeface="Calibri"/>
                <a:cs typeface="Calibri"/>
              </a:rPr>
              <a:t> </a:t>
            </a:r>
            <a:r>
              <a:rPr sz="2063" b="1" spc="4" dirty="0">
                <a:latin typeface="Calibri"/>
                <a:cs typeface="Calibri"/>
              </a:rPr>
              <a:t>values.</a:t>
            </a:r>
            <a:endParaRPr sz="2063" dirty="0">
              <a:latin typeface="Calibri"/>
              <a:cs typeface="Calibri"/>
            </a:endParaRPr>
          </a:p>
          <a:p>
            <a:pPr marL="576263" lvl="1" indent="-188595">
              <a:spcBef>
                <a:spcPts val="471"/>
              </a:spcBef>
              <a:buClr>
                <a:srgbClr val="007B92"/>
              </a:buClr>
              <a:buFont typeface="Times New Roman"/>
              <a:buChar char="•"/>
              <a:tabLst>
                <a:tab pos="576263" algn="l"/>
              </a:tabLst>
            </a:pPr>
            <a:r>
              <a:rPr sz="1898" dirty="0">
                <a:latin typeface="Calibri"/>
                <a:cs typeface="Calibri"/>
              </a:rPr>
              <a:t>We </a:t>
            </a:r>
            <a:r>
              <a:rPr sz="1898" spc="-4" dirty="0">
                <a:latin typeface="Calibri"/>
                <a:cs typeface="Calibri"/>
              </a:rPr>
              <a:t>saw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attention</a:t>
            </a:r>
            <a:r>
              <a:rPr sz="1898" spc="17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from the</a:t>
            </a:r>
            <a:r>
              <a:rPr sz="1898" spc="21" dirty="0">
                <a:latin typeface="Calibri"/>
                <a:cs typeface="Calibri"/>
              </a:rPr>
              <a:t> </a:t>
            </a:r>
            <a:r>
              <a:rPr sz="1898" b="1" dirty="0">
                <a:latin typeface="Calibri"/>
                <a:cs typeface="Calibri"/>
              </a:rPr>
              <a:t>decoder </a:t>
            </a:r>
            <a:r>
              <a:rPr sz="1898" dirty="0">
                <a:latin typeface="Calibri"/>
                <a:cs typeface="Calibri"/>
              </a:rPr>
              <a:t>to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b="1" spc="-4" dirty="0">
                <a:latin typeface="Calibri"/>
                <a:cs typeface="Calibri"/>
              </a:rPr>
              <a:t>encoder</a:t>
            </a:r>
            <a:r>
              <a:rPr sz="1898" spc="-4" dirty="0">
                <a:latin typeface="Calibri"/>
                <a:cs typeface="Calibri"/>
              </a:rPr>
              <a:t>;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today </a:t>
            </a:r>
            <a:r>
              <a:rPr sz="1898" spc="-4" dirty="0">
                <a:latin typeface="Calibri"/>
                <a:cs typeface="Calibri"/>
              </a:rPr>
              <a:t>we’ll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think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about</a:t>
            </a:r>
          </a:p>
          <a:p>
            <a:pPr marL="576263"/>
            <a:r>
              <a:rPr sz="1898" dirty="0">
                <a:latin typeface="Calibri"/>
                <a:cs typeface="Calibri"/>
              </a:rPr>
              <a:t>attention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b="1" spc="-4" dirty="0">
                <a:latin typeface="Calibri"/>
                <a:cs typeface="Calibri"/>
              </a:rPr>
              <a:t>within</a:t>
            </a:r>
            <a:r>
              <a:rPr sz="1898" b="1" spc="-17" dirty="0">
                <a:latin typeface="Calibri"/>
                <a:cs typeface="Calibri"/>
              </a:rPr>
              <a:t> </a:t>
            </a:r>
            <a:r>
              <a:rPr sz="1898" b="1" dirty="0">
                <a:latin typeface="Calibri"/>
                <a:cs typeface="Calibri"/>
              </a:rPr>
              <a:t>a single</a:t>
            </a:r>
            <a:r>
              <a:rPr sz="1898" b="1" spc="-21" dirty="0">
                <a:latin typeface="Calibri"/>
                <a:cs typeface="Calibri"/>
              </a:rPr>
              <a:t> </a:t>
            </a:r>
            <a:r>
              <a:rPr sz="1898" b="1" dirty="0">
                <a:latin typeface="Calibri"/>
                <a:cs typeface="Calibri"/>
              </a:rPr>
              <a:t>sentence</a:t>
            </a:r>
            <a:r>
              <a:rPr sz="1898" dirty="0">
                <a:latin typeface="Calibri"/>
                <a:cs typeface="Calibri"/>
              </a:rPr>
              <a:t>.</a:t>
            </a:r>
            <a:endParaRPr lang="en-US" sz="1898" dirty="0">
              <a:latin typeface="Calibri"/>
              <a:cs typeface="Calibri"/>
            </a:endParaRPr>
          </a:p>
          <a:p>
            <a:pPr marL="890588" indent="-314325">
              <a:buFont typeface="Arial" panose="020B0604020202020204" pitchFamily="34" charset="0"/>
              <a:buChar char="•"/>
            </a:pPr>
            <a:r>
              <a:rPr lang="en-US" sz="1903" dirty="0">
                <a:solidFill>
                  <a:prstClr val="black"/>
                </a:solidFill>
                <a:latin typeface="+mj-lt"/>
                <a:cs typeface="Calibri"/>
              </a:rPr>
              <a:t>I</a:t>
            </a:r>
            <a:r>
              <a:rPr lang="en-US" sz="1903" dirty="0">
                <a:solidFill>
                  <a:prstClr val="black"/>
                </a:solidFill>
                <a:latin typeface="+mj-lt"/>
                <a:cs typeface="Arial"/>
              </a:rPr>
              <a:t>f </a:t>
            </a:r>
            <a:r>
              <a:rPr lang="en-US" sz="1903" b="1" dirty="0">
                <a:solidFill>
                  <a:prstClr val="black"/>
                </a:solidFill>
                <a:latin typeface="+mj-lt"/>
                <a:cs typeface="Trebuchet MS"/>
              </a:rPr>
              <a:t>attention </a:t>
            </a:r>
            <a:r>
              <a:rPr lang="en-US" sz="1903" dirty="0">
                <a:solidFill>
                  <a:prstClr val="black"/>
                </a:solidFill>
                <a:latin typeface="+mj-lt"/>
                <a:cs typeface="Arial"/>
              </a:rPr>
              <a:t>gives us access to any state… maybe we can just use attention and don’t need the RNN?</a:t>
            </a:r>
            <a:endParaRPr sz="1903" dirty="0">
              <a:latin typeface="+mj-lt"/>
              <a:cs typeface="Calibri"/>
            </a:endParaRPr>
          </a:p>
          <a:p>
            <a:pPr marL="293370" indent="-282893">
              <a:spcBef>
                <a:spcPts val="458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1898" dirty="0">
                <a:latin typeface="Calibri"/>
                <a:cs typeface="Calibri"/>
              </a:rPr>
              <a:t>Number </a:t>
            </a:r>
            <a:r>
              <a:rPr sz="1898" spc="-4" dirty="0">
                <a:latin typeface="Calibri"/>
                <a:cs typeface="Calibri"/>
              </a:rPr>
              <a:t>of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unparallelizable</a:t>
            </a:r>
            <a:r>
              <a:rPr sz="1898" spc="-21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operations</a:t>
            </a:r>
            <a:r>
              <a:rPr sz="1898" dirty="0">
                <a:latin typeface="Calibri"/>
                <a:cs typeface="Calibri"/>
              </a:rPr>
              <a:t> </a:t>
            </a:r>
            <a:r>
              <a:rPr lang="en-US" sz="1898" spc="-4" dirty="0">
                <a:latin typeface="Calibri"/>
                <a:cs typeface="Calibri"/>
              </a:rPr>
              <a:t>not tied to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sequence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length.</a:t>
            </a:r>
          </a:p>
          <a:p>
            <a:pPr marL="293370" indent="-282893">
              <a:spcBef>
                <a:spcPts val="458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lang="en-US" sz="1898" dirty="0">
                <a:latin typeface="Calibri"/>
                <a:cs typeface="Calibri"/>
              </a:rPr>
              <a:t>A</a:t>
            </a:r>
            <a:r>
              <a:rPr sz="1898" dirty="0">
                <a:latin typeface="Calibri"/>
                <a:cs typeface="Calibri"/>
              </a:rPr>
              <a:t>ll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words interact at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every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layer!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106816" y="5550613"/>
            <a:ext cx="1225868" cy="912783"/>
          </a:xfrm>
          <a:prstGeom prst="rect">
            <a:avLst/>
          </a:prstGeom>
        </p:spPr>
        <p:txBody>
          <a:bodyPr vert="horz" wrap="square" lIns="0" tIns="9430" rIns="0" bIns="0" rtlCol="0">
            <a:spAutoFit/>
          </a:bodyPr>
          <a:lstStyle/>
          <a:p>
            <a:pPr marL="10478" marR="4191" indent="136731">
              <a:lnSpc>
                <a:spcPct val="150200"/>
              </a:lnSpc>
              <a:spcBef>
                <a:spcPts val="75"/>
              </a:spcBef>
            </a:pPr>
            <a:r>
              <a:rPr sz="2063" i="1" spc="9" dirty="0">
                <a:latin typeface="Calibri"/>
                <a:cs typeface="Calibri"/>
              </a:rPr>
              <a:t>attention </a:t>
            </a:r>
            <a:r>
              <a:rPr sz="2063" i="1" spc="12" dirty="0">
                <a:latin typeface="Calibri"/>
                <a:cs typeface="Calibri"/>
              </a:rPr>
              <a:t> embed</a:t>
            </a:r>
            <a:r>
              <a:rPr sz="2063" i="1" spc="4" dirty="0">
                <a:latin typeface="Calibri"/>
                <a:cs typeface="Calibri"/>
              </a:rPr>
              <a:t>di</a:t>
            </a:r>
            <a:r>
              <a:rPr sz="2063" i="1" dirty="0">
                <a:latin typeface="Calibri"/>
                <a:cs typeface="Calibri"/>
              </a:rPr>
              <a:t>n</a:t>
            </a:r>
            <a:r>
              <a:rPr sz="2063" i="1" spc="12" dirty="0">
                <a:latin typeface="Calibri"/>
                <a:cs typeface="Calibri"/>
              </a:rPr>
              <a:t>g</a:t>
            </a:r>
            <a:endParaRPr sz="2063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82572" y="6421168"/>
            <a:ext cx="288655" cy="331213"/>
          </a:xfrm>
          <a:prstGeom prst="rect">
            <a:avLst/>
          </a:prstGeom>
        </p:spPr>
        <p:txBody>
          <a:bodyPr vert="horz" wrap="square" lIns="0" tIns="13621" rIns="0" bIns="0" rtlCol="0">
            <a:spAutoFit/>
          </a:bodyPr>
          <a:lstStyle/>
          <a:p>
            <a:pPr marL="31433">
              <a:spcBef>
                <a:spcPts val="108"/>
              </a:spcBef>
            </a:pPr>
            <a:r>
              <a:rPr sz="2063" i="1" dirty="0">
                <a:latin typeface="Calibri"/>
                <a:cs typeface="Calibri"/>
              </a:rPr>
              <a:t>h</a:t>
            </a:r>
            <a:r>
              <a:rPr sz="2104" i="1" baseline="-19607" dirty="0">
                <a:latin typeface="Calibri"/>
                <a:cs typeface="Calibri"/>
              </a:rPr>
              <a:t>1</a:t>
            </a:r>
            <a:endParaRPr sz="2104" baseline="-1960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03033" y="6433239"/>
            <a:ext cx="288655" cy="331213"/>
          </a:xfrm>
          <a:prstGeom prst="rect">
            <a:avLst/>
          </a:prstGeom>
        </p:spPr>
        <p:txBody>
          <a:bodyPr vert="horz" wrap="square" lIns="0" tIns="13621" rIns="0" bIns="0" rtlCol="0">
            <a:spAutoFit/>
          </a:bodyPr>
          <a:lstStyle/>
          <a:p>
            <a:pPr marL="31433">
              <a:spcBef>
                <a:spcPts val="108"/>
              </a:spcBef>
            </a:pPr>
            <a:r>
              <a:rPr sz="2063" i="1" dirty="0">
                <a:latin typeface="Calibri"/>
                <a:cs typeface="Calibri"/>
              </a:rPr>
              <a:t>h</a:t>
            </a:r>
            <a:r>
              <a:rPr sz="2104" i="1" baseline="-19607" dirty="0">
                <a:latin typeface="Calibri"/>
                <a:cs typeface="Calibri"/>
              </a:rPr>
              <a:t>2</a:t>
            </a:r>
            <a:endParaRPr sz="2104" baseline="-19607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443761"/>
              </p:ext>
            </p:extLst>
          </p:nvPr>
        </p:nvGraphicFramePr>
        <p:xfrm>
          <a:off x="3593364" y="5047106"/>
          <a:ext cx="3007038" cy="140691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7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4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2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74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38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745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9226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074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9226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74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9226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0745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9226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0745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304266"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3300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29337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36147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32480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36147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9055" algn="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32480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38243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34052" marB="0">
                    <a:solidFill>
                      <a:srgbClr val="007B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9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266"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676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3335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3097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9908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76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6240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9908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70485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6240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22003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7812" marB="0">
                    <a:solidFill>
                      <a:srgbClr val="007B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2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267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0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6240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0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2048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0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9383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159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0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5192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0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9383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8580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0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5192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0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21479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0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7288" marB="0">
                    <a:solidFill>
                      <a:srgbClr val="929A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6378806" y="6471210"/>
            <a:ext cx="285512" cy="331213"/>
          </a:xfrm>
          <a:prstGeom prst="rect">
            <a:avLst/>
          </a:prstGeom>
        </p:spPr>
        <p:txBody>
          <a:bodyPr vert="horz" wrap="square" lIns="0" tIns="13621" rIns="0" bIns="0" rtlCol="0">
            <a:spAutoFit/>
          </a:bodyPr>
          <a:lstStyle/>
          <a:p>
            <a:pPr marL="31433">
              <a:spcBef>
                <a:spcPts val="108"/>
              </a:spcBef>
            </a:pPr>
            <a:r>
              <a:rPr sz="2063" i="1" dirty="0">
                <a:latin typeface="Calibri"/>
                <a:cs typeface="Calibri"/>
              </a:rPr>
              <a:t>h</a:t>
            </a:r>
            <a:r>
              <a:rPr sz="2104" i="1" baseline="-19607" dirty="0">
                <a:latin typeface="Calibri"/>
                <a:cs typeface="Calibri"/>
              </a:rPr>
              <a:t>T</a:t>
            </a:r>
            <a:endParaRPr sz="2104" baseline="-19607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64189" y="5144234"/>
            <a:ext cx="1020509" cy="331213"/>
          </a:xfrm>
          <a:prstGeom prst="rect">
            <a:avLst/>
          </a:prstGeom>
        </p:spPr>
        <p:txBody>
          <a:bodyPr vert="horz" wrap="square" lIns="0" tIns="13621" rIns="0" bIns="0" rtlCol="0">
            <a:spAutoFit/>
          </a:bodyPr>
          <a:lstStyle/>
          <a:p>
            <a:pPr marL="10478">
              <a:spcBef>
                <a:spcPts val="108"/>
              </a:spcBef>
            </a:pPr>
            <a:r>
              <a:rPr sz="2063" i="1" spc="4" dirty="0">
                <a:latin typeface="Calibri"/>
                <a:cs typeface="Calibri"/>
              </a:rPr>
              <a:t>attention</a:t>
            </a:r>
            <a:endParaRPr sz="2063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655601" y="5358918"/>
            <a:ext cx="2818448" cy="233124"/>
          </a:xfrm>
          <a:custGeom>
            <a:avLst/>
            <a:gdLst/>
            <a:ahLst/>
            <a:cxnLst/>
            <a:rect l="l" t="t" r="r" b="b"/>
            <a:pathLst>
              <a:path w="3416300" h="282575">
                <a:moveTo>
                  <a:pt x="28333" y="133565"/>
                </a:moveTo>
                <a:lnTo>
                  <a:pt x="28295" y="133731"/>
                </a:lnTo>
                <a:lnTo>
                  <a:pt x="28333" y="133565"/>
                </a:lnTo>
                <a:close/>
              </a:path>
              <a:path w="3416300" h="282575">
                <a:moveTo>
                  <a:pt x="1471549" y="273177"/>
                </a:moveTo>
                <a:lnTo>
                  <a:pt x="1471079" y="270510"/>
                </a:lnTo>
                <a:lnTo>
                  <a:pt x="1458468" y="270510"/>
                </a:lnTo>
                <a:lnTo>
                  <a:pt x="1458214" y="270510"/>
                </a:lnTo>
                <a:lnTo>
                  <a:pt x="1458976" y="275209"/>
                </a:lnTo>
                <a:lnTo>
                  <a:pt x="1471549" y="273177"/>
                </a:lnTo>
                <a:close/>
              </a:path>
              <a:path w="3416300" h="282575">
                <a:moveTo>
                  <a:pt x="2446528" y="273304"/>
                </a:moveTo>
                <a:lnTo>
                  <a:pt x="2433955" y="273304"/>
                </a:lnTo>
                <a:lnTo>
                  <a:pt x="2433777" y="273304"/>
                </a:lnTo>
                <a:lnTo>
                  <a:pt x="2434082" y="275209"/>
                </a:lnTo>
                <a:lnTo>
                  <a:pt x="2446528" y="273304"/>
                </a:lnTo>
                <a:close/>
              </a:path>
              <a:path w="3416300" h="282575">
                <a:moveTo>
                  <a:pt x="3415919" y="274574"/>
                </a:moveTo>
                <a:lnTo>
                  <a:pt x="3415144" y="272542"/>
                </a:lnTo>
                <a:lnTo>
                  <a:pt x="3413925" y="269367"/>
                </a:lnTo>
                <a:lnTo>
                  <a:pt x="3413633" y="268605"/>
                </a:lnTo>
                <a:lnTo>
                  <a:pt x="3412871" y="266573"/>
                </a:lnTo>
                <a:lnTo>
                  <a:pt x="3408769" y="262890"/>
                </a:lnTo>
                <a:lnTo>
                  <a:pt x="3403981" y="258572"/>
                </a:lnTo>
                <a:lnTo>
                  <a:pt x="3400945" y="256921"/>
                </a:lnTo>
                <a:lnTo>
                  <a:pt x="3391154" y="251587"/>
                </a:lnTo>
                <a:lnTo>
                  <a:pt x="3374263" y="244983"/>
                </a:lnTo>
                <a:lnTo>
                  <a:pt x="3328035" y="232156"/>
                </a:lnTo>
                <a:lnTo>
                  <a:pt x="3266186" y="219837"/>
                </a:lnTo>
                <a:lnTo>
                  <a:pt x="3189605" y="207772"/>
                </a:lnTo>
                <a:lnTo>
                  <a:pt x="3099562" y="196342"/>
                </a:lnTo>
                <a:lnTo>
                  <a:pt x="2941828" y="180213"/>
                </a:lnTo>
                <a:lnTo>
                  <a:pt x="2760345" y="165989"/>
                </a:lnTo>
                <a:lnTo>
                  <a:pt x="2559558" y="153797"/>
                </a:lnTo>
                <a:lnTo>
                  <a:pt x="2343531" y="144018"/>
                </a:lnTo>
                <a:lnTo>
                  <a:pt x="2038985" y="135255"/>
                </a:lnTo>
                <a:lnTo>
                  <a:pt x="1882267" y="132842"/>
                </a:lnTo>
                <a:lnTo>
                  <a:pt x="1566545" y="131318"/>
                </a:lnTo>
                <a:lnTo>
                  <a:pt x="1256030" y="125222"/>
                </a:lnTo>
                <a:lnTo>
                  <a:pt x="1105662" y="120142"/>
                </a:lnTo>
                <a:lnTo>
                  <a:pt x="1032256" y="117221"/>
                </a:lnTo>
                <a:lnTo>
                  <a:pt x="821182" y="106553"/>
                </a:lnTo>
                <a:lnTo>
                  <a:pt x="689229" y="98171"/>
                </a:lnTo>
                <a:lnTo>
                  <a:pt x="626491" y="93599"/>
                </a:lnTo>
                <a:lnTo>
                  <a:pt x="566039" y="88773"/>
                </a:lnTo>
                <a:lnTo>
                  <a:pt x="504786" y="83350"/>
                </a:lnTo>
                <a:lnTo>
                  <a:pt x="504786" y="132905"/>
                </a:lnTo>
                <a:lnTo>
                  <a:pt x="471551" y="132334"/>
                </a:lnTo>
                <a:lnTo>
                  <a:pt x="427482" y="129921"/>
                </a:lnTo>
                <a:lnTo>
                  <a:pt x="383921" y="126238"/>
                </a:lnTo>
                <a:lnTo>
                  <a:pt x="384175" y="126238"/>
                </a:lnTo>
                <a:lnTo>
                  <a:pt x="341503" y="121158"/>
                </a:lnTo>
                <a:lnTo>
                  <a:pt x="341757" y="121158"/>
                </a:lnTo>
                <a:lnTo>
                  <a:pt x="300609" y="114935"/>
                </a:lnTo>
                <a:lnTo>
                  <a:pt x="300863" y="114935"/>
                </a:lnTo>
                <a:lnTo>
                  <a:pt x="262026" y="107569"/>
                </a:lnTo>
                <a:lnTo>
                  <a:pt x="261366" y="107442"/>
                </a:lnTo>
                <a:lnTo>
                  <a:pt x="261620" y="107569"/>
                </a:lnTo>
                <a:lnTo>
                  <a:pt x="243141" y="103505"/>
                </a:lnTo>
                <a:lnTo>
                  <a:pt x="242570" y="103378"/>
                </a:lnTo>
                <a:lnTo>
                  <a:pt x="242697" y="103505"/>
                </a:lnTo>
                <a:lnTo>
                  <a:pt x="224409" y="99060"/>
                </a:lnTo>
                <a:lnTo>
                  <a:pt x="207111" y="94615"/>
                </a:lnTo>
                <a:lnTo>
                  <a:pt x="206629" y="94488"/>
                </a:lnTo>
                <a:lnTo>
                  <a:pt x="206756" y="94615"/>
                </a:lnTo>
                <a:lnTo>
                  <a:pt x="189738" y="89789"/>
                </a:lnTo>
                <a:lnTo>
                  <a:pt x="189865" y="89789"/>
                </a:lnTo>
                <a:lnTo>
                  <a:pt x="173355" y="84836"/>
                </a:lnTo>
                <a:lnTo>
                  <a:pt x="173609" y="84836"/>
                </a:lnTo>
                <a:lnTo>
                  <a:pt x="157988" y="79629"/>
                </a:lnTo>
                <a:lnTo>
                  <a:pt x="158115" y="79629"/>
                </a:lnTo>
                <a:lnTo>
                  <a:pt x="143484" y="74422"/>
                </a:lnTo>
                <a:lnTo>
                  <a:pt x="143129" y="74295"/>
                </a:lnTo>
                <a:lnTo>
                  <a:pt x="143256" y="74422"/>
                </a:lnTo>
                <a:lnTo>
                  <a:pt x="129603" y="68961"/>
                </a:lnTo>
                <a:lnTo>
                  <a:pt x="129286" y="68834"/>
                </a:lnTo>
                <a:lnTo>
                  <a:pt x="129540" y="68961"/>
                </a:lnTo>
                <a:lnTo>
                  <a:pt x="116497" y="63373"/>
                </a:lnTo>
                <a:lnTo>
                  <a:pt x="115798" y="63068"/>
                </a:lnTo>
                <a:lnTo>
                  <a:pt x="168783" y="79629"/>
                </a:lnTo>
                <a:lnTo>
                  <a:pt x="212344" y="90551"/>
                </a:lnTo>
                <a:lnTo>
                  <a:pt x="260477" y="100584"/>
                </a:lnTo>
                <a:lnTo>
                  <a:pt x="312928" y="109855"/>
                </a:lnTo>
                <a:lnTo>
                  <a:pt x="368808" y="118110"/>
                </a:lnTo>
                <a:lnTo>
                  <a:pt x="427863" y="125476"/>
                </a:lnTo>
                <a:lnTo>
                  <a:pt x="489712" y="131699"/>
                </a:lnTo>
                <a:lnTo>
                  <a:pt x="504786" y="132905"/>
                </a:lnTo>
                <a:lnTo>
                  <a:pt x="504786" y="83350"/>
                </a:lnTo>
                <a:lnTo>
                  <a:pt x="452882" y="78740"/>
                </a:lnTo>
                <a:lnTo>
                  <a:pt x="400304" y="73406"/>
                </a:lnTo>
                <a:lnTo>
                  <a:pt x="350647" y="67945"/>
                </a:lnTo>
                <a:lnTo>
                  <a:pt x="260858" y="56515"/>
                </a:lnTo>
                <a:lnTo>
                  <a:pt x="260985" y="56515"/>
                </a:lnTo>
                <a:lnTo>
                  <a:pt x="221107" y="50546"/>
                </a:lnTo>
                <a:lnTo>
                  <a:pt x="184785" y="44577"/>
                </a:lnTo>
                <a:lnTo>
                  <a:pt x="184912" y="44577"/>
                </a:lnTo>
                <a:lnTo>
                  <a:pt x="152273" y="38481"/>
                </a:lnTo>
                <a:lnTo>
                  <a:pt x="152400" y="38481"/>
                </a:lnTo>
                <a:lnTo>
                  <a:pt x="124739" y="32512"/>
                </a:lnTo>
                <a:lnTo>
                  <a:pt x="123710" y="32296"/>
                </a:lnTo>
                <a:lnTo>
                  <a:pt x="114173" y="28841"/>
                </a:lnTo>
                <a:lnTo>
                  <a:pt x="121666" y="19939"/>
                </a:lnTo>
                <a:lnTo>
                  <a:pt x="118757" y="19240"/>
                </a:lnTo>
                <a:lnTo>
                  <a:pt x="123063" y="13208"/>
                </a:lnTo>
                <a:lnTo>
                  <a:pt x="120370" y="12788"/>
                </a:lnTo>
                <a:lnTo>
                  <a:pt x="123698" y="7366"/>
                </a:lnTo>
                <a:lnTo>
                  <a:pt x="122351" y="7251"/>
                </a:lnTo>
                <a:lnTo>
                  <a:pt x="123952" y="4445"/>
                </a:lnTo>
                <a:lnTo>
                  <a:pt x="122186" y="4356"/>
                </a:lnTo>
                <a:lnTo>
                  <a:pt x="124079" y="635"/>
                </a:lnTo>
                <a:lnTo>
                  <a:pt x="39116" y="12"/>
                </a:lnTo>
                <a:lnTo>
                  <a:pt x="38862" y="0"/>
                </a:lnTo>
                <a:lnTo>
                  <a:pt x="38874" y="469"/>
                </a:lnTo>
                <a:lnTo>
                  <a:pt x="0" y="75692"/>
                </a:lnTo>
                <a:lnTo>
                  <a:pt x="31635" y="76123"/>
                </a:lnTo>
                <a:lnTo>
                  <a:pt x="31470" y="84709"/>
                </a:lnTo>
                <a:lnTo>
                  <a:pt x="31102" y="94462"/>
                </a:lnTo>
                <a:lnTo>
                  <a:pt x="31089" y="94869"/>
                </a:lnTo>
                <a:lnTo>
                  <a:pt x="30734" y="103505"/>
                </a:lnTo>
                <a:lnTo>
                  <a:pt x="30721" y="103632"/>
                </a:lnTo>
                <a:lnTo>
                  <a:pt x="30226" y="111760"/>
                </a:lnTo>
                <a:lnTo>
                  <a:pt x="30213" y="111887"/>
                </a:lnTo>
                <a:lnTo>
                  <a:pt x="29718" y="118999"/>
                </a:lnTo>
                <a:lnTo>
                  <a:pt x="29705" y="119126"/>
                </a:lnTo>
                <a:lnTo>
                  <a:pt x="29654" y="120015"/>
                </a:lnTo>
                <a:lnTo>
                  <a:pt x="29337" y="125222"/>
                </a:lnTo>
                <a:lnTo>
                  <a:pt x="29324" y="125349"/>
                </a:lnTo>
                <a:lnTo>
                  <a:pt x="28829" y="130302"/>
                </a:lnTo>
                <a:lnTo>
                  <a:pt x="28829" y="130048"/>
                </a:lnTo>
                <a:lnTo>
                  <a:pt x="28790" y="130302"/>
                </a:lnTo>
                <a:lnTo>
                  <a:pt x="28333" y="133565"/>
                </a:lnTo>
                <a:lnTo>
                  <a:pt x="28448" y="133096"/>
                </a:lnTo>
                <a:lnTo>
                  <a:pt x="28321" y="133731"/>
                </a:lnTo>
                <a:lnTo>
                  <a:pt x="28194" y="134239"/>
                </a:lnTo>
                <a:lnTo>
                  <a:pt x="27178" y="136017"/>
                </a:lnTo>
                <a:lnTo>
                  <a:pt x="26390" y="139700"/>
                </a:lnTo>
                <a:lnTo>
                  <a:pt x="23596" y="180848"/>
                </a:lnTo>
                <a:lnTo>
                  <a:pt x="22339" y="224790"/>
                </a:lnTo>
                <a:lnTo>
                  <a:pt x="21844" y="275209"/>
                </a:lnTo>
                <a:lnTo>
                  <a:pt x="34544" y="275209"/>
                </a:lnTo>
                <a:lnTo>
                  <a:pt x="34671" y="249555"/>
                </a:lnTo>
                <a:lnTo>
                  <a:pt x="35052" y="224536"/>
                </a:lnTo>
                <a:lnTo>
                  <a:pt x="36207" y="180340"/>
                </a:lnTo>
                <a:lnTo>
                  <a:pt x="37122" y="162687"/>
                </a:lnTo>
                <a:lnTo>
                  <a:pt x="37465" y="155956"/>
                </a:lnTo>
                <a:lnTo>
                  <a:pt x="37973" y="149987"/>
                </a:lnTo>
                <a:lnTo>
                  <a:pt x="38430" y="145415"/>
                </a:lnTo>
                <a:lnTo>
                  <a:pt x="38481" y="145034"/>
                </a:lnTo>
                <a:lnTo>
                  <a:pt x="38354" y="145415"/>
                </a:lnTo>
                <a:lnTo>
                  <a:pt x="38925" y="141986"/>
                </a:lnTo>
                <a:lnTo>
                  <a:pt x="38989" y="141605"/>
                </a:lnTo>
                <a:lnTo>
                  <a:pt x="38862" y="141986"/>
                </a:lnTo>
                <a:lnTo>
                  <a:pt x="38912" y="141732"/>
                </a:lnTo>
                <a:lnTo>
                  <a:pt x="39128" y="140754"/>
                </a:lnTo>
                <a:lnTo>
                  <a:pt x="39827" y="139700"/>
                </a:lnTo>
                <a:lnTo>
                  <a:pt x="40005" y="139446"/>
                </a:lnTo>
                <a:lnTo>
                  <a:pt x="40830" y="136017"/>
                </a:lnTo>
                <a:lnTo>
                  <a:pt x="40932" y="135382"/>
                </a:lnTo>
                <a:lnTo>
                  <a:pt x="41160" y="133477"/>
                </a:lnTo>
                <a:lnTo>
                  <a:pt x="41211" y="133096"/>
                </a:lnTo>
                <a:lnTo>
                  <a:pt x="43827" y="94361"/>
                </a:lnTo>
                <a:lnTo>
                  <a:pt x="44196" y="84328"/>
                </a:lnTo>
                <a:lnTo>
                  <a:pt x="44196" y="83781"/>
                </a:lnTo>
                <a:lnTo>
                  <a:pt x="57619" y="76466"/>
                </a:lnTo>
                <a:lnTo>
                  <a:pt x="59550" y="76492"/>
                </a:lnTo>
                <a:lnTo>
                  <a:pt x="61087" y="82169"/>
                </a:lnTo>
                <a:lnTo>
                  <a:pt x="67335" y="76606"/>
                </a:lnTo>
                <a:lnTo>
                  <a:pt x="71958" y="76669"/>
                </a:lnTo>
                <a:lnTo>
                  <a:pt x="72644" y="78232"/>
                </a:lnTo>
                <a:lnTo>
                  <a:pt x="73939" y="76695"/>
                </a:lnTo>
                <a:lnTo>
                  <a:pt x="76073" y="76708"/>
                </a:lnTo>
                <a:lnTo>
                  <a:pt x="75285" y="75095"/>
                </a:lnTo>
                <a:lnTo>
                  <a:pt x="107696" y="98425"/>
                </a:lnTo>
                <a:lnTo>
                  <a:pt x="143383" y="116205"/>
                </a:lnTo>
                <a:lnTo>
                  <a:pt x="183261" y="129794"/>
                </a:lnTo>
                <a:lnTo>
                  <a:pt x="225679" y="138557"/>
                </a:lnTo>
                <a:lnTo>
                  <a:pt x="290957" y="142367"/>
                </a:lnTo>
                <a:lnTo>
                  <a:pt x="290449" y="142367"/>
                </a:lnTo>
                <a:lnTo>
                  <a:pt x="311785" y="144653"/>
                </a:lnTo>
                <a:lnTo>
                  <a:pt x="311404" y="144526"/>
                </a:lnTo>
                <a:lnTo>
                  <a:pt x="332613" y="148209"/>
                </a:lnTo>
                <a:lnTo>
                  <a:pt x="332232" y="148082"/>
                </a:lnTo>
                <a:lnTo>
                  <a:pt x="352806" y="153035"/>
                </a:lnTo>
                <a:lnTo>
                  <a:pt x="371983" y="158940"/>
                </a:lnTo>
                <a:lnTo>
                  <a:pt x="371856" y="158877"/>
                </a:lnTo>
                <a:lnTo>
                  <a:pt x="372237" y="159004"/>
                </a:lnTo>
                <a:lnTo>
                  <a:pt x="390906" y="166116"/>
                </a:lnTo>
                <a:lnTo>
                  <a:pt x="390525" y="165989"/>
                </a:lnTo>
                <a:lnTo>
                  <a:pt x="390791" y="166116"/>
                </a:lnTo>
                <a:lnTo>
                  <a:pt x="408559" y="174244"/>
                </a:lnTo>
                <a:lnTo>
                  <a:pt x="408178" y="173990"/>
                </a:lnTo>
                <a:lnTo>
                  <a:pt x="425069" y="183134"/>
                </a:lnTo>
                <a:lnTo>
                  <a:pt x="439889" y="192608"/>
                </a:lnTo>
                <a:lnTo>
                  <a:pt x="440131" y="192786"/>
                </a:lnTo>
                <a:lnTo>
                  <a:pt x="453263" y="202692"/>
                </a:lnTo>
                <a:lnTo>
                  <a:pt x="453682" y="203073"/>
                </a:lnTo>
                <a:lnTo>
                  <a:pt x="465289" y="213614"/>
                </a:lnTo>
                <a:lnTo>
                  <a:pt x="465518" y="213868"/>
                </a:lnTo>
                <a:lnTo>
                  <a:pt x="475322" y="224853"/>
                </a:lnTo>
                <a:lnTo>
                  <a:pt x="475551" y="225171"/>
                </a:lnTo>
                <a:lnTo>
                  <a:pt x="483489" y="236474"/>
                </a:lnTo>
                <a:lnTo>
                  <a:pt x="483235" y="235966"/>
                </a:lnTo>
                <a:lnTo>
                  <a:pt x="486511" y="241935"/>
                </a:lnTo>
                <a:lnTo>
                  <a:pt x="486410" y="241681"/>
                </a:lnTo>
                <a:lnTo>
                  <a:pt x="486664" y="242189"/>
                </a:lnTo>
                <a:lnTo>
                  <a:pt x="486511" y="241935"/>
                </a:lnTo>
                <a:lnTo>
                  <a:pt x="486625" y="242189"/>
                </a:lnTo>
                <a:lnTo>
                  <a:pt x="489204" y="247904"/>
                </a:lnTo>
                <a:lnTo>
                  <a:pt x="489077" y="247396"/>
                </a:lnTo>
                <a:lnTo>
                  <a:pt x="491210" y="253580"/>
                </a:lnTo>
                <a:lnTo>
                  <a:pt x="492556" y="259168"/>
                </a:lnTo>
                <a:lnTo>
                  <a:pt x="492506" y="258826"/>
                </a:lnTo>
                <a:lnTo>
                  <a:pt x="492633" y="259461"/>
                </a:lnTo>
                <a:lnTo>
                  <a:pt x="492556" y="259168"/>
                </a:lnTo>
                <a:lnTo>
                  <a:pt x="492607" y="259461"/>
                </a:lnTo>
                <a:lnTo>
                  <a:pt x="493522" y="265049"/>
                </a:lnTo>
                <a:lnTo>
                  <a:pt x="493395" y="264541"/>
                </a:lnTo>
                <a:lnTo>
                  <a:pt x="493420" y="265049"/>
                </a:lnTo>
                <a:lnTo>
                  <a:pt x="493776" y="270891"/>
                </a:lnTo>
                <a:lnTo>
                  <a:pt x="506476" y="270129"/>
                </a:lnTo>
                <a:lnTo>
                  <a:pt x="506095" y="263525"/>
                </a:lnTo>
                <a:lnTo>
                  <a:pt x="505409" y="258826"/>
                </a:lnTo>
                <a:lnTo>
                  <a:pt x="505079" y="256540"/>
                </a:lnTo>
                <a:lnTo>
                  <a:pt x="504190" y="253111"/>
                </a:lnTo>
                <a:lnTo>
                  <a:pt x="503301" y="249682"/>
                </a:lnTo>
                <a:lnTo>
                  <a:pt x="502488" y="247396"/>
                </a:lnTo>
                <a:lnTo>
                  <a:pt x="500888" y="242824"/>
                </a:lnTo>
                <a:lnTo>
                  <a:pt x="500354" y="241681"/>
                </a:lnTo>
                <a:lnTo>
                  <a:pt x="497840" y="236220"/>
                </a:lnTo>
                <a:lnTo>
                  <a:pt x="497700" y="235966"/>
                </a:lnTo>
                <a:lnTo>
                  <a:pt x="494157" y="229489"/>
                </a:lnTo>
                <a:lnTo>
                  <a:pt x="490702" y="224536"/>
                </a:lnTo>
                <a:lnTo>
                  <a:pt x="485394" y="216916"/>
                </a:lnTo>
                <a:lnTo>
                  <a:pt x="482168" y="213360"/>
                </a:lnTo>
                <a:lnTo>
                  <a:pt x="474345" y="204724"/>
                </a:lnTo>
                <a:lnTo>
                  <a:pt x="461645" y="193167"/>
                </a:lnTo>
                <a:lnTo>
                  <a:pt x="460794" y="192532"/>
                </a:lnTo>
                <a:lnTo>
                  <a:pt x="448005" y="182880"/>
                </a:lnTo>
                <a:lnTo>
                  <a:pt x="447167" y="182245"/>
                </a:lnTo>
                <a:lnTo>
                  <a:pt x="434263" y="173990"/>
                </a:lnTo>
                <a:lnTo>
                  <a:pt x="431292" y="172085"/>
                </a:lnTo>
                <a:lnTo>
                  <a:pt x="414020" y="162687"/>
                </a:lnTo>
                <a:lnTo>
                  <a:pt x="405638" y="158877"/>
                </a:lnTo>
                <a:lnTo>
                  <a:pt x="395605" y="154305"/>
                </a:lnTo>
                <a:lnTo>
                  <a:pt x="391909" y="152908"/>
                </a:lnTo>
                <a:lnTo>
                  <a:pt x="379183" y="148082"/>
                </a:lnTo>
                <a:lnTo>
                  <a:pt x="376174" y="146939"/>
                </a:lnTo>
                <a:lnTo>
                  <a:pt x="368287" y="144526"/>
                </a:lnTo>
                <a:lnTo>
                  <a:pt x="313436" y="131953"/>
                </a:lnTo>
                <a:lnTo>
                  <a:pt x="248158" y="128143"/>
                </a:lnTo>
                <a:lnTo>
                  <a:pt x="248666" y="128143"/>
                </a:lnTo>
                <a:lnTo>
                  <a:pt x="228384" y="125984"/>
                </a:lnTo>
                <a:lnTo>
                  <a:pt x="227203" y="125857"/>
                </a:lnTo>
                <a:lnTo>
                  <a:pt x="227584" y="125984"/>
                </a:lnTo>
                <a:lnTo>
                  <a:pt x="207225" y="122428"/>
                </a:lnTo>
                <a:lnTo>
                  <a:pt x="206502" y="122301"/>
                </a:lnTo>
                <a:lnTo>
                  <a:pt x="206883" y="122428"/>
                </a:lnTo>
                <a:lnTo>
                  <a:pt x="186829" y="117602"/>
                </a:lnTo>
                <a:lnTo>
                  <a:pt x="186309" y="117475"/>
                </a:lnTo>
                <a:lnTo>
                  <a:pt x="186690" y="117602"/>
                </a:lnTo>
                <a:lnTo>
                  <a:pt x="167284" y="111633"/>
                </a:lnTo>
                <a:lnTo>
                  <a:pt x="167106" y="111582"/>
                </a:lnTo>
                <a:lnTo>
                  <a:pt x="166916" y="111506"/>
                </a:lnTo>
                <a:lnTo>
                  <a:pt x="148082" y="104394"/>
                </a:lnTo>
                <a:lnTo>
                  <a:pt x="148463" y="104521"/>
                </a:lnTo>
                <a:lnTo>
                  <a:pt x="148183" y="104394"/>
                </a:lnTo>
                <a:lnTo>
                  <a:pt x="130975" y="96520"/>
                </a:lnTo>
                <a:lnTo>
                  <a:pt x="130429" y="96266"/>
                </a:lnTo>
                <a:lnTo>
                  <a:pt x="130810" y="96520"/>
                </a:lnTo>
                <a:lnTo>
                  <a:pt x="114503" y="87630"/>
                </a:lnTo>
                <a:lnTo>
                  <a:pt x="114046" y="87376"/>
                </a:lnTo>
                <a:lnTo>
                  <a:pt x="114427" y="87630"/>
                </a:lnTo>
                <a:lnTo>
                  <a:pt x="98806" y="77724"/>
                </a:lnTo>
                <a:lnTo>
                  <a:pt x="99314" y="77978"/>
                </a:lnTo>
                <a:lnTo>
                  <a:pt x="98971" y="77724"/>
                </a:lnTo>
                <a:lnTo>
                  <a:pt x="87325" y="69037"/>
                </a:lnTo>
                <a:lnTo>
                  <a:pt x="88430" y="67094"/>
                </a:lnTo>
                <a:lnTo>
                  <a:pt x="89535" y="68580"/>
                </a:lnTo>
                <a:lnTo>
                  <a:pt x="91300" y="65112"/>
                </a:lnTo>
                <a:lnTo>
                  <a:pt x="138684" y="86233"/>
                </a:lnTo>
                <a:lnTo>
                  <a:pt x="186182" y="101981"/>
                </a:lnTo>
                <a:lnTo>
                  <a:pt x="239903" y="115824"/>
                </a:lnTo>
                <a:lnTo>
                  <a:pt x="298577" y="127381"/>
                </a:lnTo>
                <a:lnTo>
                  <a:pt x="339979" y="133731"/>
                </a:lnTo>
                <a:lnTo>
                  <a:pt x="382778" y="138938"/>
                </a:lnTo>
                <a:lnTo>
                  <a:pt x="426720" y="142621"/>
                </a:lnTo>
                <a:lnTo>
                  <a:pt x="471170" y="145034"/>
                </a:lnTo>
                <a:lnTo>
                  <a:pt x="560451" y="146558"/>
                </a:lnTo>
                <a:lnTo>
                  <a:pt x="604520" y="148971"/>
                </a:lnTo>
                <a:lnTo>
                  <a:pt x="647954" y="152654"/>
                </a:lnTo>
                <a:lnTo>
                  <a:pt x="690499" y="157734"/>
                </a:lnTo>
                <a:lnTo>
                  <a:pt x="690245" y="157734"/>
                </a:lnTo>
                <a:lnTo>
                  <a:pt x="731393" y="163957"/>
                </a:lnTo>
                <a:lnTo>
                  <a:pt x="731139" y="163957"/>
                </a:lnTo>
                <a:lnTo>
                  <a:pt x="770636" y="171450"/>
                </a:lnTo>
                <a:lnTo>
                  <a:pt x="770509" y="171323"/>
                </a:lnTo>
                <a:lnTo>
                  <a:pt x="789432" y="175514"/>
                </a:lnTo>
                <a:lnTo>
                  <a:pt x="789305" y="175387"/>
                </a:lnTo>
                <a:lnTo>
                  <a:pt x="807720" y="179832"/>
                </a:lnTo>
                <a:lnTo>
                  <a:pt x="807593" y="179832"/>
                </a:lnTo>
                <a:lnTo>
                  <a:pt x="825373" y="184404"/>
                </a:lnTo>
                <a:lnTo>
                  <a:pt x="825246" y="184277"/>
                </a:lnTo>
                <a:lnTo>
                  <a:pt x="842264" y="189230"/>
                </a:lnTo>
                <a:lnTo>
                  <a:pt x="842137" y="189103"/>
                </a:lnTo>
                <a:lnTo>
                  <a:pt x="858647" y="194056"/>
                </a:lnTo>
                <a:lnTo>
                  <a:pt x="858520" y="194056"/>
                </a:lnTo>
                <a:lnTo>
                  <a:pt x="874141" y="199263"/>
                </a:lnTo>
                <a:lnTo>
                  <a:pt x="874014" y="199263"/>
                </a:lnTo>
                <a:lnTo>
                  <a:pt x="888873" y="204597"/>
                </a:lnTo>
                <a:lnTo>
                  <a:pt x="888746" y="204470"/>
                </a:lnTo>
                <a:lnTo>
                  <a:pt x="902716" y="210058"/>
                </a:lnTo>
                <a:lnTo>
                  <a:pt x="938784" y="227203"/>
                </a:lnTo>
                <a:lnTo>
                  <a:pt x="938657" y="227076"/>
                </a:lnTo>
                <a:lnTo>
                  <a:pt x="948944" y="233172"/>
                </a:lnTo>
                <a:lnTo>
                  <a:pt x="957592" y="238899"/>
                </a:lnTo>
                <a:lnTo>
                  <a:pt x="957910" y="239141"/>
                </a:lnTo>
                <a:lnTo>
                  <a:pt x="965708" y="245110"/>
                </a:lnTo>
                <a:lnTo>
                  <a:pt x="965327" y="244856"/>
                </a:lnTo>
                <a:lnTo>
                  <a:pt x="965606" y="245110"/>
                </a:lnTo>
                <a:lnTo>
                  <a:pt x="972121" y="251040"/>
                </a:lnTo>
                <a:lnTo>
                  <a:pt x="971931" y="250825"/>
                </a:lnTo>
                <a:lnTo>
                  <a:pt x="972312" y="251206"/>
                </a:lnTo>
                <a:lnTo>
                  <a:pt x="972121" y="251040"/>
                </a:lnTo>
                <a:lnTo>
                  <a:pt x="972273" y="251206"/>
                </a:lnTo>
                <a:lnTo>
                  <a:pt x="977544" y="256933"/>
                </a:lnTo>
                <a:lnTo>
                  <a:pt x="984643" y="268732"/>
                </a:lnTo>
                <a:lnTo>
                  <a:pt x="986256" y="273862"/>
                </a:lnTo>
                <a:lnTo>
                  <a:pt x="986307" y="274320"/>
                </a:lnTo>
                <a:lnTo>
                  <a:pt x="986917" y="279527"/>
                </a:lnTo>
                <a:lnTo>
                  <a:pt x="999490" y="278257"/>
                </a:lnTo>
                <a:lnTo>
                  <a:pt x="998918" y="272923"/>
                </a:lnTo>
                <a:lnTo>
                  <a:pt x="998728" y="271018"/>
                </a:lnTo>
                <a:lnTo>
                  <a:pt x="997712" y="267843"/>
                </a:lnTo>
                <a:lnTo>
                  <a:pt x="996315" y="263398"/>
                </a:lnTo>
                <a:lnTo>
                  <a:pt x="995718" y="262255"/>
                </a:lnTo>
                <a:lnTo>
                  <a:pt x="992759" y="256540"/>
                </a:lnTo>
                <a:lnTo>
                  <a:pt x="992505" y="256032"/>
                </a:lnTo>
                <a:lnTo>
                  <a:pt x="988682" y="250825"/>
                </a:lnTo>
                <a:lnTo>
                  <a:pt x="987298" y="248920"/>
                </a:lnTo>
                <a:lnTo>
                  <a:pt x="981075" y="242062"/>
                </a:lnTo>
                <a:lnTo>
                  <a:pt x="977595" y="238887"/>
                </a:lnTo>
                <a:lnTo>
                  <a:pt x="973582" y="235204"/>
                </a:lnTo>
                <a:lnTo>
                  <a:pt x="970622" y="232918"/>
                </a:lnTo>
                <a:lnTo>
                  <a:pt x="965200" y="228727"/>
                </a:lnTo>
                <a:lnTo>
                  <a:pt x="962698" y="227076"/>
                </a:lnTo>
                <a:lnTo>
                  <a:pt x="955421" y="222250"/>
                </a:lnTo>
                <a:lnTo>
                  <a:pt x="953655" y="221234"/>
                </a:lnTo>
                <a:lnTo>
                  <a:pt x="944880" y="216154"/>
                </a:lnTo>
                <a:lnTo>
                  <a:pt x="943711" y="215519"/>
                </a:lnTo>
                <a:lnTo>
                  <a:pt x="933450" y="209931"/>
                </a:lnTo>
                <a:lnTo>
                  <a:pt x="921689" y="204470"/>
                </a:lnTo>
                <a:lnTo>
                  <a:pt x="920877" y="204089"/>
                </a:lnTo>
                <a:lnTo>
                  <a:pt x="907542" y="198247"/>
                </a:lnTo>
                <a:lnTo>
                  <a:pt x="893318" y="192659"/>
                </a:lnTo>
                <a:lnTo>
                  <a:pt x="883475" y="189103"/>
                </a:lnTo>
                <a:lnTo>
                  <a:pt x="878205" y="187198"/>
                </a:lnTo>
                <a:lnTo>
                  <a:pt x="869365" y="184277"/>
                </a:lnTo>
                <a:lnTo>
                  <a:pt x="862457" y="181991"/>
                </a:lnTo>
                <a:lnTo>
                  <a:pt x="840105" y="175387"/>
                </a:lnTo>
                <a:lnTo>
                  <a:pt x="828675" y="172085"/>
                </a:lnTo>
                <a:lnTo>
                  <a:pt x="825665" y="171323"/>
                </a:lnTo>
                <a:lnTo>
                  <a:pt x="810641" y="167513"/>
                </a:lnTo>
                <a:lnTo>
                  <a:pt x="773049" y="158877"/>
                </a:lnTo>
                <a:lnTo>
                  <a:pt x="733425" y="151511"/>
                </a:lnTo>
                <a:lnTo>
                  <a:pt x="692150" y="145161"/>
                </a:lnTo>
                <a:lnTo>
                  <a:pt x="667245" y="142138"/>
                </a:lnTo>
                <a:lnTo>
                  <a:pt x="685165" y="142748"/>
                </a:lnTo>
                <a:lnTo>
                  <a:pt x="818642" y="144272"/>
                </a:lnTo>
                <a:lnTo>
                  <a:pt x="884809" y="146558"/>
                </a:lnTo>
                <a:lnTo>
                  <a:pt x="949833" y="150241"/>
                </a:lnTo>
                <a:lnTo>
                  <a:pt x="1013333" y="155321"/>
                </a:lnTo>
                <a:lnTo>
                  <a:pt x="1074801" y="161417"/>
                </a:lnTo>
                <a:lnTo>
                  <a:pt x="1104646" y="164973"/>
                </a:lnTo>
                <a:lnTo>
                  <a:pt x="1104519" y="164973"/>
                </a:lnTo>
                <a:lnTo>
                  <a:pt x="1133602" y="168656"/>
                </a:lnTo>
                <a:lnTo>
                  <a:pt x="1133475" y="168656"/>
                </a:lnTo>
                <a:lnTo>
                  <a:pt x="1161923" y="172720"/>
                </a:lnTo>
                <a:lnTo>
                  <a:pt x="1161796" y="172720"/>
                </a:lnTo>
                <a:lnTo>
                  <a:pt x="1189228" y="177038"/>
                </a:lnTo>
                <a:lnTo>
                  <a:pt x="1215771" y="181483"/>
                </a:lnTo>
                <a:lnTo>
                  <a:pt x="1215644" y="181483"/>
                </a:lnTo>
                <a:lnTo>
                  <a:pt x="1241298" y="186182"/>
                </a:lnTo>
                <a:lnTo>
                  <a:pt x="1241171" y="186182"/>
                </a:lnTo>
                <a:lnTo>
                  <a:pt x="1265682" y="191135"/>
                </a:lnTo>
                <a:lnTo>
                  <a:pt x="1265555" y="191135"/>
                </a:lnTo>
                <a:lnTo>
                  <a:pt x="1289050" y="196215"/>
                </a:lnTo>
                <a:lnTo>
                  <a:pt x="1288923" y="196215"/>
                </a:lnTo>
                <a:lnTo>
                  <a:pt x="1311148" y="201422"/>
                </a:lnTo>
                <a:lnTo>
                  <a:pt x="1311021" y="201422"/>
                </a:lnTo>
                <a:lnTo>
                  <a:pt x="1331976" y="206883"/>
                </a:lnTo>
                <a:lnTo>
                  <a:pt x="1331849" y="206756"/>
                </a:lnTo>
                <a:lnTo>
                  <a:pt x="1351534" y="212471"/>
                </a:lnTo>
                <a:lnTo>
                  <a:pt x="1351407" y="212344"/>
                </a:lnTo>
                <a:lnTo>
                  <a:pt x="1369822" y="218059"/>
                </a:lnTo>
                <a:lnTo>
                  <a:pt x="1369568" y="218059"/>
                </a:lnTo>
                <a:lnTo>
                  <a:pt x="1386459" y="223901"/>
                </a:lnTo>
                <a:lnTo>
                  <a:pt x="1386332" y="223901"/>
                </a:lnTo>
                <a:lnTo>
                  <a:pt x="1401699" y="229743"/>
                </a:lnTo>
                <a:lnTo>
                  <a:pt x="1415288" y="235712"/>
                </a:lnTo>
                <a:lnTo>
                  <a:pt x="1414907" y="235585"/>
                </a:lnTo>
                <a:lnTo>
                  <a:pt x="1427099" y="241808"/>
                </a:lnTo>
                <a:lnTo>
                  <a:pt x="1426718" y="241554"/>
                </a:lnTo>
                <a:lnTo>
                  <a:pt x="1437259" y="247777"/>
                </a:lnTo>
                <a:lnTo>
                  <a:pt x="1436751" y="247523"/>
                </a:lnTo>
                <a:lnTo>
                  <a:pt x="1445133" y="253492"/>
                </a:lnTo>
                <a:lnTo>
                  <a:pt x="1445425" y="253746"/>
                </a:lnTo>
                <a:lnTo>
                  <a:pt x="1451241" y="259143"/>
                </a:lnTo>
                <a:lnTo>
                  <a:pt x="1451610" y="259588"/>
                </a:lnTo>
                <a:lnTo>
                  <a:pt x="1455775" y="264807"/>
                </a:lnTo>
                <a:lnTo>
                  <a:pt x="1458087" y="269735"/>
                </a:lnTo>
                <a:lnTo>
                  <a:pt x="1458226" y="269735"/>
                </a:lnTo>
                <a:lnTo>
                  <a:pt x="1470939" y="269735"/>
                </a:lnTo>
                <a:lnTo>
                  <a:pt x="1470787" y="268859"/>
                </a:lnTo>
                <a:lnTo>
                  <a:pt x="1470279" y="265938"/>
                </a:lnTo>
                <a:lnTo>
                  <a:pt x="1469974" y="265303"/>
                </a:lnTo>
                <a:lnTo>
                  <a:pt x="1469390" y="264033"/>
                </a:lnTo>
                <a:lnTo>
                  <a:pt x="1467053" y="258953"/>
                </a:lnTo>
                <a:lnTo>
                  <a:pt x="1466596" y="257937"/>
                </a:lnTo>
                <a:lnTo>
                  <a:pt x="1462798" y="253238"/>
                </a:lnTo>
                <a:lnTo>
                  <a:pt x="1460754" y="250698"/>
                </a:lnTo>
                <a:lnTo>
                  <a:pt x="1457617" y="247777"/>
                </a:lnTo>
                <a:lnTo>
                  <a:pt x="1453261" y="243713"/>
                </a:lnTo>
                <a:lnTo>
                  <a:pt x="1450276" y="241554"/>
                </a:lnTo>
                <a:lnTo>
                  <a:pt x="1443990" y="236982"/>
                </a:lnTo>
                <a:lnTo>
                  <a:pt x="1441843" y="235712"/>
                </a:lnTo>
                <a:lnTo>
                  <a:pt x="1433068" y="230505"/>
                </a:lnTo>
                <a:lnTo>
                  <a:pt x="1431302" y="229616"/>
                </a:lnTo>
                <a:lnTo>
                  <a:pt x="1420495" y="224155"/>
                </a:lnTo>
                <a:lnTo>
                  <a:pt x="1406398" y="217932"/>
                </a:lnTo>
                <a:lnTo>
                  <a:pt x="1391767" y="212344"/>
                </a:lnTo>
                <a:lnTo>
                  <a:pt x="1390777" y="211963"/>
                </a:lnTo>
                <a:lnTo>
                  <a:pt x="1375816" y="206756"/>
                </a:lnTo>
                <a:lnTo>
                  <a:pt x="1335278" y="194564"/>
                </a:lnTo>
                <a:lnTo>
                  <a:pt x="1291717" y="183769"/>
                </a:lnTo>
                <a:lnTo>
                  <a:pt x="1243584" y="173736"/>
                </a:lnTo>
                <a:lnTo>
                  <a:pt x="1191260" y="164465"/>
                </a:lnTo>
                <a:lnTo>
                  <a:pt x="1135253" y="156083"/>
                </a:lnTo>
                <a:lnTo>
                  <a:pt x="1076325" y="148844"/>
                </a:lnTo>
                <a:lnTo>
                  <a:pt x="1050886" y="146100"/>
                </a:lnTo>
                <a:lnTo>
                  <a:pt x="1093470" y="146431"/>
                </a:lnTo>
                <a:lnTo>
                  <a:pt x="1183005" y="148844"/>
                </a:lnTo>
                <a:lnTo>
                  <a:pt x="1271270" y="152654"/>
                </a:lnTo>
                <a:lnTo>
                  <a:pt x="1357249" y="157734"/>
                </a:lnTo>
                <a:lnTo>
                  <a:pt x="1399159" y="160782"/>
                </a:lnTo>
                <a:lnTo>
                  <a:pt x="1480693" y="167640"/>
                </a:lnTo>
                <a:lnTo>
                  <a:pt x="1519936" y="171450"/>
                </a:lnTo>
                <a:lnTo>
                  <a:pt x="1558290" y="175514"/>
                </a:lnTo>
                <a:lnTo>
                  <a:pt x="1595501" y="179959"/>
                </a:lnTo>
                <a:lnTo>
                  <a:pt x="1595374" y="179959"/>
                </a:lnTo>
                <a:lnTo>
                  <a:pt x="1631315" y="184531"/>
                </a:lnTo>
                <a:lnTo>
                  <a:pt x="1631188" y="184531"/>
                </a:lnTo>
                <a:lnTo>
                  <a:pt x="1665859" y="189230"/>
                </a:lnTo>
                <a:lnTo>
                  <a:pt x="1699006" y="194310"/>
                </a:lnTo>
                <a:lnTo>
                  <a:pt x="1698879" y="194310"/>
                </a:lnTo>
                <a:lnTo>
                  <a:pt x="1730629" y="199390"/>
                </a:lnTo>
                <a:lnTo>
                  <a:pt x="1730502" y="199390"/>
                </a:lnTo>
                <a:lnTo>
                  <a:pt x="1760601" y="204851"/>
                </a:lnTo>
                <a:lnTo>
                  <a:pt x="1760474" y="204851"/>
                </a:lnTo>
                <a:lnTo>
                  <a:pt x="1789049" y="210312"/>
                </a:lnTo>
                <a:lnTo>
                  <a:pt x="1788922" y="210312"/>
                </a:lnTo>
                <a:lnTo>
                  <a:pt x="1815465" y="216027"/>
                </a:lnTo>
                <a:lnTo>
                  <a:pt x="1815338" y="216027"/>
                </a:lnTo>
                <a:lnTo>
                  <a:pt x="1840230" y="221869"/>
                </a:lnTo>
                <a:lnTo>
                  <a:pt x="1840103" y="221742"/>
                </a:lnTo>
                <a:lnTo>
                  <a:pt x="1862963" y="227838"/>
                </a:lnTo>
                <a:lnTo>
                  <a:pt x="1862709" y="227711"/>
                </a:lnTo>
                <a:lnTo>
                  <a:pt x="1883664" y="233807"/>
                </a:lnTo>
                <a:lnTo>
                  <a:pt x="1883410" y="233680"/>
                </a:lnTo>
                <a:lnTo>
                  <a:pt x="1902079" y="239903"/>
                </a:lnTo>
                <a:lnTo>
                  <a:pt x="1901825" y="239776"/>
                </a:lnTo>
                <a:lnTo>
                  <a:pt x="1910461" y="242951"/>
                </a:lnTo>
                <a:lnTo>
                  <a:pt x="1910334" y="242824"/>
                </a:lnTo>
                <a:lnTo>
                  <a:pt x="1918208" y="245999"/>
                </a:lnTo>
                <a:lnTo>
                  <a:pt x="1918081" y="245999"/>
                </a:lnTo>
                <a:lnTo>
                  <a:pt x="1925447" y="249174"/>
                </a:lnTo>
                <a:lnTo>
                  <a:pt x="1948053" y="261493"/>
                </a:lnTo>
                <a:lnTo>
                  <a:pt x="1947799" y="261239"/>
                </a:lnTo>
                <a:lnTo>
                  <a:pt x="1952244" y="264414"/>
                </a:lnTo>
                <a:lnTo>
                  <a:pt x="1951736" y="264160"/>
                </a:lnTo>
                <a:lnTo>
                  <a:pt x="1955546" y="267335"/>
                </a:lnTo>
                <a:lnTo>
                  <a:pt x="1955038" y="266954"/>
                </a:lnTo>
                <a:lnTo>
                  <a:pt x="1957933" y="270103"/>
                </a:lnTo>
                <a:lnTo>
                  <a:pt x="1958060" y="270256"/>
                </a:lnTo>
                <a:lnTo>
                  <a:pt x="1961642" y="277495"/>
                </a:lnTo>
                <a:lnTo>
                  <a:pt x="1961769" y="277495"/>
                </a:lnTo>
                <a:lnTo>
                  <a:pt x="1961718" y="278130"/>
                </a:lnTo>
                <a:lnTo>
                  <a:pt x="1961896" y="279654"/>
                </a:lnTo>
                <a:lnTo>
                  <a:pt x="1974596" y="278130"/>
                </a:lnTo>
                <a:lnTo>
                  <a:pt x="1974354" y="276352"/>
                </a:lnTo>
                <a:lnTo>
                  <a:pt x="1974215" y="275336"/>
                </a:lnTo>
                <a:lnTo>
                  <a:pt x="1974126" y="274662"/>
                </a:lnTo>
                <a:lnTo>
                  <a:pt x="1974037" y="274193"/>
                </a:lnTo>
                <a:lnTo>
                  <a:pt x="1973364" y="272034"/>
                </a:lnTo>
                <a:lnTo>
                  <a:pt x="1972691" y="269875"/>
                </a:lnTo>
                <a:lnTo>
                  <a:pt x="1972551" y="269621"/>
                </a:lnTo>
                <a:lnTo>
                  <a:pt x="1971370" y="267335"/>
                </a:lnTo>
                <a:lnTo>
                  <a:pt x="1970532" y="265684"/>
                </a:lnTo>
                <a:lnTo>
                  <a:pt x="1969579" y="264414"/>
                </a:lnTo>
                <a:lnTo>
                  <a:pt x="1967611" y="261747"/>
                </a:lnTo>
                <a:lnTo>
                  <a:pt x="1967115" y="261239"/>
                </a:lnTo>
                <a:lnTo>
                  <a:pt x="1964169" y="258191"/>
                </a:lnTo>
                <a:lnTo>
                  <a:pt x="1960829" y="255143"/>
                </a:lnTo>
                <a:lnTo>
                  <a:pt x="1959991" y="254381"/>
                </a:lnTo>
                <a:lnTo>
                  <a:pt x="1955165" y="250952"/>
                </a:lnTo>
                <a:lnTo>
                  <a:pt x="1952269" y="249047"/>
                </a:lnTo>
                <a:lnTo>
                  <a:pt x="1949958" y="247523"/>
                </a:lnTo>
                <a:lnTo>
                  <a:pt x="1943989" y="244094"/>
                </a:lnTo>
                <a:lnTo>
                  <a:pt x="1941487" y="242824"/>
                </a:lnTo>
                <a:lnTo>
                  <a:pt x="1937512" y="240792"/>
                </a:lnTo>
                <a:lnTo>
                  <a:pt x="1935353" y="239776"/>
                </a:lnTo>
                <a:lnTo>
                  <a:pt x="1930527" y="237490"/>
                </a:lnTo>
                <a:lnTo>
                  <a:pt x="1922907" y="234188"/>
                </a:lnTo>
                <a:lnTo>
                  <a:pt x="1921624" y="233680"/>
                </a:lnTo>
                <a:lnTo>
                  <a:pt x="1914906" y="231013"/>
                </a:lnTo>
                <a:lnTo>
                  <a:pt x="1905749" y="227711"/>
                </a:lnTo>
                <a:lnTo>
                  <a:pt x="1887601" y="221742"/>
                </a:lnTo>
                <a:lnTo>
                  <a:pt x="1887220" y="221615"/>
                </a:lnTo>
                <a:lnTo>
                  <a:pt x="1866265" y="215519"/>
                </a:lnTo>
                <a:lnTo>
                  <a:pt x="1818132" y="203581"/>
                </a:lnTo>
                <a:lnTo>
                  <a:pt x="1762887" y="192405"/>
                </a:lnTo>
                <a:lnTo>
                  <a:pt x="1700911" y="181737"/>
                </a:lnTo>
                <a:lnTo>
                  <a:pt x="1597025" y="167386"/>
                </a:lnTo>
                <a:lnTo>
                  <a:pt x="1481963" y="154940"/>
                </a:lnTo>
                <a:lnTo>
                  <a:pt x="1400175" y="148082"/>
                </a:lnTo>
                <a:lnTo>
                  <a:pt x="1377238" y="146431"/>
                </a:lnTo>
                <a:lnTo>
                  <a:pt x="1478927" y="146900"/>
                </a:lnTo>
                <a:lnTo>
                  <a:pt x="1626743" y="152400"/>
                </a:lnTo>
                <a:lnTo>
                  <a:pt x="1732153" y="158115"/>
                </a:lnTo>
                <a:lnTo>
                  <a:pt x="1783461" y="161417"/>
                </a:lnTo>
                <a:lnTo>
                  <a:pt x="1930273" y="172720"/>
                </a:lnTo>
                <a:lnTo>
                  <a:pt x="2021205" y="181483"/>
                </a:lnTo>
                <a:lnTo>
                  <a:pt x="2064258" y="186182"/>
                </a:lnTo>
                <a:lnTo>
                  <a:pt x="2105660" y="191135"/>
                </a:lnTo>
                <a:lnTo>
                  <a:pt x="2105533" y="191135"/>
                </a:lnTo>
                <a:lnTo>
                  <a:pt x="2145017" y="196215"/>
                </a:lnTo>
                <a:lnTo>
                  <a:pt x="2144890" y="196215"/>
                </a:lnTo>
                <a:lnTo>
                  <a:pt x="2182368" y="201549"/>
                </a:lnTo>
                <a:lnTo>
                  <a:pt x="2234438" y="209677"/>
                </a:lnTo>
                <a:lnTo>
                  <a:pt x="2266442" y="215392"/>
                </a:lnTo>
                <a:lnTo>
                  <a:pt x="2281555" y="218313"/>
                </a:lnTo>
                <a:lnTo>
                  <a:pt x="2281555" y="218186"/>
                </a:lnTo>
                <a:lnTo>
                  <a:pt x="2296033" y="221234"/>
                </a:lnTo>
                <a:lnTo>
                  <a:pt x="2295906" y="221234"/>
                </a:lnTo>
                <a:lnTo>
                  <a:pt x="2309876" y="224155"/>
                </a:lnTo>
                <a:lnTo>
                  <a:pt x="2309749" y="224155"/>
                </a:lnTo>
                <a:lnTo>
                  <a:pt x="2323084" y="227076"/>
                </a:lnTo>
                <a:lnTo>
                  <a:pt x="2335657" y="229997"/>
                </a:lnTo>
                <a:lnTo>
                  <a:pt x="2335530" y="229997"/>
                </a:lnTo>
                <a:lnTo>
                  <a:pt x="2347468" y="233045"/>
                </a:lnTo>
                <a:lnTo>
                  <a:pt x="2358771" y="236093"/>
                </a:lnTo>
                <a:lnTo>
                  <a:pt x="2358644" y="236093"/>
                </a:lnTo>
                <a:lnTo>
                  <a:pt x="2369312" y="239141"/>
                </a:lnTo>
                <a:lnTo>
                  <a:pt x="2369185" y="239014"/>
                </a:lnTo>
                <a:lnTo>
                  <a:pt x="2379091" y="242189"/>
                </a:lnTo>
                <a:lnTo>
                  <a:pt x="2378964" y="242189"/>
                </a:lnTo>
                <a:lnTo>
                  <a:pt x="2388108" y="245237"/>
                </a:lnTo>
                <a:lnTo>
                  <a:pt x="2387854" y="245110"/>
                </a:lnTo>
                <a:lnTo>
                  <a:pt x="2396363" y="248285"/>
                </a:lnTo>
                <a:lnTo>
                  <a:pt x="2396236" y="248158"/>
                </a:lnTo>
                <a:lnTo>
                  <a:pt x="2403983" y="251333"/>
                </a:lnTo>
                <a:lnTo>
                  <a:pt x="2410625" y="254355"/>
                </a:lnTo>
                <a:lnTo>
                  <a:pt x="2416302" y="257302"/>
                </a:lnTo>
                <a:lnTo>
                  <a:pt x="2416518" y="257429"/>
                </a:lnTo>
                <a:lnTo>
                  <a:pt x="2421661" y="260426"/>
                </a:lnTo>
                <a:lnTo>
                  <a:pt x="2433675" y="272630"/>
                </a:lnTo>
                <a:lnTo>
                  <a:pt x="2446439" y="272630"/>
                </a:lnTo>
                <a:lnTo>
                  <a:pt x="2446337" y="271907"/>
                </a:lnTo>
                <a:lnTo>
                  <a:pt x="2446109" y="270129"/>
                </a:lnTo>
                <a:lnTo>
                  <a:pt x="2446020" y="269367"/>
                </a:lnTo>
                <a:lnTo>
                  <a:pt x="2445562" y="268224"/>
                </a:lnTo>
                <a:lnTo>
                  <a:pt x="2444546" y="265684"/>
                </a:lnTo>
                <a:lnTo>
                  <a:pt x="2444242" y="264922"/>
                </a:lnTo>
                <a:lnTo>
                  <a:pt x="2441448" y="260604"/>
                </a:lnTo>
                <a:lnTo>
                  <a:pt x="2441092" y="260223"/>
                </a:lnTo>
                <a:lnTo>
                  <a:pt x="2437892" y="256794"/>
                </a:lnTo>
                <a:lnTo>
                  <a:pt x="2434818" y="254254"/>
                </a:lnTo>
                <a:lnTo>
                  <a:pt x="2433447" y="253111"/>
                </a:lnTo>
                <a:lnTo>
                  <a:pt x="2430615" y="251206"/>
                </a:lnTo>
                <a:lnTo>
                  <a:pt x="2428367" y="249682"/>
                </a:lnTo>
                <a:lnTo>
                  <a:pt x="2425827" y="248158"/>
                </a:lnTo>
                <a:lnTo>
                  <a:pt x="2422652" y="246253"/>
                </a:lnTo>
                <a:lnTo>
                  <a:pt x="2420404" y="245110"/>
                </a:lnTo>
                <a:lnTo>
                  <a:pt x="2416175" y="242951"/>
                </a:lnTo>
                <a:lnTo>
                  <a:pt x="2408936" y="239649"/>
                </a:lnTo>
                <a:lnTo>
                  <a:pt x="2407386" y="239014"/>
                </a:lnTo>
                <a:lnTo>
                  <a:pt x="2400935" y="236347"/>
                </a:lnTo>
                <a:lnTo>
                  <a:pt x="2392172" y="233172"/>
                </a:lnTo>
                <a:lnTo>
                  <a:pt x="2350643" y="220726"/>
                </a:lnTo>
                <a:lnTo>
                  <a:pt x="2340686" y="218186"/>
                </a:lnTo>
                <a:lnTo>
                  <a:pt x="2338705" y="217678"/>
                </a:lnTo>
                <a:lnTo>
                  <a:pt x="2283968" y="205740"/>
                </a:lnTo>
                <a:lnTo>
                  <a:pt x="2219693" y="194437"/>
                </a:lnTo>
                <a:lnTo>
                  <a:pt x="2146668" y="183642"/>
                </a:lnTo>
                <a:lnTo>
                  <a:pt x="2065782" y="173609"/>
                </a:lnTo>
                <a:lnTo>
                  <a:pt x="1977771" y="164338"/>
                </a:lnTo>
                <a:lnTo>
                  <a:pt x="1931416" y="160020"/>
                </a:lnTo>
                <a:lnTo>
                  <a:pt x="1834667" y="152590"/>
                </a:lnTo>
                <a:lnTo>
                  <a:pt x="1890903" y="153924"/>
                </a:lnTo>
                <a:lnTo>
                  <a:pt x="2020189" y="159004"/>
                </a:lnTo>
                <a:lnTo>
                  <a:pt x="2083308" y="162052"/>
                </a:lnTo>
                <a:lnTo>
                  <a:pt x="2264918" y="172974"/>
                </a:lnTo>
                <a:lnTo>
                  <a:pt x="2322576" y="177165"/>
                </a:lnTo>
                <a:lnTo>
                  <a:pt x="2484247" y="191008"/>
                </a:lnTo>
                <a:lnTo>
                  <a:pt x="2581529" y="201295"/>
                </a:lnTo>
                <a:lnTo>
                  <a:pt x="2626868" y="206756"/>
                </a:lnTo>
                <a:lnTo>
                  <a:pt x="2626741" y="206756"/>
                </a:lnTo>
                <a:lnTo>
                  <a:pt x="2689733" y="215138"/>
                </a:lnTo>
                <a:lnTo>
                  <a:pt x="2746629" y="223901"/>
                </a:lnTo>
                <a:lnTo>
                  <a:pt x="2746502" y="223901"/>
                </a:lnTo>
                <a:lnTo>
                  <a:pt x="2780919" y="229870"/>
                </a:lnTo>
                <a:lnTo>
                  <a:pt x="2780792" y="229870"/>
                </a:lnTo>
                <a:lnTo>
                  <a:pt x="2796794" y="232918"/>
                </a:lnTo>
                <a:lnTo>
                  <a:pt x="2796667" y="232918"/>
                </a:lnTo>
                <a:lnTo>
                  <a:pt x="2826385" y="239141"/>
                </a:lnTo>
                <a:lnTo>
                  <a:pt x="2826258" y="239014"/>
                </a:lnTo>
                <a:lnTo>
                  <a:pt x="2839847" y="242189"/>
                </a:lnTo>
                <a:lnTo>
                  <a:pt x="2852674" y="245364"/>
                </a:lnTo>
                <a:lnTo>
                  <a:pt x="2852547" y="245364"/>
                </a:lnTo>
                <a:lnTo>
                  <a:pt x="2864485" y="248539"/>
                </a:lnTo>
                <a:lnTo>
                  <a:pt x="2875534" y="251714"/>
                </a:lnTo>
                <a:lnTo>
                  <a:pt x="2875280" y="251587"/>
                </a:lnTo>
                <a:lnTo>
                  <a:pt x="2885567" y="254889"/>
                </a:lnTo>
                <a:lnTo>
                  <a:pt x="2885440" y="254762"/>
                </a:lnTo>
                <a:lnTo>
                  <a:pt x="2894711" y="258064"/>
                </a:lnTo>
                <a:lnTo>
                  <a:pt x="2894584" y="257937"/>
                </a:lnTo>
                <a:lnTo>
                  <a:pt x="2902966" y="261239"/>
                </a:lnTo>
                <a:lnTo>
                  <a:pt x="2902712" y="261112"/>
                </a:lnTo>
                <a:lnTo>
                  <a:pt x="2910205" y="264287"/>
                </a:lnTo>
                <a:lnTo>
                  <a:pt x="2916047" y="267220"/>
                </a:lnTo>
                <a:lnTo>
                  <a:pt x="2916466" y="267462"/>
                </a:lnTo>
                <a:lnTo>
                  <a:pt x="2921635" y="270510"/>
                </a:lnTo>
                <a:lnTo>
                  <a:pt x="2921127" y="270129"/>
                </a:lnTo>
                <a:lnTo>
                  <a:pt x="2931541" y="282575"/>
                </a:lnTo>
                <a:lnTo>
                  <a:pt x="2941891" y="280797"/>
                </a:lnTo>
                <a:lnTo>
                  <a:pt x="2944114" y="280416"/>
                </a:lnTo>
                <a:lnTo>
                  <a:pt x="2943872" y="279146"/>
                </a:lnTo>
                <a:lnTo>
                  <a:pt x="2943606" y="277622"/>
                </a:lnTo>
                <a:lnTo>
                  <a:pt x="2940075" y="270129"/>
                </a:lnTo>
                <a:lnTo>
                  <a:pt x="2937764" y="267220"/>
                </a:lnTo>
                <a:lnTo>
                  <a:pt x="2934309" y="264160"/>
                </a:lnTo>
                <a:lnTo>
                  <a:pt x="2933446" y="263398"/>
                </a:lnTo>
                <a:lnTo>
                  <a:pt x="2930321" y="261112"/>
                </a:lnTo>
                <a:lnTo>
                  <a:pt x="2928239" y="259588"/>
                </a:lnTo>
                <a:lnTo>
                  <a:pt x="2925356" y="257937"/>
                </a:lnTo>
                <a:lnTo>
                  <a:pt x="2922270" y="256159"/>
                </a:lnTo>
                <a:lnTo>
                  <a:pt x="2919476" y="254762"/>
                </a:lnTo>
                <a:lnTo>
                  <a:pt x="2915412" y="252730"/>
                </a:lnTo>
                <a:lnTo>
                  <a:pt x="2912719" y="251587"/>
                </a:lnTo>
                <a:lnTo>
                  <a:pt x="2907665" y="249428"/>
                </a:lnTo>
                <a:lnTo>
                  <a:pt x="2899029" y="246126"/>
                </a:lnTo>
                <a:lnTo>
                  <a:pt x="2889504" y="242824"/>
                </a:lnTo>
                <a:lnTo>
                  <a:pt x="2879090" y="239522"/>
                </a:lnTo>
                <a:lnTo>
                  <a:pt x="2877299" y="239014"/>
                </a:lnTo>
                <a:lnTo>
                  <a:pt x="2867914" y="236347"/>
                </a:lnTo>
                <a:lnTo>
                  <a:pt x="2829052" y="226695"/>
                </a:lnTo>
                <a:lnTo>
                  <a:pt x="2766187" y="214376"/>
                </a:lnTo>
                <a:lnTo>
                  <a:pt x="2691511" y="202565"/>
                </a:lnTo>
                <a:lnTo>
                  <a:pt x="2628392" y="194056"/>
                </a:lnTo>
                <a:lnTo>
                  <a:pt x="2535428" y="183388"/>
                </a:lnTo>
                <a:lnTo>
                  <a:pt x="2433447" y="173482"/>
                </a:lnTo>
                <a:lnTo>
                  <a:pt x="2323592" y="164465"/>
                </a:lnTo>
                <a:lnTo>
                  <a:pt x="2145919" y="152781"/>
                </a:lnTo>
                <a:lnTo>
                  <a:pt x="2064689" y="148577"/>
                </a:lnTo>
                <a:lnTo>
                  <a:pt x="2343023" y="156591"/>
                </a:lnTo>
                <a:lnTo>
                  <a:pt x="2416429" y="159639"/>
                </a:lnTo>
                <a:lnTo>
                  <a:pt x="2558923" y="166497"/>
                </a:lnTo>
                <a:lnTo>
                  <a:pt x="2759456" y="178689"/>
                </a:lnTo>
                <a:lnTo>
                  <a:pt x="2822194" y="183261"/>
                </a:lnTo>
                <a:lnTo>
                  <a:pt x="2882646" y="187960"/>
                </a:lnTo>
                <a:lnTo>
                  <a:pt x="2995930" y="198120"/>
                </a:lnTo>
                <a:lnTo>
                  <a:pt x="3098038" y="208915"/>
                </a:lnTo>
                <a:lnTo>
                  <a:pt x="3187954" y="220345"/>
                </a:lnTo>
                <a:lnTo>
                  <a:pt x="3187827" y="220345"/>
                </a:lnTo>
                <a:lnTo>
                  <a:pt x="3227705" y="226187"/>
                </a:lnTo>
                <a:lnTo>
                  <a:pt x="3227578" y="226187"/>
                </a:lnTo>
                <a:lnTo>
                  <a:pt x="3264027" y="232283"/>
                </a:lnTo>
                <a:lnTo>
                  <a:pt x="3263900" y="232283"/>
                </a:lnTo>
                <a:lnTo>
                  <a:pt x="3296539" y="238379"/>
                </a:lnTo>
                <a:lnTo>
                  <a:pt x="3296412" y="238379"/>
                </a:lnTo>
                <a:lnTo>
                  <a:pt x="3325241" y="244475"/>
                </a:lnTo>
                <a:lnTo>
                  <a:pt x="3324987" y="244475"/>
                </a:lnTo>
                <a:lnTo>
                  <a:pt x="3349879" y="250698"/>
                </a:lnTo>
                <a:lnTo>
                  <a:pt x="3349625" y="250698"/>
                </a:lnTo>
                <a:lnTo>
                  <a:pt x="3385832" y="263182"/>
                </a:lnTo>
                <a:lnTo>
                  <a:pt x="3403981" y="279019"/>
                </a:lnTo>
                <a:lnTo>
                  <a:pt x="3414547" y="275082"/>
                </a:lnTo>
                <a:lnTo>
                  <a:pt x="3415919" y="274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11" name="object 11"/>
          <p:cNvSpPr/>
          <p:nvPr/>
        </p:nvSpPr>
        <p:spPr>
          <a:xfrm>
            <a:off x="3674984" y="5889498"/>
            <a:ext cx="2800636" cy="256175"/>
          </a:xfrm>
          <a:custGeom>
            <a:avLst/>
            <a:gdLst/>
            <a:ahLst/>
            <a:cxnLst/>
            <a:rect l="l" t="t" r="r" b="b"/>
            <a:pathLst>
              <a:path w="3394709" h="310514">
                <a:moveTo>
                  <a:pt x="2346604" y="145161"/>
                </a:moveTo>
                <a:lnTo>
                  <a:pt x="2323846" y="145034"/>
                </a:lnTo>
                <a:lnTo>
                  <a:pt x="2323973" y="145161"/>
                </a:lnTo>
                <a:lnTo>
                  <a:pt x="2346604" y="145161"/>
                </a:lnTo>
                <a:close/>
              </a:path>
              <a:path w="3394709" h="310514">
                <a:moveTo>
                  <a:pt x="2424811" y="301371"/>
                </a:moveTo>
                <a:lnTo>
                  <a:pt x="2424417" y="296672"/>
                </a:lnTo>
                <a:lnTo>
                  <a:pt x="2411730" y="296672"/>
                </a:lnTo>
                <a:lnTo>
                  <a:pt x="2411590" y="296672"/>
                </a:lnTo>
                <a:lnTo>
                  <a:pt x="2412238" y="302514"/>
                </a:lnTo>
                <a:lnTo>
                  <a:pt x="2424811" y="301371"/>
                </a:lnTo>
                <a:close/>
              </a:path>
              <a:path w="3394709" h="310514">
                <a:moveTo>
                  <a:pt x="3394456" y="303784"/>
                </a:moveTo>
                <a:lnTo>
                  <a:pt x="3393160" y="296672"/>
                </a:lnTo>
                <a:lnTo>
                  <a:pt x="3392678" y="295021"/>
                </a:lnTo>
                <a:lnTo>
                  <a:pt x="3392043" y="293751"/>
                </a:lnTo>
                <a:lnTo>
                  <a:pt x="3390582" y="290830"/>
                </a:lnTo>
                <a:lnTo>
                  <a:pt x="3390519" y="290703"/>
                </a:lnTo>
                <a:lnTo>
                  <a:pt x="3388537" y="287782"/>
                </a:lnTo>
                <a:lnTo>
                  <a:pt x="3387598" y="286385"/>
                </a:lnTo>
                <a:lnTo>
                  <a:pt x="3384042" y="282321"/>
                </a:lnTo>
                <a:lnTo>
                  <a:pt x="3382949" y="281305"/>
                </a:lnTo>
                <a:lnTo>
                  <a:pt x="3379851" y="278384"/>
                </a:lnTo>
                <a:lnTo>
                  <a:pt x="3375152" y="274586"/>
                </a:lnTo>
                <a:lnTo>
                  <a:pt x="3370364" y="271272"/>
                </a:lnTo>
                <a:lnTo>
                  <a:pt x="3369818" y="270891"/>
                </a:lnTo>
                <a:lnTo>
                  <a:pt x="3365233" y="267970"/>
                </a:lnTo>
                <a:lnTo>
                  <a:pt x="3363849" y="267081"/>
                </a:lnTo>
                <a:lnTo>
                  <a:pt x="3357372" y="263525"/>
                </a:lnTo>
                <a:lnTo>
                  <a:pt x="3352800" y="261239"/>
                </a:lnTo>
                <a:lnTo>
                  <a:pt x="3350260" y="259969"/>
                </a:lnTo>
                <a:lnTo>
                  <a:pt x="3342640" y="256413"/>
                </a:lnTo>
                <a:lnTo>
                  <a:pt x="3325622" y="249428"/>
                </a:lnTo>
                <a:lnTo>
                  <a:pt x="3321735" y="248031"/>
                </a:lnTo>
                <a:lnTo>
                  <a:pt x="3306572" y="242570"/>
                </a:lnTo>
                <a:lnTo>
                  <a:pt x="3262122" y="229362"/>
                </a:lnTo>
                <a:lnTo>
                  <a:pt x="3209925" y="216662"/>
                </a:lnTo>
                <a:lnTo>
                  <a:pt x="3185299" y="211455"/>
                </a:lnTo>
                <a:lnTo>
                  <a:pt x="3181096" y="210566"/>
                </a:lnTo>
                <a:lnTo>
                  <a:pt x="3118485" y="199009"/>
                </a:lnTo>
                <a:lnTo>
                  <a:pt x="3013710" y="183261"/>
                </a:lnTo>
                <a:lnTo>
                  <a:pt x="3006775" y="182372"/>
                </a:lnTo>
                <a:lnTo>
                  <a:pt x="2976118" y="178435"/>
                </a:lnTo>
                <a:lnTo>
                  <a:pt x="2897632" y="169799"/>
                </a:lnTo>
                <a:lnTo>
                  <a:pt x="2856865" y="165735"/>
                </a:lnTo>
                <a:lnTo>
                  <a:pt x="2772791" y="158877"/>
                </a:lnTo>
                <a:lnTo>
                  <a:pt x="2729484" y="155829"/>
                </a:lnTo>
                <a:lnTo>
                  <a:pt x="2685796" y="153289"/>
                </a:lnTo>
                <a:lnTo>
                  <a:pt x="2596642" y="149098"/>
                </a:lnTo>
                <a:lnTo>
                  <a:pt x="2506218" y="146558"/>
                </a:lnTo>
                <a:lnTo>
                  <a:pt x="2323973" y="145161"/>
                </a:lnTo>
                <a:lnTo>
                  <a:pt x="2233676" y="142494"/>
                </a:lnTo>
                <a:lnTo>
                  <a:pt x="2144776" y="138430"/>
                </a:lnTo>
                <a:lnTo>
                  <a:pt x="2101088" y="135890"/>
                </a:lnTo>
                <a:lnTo>
                  <a:pt x="2059762" y="133083"/>
                </a:lnTo>
                <a:lnTo>
                  <a:pt x="2059762" y="145580"/>
                </a:lnTo>
                <a:lnTo>
                  <a:pt x="2041779" y="144907"/>
                </a:lnTo>
                <a:lnTo>
                  <a:pt x="1974469" y="140716"/>
                </a:lnTo>
                <a:lnTo>
                  <a:pt x="1908937" y="135001"/>
                </a:lnTo>
                <a:lnTo>
                  <a:pt x="1876806" y="131699"/>
                </a:lnTo>
                <a:lnTo>
                  <a:pt x="1876933" y="131699"/>
                </a:lnTo>
                <a:lnTo>
                  <a:pt x="1858098" y="129578"/>
                </a:lnTo>
                <a:lnTo>
                  <a:pt x="1858098" y="142278"/>
                </a:lnTo>
                <a:lnTo>
                  <a:pt x="1839468" y="141224"/>
                </a:lnTo>
                <a:lnTo>
                  <a:pt x="1839722" y="141224"/>
                </a:lnTo>
                <a:lnTo>
                  <a:pt x="1796415" y="137287"/>
                </a:lnTo>
                <a:lnTo>
                  <a:pt x="1795018" y="137160"/>
                </a:lnTo>
                <a:lnTo>
                  <a:pt x="1795272" y="137287"/>
                </a:lnTo>
                <a:lnTo>
                  <a:pt x="1751711" y="131699"/>
                </a:lnTo>
                <a:lnTo>
                  <a:pt x="1751965" y="131699"/>
                </a:lnTo>
                <a:lnTo>
                  <a:pt x="1710575" y="124968"/>
                </a:lnTo>
                <a:lnTo>
                  <a:pt x="1709801" y="124841"/>
                </a:lnTo>
                <a:lnTo>
                  <a:pt x="1709928" y="124968"/>
                </a:lnTo>
                <a:lnTo>
                  <a:pt x="1669542" y="116967"/>
                </a:lnTo>
                <a:lnTo>
                  <a:pt x="1669796" y="116967"/>
                </a:lnTo>
                <a:lnTo>
                  <a:pt x="1650492" y="112522"/>
                </a:lnTo>
                <a:lnTo>
                  <a:pt x="1631696" y="107823"/>
                </a:lnTo>
                <a:lnTo>
                  <a:pt x="1631823" y="107823"/>
                </a:lnTo>
                <a:lnTo>
                  <a:pt x="1613662" y="102870"/>
                </a:lnTo>
                <a:lnTo>
                  <a:pt x="1613789" y="102870"/>
                </a:lnTo>
                <a:lnTo>
                  <a:pt x="1596263" y="97790"/>
                </a:lnTo>
                <a:lnTo>
                  <a:pt x="1596390" y="97790"/>
                </a:lnTo>
                <a:lnTo>
                  <a:pt x="1580007" y="92456"/>
                </a:lnTo>
                <a:lnTo>
                  <a:pt x="1579626" y="92329"/>
                </a:lnTo>
                <a:lnTo>
                  <a:pt x="1579753" y="92456"/>
                </a:lnTo>
                <a:lnTo>
                  <a:pt x="1563979" y="86868"/>
                </a:lnTo>
                <a:lnTo>
                  <a:pt x="1563624" y="86741"/>
                </a:lnTo>
                <a:lnTo>
                  <a:pt x="1563878" y="86868"/>
                </a:lnTo>
                <a:lnTo>
                  <a:pt x="1548968" y="81153"/>
                </a:lnTo>
                <a:lnTo>
                  <a:pt x="1548638" y="81026"/>
                </a:lnTo>
                <a:lnTo>
                  <a:pt x="1548765" y="81153"/>
                </a:lnTo>
                <a:lnTo>
                  <a:pt x="1538312" y="76720"/>
                </a:lnTo>
                <a:lnTo>
                  <a:pt x="1555623" y="82677"/>
                </a:lnTo>
                <a:lnTo>
                  <a:pt x="1576197" y="89027"/>
                </a:lnTo>
                <a:lnTo>
                  <a:pt x="1621028" y="101219"/>
                </a:lnTo>
                <a:lnTo>
                  <a:pt x="1670939" y="112649"/>
                </a:lnTo>
                <a:lnTo>
                  <a:pt x="1725041" y="123063"/>
                </a:lnTo>
                <a:lnTo>
                  <a:pt x="1782826" y="132334"/>
                </a:lnTo>
                <a:lnTo>
                  <a:pt x="1843913" y="140716"/>
                </a:lnTo>
                <a:lnTo>
                  <a:pt x="1858098" y="142278"/>
                </a:lnTo>
                <a:lnTo>
                  <a:pt x="1858098" y="129578"/>
                </a:lnTo>
                <a:lnTo>
                  <a:pt x="1845437" y="128143"/>
                </a:lnTo>
                <a:lnTo>
                  <a:pt x="1845564" y="128143"/>
                </a:lnTo>
                <a:lnTo>
                  <a:pt x="1814703" y="124079"/>
                </a:lnTo>
                <a:lnTo>
                  <a:pt x="1814830" y="124079"/>
                </a:lnTo>
                <a:lnTo>
                  <a:pt x="1784731" y="119888"/>
                </a:lnTo>
                <a:lnTo>
                  <a:pt x="1755521" y="115316"/>
                </a:lnTo>
                <a:lnTo>
                  <a:pt x="1755648" y="115316"/>
                </a:lnTo>
                <a:lnTo>
                  <a:pt x="1727200" y="110490"/>
                </a:lnTo>
                <a:lnTo>
                  <a:pt x="1727327" y="110490"/>
                </a:lnTo>
                <a:lnTo>
                  <a:pt x="1699768" y="105410"/>
                </a:lnTo>
                <a:lnTo>
                  <a:pt x="1699895" y="105410"/>
                </a:lnTo>
                <a:lnTo>
                  <a:pt x="1673479" y="100203"/>
                </a:lnTo>
                <a:lnTo>
                  <a:pt x="1673606" y="100203"/>
                </a:lnTo>
                <a:lnTo>
                  <a:pt x="1648206" y="94615"/>
                </a:lnTo>
                <a:lnTo>
                  <a:pt x="1624076" y="88900"/>
                </a:lnTo>
                <a:lnTo>
                  <a:pt x="1624203" y="88900"/>
                </a:lnTo>
                <a:lnTo>
                  <a:pt x="1620964" y="88061"/>
                </a:lnTo>
                <a:lnTo>
                  <a:pt x="1679321" y="99822"/>
                </a:lnTo>
                <a:lnTo>
                  <a:pt x="1744980" y="110998"/>
                </a:lnTo>
                <a:lnTo>
                  <a:pt x="1816227" y="121285"/>
                </a:lnTo>
                <a:lnTo>
                  <a:pt x="1892554" y="130556"/>
                </a:lnTo>
                <a:lnTo>
                  <a:pt x="1973072" y="138684"/>
                </a:lnTo>
                <a:lnTo>
                  <a:pt x="2014855" y="142240"/>
                </a:lnTo>
                <a:lnTo>
                  <a:pt x="2059762" y="145580"/>
                </a:lnTo>
                <a:lnTo>
                  <a:pt x="2059762" y="133083"/>
                </a:lnTo>
                <a:lnTo>
                  <a:pt x="2058149" y="132969"/>
                </a:lnTo>
                <a:lnTo>
                  <a:pt x="1974215" y="125984"/>
                </a:lnTo>
                <a:lnTo>
                  <a:pt x="1893951" y="117856"/>
                </a:lnTo>
                <a:lnTo>
                  <a:pt x="1894078" y="117856"/>
                </a:lnTo>
                <a:lnTo>
                  <a:pt x="1855343" y="113411"/>
                </a:lnTo>
                <a:lnTo>
                  <a:pt x="1855470" y="113411"/>
                </a:lnTo>
                <a:lnTo>
                  <a:pt x="1817878" y="108712"/>
                </a:lnTo>
                <a:lnTo>
                  <a:pt x="1818005" y="108712"/>
                </a:lnTo>
                <a:lnTo>
                  <a:pt x="1781810" y="103759"/>
                </a:lnTo>
                <a:lnTo>
                  <a:pt x="1781937" y="103759"/>
                </a:lnTo>
                <a:lnTo>
                  <a:pt x="1746885" y="98425"/>
                </a:lnTo>
                <a:lnTo>
                  <a:pt x="1747012" y="98425"/>
                </a:lnTo>
                <a:lnTo>
                  <a:pt x="1713484" y="92964"/>
                </a:lnTo>
                <a:lnTo>
                  <a:pt x="1681607" y="87376"/>
                </a:lnTo>
                <a:lnTo>
                  <a:pt x="1681734" y="87376"/>
                </a:lnTo>
                <a:lnTo>
                  <a:pt x="1651381" y="81534"/>
                </a:lnTo>
                <a:lnTo>
                  <a:pt x="1651508" y="81534"/>
                </a:lnTo>
                <a:lnTo>
                  <a:pt x="1622806" y="75438"/>
                </a:lnTo>
                <a:lnTo>
                  <a:pt x="1622933" y="75438"/>
                </a:lnTo>
                <a:lnTo>
                  <a:pt x="1596555" y="69342"/>
                </a:lnTo>
                <a:lnTo>
                  <a:pt x="1596009" y="69215"/>
                </a:lnTo>
                <a:lnTo>
                  <a:pt x="1596136" y="69342"/>
                </a:lnTo>
                <a:lnTo>
                  <a:pt x="1571599" y="62992"/>
                </a:lnTo>
                <a:lnTo>
                  <a:pt x="1571117" y="62865"/>
                </a:lnTo>
                <a:lnTo>
                  <a:pt x="1571244" y="62992"/>
                </a:lnTo>
                <a:lnTo>
                  <a:pt x="1548257" y="56515"/>
                </a:lnTo>
                <a:lnTo>
                  <a:pt x="1548384" y="56515"/>
                </a:lnTo>
                <a:lnTo>
                  <a:pt x="1527429" y="49911"/>
                </a:lnTo>
                <a:lnTo>
                  <a:pt x="1527556" y="49911"/>
                </a:lnTo>
                <a:lnTo>
                  <a:pt x="1510525" y="43815"/>
                </a:lnTo>
                <a:lnTo>
                  <a:pt x="1509420" y="43421"/>
                </a:lnTo>
                <a:lnTo>
                  <a:pt x="1519428" y="35179"/>
                </a:lnTo>
                <a:lnTo>
                  <a:pt x="1515440" y="33388"/>
                </a:lnTo>
                <a:lnTo>
                  <a:pt x="1523238" y="25273"/>
                </a:lnTo>
                <a:lnTo>
                  <a:pt x="1519783" y="24206"/>
                </a:lnTo>
                <a:lnTo>
                  <a:pt x="1525270" y="17272"/>
                </a:lnTo>
                <a:lnTo>
                  <a:pt x="1442186" y="76"/>
                </a:lnTo>
                <a:lnTo>
                  <a:pt x="1441932" y="25"/>
                </a:lnTo>
                <a:lnTo>
                  <a:pt x="1441805" y="50"/>
                </a:lnTo>
                <a:lnTo>
                  <a:pt x="1441450" y="165"/>
                </a:lnTo>
                <a:lnTo>
                  <a:pt x="1441450" y="0"/>
                </a:lnTo>
                <a:lnTo>
                  <a:pt x="1441132" y="254"/>
                </a:lnTo>
                <a:lnTo>
                  <a:pt x="1360424" y="24892"/>
                </a:lnTo>
                <a:lnTo>
                  <a:pt x="1368323" y="33210"/>
                </a:lnTo>
                <a:lnTo>
                  <a:pt x="1364488" y="34925"/>
                </a:lnTo>
                <a:lnTo>
                  <a:pt x="1380172" y="47726"/>
                </a:lnTo>
                <a:lnTo>
                  <a:pt x="1377073" y="50063"/>
                </a:lnTo>
                <a:lnTo>
                  <a:pt x="1362202" y="56515"/>
                </a:lnTo>
                <a:lnTo>
                  <a:pt x="1362456" y="56388"/>
                </a:lnTo>
                <a:lnTo>
                  <a:pt x="1362113" y="56515"/>
                </a:lnTo>
                <a:lnTo>
                  <a:pt x="1346288" y="62547"/>
                </a:lnTo>
                <a:lnTo>
                  <a:pt x="1346288" y="76034"/>
                </a:lnTo>
                <a:lnTo>
                  <a:pt x="1336675" y="80010"/>
                </a:lnTo>
                <a:lnTo>
                  <a:pt x="1336802" y="80010"/>
                </a:lnTo>
                <a:lnTo>
                  <a:pt x="1321816" y="85725"/>
                </a:lnTo>
                <a:lnTo>
                  <a:pt x="1322070" y="85598"/>
                </a:lnTo>
                <a:lnTo>
                  <a:pt x="1321701" y="85725"/>
                </a:lnTo>
                <a:lnTo>
                  <a:pt x="1306068" y="91186"/>
                </a:lnTo>
                <a:lnTo>
                  <a:pt x="1306195" y="91059"/>
                </a:lnTo>
                <a:lnTo>
                  <a:pt x="1289685" y="96520"/>
                </a:lnTo>
                <a:lnTo>
                  <a:pt x="1289812" y="96520"/>
                </a:lnTo>
                <a:lnTo>
                  <a:pt x="1272540" y="101600"/>
                </a:lnTo>
                <a:lnTo>
                  <a:pt x="1272667" y="101600"/>
                </a:lnTo>
                <a:lnTo>
                  <a:pt x="1254760" y="106426"/>
                </a:lnTo>
                <a:lnTo>
                  <a:pt x="1254887" y="106426"/>
                </a:lnTo>
                <a:lnTo>
                  <a:pt x="1236345" y="111125"/>
                </a:lnTo>
                <a:lnTo>
                  <a:pt x="1236472" y="111125"/>
                </a:lnTo>
                <a:lnTo>
                  <a:pt x="1217295" y="115443"/>
                </a:lnTo>
                <a:lnTo>
                  <a:pt x="1217549" y="115443"/>
                </a:lnTo>
                <a:lnTo>
                  <a:pt x="1177671" y="123444"/>
                </a:lnTo>
                <a:lnTo>
                  <a:pt x="1177925" y="123317"/>
                </a:lnTo>
                <a:lnTo>
                  <a:pt x="1136269" y="130048"/>
                </a:lnTo>
                <a:lnTo>
                  <a:pt x="1136523" y="130048"/>
                </a:lnTo>
                <a:lnTo>
                  <a:pt x="1093597" y="135509"/>
                </a:lnTo>
                <a:lnTo>
                  <a:pt x="1093724" y="135509"/>
                </a:lnTo>
                <a:lnTo>
                  <a:pt x="1049655" y="139446"/>
                </a:lnTo>
                <a:lnTo>
                  <a:pt x="1049909" y="139446"/>
                </a:lnTo>
                <a:lnTo>
                  <a:pt x="1026502" y="140779"/>
                </a:lnTo>
                <a:lnTo>
                  <a:pt x="1080516" y="133985"/>
                </a:lnTo>
                <a:lnTo>
                  <a:pt x="1138555" y="125476"/>
                </a:lnTo>
                <a:lnTo>
                  <a:pt x="1193165" y="115697"/>
                </a:lnTo>
                <a:lnTo>
                  <a:pt x="1243711" y="105029"/>
                </a:lnTo>
                <a:lnTo>
                  <a:pt x="1289939" y="93345"/>
                </a:lnTo>
                <a:lnTo>
                  <a:pt x="1331214" y="81153"/>
                </a:lnTo>
                <a:lnTo>
                  <a:pt x="1346288" y="76034"/>
                </a:lnTo>
                <a:lnTo>
                  <a:pt x="1346288" y="62547"/>
                </a:lnTo>
                <a:lnTo>
                  <a:pt x="1345438" y="62865"/>
                </a:lnTo>
                <a:lnTo>
                  <a:pt x="1345692" y="62738"/>
                </a:lnTo>
                <a:lnTo>
                  <a:pt x="1345311" y="62865"/>
                </a:lnTo>
                <a:lnTo>
                  <a:pt x="1327150" y="69088"/>
                </a:lnTo>
                <a:lnTo>
                  <a:pt x="1327404" y="68961"/>
                </a:lnTo>
                <a:lnTo>
                  <a:pt x="1307592" y="75184"/>
                </a:lnTo>
                <a:lnTo>
                  <a:pt x="1307719" y="75184"/>
                </a:lnTo>
                <a:lnTo>
                  <a:pt x="1286510" y="81153"/>
                </a:lnTo>
                <a:lnTo>
                  <a:pt x="1286637" y="81153"/>
                </a:lnTo>
                <a:lnTo>
                  <a:pt x="1264285" y="86995"/>
                </a:lnTo>
                <a:lnTo>
                  <a:pt x="1264412" y="86995"/>
                </a:lnTo>
                <a:lnTo>
                  <a:pt x="1240790" y="92583"/>
                </a:lnTo>
                <a:lnTo>
                  <a:pt x="1240917" y="92583"/>
                </a:lnTo>
                <a:lnTo>
                  <a:pt x="1216279" y="98044"/>
                </a:lnTo>
                <a:lnTo>
                  <a:pt x="1216406" y="98044"/>
                </a:lnTo>
                <a:lnTo>
                  <a:pt x="1190625" y="103251"/>
                </a:lnTo>
                <a:lnTo>
                  <a:pt x="1190752" y="103251"/>
                </a:lnTo>
                <a:lnTo>
                  <a:pt x="1163955" y="108204"/>
                </a:lnTo>
                <a:lnTo>
                  <a:pt x="1164082" y="108077"/>
                </a:lnTo>
                <a:lnTo>
                  <a:pt x="1136396" y="112903"/>
                </a:lnTo>
                <a:lnTo>
                  <a:pt x="1136523" y="112903"/>
                </a:lnTo>
                <a:lnTo>
                  <a:pt x="1107948" y="117221"/>
                </a:lnTo>
                <a:lnTo>
                  <a:pt x="1108075" y="117221"/>
                </a:lnTo>
                <a:lnTo>
                  <a:pt x="1078738" y="121412"/>
                </a:lnTo>
                <a:lnTo>
                  <a:pt x="1078865" y="121412"/>
                </a:lnTo>
                <a:lnTo>
                  <a:pt x="1048893" y="125349"/>
                </a:lnTo>
                <a:lnTo>
                  <a:pt x="1018159" y="128905"/>
                </a:lnTo>
                <a:lnTo>
                  <a:pt x="1018286" y="128905"/>
                </a:lnTo>
                <a:lnTo>
                  <a:pt x="987044" y="132207"/>
                </a:lnTo>
                <a:lnTo>
                  <a:pt x="987171" y="132207"/>
                </a:lnTo>
                <a:lnTo>
                  <a:pt x="923290" y="137668"/>
                </a:lnTo>
                <a:lnTo>
                  <a:pt x="857758" y="141732"/>
                </a:lnTo>
                <a:lnTo>
                  <a:pt x="791337" y="144399"/>
                </a:lnTo>
                <a:lnTo>
                  <a:pt x="656717" y="146050"/>
                </a:lnTo>
                <a:lnTo>
                  <a:pt x="589915" y="148590"/>
                </a:lnTo>
                <a:lnTo>
                  <a:pt x="524129" y="152654"/>
                </a:lnTo>
                <a:lnTo>
                  <a:pt x="459994" y="158242"/>
                </a:lnTo>
                <a:lnTo>
                  <a:pt x="397764" y="165100"/>
                </a:lnTo>
                <a:lnTo>
                  <a:pt x="309753" y="177673"/>
                </a:lnTo>
                <a:lnTo>
                  <a:pt x="255143" y="187452"/>
                </a:lnTo>
                <a:lnTo>
                  <a:pt x="204470" y="198120"/>
                </a:lnTo>
                <a:lnTo>
                  <a:pt x="158242" y="209677"/>
                </a:lnTo>
                <a:lnTo>
                  <a:pt x="116967" y="221869"/>
                </a:lnTo>
                <a:lnTo>
                  <a:pt x="81153" y="234950"/>
                </a:lnTo>
                <a:lnTo>
                  <a:pt x="38481" y="255397"/>
                </a:lnTo>
                <a:lnTo>
                  <a:pt x="4699" y="285623"/>
                </a:lnTo>
                <a:lnTo>
                  <a:pt x="0" y="302133"/>
                </a:lnTo>
                <a:lnTo>
                  <a:pt x="12446" y="303911"/>
                </a:lnTo>
                <a:lnTo>
                  <a:pt x="13335" y="298323"/>
                </a:lnTo>
                <a:lnTo>
                  <a:pt x="13487" y="297370"/>
                </a:lnTo>
                <a:lnTo>
                  <a:pt x="13741" y="296799"/>
                </a:lnTo>
                <a:lnTo>
                  <a:pt x="15621" y="292481"/>
                </a:lnTo>
                <a:lnTo>
                  <a:pt x="15824" y="292023"/>
                </a:lnTo>
                <a:lnTo>
                  <a:pt x="26301" y="279654"/>
                </a:lnTo>
                <a:lnTo>
                  <a:pt x="26797" y="279146"/>
                </a:lnTo>
                <a:lnTo>
                  <a:pt x="26352" y="279603"/>
                </a:lnTo>
                <a:lnTo>
                  <a:pt x="26936" y="279146"/>
                </a:lnTo>
                <a:lnTo>
                  <a:pt x="34721" y="273050"/>
                </a:lnTo>
                <a:lnTo>
                  <a:pt x="34988" y="272846"/>
                </a:lnTo>
                <a:lnTo>
                  <a:pt x="44831" y="266446"/>
                </a:lnTo>
                <a:lnTo>
                  <a:pt x="45288" y="266192"/>
                </a:lnTo>
                <a:lnTo>
                  <a:pt x="56908" y="259842"/>
                </a:lnTo>
                <a:lnTo>
                  <a:pt x="57150" y="259715"/>
                </a:lnTo>
                <a:lnTo>
                  <a:pt x="56769" y="259842"/>
                </a:lnTo>
                <a:lnTo>
                  <a:pt x="70472" y="253238"/>
                </a:lnTo>
                <a:lnTo>
                  <a:pt x="70739" y="253111"/>
                </a:lnTo>
                <a:lnTo>
                  <a:pt x="70358" y="253238"/>
                </a:lnTo>
                <a:lnTo>
                  <a:pt x="85979" y="246634"/>
                </a:lnTo>
                <a:lnTo>
                  <a:pt x="85725" y="246761"/>
                </a:lnTo>
                <a:lnTo>
                  <a:pt x="86055" y="246634"/>
                </a:lnTo>
                <a:lnTo>
                  <a:pt x="102743" y="240284"/>
                </a:lnTo>
                <a:lnTo>
                  <a:pt x="102489" y="240284"/>
                </a:lnTo>
                <a:lnTo>
                  <a:pt x="121031" y="233934"/>
                </a:lnTo>
                <a:lnTo>
                  <a:pt x="120777" y="234061"/>
                </a:lnTo>
                <a:lnTo>
                  <a:pt x="121183" y="233934"/>
                </a:lnTo>
                <a:lnTo>
                  <a:pt x="140589" y="227965"/>
                </a:lnTo>
                <a:lnTo>
                  <a:pt x="140462" y="227965"/>
                </a:lnTo>
                <a:lnTo>
                  <a:pt x="161671" y="221869"/>
                </a:lnTo>
                <a:lnTo>
                  <a:pt x="161417" y="221869"/>
                </a:lnTo>
                <a:lnTo>
                  <a:pt x="183896" y="216027"/>
                </a:lnTo>
                <a:lnTo>
                  <a:pt x="183769" y="216154"/>
                </a:lnTo>
                <a:lnTo>
                  <a:pt x="184289" y="216027"/>
                </a:lnTo>
                <a:lnTo>
                  <a:pt x="207391" y="210439"/>
                </a:lnTo>
                <a:lnTo>
                  <a:pt x="207264" y="210566"/>
                </a:lnTo>
                <a:lnTo>
                  <a:pt x="207835" y="210439"/>
                </a:lnTo>
                <a:lnTo>
                  <a:pt x="231902" y="205105"/>
                </a:lnTo>
                <a:lnTo>
                  <a:pt x="231775" y="205105"/>
                </a:lnTo>
                <a:lnTo>
                  <a:pt x="257556" y="199898"/>
                </a:lnTo>
                <a:lnTo>
                  <a:pt x="284226" y="194945"/>
                </a:lnTo>
                <a:lnTo>
                  <a:pt x="340233" y="185674"/>
                </a:lnTo>
                <a:lnTo>
                  <a:pt x="340106" y="185801"/>
                </a:lnTo>
                <a:lnTo>
                  <a:pt x="340995" y="185674"/>
                </a:lnTo>
                <a:lnTo>
                  <a:pt x="369443" y="181610"/>
                </a:lnTo>
                <a:lnTo>
                  <a:pt x="369316" y="181610"/>
                </a:lnTo>
                <a:lnTo>
                  <a:pt x="399415" y="177800"/>
                </a:lnTo>
                <a:lnTo>
                  <a:pt x="399288" y="177800"/>
                </a:lnTo>
                <a:lnTo>
                  <a:pt x="430022" y="174117"/>
                </a:lnTo>
                <a:lnTo>
                  <a:pt x="429895" y="174117"/>
                </a:lnTo>
                <a:lnTo>
                  <a:pt x="525145" y="165354"/>
                </a:lnTo>
                <a:lnTo>
                  <a:pt x="590550" y="161163"/>
                </a:lnTo>
                <a:lnTo>
                  <a:pt x="657098" y="158750"/>
                </a:lnTo>
                <a:lnTo>
                  <a:pt x="772541" y="157340"/>
                </a:lnTo>
                <a:lnTo>
                  <a:pt x="740791" y="162433"/>
                </a:lnTo>
                <a:lnTo>
                  <a:pt x="700786" y="170434"/>
                </a:lnTo>
                <a:lnTo>
                  <a:pt x="662813" y="179578"/>
                </a:lnTo>
                <a:lnTo>
                  <a:pt x="610616" y="195072"/>
                </a:lnTo>
                <a:lnTo>
                  <a:pt x="565023" y="212471"/>
                </a:lnTo>
                <a:lnTo>
                  <a:pt x="527304" y="231521"/>
                </a:lnTo>
                <a:lnTo>
                  <a:pt x="490855" y="259207"/>
                </a:lnTo>
                <a:lnTo>
                  <a:pt x="472313" y="297561"/>
                </a:lnTo>
                <a:lnTo>
                  <a:pt x="485013" y="298831"/>
                </a:lnTo>
                <a:lnTo>
                  <a:pt x="485521" y="293116"/>
                </a:lnTo>
                <a:lnTo>
                  <a:pt x="485584" y="292468"/>
                </a:lnTo>
                <a:lnTo>
                  <a:pt x="485775" y="291846"/>
                </a:lnTo>
                <a:lnTo>
                  <a:pt x="487235" y="287020"/>
                </a:lnTo>
                <a:lnTo>
                  <a:pt x="487349" y="286639"/>
                </a:lnTo>
                <a:lnTo>
                  <a:pt x="487667" y="286004"/>
                </a:lnTo>
                <a:lnTo>
                  <a:pt x="490220" y="280797"/>
                </a:lnTo>
                <a:lnTo>
                  <a:pt x="490562" y="280111"/>
                </a:lnTo>
                <a:lnTo>
                  <a:pt x="494347" y="274574"/>
                </a:lnTo>
                <a:lnTo>
                  <a:pt x="494614" y="274193"/>
                </a:lnTo>
                <a:lnTo>
                  <a:pt x="494284" y="274574"/>
                </a:lnTo>
                <a:lnTo>
                  <a:pt x="494792" y="273939"/>
                </a:lnTo>
                <a:lnTo>
                  <a:pt x="494614" y="274193"/>
                </a:lnTo>
                <a:lnTo>
                  <a:pt x="494830" y="273939"/>
                </a:lnTo>
                <a:lnTo>
                  <a:pt x="499910" y="268097"/>
                </a:lnTo>
                <a:lnTo>
                  <a:pt x="500176" y="267804"/>
                </a:lnTo>
                <a:lnTo>
                  <a:pt x="506857" y="261366"/>
                </a:lnTo>
                <a:lnTo>
                  <a:pt x="506476" y="261747"/>
                </a:lnTo>
                <a:lnTo>
                  <a:pt x="506933" y="261366"/>
                </a:lnTo>
                <a:lnTo>
                  <a:pt x="514731" y="254889"/>
                </a:lnTo>
                <a:lnTo>
                  <a:pt x="514477" y="255270"/>
                </a:lnTo>
                <a:lnTo>
                  <a:pt x="515010" y="254889"/>
                </a:lnTo>
                <a:lnTo>
                  <a:pt x="523557" y="248793"/>
                </a:lnTo>
                <a:lnTo>
                  <a:pt x="523748" y="248666"/>
                </a:lnTo>
                <a:lnTo>
                  <a:pt x="523494" y="248793"/>
                </a:lnTo>
                <a:lnTo>
                  <a:pt x="533781" y="242316"/>
                </a:lnTo>
                <a:lnTo>
                  <a:pt x="533527" y="242570"/>
                </a:lnTo>
                <a:lnTo>
                  <a:pt x="533971" y="242316"/>
                </a:lnTo>
                <a:lnTo>
                  <a:pt x="544728" y="236220"/>
                </a:lnTo>
                <a:lnTo>
                  <a:pt x="544918" y="236118"/>
                </a:lnTo>
                <a:lnTo>
                  <a:pt x="557149" y="230124"/>
                </a:lnTo>
                <a:lnTo>
                  <a:pt x="556895" y="230124"/>
                </a:lnTo>
                <a:lnTo>
                  <a:pt x="570230" y="224028"/>
                </a:lnTo>
                <a:lnTo>
                  <a:pt x="570103" y="224155"/>
                </a:lnTo>
                <a:lnTo>
                  <a:pt x="570407" y="224028"/>
                </a:lnTo>
                <a:lnTo>
                  <a:pt x="584200" y="218313"/>
                </a:lnTo>
                <a:lnTo>
                  <a:pt x="584073" y="218313"/>
                </a:lnTo>
                <a:lnTo>
                  <a:pt x="599059" y="212471"/>
                </a:lnTo>
                <a:lnTo>
                  <a:pt x="598805" y="212598"/>
                </a:lnTo>
                <a:lnTo>
                  <a:pt x="599160" y="212471"/>
                </a:lnTo>
                <a:lnTo>
                  <a:pt x="614807" y="207010"/>
                </a:lnTo>
                <a:lnTo>
                  <a:pt x="614680" y="207137"/>
                </a:lnTo>
                <a:lnTo>
                  <a:pt x="615061" y="207010"/>
                </a:lnTo>
                <a:lnTo>
                  <a:pt x="631190" y="201803"/>
                </a:lnTo>
                <a:lnTo>
                  <a:pt x="631063" y="201803"/>
                </a:lnTo>
                <a:lnTo>
                  <a:pt x="648335" y="196723"/>
                </a:lnTo>
                <a:lnTo>
                  <a:pt x="648208" y="196723"/>
                </a:lnTo>
                <a:lnTo>
                  <a:pt x="666115" y="191897"/>
                </a:lnTo>
                <a:lnTo>
                  <a:pt x="665988" y="191897"/>
                </a:lnTo>
                <a:lnTo>
                  <a:pt x="684530" y="187198"/>
                </a:lnTo>
                <a:lnTo>
                  <a:pt x="684403" y="187198"/>
                </a:lnTo>
                <a:lnTo>
                  <a:pt x="703580" y="182880"/>
                </a:lnTo>
                <a:lnTo>
                  <a:pt x="703326" y="182880"/>
                </a:lnTo>
                <a:lnTo>
                  <a:pt x="743204" y="174879"/>
                </a:lnTo>
                <a:lnTo>
                  <a:pt x="742950" y="175006"/>
                </a:lnTo>
                <a:lnTo>
                  <a:pt x="743712" y="174879"/>
                </a:lnTo>
                <a:lnTo>
                  <a:pt x="784606" y="168148"/>
                </a:lnTo>
                <a:lnTo>
                  <a:pt x="784352" y="168275"/>
                </a:lnTo>
                <a:lnTo>
                  <a:pt x="785342" y="168148"/>
                </a:lnTo>
                <a:lnTo>
                  <a:pt x="827278" y="162814"/>
                </a:lnTo>
                <a:lnTo>
                  <a:pt x="871093" y="158877"/>
                </a:lnTo>
                <a:lnTo>
                  <a:pt x="870839" y="158877"/>
                </a:lnTo>
                <a:lnTo>
                  <a:pt x="915670" y="156337"/>
                </a:lnTo>
                <a:lnTo>
                  <a:pt x="1005840" y="154686"/>
                </a:lnTo>
                <a:lnTo>
                  <a:pt x="1050671" y="152146"/>
                </a:lnTo>
                <a:lnTo>
                  <a:pt x="1094994" y="148082"/>
                </a:lnTo>
                <a:lnTo>
                  <a:pt x="1138174" y="142621"/>
                </a:lnTo>
                <a:lnTo>
                  <a:pt x="1180084" y="135890"/>
                </a:lnTo>
                <a:lnTo>
                  <a:pt x="1220089" y="127889"/>
                </a:lnTo>
                <a:lnTo>
                  <a:pt x="1258062" y="118745"/>
                </a:lnTo>
                <a:lnTo>
                  <a:pt x="1310259" y="103124"/>
                </a:lnTo>
                <a:lnTo>
                  <a:pt x="1342898" y="91186"/>
                </a:lnTo>
                <a:lnTo>
                  <a:pt x="1355725" y="85852"/>
                </a:lnTo>
                <a:lnTo>
                  <a:pt x="1369314" y="79629"/>
                </a:lnTo>
                <a:lnTo>
                  <a:pt x="1379969" y="74295"/>
                </a:lnTo>
                <a:lnTo>
                  <a:pt x="1382014" y="73279"/>
                </a:lnTo>
                <a:lnTo>
                  <a:pt x="1394333" y="66294"/>
                </a:lnTo>
                <a:lnTo>
                  <a:pt x="1396949" y="63601"/>
                </a:lnTo>
                <a:lnTo>
                  <a:pt x="1397431" y="63817"/>
                </a:lnTo>
                <a:lnTo>
                  <a:pt x="1400898" y="67462"/>
                </a:lnTo>
                <a:lnTo>
                  <a:pt x="1393469" y="77749"/>
                </a:lnTo>
                <a:lnTo>
                  <a:pt x="1379601" y="89281"/>
                </a:lnTo>
                <a:lnTo>
                  <a:pt x="1380109" y="89027"/>
                </a:lnTo>
                <a:lnTo>
                  <a:pt x="1364234" y="100330"/>
                </a:lnTo>
                <a:lnTo>
                  <a:pt x="1364615" y="99949"/>
                </a:lnTo>
                <a:lnTo>
                  <a:pt x="1347470" y="110236"/>
                </a:lnTo>
                <a:lnTo>
                  <a:pt x="1347851" y="110109"/>
                </a:lnTo>
                <a:lnTo>
                  <a:pt x="1329436" y="119380"/>
                </a:lnTo>
                <a:lnTo>
                  <a:pt x="1329817" y="119253"/>
                </a:lnTo>
                <a:lnTo>
                  <a:pt x="1310386" y="127381"/>
                </a:lnTo>
                <a:lnTo>
                  <a:pt x="1310767" y="127254"/>
                </a:lnTo>
                <a:lnTo>
                  <a:pt x="1290955" y="134112"/>
                </a:lnTo>
                <a:lnTo>
                  <a:pt x="1290459" y="134239"/>
                </a:lnTo>
                <a:lnTo>
                  <a:pt x="1270000" y="139573"/>
                </a:lnTo>
                <a:lnTo>
                  <a:pt x="1270381" y="139446"/>
                </a:lnTo>
                <a:lnTo>
                  <a:pt x="1248918" y="143637"/>
                </a:lnTo>
                <a:lnTo>
                  <a:pt x="1249299" y="143637"/>
                </a:lnTo>
                <a:lnTo>
                  <a:pt x="1227455" y="146177"/>
                </a:lnTo>
                <a:lnTo>
                  <a:pt x="1227963" y="146177"/>
                </a:lnTo>
                <a:lnTo>
                  <a:pt x="1183640" y="147828"/>
                </a:lnTo>
                <a:lnTo>
                  <a:pt x="1161288" y="150495"/>
                </a:lnTo>
                <a:lnTo>
                  <a:pt x="1117981" y="160401"/>
                </a:lnTo>
                <a:lnTo>
                  <a:pt x="1077341" y="175895"/>
                </a:lnTo>
                <a:lnTo>
                  <a:pt x="1041019" y="195961"/>
                </a:lnTo>
                <a:lnTo>
                  <a:pt x="1010031" y="219837"/>
                </a:lnTo>
                <a:lnTo>
                  <a:pt x="977011" y="260985"/>
                </a:lnTo>
                <a:lnTo>
                  <a:pt x="964946" y="298958"/>
                </a:lnTo>
                <a:lnTo>
                  <a:pt x="964565" y="306324"/>
                </a:lnTo>
                <a:lnTo>
                  <a:pt x="977265" y="307086"/>
                </a:lnTo>
                <a:lnTo>
                  <a:pt x="977607" y="300355"/>
                </a:lnTo>
                <a:lnTo>
                  <a:pt x="977646" y="300139"/>
                </a:lnTo>
                <a:lnTo>
                  <a:pt x="977646" y="300355"/>
                </a:lnTo>
                <a:lnTo>
                  <a:pt x="977696" y="299847"/>
                </a:lnTo>
                <a:lnTo>
                  <a:pt x="978446" y="293751"/>
                </a:lnTo>
                <a:lnTo>
                  <a:pt x="978496" y="293370"/>
                </a:lnTo>
                <a:lnTo>
                  <a:pt x="978408" y="293751"/>
                </a:lnTo>
                <a:lnTo>
                  <a:pt x="978535" y="293116"/>
                </a:lnTo>
                <a:lnTo>
                  <a:pt x="978496" y="293370"/>
                </a:lnTo>
                <a:lnTo>
                  <a:pt x="978560" y="293116"/>
                </a:lnTo>
                <a:lnTo>
                  <a:pt x="980084" y="287020"/>
                </a:lnTo>
                <a:lnTo>
                  <a:pt x="980186" y="286639"/>
                </a:lnTo>
                <a:lnTo>
                  <a:pt x="980059" y="287020"/>
                </a:lnTo>
                <a:lnTo>
                  <a:pt x="982052" y="280543"/>
                </a:lnTo>
                <a:lnTo>
                  <a:pt x="982218" y="280035"/>
                </a:lnTo>
                <a:lnTo>
                  <a:pt x="981964" y="280543"/>
                </a:lnTo>
                <a:lnTo>
                  <a:pt x="984897" y="273812"/>
                </a:lnTo>
                <a:lnTo>
                  <a:pt x="985012" y="273558"/>
                </a:lnTo>
                <a:lnTo>
                  <a:pt x="984758" y="273812"/>
                </a:lnTo>
                <a:lnTo>
                  <a:pt x="988187" y="266827"/>
                </a:lnTo>
                <a:lnTo>
                  <a:pt x="987933" y="267462"/>
                </a:lnTo>
                <a:lnTo>
                  <a:pt x="988326" y="266827"/>
                </a:lnTo>
                <a:lnTo>
                  <a:pt x="996442" y="253746"/>
                </a:lnTo>
                <a:lnTo>
                  <a:pt x="996061" y="254381"/>
                </a:lnTo>
                <a:lnTo>
                  <a:pt x="996569" y="253746"/>
                </a:lnTo>
                <a:lnTo>
                  <a:pt x="1006309" y="241681"/>
                </a:lnTo>
                <a:lnTo>
                  <a:pt x="1006729" y="241173"/>
                </a:lnTo>
                <a:lnTo>
                  <a:pt x="1018413" y="229362"/>
                </a:lnTo>
                <a:lnTo>
                  <a:pt x="1018870" y="228981"/>
                </a:lnTo>
                <a:lnTo>
                  <a:pt x="1032446" y="217678"/>
                </a:lnTo>
                <a:lnTo>
                  <a:pt x="1032764" y="217424"/>
                </a:lnTo>
                <a:lnTo>
                  <a:pt x="1032256" y="217678"/>
                </a:lnTo>
                <a:lnTo>
                  <a:pt x="1047762" y="206756"/>
                </a:lnTo>
                <a:lnTo>
                  <a:pt x="1048169" y="206502"/>
                </a:lnTo>
                <a:lnTo>
                  <a:pt x="1064679" y="196596"/>
                </a:lnTo>
                <a:lnTo>
                  <a:pt x="1064895" y="196469"/>
                </a:lnTo>
                <a:lnTo>
                  <a:pt x="1064514" y="196596"/>
                </a:lnTo>
                <a:lnTo>
                  <a:pt x="1082675" y="187452"/>
                </a:lnTo>
                <a:lnTo>
                  <a:pt x="1082929" y="187325"/>
                </a:lnTo>
                <a:lnTo>
                  <a:pt x="1082548" y="187452"/>
                </a:lnTo>
                <a:lnTo>
                  <a:pt x="1121422" y="172593"/>
                </a:lnTo>
                <a:lnTo>
                  <a:pt x="1142365" y="167005"/>
                </a:lnTo>
                <a:lnTo>
                  <a:pt x="1141984" y="167132"/>
                </a:lnTo>
                <a:lnTo>
                  <a:pt x="1142644" y="167005"/>
                </a:lnTo>
                <a:lnTo>
                  <a:pt x="1163447" y="163068"/>
                </a:lnTo>
                <a:lnTo>
                  <a:pt x="1163066" y="163068"/>
                </a:lnTo>
                <a:lnTo>
                  <a:pt x="1184783" y="160528"/>
                </a:lnTo>
                <a:lnTo>
                  <a:pt x="1184275" y="160528"/>
                </a:lnTo>
                <a:lnTo>
                  <a:pt x="1228725" y="158877"/>
                </a:lnTo>
                <a:lnTo>
                  <a:pt x="1251077" y="156210"/>
                </a:lnTo>
                <a:lnTo>
                  <a:pt x="1273048" y="151892"/>
                </a:lnTo>
                <a:lnTo>
                  <a:pt x="1294384" y="146304"/>
                </a:lnTo>
                <a:lnTo>
                  <a:pt x="1313967" y="139573"/>
                </a:lnTo>
                <a:lnTo>
                  <a:pt x="1315085" y="139192"/>
                </a:lnTo>
                <a:lnTo>
                  <a:pt x="1327162" y="134112"/>
                </a:lnTo>
                <a:lnTo>
                  <a:pt x="1335024" y="130810"/>
                </a:lnTo>
                <a:lnTo>
                  <a:pt x="1342034" y="127254"/>
                </a:lnTo>
                <a:lnTo>
                  <a:pt x="1353820" y="121285"/>
                </a:lnTo>
                <a:lnTo>
                  <a:pt x="1357198" y="119253"/>
                </a:lnTo>
                <a:lnTo>
                  <a:pt x="1371346" y="110744"/>
                </a:lnTo>
                <a:lnTo>
                  <a:pt x="1372235" y="110109"/>
                </a:lnTo>
                <a:lnTo>
                  <a:pt x="1385989" y="100330"/>
                </a:lnTo>
                <a:lnTo>
                  <a:pt x="1387602" y="99187"/>
                </a:lnTo>
                <a:lnTo>
                  <a:pt x="1399806" y="89027"/>
                </a:lnTo>
                <a:lnTo>
                  <a:pt x="1402715" y="86614"/>
                </a:lnTo>
                <a:lnTo>
                  <a:pt x="1408595" y="78486"/>
                </a:lnTo>
                <a:lnTo>
                  <a:pt x="1409420" y="77343"/>
                </a:lnTo>
                <a:lnTo>
                  <a:pt x="1409801" y="76809"/>
                </a:lnTo>
                <a:lnTo>
                  <a:pt x="1413002" y="80137"/>
                </a:lnTo>
                <a:lnTo>
                  <a:pt x="1414386" y="76301"/>
                </a:lnTo>
                <a:lnTo>
                  <a:pt x="1415211" y="76301"/>
                </a:lnTo>
                <a:lnTo>
                  <a:pt x="1423543" y="83058"/>
                </a:lnTo>
                <a:lnTo>
                  <a:pt x="1425067" y="76263"/>
                </a:lnTo>
                <a:lnTo>
                  <a:pt x="1425409" y="76263"/>
                </a:lnTo>
                <a:lnTo>
                  <a:pt x="1435722" y="80860"/>
                </a:lnTo>
                <a:lnTo>
                  <a:pt x="1435735" y="81026"/>
                </a:lnTo>
                <a:lnTo>
                  <a:pt x="1435862" y="123190"/>
                </a:lnTo>
                <a:lnTo>
                  <a:pt x="1436116" y="138176"/>
                </a:lnTo>
                <a:lnTo>
                  <a:pt x="1436243" y="150622"/>
                </a:lnTo>
                <a:lnTo>
                  <a:pt x="1436497" y="152527"/>
                </a:lnTo>
                <a:lnTo>
                  <a:pt x="1436624" y="164084"/>
                </a:lnTo>
                <a:lnTo>
                  <a:pt x="1436751" y="170815"/>
                </a:lnTo>
                <a:lnTo>
                  <a:pt x="1436878" y="188087"/>
                </a:lnTo>
                <a:lnTo>
                  <a:pt x="1437005" y="246507"/>
                </a:lnTo>
                <a:lnTo>
                  <a:pt x="1437132" y="273812"/>
                </a:lnTo>
                <a:lnTo>
                  <a:pt x="1437132" y="302006"/>
                </a:lnTo>
                <a:lnTo>
                  <a:pt x="1449832" y="302006"/>
                </a:lnTo>
                <a:lnTo>
                  <a:pt x="1449832" y="273812"/>
                </a:lnTo>
                <a:lnTo>
                  <a:pt x="1449705" y="246507"/>
                </a:lnTo>
                <a:lnTo>
                  <a:pt x="1449578" y="187960"/>
                </a:lnTo>
                <a:lnTo>
                  <a:pt x="1449451" y="178943"/>
                </a:lnTo>
                <a:lnTo>
                  <a:pt x="1449324" y="163957"/>
                </a:lnTo>
                <a:lnTo>
                  <a:pt x="1449197" y="158242"/>
                </a:lnTo>
                <a:lnTo>
                  <a:pt x="1449197" y="154432"/>
                </a:lnTo>
                <a:lnTo>
                  <a:pt x="1449197" y="154305"/>
                </a:lnTo>
                <a:lnTo>
                  <a:pt x="1449197" y="151892"/>
                </a:lnTo>
                <a:lnTo>
                  <a:pt x="1449197" y="151511"/>
                </a:lnTo>
                <a:lnTo>
                  <a:pt x="1449019" y="150622"/>
                </a:lnTo>
                <a:lnTo>
                  <a:pt x="1448904" y="149352"/>
                </a:lnTo>
                <a:lnTo>
                  <a:pt x="1448816" y="147574"/>
                </a:lnTo>
                <a:lnTo>
                  <a:pt x="1448689" y="131064"/>
                </a:lnTo>
                <a:lnTo>
                  <a:pt x="1448562" y="123190"/>
                </a:lnTo>
                <a:lnTo>
                  <a:pt x="1448435" y="81203"/>
                </a:lnTo>
                <a:lnTo>
                  <a:pt x="1458722" y="76327"/>
                </a:lnTo>
                <a:lnTo>
                  <a:pt x="1460246" y="83185"/>
                </a:lnTo>
                <a:lnTo>
                  <a:pt x="1468932" y="76136"/>
                </a:lnTo>
                <a:lnTo>
                  <a:pt x="1470406" y="80264"/>
                </a:lnTo>
                <a:lnTo>
                  <a:pt x="1473555" y="76987"/>
                </a:lnTo>
                <a:lnTo>
                  <a:pt x="1484249" y="86995"/>
                </a:lnTo>
                <a:lnTo>
                  <a:pt x="1517396" y="110871"/>
                </a:lnTo>
                <a:lnTo>
                  <a:pt x="1556385" y="130937"/>
                </a:lnTo>
                <a:lnTo>
                  <a:pt x="1599819" y="146304"/>
                </a:lnTo>
                <a:lnTo>
                  <a:pt x="1646174" y="156210"/>
                </a:lnTo>
                <a:lnTo>
                  <a:pt x="1717548" y="160528"/>
                </a:lnTo>
                <a:lnTo>
                  <a:pt x="1717040" y="160528"/>
                </a:lnTo>
                <a:lnTo>
                  <a:pt x="1740535" y="163068"/>
                </a:lnTo>
                <a:lnTo>
                  <a:pt x="1740154" y="163068"/>
                </a:lnTo>
                <a:lnTo>
                  <a:pt x="1763141" y="167132"/>
                </a:lnTo>
                <a:lnTo>
                  <a:pt x="1806270" y="179362"/>
                </a:lnTo>
                <a:lnTo>
                  <a:pt x="1827022" y="187579"/>
                </a:lnTo>
                <a:lnTo>
                  <a:pt x="1826641" y="187325"/>
                </a:lnTo>
                <a:lnTo>
                  <a:pt x="1846453" y="196723"/>
                </a:lnTo>
                <a:lnTo>
                  <a:pt x="1846072" y="196469"/>
                </a:lnTo>
                <a:lnTo>
                  <a:pt x="1864474" y="206756"/>
                </a:lnTo>
                <a:lnTo>
                  <a:pt x="1880616" y="217551"/>
                </a:lnTo>
                <a:lnTo>
                  <a:pt x="1880933" y="217805"/>
                </a:lnTo>
                <a:lnTo>
                  <a:pt x="1895475" y="229108"/>
                </a:lnTo>
                <a:lnTo>
                  <a:pt x="1895868" y="229489"/>
                </a:lnTo>
                <a:lnTo>
                  <a:pt x="1908937" y="241808"/>
                </a:lnTo>
                <a:lnTo>
                  <a:pt x="1908556" y="241300"/>
                </a:lnTo>
                <a:lnTo>
                  <a:pt x="1919986" y="254508"/>
                </a:lnTo>
                <a:lnTo>
                  <a:pt x="1919605" y="254127"/>
                </a:lnTo>
                <a:lnTo>
                  <a:pt x="1919871" y="254508"/>
                </a:lnTo>
                <a:lnTo>
                  <a:pt x="1924558" y="260985"/>
                </a:lnTo>
                <a:lnTo>
                  <a:pt x="1924304" y="260477"/>
                </a:lnTo>
                <a:lnTo>
                  <a:pt x="1928622" y="267462"/>
                </a:lnTo>
                <a:lnTo>
                  <a:pt x="1932051" y="274066"/>
                </a:lnTo>
                <a:lnTo>
                  <a:pt x="1931924" y="273558"/>
                </a:lnTo>
                <a:lnTo>
                  <a:pt x="1934972" y="280670"/>
                </a:lnTo>
                <a:lnTo>
                  <a:pt x="1934718" y="280289"/>
                </a:lnTo>
                <a:lnTo>
                  <a:pt x="1934845" y="280670"/>
                </a:lnTo>
                <a:lnTo>
                  <a:pt x="1937245" y="287274"/>
                </a:lnTo>
                <a:lnTo>
                  <a:pt x="1938820" y="293535"/>
                </a:lnTo>
                <a:lnTo>
                  <a:pt x="1938782" y="293243"/>
                </a:lnTo>
                <a:lnTo>
                  <a:pt x="1938909" y="293878"/>
                </a:lnTo>
                <a:lnTo>
                  <a:pt x="1938820" y="293535"/>
                </a:lnTo>
                <a:lnTo>
                  <a:pt x="1938870" y="293878"/>
                </a:lnTo>
                <a:lnTo>
                  <a:pt x="1939798" y="300482"/>
                </a:lnTo>
                <a:lnTo>
                  <a:pt x="1939798" y="299847"/>
                </a:lnTo>
                <a:lnTo>
                  <a:pt x="1940179" y="307086"/>
                </a:lnTo>
                <a:lnTo>
                  <a:pt x="1952752" y="306324"/>
                </a:lnTo>
                <a:lnTo>
                  <a:pt x="1952409" y="299847"/>
                </a:lnTo>
                <a:lnTo>
                  <a:pt x="1952371" y="298958"/>
                </a:lnTo>
                <a:lnTo>
                  <a:pt x="1951532" y="293243"/>
                </a:lnTo>
                <a:lnTo>
                  <a:pt x="1951228" y="291084"/>
                </a:lnTo>
                <a:lnTo>
                  <a:pt x="1950161" y="286766"/>
                </a:lnTo>
                <a:lnTo>
                  <a:pt x="1949323" y="283337"/>
                </a:lnTo>
                <a:lnTo>
                  <a:pt x="1946656" y="275844"/>
                </a:lnTo>
                <a:lnTo>
                  <a:pt x="1945678" y="273558"/>
                </a:lnTo>
                <a:lnTo>
                  <a:pt x="1943481" y="268351"/>
                </a:lnTo>
                <a:lnTo>
                  <a:pt x="1942744" y="266954"/>
                </a:lnTo>
                <a:lnTo>
                  <a:pt x="1939544" y="260858"/>
                </a:lnTo>
                <a:lnTo>
                  <a:pt x="1939302" y="260477"/>
                </a:lnTo>
                <a:lnTo>
                  <a:pt x="1934972" y="253619"/>
                </a:lnTo>
                <a:lnTo>
                  <a:pt x="1929765" y="246507"/>
                </a:lnTo>
                <a:lnTo>
                  <a:pt x="1925269" y="241300"/>
                </a:lnTo>
                <a:lnTo>
                  <a:pt x="1917954" y="232791"/>
                </a:lnTo>
                <a:lnTo>
                  <a:pt x="1903984" y="219710"/>
                </a:lnTo>
                <a:lnTo>
                  <a:pt x="1888236" y="207391"/>
                </a:lnTo>
                <a:lnTo>
                  <a:pt x="1886902" y="206502"/>
                </a:lnTo>
                <a:lnTo>
                  <a:pt x="1871903" y="196469"/>
                </a:lnTo>
                <a:lnTo>
                  <a:pt x="1870964" y="195834"/>
                </a:lnTo>
                <a:lnTo>
                  <a:pt x="1855685" y="187325"/>
                </a:lnTo>
                <a:lnTo>
                  <a:pt x="1852041" y="185293"/>
                </a:lnTo>
                <a:lnTo>
                  <a:pt x="1839455" y="179324"/>
                </a:lnTo>
                <a:lnTo>
                  <a:pt x="1831975" y="175768"/>
                </a:lnTo>
                <a:lnTo>
                  <a:pt x="1823758" y="172593"/>
                </a:lnTo>
                <a:lnTo>
                  <a:pt x="1810639" y="167513"/>
                </a:lnTo>
                <a:lnTo>
                  <a:pt x="1809051" y="167005"/>
                </a:lnTo>
                <a:lnTo>
                  <a:pt x="1788414" y="160401"/>
                </a:lnTo>
                <a:lnTo>
                  <a:pt x="1765554" y="154686"/>
                </a:lnTo>
                <a:lnTo>
                  <a:pt x="1742059" y="150495"/>
                </a:lnTo>
                <a:lnTo>
                  <a:pt x="1718183" y="147828"/>
                </a:lnTo>
                <a:lnTo>
                  <a:pt x="1670812" y="146177"/>
                </a:lnTo>
                <a:lnTo>
                  <a:pt x="1671193" y="146177"/>
                </a:lnTo>
                <a:lnTo>
                  <a:pt x="1647825" y="143637"/>
                </a:lnTo>
                <a:lnTo>
                  <a:pt x="1648206" y="143637"/>
                </a:lnTo>
                <a:lnTo>
                  <a:pt x="1625904" y="139573"/>
                </a:lnTo>
                <a:lnTo>
                  <a:pt x="1625219" y="139446"/>
                </a:lnTo>
                <a:lnTo>
                  <a:pt x="1625600" y="139573"/>
                </a:lnTo>
                <a:lnTo>
                  <a:pt x="1603629" y="134112"/>
                </a:lnTo>
                <a:lnTo>
                  <a:pt x="1603121" y="133985"/>
                </a:lnTo>
                <a:lnTo>
                  <a:pt x="1603502" y="134112"/>
                </a:lnTo>
                <a:lnTo>
                  <a:pt x="1582051" y="127381"/>
                </a:lnTo>
                <a:lnTo>
                  <a:pt x="1581823" y="127317"/>
                </a:lnTo>
                <a:lnTo>
                  <a:pt x="1561846" y="119380"/>
                </a:lnTo>
                <a:lnTo>
                  <a:pt x="1561211" y="119126"/>
                </a:lnTo>
                <a:lnTo>
                  <a:pt x="1561592" y="119380"/>
                </a:lnTo>
                <a:lnTo>
                  <a:pt x="1542427" y="110236"/>
                </a:lnTo>
                <a:lnTo>
                  <a:pt x="1541907" y="109982"/>
                </a:lnTo>
                <a:lnTo>
                  <a:pt x="1542288" y="110236"/>
                </a:lnTo>
                <a:lnTo>
                  <a:pt x="1523746" y="99949"/>
                </a:lnTo>
                <a:lnTo>
                  <a:pt x="1524254" y="100203"/>
                </a:lnTo>
                <a:lnTo>
                  <a:pt x="1523860" y="99949"/>
                </a:lnTo>
                <a:lnTo>
                  <a:pt x="1507617" y="89154"/>
                </a:lnTo>
                <a:lnTo>
                  <a:pt x="1507286" y="88900"/>
                </a:lnTo>
                <a:lnTo>
                  <a:pt x="1492859" y="77597"/>
                </a:lnTo>
                <a:lnTo>
                  <a:pt x="1492377" y="77216"/>
                </a:lnTo>
                <a:lnTo>
                  <a:pt x="1492758" y="77597"/>
                </a:lnTo>
                <a:lnTo>
                  <a:pt x="1484071" y="69430"/>
                </a:lnTo>
                <a:lnTo>
                  <a:pt x="1487944" y="64541"/>
                </a:lnTo>
                <a:lnTo>
                  <a:pt x="1490472" y="67056"/>
                </a:lnTo>
                <a:lnTo>
                  <a:pt x="1502918" y="74041"/>
                </a:lnTo>
                <a:lnTo>
                  <a:pt x="1543939" y="92837"/>
                </a:lnTo>
                <a:lnTo>
                  <a:pt x="1592580" y="109855"/>
                </a:lnTo>
                <a:lnTo>
                  <a:pt x="1647444" y="124841"/>
                </a:lnTo>
                <a:lnTo>
                  <a:pt x="1707642" y="137414"/>
                </a:lnTo>
                <a:lnTo>
                  <a:pt x="1750060" y="144272"/>
                </a:lnTo>
                <a:lnTo>
                  <a:pt x="1793748" y="149860"/>
                </a:lnTo>
                <a:lnTo>
                  <a:pt x="1838706" y="153924"/>
                </a:lnTo>
                <a:lnTo>
                  <a:pt x="1884172" y="156464"/>
                </a:lnTo>
                <a:lnTo>
                  <a:pt x="1975485" y="158115"/>
                </a:lnTo>
                <a:lnTo>
                  <a:pt x="2020697" y="160782"/>
                </a:lnTo>
                <a:lnTo>
                  <a:pt x="2065401" y="164719"/>
                </a:lnTo>
                <a:lnTo>
                  <a:pt x="2065147" y="164719"/>
                </a:lnTo>
                <a:lnTo>
                  <a:pt x="2108695" y="170180"/>
                </a:lnTo>
                <a:lnTo>
                  <a:pt x="2108454" y="170180"/>
                </a:lnTo>
                <a:lnTo>
                  <a:pt x="2150618" y="177038"/>
                </a:lnTo>
                <a:lnTo>
                  <a:pt x="2150364" y="177038"/>
                </a:lnTo>
                <a:lnTo>
                  <a:pt x="2190750" y="185166"/>
                </a:lnTo>
                <a:lnTo>
                  <a:pt x="2190623" y="185039"/>
                </a:lnTo>
                <a:lnTo>
                  <a:pt x="2210054" y="189484"/>
                </a:lnTo>
                <a:lnTo>
                  <a:pt x="2209927" y="189357"/>
                </a:lnTo>
                <a:lnTo>
                  <a:pt x="2228596" y="194183"/>
                </a:lnTo>
                <a:lnTo>
                  <a:pt x="2246757" y="199136"/>
                </a:lnTo>
                <a:lnTo>
                  <a:pt x="2246630" y="199009"/>
                </a:lnTo>
                <a:lnTo>
                  <a:pt x="2264156" y="204343"/>
                </a:lnTo>
                <a:lnTo>
                  <a:pt x="2264029" y="204216"/>
                </a:lnTo>
                <a:lnTo>
                  <a:pt x="2280793" y="209550"/>
                </a:lnTo>
                <a:lnTo>
                  <a:pt x="2280666" y="209550"/>
                </a:lnTo>
                <a:lnTo>
                  <a:pt x="2296668" y="215138"/>
                </a:lnTo>
                <a:lnTo>
                  <a:pt x="2296541" y="215138"/>
                </a:lnTo>
                <a:lnTo>
                  <a:pt x="2311781" y="220853"/>
                </a:lnTo>
                <a:lnTo>
                  <a:pt x="2311527" y="220853"/>
                </a:lnTo>
                <a:lnTo>
                  <a:pt x="2326005" y="226822"/>
                </a:lnTo>
                <a:lnTo>
                  <a:pt x="2339289" y="232905"/>
                </a:lnTo>
                <a:lnTo>
                  <a:pt x="2351278" y="239014"/>
                </a:lnTo>
                <a:lnTo>
                  <a:pt x="2351506" y="239141"/>
                </a:lnTo>
                <a:lnTo>
                  <a:pt x="2362708" y="245364"/>
                </a:lnTo>
                <a:lnTo>
                  <a:pt x="2362911" y="245491"/>
                </a:lnTo>
                <a:lnTo>
                  <a:pt x="2373122" y="251841"/>
                </a:lnTo>
                <a:lnTo>
                  <a:pt x="2372868" y="251714"/>
                </a:lnTo>
                <a:lnTo>
                  <a:pt x="2373045" y="251841"/>
                </a:lnTo>
                <a:lnTo>
                  <a:pt x="2382012" y="258064"/>
                </a:lnTo>
                <a:lnTo>
                  <a:pt x="2382316" y="258318"/>
                </a:lnTo>
                <a:lnTo>
                  <a:pt x="2390394" y="264922"/>
                </a:lnTo>
                <a:lnTo>
                  <a:pt x="2390013" y="264668"/>
                </a:lnTo>
                <a:lnTo>
                  <a:pt x="2390267" y="264922"/>
                </a:lnTo>
                <a:lnTo>
                  <a:pt x="2397125" y="271526"/>
                </a:lnTo>
                <a:lnTo>
                  <a:pt x="2396744" y="271018"/>
                </a:lnTo>
                <a:lnTo>
                  <a:pt x="2402713" y="278003"/>
                </a:lnTo>
                <a:lnTo>
                  <a:pt x="2402332" y="277368"/>
                </a:lnTo>
                <a:lnTo>
                  <a:pt x="2406993" y="284327"/>
                </a:lnTo>
                <a:lnTo>
                  <a:pt x="2409774" y="289966"/>
                </a:lnTo>
                <a:lnTo>
                  <a:pt x="2409952" y="290576"/>
                </a:lnTo>
                <a:lnTo>
                  <a:pt x="2411514" y="295973"/>
                </a:lnTo>
                <a:lnTo>
                  <a:pt x="2424366" y="295973"/>
                </a:lnTo>
                <a:lnTo>
                  <a:pt x="2424328" y="295529"/>
                </a:lnTo>
                <a:lnTo>
                  <a:pt x="2424176" y="293624"/>
                </a:lnTo>
                <a:lnTo>
                  <a:pt x="2422995" y="289687"/>
                </a:lnTo>
                <a:lnTo>
                  <a:pt x="2421763" y="285496"/>
                </a:lnTo>
                <a:lnTo>
                  <a:pt x="2420810" y="283591"/>
                </a:lnTo>
                <a:lnTo>
                  <a:pt x="2417826" y="277622"/>
                </a:lnTo>
                <a:lnTo>
                  <a:pt x="2417648" y="277368"/>
                </a:lnTo>
                <a:lnTo>
                  <a:pt x="2413304" y="271018"/>
                </a:lnTo>
                <a:lnTo>
                  <a:pt x="2379980" y="241173"/>
                </a:lnTo>
                <a:lnTo>
                  <a:pt x="2366314" y="232791"/>
                </a:lnTo>
                <a:lnTo>
                  <a:pt x="2357374" y="227838"/>
                </a:lnTo>
                <a:lnTo>
                  <a:pt x="2355088" y="226695"/>
                </a:lnTo>
                <a:lnTo>
                  <a:pt x="2344674" y="221488"/>
                </a:lnTo>
                <a:lnTo>
                  <a:pt x="2330958" y="215138"/>
                </a:lnTo>
                <a:lnTo>
                  <a:pt x="2316353" y="209042"/>
                </a:lnTo>
                <a:lnTo>
                  <a:pt x="2303653" y="204216"/>
                </a:lnTo>
                <a:lnTo>
                  <a:pt x="2300986" y="203200"/>
                </a:lnTo>
                <a:lnTo>
                  <a:pt x="2289060" y="199009"/>
                </a:lnTo>
                <a:lnTo>
                  <a:pt x="2284730" y="197485"/>
                </a:lnTo>
                <a:lnTo>
                  <a:pt x="2267839" y="192151"/>
                </a:lnTo>
                <a:lnTo>
                  <a:pt x="2258580" y="189357"/>
                </a:lnTo>
                <a:lnTo>
                  <a:pt x="2250186" y="186817"/>
                </a:lnTo>
                <a:lnTo>
                  <a:pt x="2243569" y="185039"/>
                </a:lnTo>
                <a:lnTo>
                  <a:pt x="2193290" y="172720"/>
                </a:lnTo>
                <a:lnTo>
                  <a:pt x="2152777" y="164592"/>
                </a:lnTo>
                <a:lnTo>
                  <a:pt x="2127212" y="160375"/>
                </a:lnTo>
                <a:lnTo>
                  <a:pt x="2247646" y="161925"/>
                </a:lnTo>
                <a:lnTo>
                  <a:pt x="2315972" y="164465"/>
                </a:lnTo>
                <a:lnTo>
                  <a:pt x="2383282" y="168656"/>
                </a:lnTo>
                <a:lnTo>
                  <a:pt x="2448941" y="174244"/>
                </a:lnTo>
                <a:lnTo>
                  <a:pt x="2512441" y="181229"/>
                </a:lnTo>
                <a:lnTo>
                  <a:pt x="2543302" y="185293"/>
                </a:lnTo>
                <a:lnTo>
                  <a:pt x="2543175" y="185293"/>
                </a:lnTo>
                <a:lnTo>
                  <a:pt x="2573274" y="189484"/>
                </a:lnTo>
                <a:lnTo>
                  <a:pt x="2573147" y="189484"/>
                </a:lnTo>
                <a:lnTo>
                  <a:pt x="2602484" y="194056"/>
                </a:lnTo>
                <a:lnTo>
                  <a:pt x="2602357" y="194056"/>
                </a:lnTo>
                <a:lnTo>
                  <a:pt x="2630678" y="198882"/>
                </a:lnTo>
                <a:lnTo>
                  <a:pt x="2658110" y="203835"/>
                </a:lnTo>
                <a:lnTo>
                  <a:pt x="2657983" y="203835"/>
                </a:lnTo>
                <a:lnTo>
                  <a:pt x="2684399" y="209169"/>
                </a:lnTo>
                <a:lnTo>
                  <a:pt x="2709672" y="214757"/>
                </a:lnTo>
                <a:lnTo>
                  <a:pt x="2709545" y="214630"/>
                </a:lnTo>
                <a:lnTo>
                  <a:pt x="2733802" y="220472"/>
                </a:lnTo>
                <a:lnTo>
                  <a:pt x="2733675" y="220472"/>
                </a:lnTo>
                <a:lnTo>
                  <a:pt x="2756662" y="226314"/>
                </a:lnTo>
                <a:lnTo>
                  <a:pt x="2756535" y="226314"/>
                </a:lnTo>
                <a:lnTo>
                  <a:pt x="2778252" y="232537"/>
                </a:lnTo>
                <a:lnTo>
                  <a:pt x="2778125" y="232537"/>
                </a:lnTo>
                <a:lnTo>
                  <a:pt x="2798572" y="238760"/>
                </a:lnTo>
                <a:lnTo>
                  <a:pt x="2798318" y="238760"/>
                </a:lnTo>
                <a:lnTo>
                  <a:pt x="2817241" y="245237"/>
                </a:lnTo>
                <a:lnTo>
                  <a:pt x="2817114" y="245110"/>
                </a:lnTo>
                <a:lnTo>
                  <a:pt x="2834513" y="251714"/>
                </a:lnTo>
                <a:lnTo>
                  <a:pt x="2834259" y="251587"/>
                </a:lnTo>
                <a:lnTo>
                  <a:pt x="2850134" y="258318"/>
                </a:lnTo>
                <a:lnTo>
                  <a:pt x="2864231" y="265049"/>
                </a:lnTo>
                <a:lnTo>
                  <a:pt x="2863850" y="264922"/>
                </a:lnTo>
                <a:lnTo>
                  <a:pt x="2876423" y="271907"/>
                </a:lnTo>
                <a:lnTo>
                  <a:pt x="2886964" y="278638"/>
                </a:lnTo>
                <a:lnTo>
                  <a:pt x="2886456" y="278384"/>
                </a:lnTo>
                <a:lnTo>
                  <a:pt x="2895054" y="284962"/>
                </a:lnTo>
                <a:lnTo>
                  <a:pt x="2901746" y="291782"/>
                </a:lnTo>
                <a:lnTo>
                  <a:pt x="2901988" y="292100"/>
                </a:lnTo>
                <a:lnTo>
                  <a:pt x="2906445" y="298310"/>
                </a:lnTo>
                <a:lnTo>
                  <a:pt x="2906560" y="298577"/>
                </a:lnTo>
                <a:lnTo>
                  <a:pt x="2908782" y="303631"/>
                </a:lnTo>
                <a:lnTo>
                  <a:pt x="2909697" y="310134"/>
                </a:lnTo>
                <a:lnTo>
                  <a:pt x="2922270" y="308356"/>
                </a:lnTo>
                <a:lnTo>
                  <a:pt x="2921724" y="304546"/>
                </a:lnTo>
                <a:lnTo>
                  <a:pt x="2921495" y="302895"/>
                </a:lnTo>
                <a:lnTo>
                  <a:pt x="2921127" y="300228"/>
                </a:lnTo>
                <a:lnTo>
                  <a:pt x="2919831" y="297307"/>
                </a:lnTo>
                <a:lnTo>
                  <a:pt x="2917317" y="291592"/>
                </a:lnTo>
                <a:lnTo>
                  <a:pt x="2917126" y="291338"/>
                </a:lnTo>
                <a:lnTo>
                  <a:pt x="2912834" y="285369"/>
                </a:lnTo>
                <a:lnTo>
                  <a:pt x="2912478" y="284861"/>
                </a:lnTo>
                <a:lnTo>
                  <a:pt x="2911475" y="283464"/>
                </a:lnTo>
                <a:lnTo>
                  <a:pt x="2906649" y="278638"/>
                </a:lnTo>
                <a:lnTo>
                  <a:pt x="2903601" y="275590"/>
                </a:lnTo>
                <a:lnTo>
                  <a:pt x="2898508" y="271653"/>
                </a:lnTo>
                <a:lnTo>
                  <a:pt x="2894076" y="268224"/>
                </a:lnTo>
                <a:lnTo>
                  <a:pt x="2889199" y="265049"/>
                </a:lnTo>
                <a:lnTo>
                  <a:pt x="2882773" y="260858"/>
                </a:lnTo>
                <a:lnTo>
                  <a:pt x="2877909" y="258191"/>
                </a:lnTo>
                <a:lnTo>
                  <a:pt x="2869819" y="253746"/>
                </a:lnTo>
                <a:lnTo>
                  <a:pt x="2865336" y="251587"/>
                </a:lnTo>
                <a:lnTo>
                  <a:pt x="2855341" y="246761"/>
                </a:lnTo>
                <a:lnTo>
                  <a:pt x="2851416" y="245110"/>
                </a:lnTo>
                <a:lnTo>
                  <a:pt x="2839085" y="239903"/>
                </a:lnTo>
                <a:lnTo>
                  <a:pt x="2821432" y="233172"/>
                </a:lnTo>
                <a:lnTo>
                  <a:pt x="2802382" y="226695"/>
                </a:lnTo>
                <a:lnTo>
                  <a:pt x="2781808" y="220345"/>
                </a:lnTo>
                <a:lnTo>
                  <a:pt x="2761742" y="214630"/>
                </a:lnTo>
                <a:lnTo>
                  <a:pt x="2759964" y="214122"/>
                </a:lnTo>
                <a:lnTo>
                  <a:pt x="2712466" y="202311"/>
                </a:lnTo>
                <a:lnTo>
                  <a:pt x="2660396" y="191389"/>
                </a:lnTo>
                <a:lnTo>
                  <a:pt x="2604389" y="181483"/>
                </a:lnTo>
                <a:lnTo>
                  <a:pt x="2513965" y="168656"/>
                </a:lnTo>
                <a:lnTo>
                  <a:pt x="2450211" y="161544"/>
                </a:lnTo>
                <a:lnTo>
                  <a:pt x="2411006" y="158229"/>
                </a:lnTo>
                <a:lnTo>
                  <a:pt x="2414778" y="158242"/>
                </a:lnTo>
                <a:lnTo>
                  <a:pt x="2505837" y="159258"/>
                </a:lnTo>
                <a:lnTo>
                  <a:pt x="2596134" y="161798"/>
                </a:lnTo>
                <a:lnTo>
                  <a:pt x="2685034" y="165989"/>
                </a:lnTo>
                <a:lnTo>
                  <a:pt x="2771775" y="171450"/>
                </a:lnTo>
                <a:lnTo>
                  <a:pt x="2814066" y="174879"/>
                </a:lnTo>
                <a:lnTo>
                  <a:pt x="2855722" y="178435"/>
                </a:lnTo>
                <a:lnTo>
                  <a:pt x="2896362" y="182499"/>
                </a:lnTo>
                <a:lnTo>
                  <a:pt x="2896235" y="182372"/>
                </a:lnTo>
                <a:lnTo>
                  <a:pt x="2935986" y="186563"/>
                </a:lnTo>
                <a:lnTo>
                  <a:pt x="3012059" y="195834"/>
                </a:lnTo>
                <a:lnTo>
                  <a:pt x="3048254" y="200914"/>
                </a:lnTo>
                <a:lnTo>
                  <a:pt x="3048127" y="200914"/>
                </a:lnTo>
                <a:lnTo>
                  <a:pt x="3083052" y="206121"/>
                </a:lnTo>
                <a:lnTo>
                  <a:pt x="3116453" y="211582"/>
                </a:lnTo>
                <a:lnTo>
                  <a:pt x="3116326" y="211455"/>
                </a:lnTo>
                <a:lnTo>
                  <a:pt x="3148330" y="217170"/>
                </a:lnTo>
                <a:lnTo>
                  <a:pt x="3178683" y="223012"/>
                </a:lnTo>
                <a:lnTo>
                  <a:pt x="3178556" y="223012"/>
                </a:lnTo>
                <a:lnTo>
                  <a:pt x="3207258" y="229108"/>
                </a:lnTo>
                <a:lnTo>
                  <a:pt x="3207131" y="229108"/>
                </a:lnTo>
                <a:lnTo>
                  <a:pt x="3233928" y="235204"/>
                </a:lnTo>
                <a:lnTo>
                  <a:pt x="3233801" y="235204"/>
                </a:lnTo>
                <a:lnTo>
                  <a:pt x="3258820" y="241554"/>
                </a:lnTo>
                <a:lnTo>
                  <a:pt x="3258693" y="241554"/>
                </a:lnTo>
                <a:lnTo>
                  <a:pt x="3281807" y="248158"/>
                </a:lnTo>
                <a:lnTo>
                  <a:pt x="3281553" y="248031"/>
                </a:lnTo>
                <a:lnTo>
                  <a:pt x="3302635" y="254635"/>
                </a:lnTo>
                <a:lnTo>
                  <a:pt x="3302381" y="254635"/>
                </a:lnTo>
                <a:lnTo>
                  <a:pt x="3321304" y="261366"/>
                </a:lnTo>
                <a:lnTo>
                  <a:pt x="3321050" y="261239"/>
                </a:lnTo>
                <a:lnTo>
                  <a:pt x="3329559" y="264668"/>
                </a:lnTo>
                <a:lnTo>
                  <a:pt x="3329432" y="264668"/>
                </a:lnTo>
                <a:lnTo>
                  <a:pt x="3337560" y="268097"/>
                </a:lnTo>
                <a:lnTo>
                  <a:pt x="3337433" y="267970"/>
                </a:lnTo>
                <a:lnTo>
                  <a:pt x="3344799" y="271399"/>
                </a:lnTo>
                <a:lnTo>
                  <a:pt x="3344672" y="271272"/>
                </a:lnTo>
                <a:lnTo>
                  <a:pt x="3351276" y="274586"/>
                </a:lnTo>
                <a:lnTo>
                  <a:pt x="3351492" y="274701"/>
                </a:lnTo>
                <a:lnTo>
                  <a:pt x="3357245" y="278003"/>
                </a:lnTo>
                <a:lnTo>
                  <a:pt x="3357435" y="278130"/>
                </a:lnTo>
                <a:lnTo>
                  <a:pt x="3362833" y="281559"/>
                </a:lnTo>
                <a:lnTo>
                  <a:pt x="3362579" y="281305"/>
                </a:lnTo>
                <a:lnTo>
                  <a:pt x="3367278" y="284607"/>
                </a:lnTo>
                <a:lnTo>
                  <a:pt x="3367595" y="284861"/>
                </a:lnTo>
                <a:lnTo>
                  <a:pt x="3371723" y="288163"/>
                </a:lnTo>
                <a:lnTo>
                  <a:pt x="3374783" y="291007"/>
                </a:lnTo>
                <a:lnTo>
                  <a:pt x="3375075" y="291338"/>
                </a:lnTo>
                <a:lnTo>
                  <a:pt x="3377692" y="294386"/>
                </a:lnTo>
                <a:lnTo>
                  <a:pt x="3377311" y="293751"/>
                </a:lnTo>
                <a:lnTo>
                  <a:pt x="3379660" y="297357"/>
                </a:lnTo>
                <a:lnTo>
                  <a:pt x="3379343" y="296672"/>
                </a:lnTo>
                <a:lnTo>
                  <a:pt x="3379724" y="297434"/>
                </a:lnTo>
                <a:lnTo>
                  <a:pt x="3380752" y="299618"/>
                </a:lnTo>
                <a:lnTo>
                  <a:pt x="3380892" y="300101"/>
                </a:lnTo>
                <a:lnTo>
                  <a:pt x="3381616" y="302742"/>
                </a:lnTo>
                <a:lnTo>
                  <a:pt x="3381883" y="305181"/>
                </a:lnTo>
                <a:lnTo>
                  <a:pt x="3394456" y="3037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12" name="object 12"/>
          <p:cNvSpPr txBox="1"/>
          <p:nvPr/>
        </p:nvSpPr>
        <p:spPr>
          <a:xfrm>
            <a:off x="7425613" y="4911319"/>
            <a:ext cx="2112264" cy="1580113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7056">
              <a:lnSpc>
                <a:spcPts val="2426"/>
              </a:lnSpc>
            </a:pPr>
            <a:r>
              <a:rPr sz="2063" spc="4" dirty="0">
                <a:solidFill>
                  <a:srgbClr val="600058"/>
                </a:solidFill>
                <a:latin typeface="Calibri"/>
                <a:cs typeface="Calibri"/>
              </a:rPr>
              <a:t>All</a:t>
            </a:r>
            <a:r>
              <a:rPr sz="2063" spc="-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2063" spc="12" dirty="0">
                <a:solidFill>
                  <a:srgbClr val="600058"/>
                </a:solidFill>
                <a:latin typeface="Calibri"/>
                <a:cs typeface="Calibri"/>
              </a:rPr>
              <a:t>words</a:t>
            </a:r>
            <a:r>
              <a:rPr sz="2063" spc="-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2063" spc="9" dirty="0">
                <a:solidFill>
                  <a:srgbClr val="600058"/>
                </a:solidFill>
                <a:latin typeface="Calibri"/>
                <a:cs typeface="Calibri"/>
              </a:rPr>
              <a:t>attend</a:t>
            </a:r>
            <a:endParaRPr sz="2063">
              <a:latin typeface="Calibri"/>
              <a:cs typeface="Calibri"/>
            </a:endParaRPr>
          </a:p>
          <a:p>
            <a:pPr marL="67056" marR="130969">
              <a:lnSpc>
                <a:spcPct val="101200"/>
              </a:lnSpc>
              <a:spcBef>
                <a:spcPts val="12"/>
              </a:spcBef>
            </a:pPr>
            <a:r>
              <a:rPr sz="2063" spc="9" dirty="0">
                <a:solidFill>
                  <a:srgbClr val="600058"/>
                </a:solidFill>
                <a:latin typeface="Calibri"/>
                <a:cs typeface="Calibri"/>
              </a:rPr>
              <a:t>to all </a:t>
            </a:r>
            <a:r>
              <a:rPr sz="2063" spc="12" dirty="0">
                <a:solidFill>
                  <a:srgbClr val="600058"/>
                </a:solidFill>
                <a:latin typeface="Calibri"/>
                <a:cs typeface="Calibri"/>
              </a:rPr>
              <a:t>words </a:t>
            </a:r>
            <a:r>
              <a:rPr sz="2063" spc="4" dirty="0">
                <a:solidFill>
                  <a:srgbClr val="600058"/>
                </a:solidFill>
                <a:latin typeface="Calibri"/>
                <a:cs typeface="Calibri"/>
              </a:rPr>
              <a:t>in </a:t>
            </a:r>
            <a:r>
              <a:rPr sz="2063" spc="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2063" spc="4" dirty="0">
                <a:solidFill>
                  <a:srgbClr val="600058"/>
                </a:solidFill>
                <a:latin typeface="Calibri"/>
                <a:cs typeface="Calibri"/>
              </a:rPr>
              <a:t>previous </a:t>
            </a:r>
            <a:r>
              <a:rPr sz="2063" spc="9" dirty="0">
                <a:solidFill>
                  <a:srgbClr val="600058"/>
                </a:solidFill>
                <a:latin typeface="Calibri"/>
                <a:cs typeface="Calibri"/>
              </a:rPr>
              <a:t>layer; </a:t>
            </a:r>
            <a:r>
              <a:rPr sz="2063" spc="12" dirty="0">
                <a:solidFill>
                  <a:srgbClr val="600058"/>
                </a:solidFill>
                <a:latin typeface="Calibri"/>
                <a:cs typeface="Calibri"/>
              </a:rPr>
              <a:t> most</a:t>
            </a:r>
            <a:r>
              <a:rPr sz="2063" spc="-2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2063" spc="12" dirty="0">
                <a:solidFill>
                  <a:srgbClr val="600058"/>
                </a:solidFill>
                <a:latin typeface="Calibri"/>
                <a:cs typeface="Calibri"/>
              </a:rPr>
              <a:t>arrows</a:t>
            </a:r>
            <a:r>
              <a:rPr sz="2063" spc="-2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2063" spc="9" dirty="0">
                <a:solidFill>
                  <a:srgbClr val="600058"/>
                </a:solidFill>
                <a:latin typeface="Calibri"/>
                <a:cs typeface="Calibri"/>
              </a:rPr>
              <a:t>here </a:t>
            </a:r>
            <a:r>
              <a:rPr sz="2063" spc="-45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2063" spc="12" dirty="0">
                <a:solidFill>
                  <a:srgbClr val="600058"/>
                </a:solidFill>
                <a:latin typeface="Calibri"/>
                <a:cs typeface="Calibri"/>
              </a:rPr>
              <a:t>are</a:t>
            </a:r>
            <a:r>
              <a:rPr sz="2063" spc="-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2063" spc="9" dirty="0">
                <a:solidFill>
                  <a:srgbClr val="600058"/>
                </a:solidFill>
                <a:latin typeface="Calibri"/>
                <a:cs typeface="Calibri"/>
              </a:rPr>
              <a:t>omitted</a:t>
            </a:r>
            <a:endParaRPr sz="2063">
              <a:latin typeface="Calibri"/>
              <a:cs typeface="Calibri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538465A7-6FE4-454E-B0E0-B4AF96ECD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1083374"/>
          </a:xfrm>
        </p:spPr>
        <p:txBody>
          <a:bodyPr/>
          <a:lstStyle/>
          <a:p>
            <a:r>
              <a:rPr lang="en-US" sz="3520" spc="4" dirty="0">
                <a:latin typeface="Calibri"/>
                <a:cs typeface="Calibri"/>
              </a:rPr>
              <a:t>If</a:t>
            </a:r>
            <a:r>
              <a:rPr lang="en-US" sz="3520" dirty="0">
                <a:latin typeface="Calibri"/>
                <a:cs typeface="Calibri"/>
              </a:rPr>
              <a:t> </a:t>
            </a:r>
            <a:r>
              <a:rPr lang="en-US" sz="3520" spc="4" dirty="0">
                <a:latin typeface="Calibri"/>
                <a:cs typeface="Calibri"/>
              </a:rPr>
              <a:t>not</a:t>
            </a:r>
            <a:r>
              <a:rPr lang="en-US" sz="3520" dirty="0">
                <a:latin typeface="Calibri"/>
                <a:cs typeface="Calibri"/>
              </a:rPr>
              <a:t> </a:t>
            </a:r>
            <a:r>
              <a:rPr lang="en-US" sz="3520" spc="4" dirty="0">
                <a:latin typeface="Calibri"/>
                <a:cs typeface="Calibri"/>
              </a:rPr>
              <a:t>recurrence,</a:t>
            </a:r>
            <a:r>
              <a:rPr lang="en-US" sz="3520" spc="-25" dirty="0">
                <a:latin typeface="Calibri"/>
                <a:cs typeface="Calibri"/>
              </a:rPr>
              <a:t> </a:t>
            </a:r>
            <a:r>
              <a:rPr lang="en-US" sz="3520" spc="9" dirty="0">
                <a:latin typeface="Calibri"/>
                <a:cs typeface="Calibri"/>
              </a:rPr>
              <a:t>then</a:t>
            </a:r>
            <a:r>
              <a:rPr lang="en-US" sz="3520" spc="4" dirty="0">
                <a:latin typeface="Calibri"/>
                <a:cs typeface="Calibri"/>
              </a:rPr>
              <a:t> </a:t>
            </a:r>
            <a:r>
              <a:rPr lang="en-US" sz="3520" spc="9" dirty="0">
                <a:latin typeface="Calibri"/>
                <a:cs typeface="Calibri"/>
              </a:rPr>
              <a:t>what?</a:t>
            </a:r>
            <a:r>
              <a:rPr lang="en-US" sz="3520" dirty="0">
                <a:latin typeface="Calibri"/>
                <a:cs typeface="Calibri"/>
              </a:rPr>
              <a:t> </a:t>
            </a:r>
            <a:br>
              <a:rPr lang="en-US" sz="3520" dirty="0">
                <a:latin typeface="Calibri"/>
                <a:cs typeface="Calibri"/>
              </a:rPr>
            </a:br>
            <a:r>
              <a:rPr lang="en-US" sz="3520" spc="9" dirty="0"/>
              <a:t>How</a:t>
            </a:r>
            <a:r>
              <a:rPr lang="en-US" sz="3520" spc="4" dirty="0"/>
              <a:t> </a:t>
            </a:r>
            <a:r>
              <a:rPr lang="en-US" sz="3520" spc="9" dirty="0"/>
              <a:t>about</a:t>
            </a:r>
            <a:r>
              <a:rPr lang="en-US" sz="3520" spc="4" dirty="0"/>
              <a:t> attention?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667441-3A08-45D0-A661-1E6DDB714EB0}"/>
              </a:ext>
            </a:extLst>
          </p:cNvPr>
          <p:cNvSpPr txBox="1"/>
          <p:nvPr/>
        </p:nvSpPr>
        <p:spPr>
          <a:xfrm>
            <a:off x="0" y="7353401"/>
            <a:ext cx="1993944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Adapted from John Hewitt</a:t>
            </a:r>
          </a:p>
        </p:txBody>
      </p:sp>
    </p:spTree>
    <p:extLst>
      <p:ext uri="{BB962C8B-B14F-4D97-AF65-F5344CB8AC3E}">
        <p14:creationId xmlns:p14="http://schemas.microsoft.com/office/powerpoint/2010/main" val="8841370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873823" y="2688811"/>
            <a:ext cx="5936027" cy="723372"/>
          </a:xfrm>
          <a:prstGeom prst="rect">
            <a:avLst/>
          </a:prstGeom>
        </p:spPr>
        <p:txBody>
          <a:bodyPr vert="horz" wrap="square" lIns="0" tIns="74391" rIns="0" bIns="0" rtlCol="0">
            <a:spAutoFit/>
          </a:bodyPr>
          <a:lstStyle/>
          <a:p>
            <a:pPr marL="220028" indent="-188595">
              <a:spcBef>
                <a:spcPts val="586"/>
              </a:spcBef>
              <a:buClr>
                <a:srgbClr val="007B92"/>
              </a:buClr>
              <a:buFont typeface="Times New Roman"/>
              <a:buChar char="•"/>
              <a:tabLst>
                <a:tab pos="220028" algn="l"/>
                <a:tab pos="5251847" algn="l"/>
              </a:tabLst>
            </a:pPr>
            <a:r>
              <a:rPr sz="1898" dirty="0">
                <a:latin typeface="Calibri"/>
                <a:cs typeface="Calibri"/>
              </a:rPr>
              <a:t>We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have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some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b="1" dirty="0">
                <a:latin typeface="Calibri"/>
                <a:cs typeface="Calibri"/>
              </a:rPr>
              <a:t>keys</a:t>
            </a:r>
            <a:r>
              <a:rPr sz="1898" b="1" spc="-4" dirty="0">
                <a:latin typeface="Calibri"/>
                <a:cs typeface="Calibri"/>
              </a:rPr>
              <a:t> </a:t>
            </a:r>
            <a:r>
              <a:rPr sz="1898" spc="29" dirty="0">
                <a:latin typeface="Cambria Math"/>
                <a:cs typeface="Cambria Math"/>
              </a:rPr>
              <a:t>𝑘</a:t>
            </a:r>
            <a:r>
              <a:rPr sz="2042" spc="43" baseline="-15151" dirty="0">
                <a:latin typeface="Cambria Math"/>
                <a:cs typeface="Cambria Math"/>
              </a:rPr>
              <a:t>1</a:t>
            </a:r>
            <a:r>
              <a:rPr sz="1898" spc="29" dirty="0">
                <a:latin typeface="Cambria Math"/>
                <a:cs typeface="Cambria Math"/>
              </a:rPr>
              <a:t>,</a:t>
            </a:r>
            <a:r>
              <a:rPr sz="1898" spc="-103" dirty="0">
                <a:latin typeface="Cambria Math"/>
                <a:cs typeface="Cambria Math"/>
              </a:rPr>
              <a:t> </a:t>
            </a:r>
            <a:r>
              <a:rPr sz="1898" spc="45" dirty="0">
                <a:latin typeface="Cambria Math"/>
                <a:cs typeface="Cambria Math"/>
              </a:rPr>
              <a:t>𝑘</a:t>
            </a:r>
            <a:r>
              <a:rPr sz="2042" spc="68" baseline="-15151" dirty="0">
                <a:latin typeface="Cambria Math"/>
                <a:cs typeface="Cambria Math"/>
              </a:rPr>
              <a:t>2</a:t>
            </a:r>
            <a:r>
              <a:rPr sz="1898" spc="45" dirty="0">
                <a:latin typeface="Cambria Math"/>
                <a:cs typeface="Cambria Math"/>
              </a:rPr>
              <a:t>,</a:t>
            </a:r>
            <a:r>
              <a:rPr sz="1898" spc="-108" dirty="0">
                <a:latin typeface="Cambria Math"/>
                <a:cs typeface="Cambria Math"/>
              </a:rPr>
              <a:t> </a:t>
            </a:r>
            <a:r>
              <a:rPr lang="en-US" sz="1898" dirty="0">
                <a:latin typeface="Cambria Math"/>
                <a:cs typeface="Cambria Math"/>
              </a:rPr>
              <a:t>…</a:t>
            </a:r>
            <a:r>
              <a:rPr sz="1898" spc="-103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,</a:t>
            </a:r>
            <a:r>
              <a:rPr sz="1898" spc="-91" dirty="0">
                <a:latin typeface="Cambria Math"/>
                <a:cs typeface="Cambria Math"/>
              </a:rPr>
              <a:t> </a:t>
            </a:r>
            <a:r>
              <a:rPr sz="1898" spc="78" dirty="0">
                <a:latin typeface="Cambria Math"/>
                <a:cs typeface="Cambria Math"/>
              </a:rPr>
              <a:t>𝑘</a:t>
            </a:r>
            <a:r>
              <a:rPr sz="2042" spc="118" baseline="-15151" dirty="0">
                <a:latin typeface="Cambria Math"/>
                <a:cs typeface="Cambria Math"/>
              </a:rPr>
              <a:t>𝑇</a:t>
            </a:r>
            <a:r>
              <a:rPr sz="1898" spc="78" dirty="0">
                <a:latin typeface="Calibri"/>
                <a:cs typeface="Calibri"/>
              </a:rPr>
              <a:t>.</a:t>
            </a:r>
            <a:r>
              <a:rPr sz="1898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Each</a:t>
            </a:r>
            <a:r>
              <a:rPr sz="1898" dirty="0">
                <a:latin typeface="Calibri"/>
                <a:cs typeface="Calibri"/>
              </a:rPr>
              <a:t> key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is </a:t>
            </a:r>
            <a:r>
              <a:rPr sz="1898" spc="25" dirty="0">
                <a:latin typeface="Cambria Math"/>
                <a:cs typeface="Cambria Math"/>
              </a:rPr>
              <a:t>𝑘</a:t>
            </a:r>
            <a:r>
              <a:rPr sz="2042" spc="36" baseline="-15151" dirty="0">
                <a:latin typeface="Cambria Math"/>
                <a:cs typeface="Cambria Math"/>
              </a:rPr>
              <a:t>𝑖 </a:t>
            </a:r>
            <a:r>
              <a:rPr sz="2042" spc="50" baseline="-15151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∈	</a:t>
            </a:r>
            <a:r>
              <a:rPr sz="1898" spc="50" dirty="0">
                <a:latin typeface="Cambria Math"/>
                <a:cs typeface="Cambria Math"/>
              </a:rPr>
              <a:t>ℝ</a:t>
            </a:r>
            <a:r>
              <a:rPr sz="2042" spc="74" baseline="28619" dirty="0">
                <a:latin typeface="Cambria Math"/>
                <a:cs typeface="Cambria Math"/>
              </a:rPr>
              <a:t>𝑑</a:t>
            </a:r>
            <a:endParaRPr sz="2042" baseline="28619" dirty="0">
              <a:latin typeface="Cambria Math"/>
              <a:cs typeface="Cambria Math"/>
            </a:endParaRPr>
          </a:p>
          <a:p>
            <a:pPr marL="220028" indent="-188595">
              <a:spcBef>
                <a:spcPts val="504"/>
              </a:spcBef>
              <a:buClr>
                <a:srgbClr val="007B92"/>
              </a:buClr>
              <a:buFont typeface="Times New Roman"/>
              <a:buChar char="•"/>
              <a:tabLst>
                <a:tab pos="220028" algn="l"/>
                <a:tab pos="5611749" algn="l"/>
              </a:tabLst>
            </a:pPr>
            <a:r>
              <a:rPr sz="1898" dirty="0">
                <a:latin typeface="Calibri"/>
                <a:cs typeface="Calibri"/>
              </a:rPr>
              <a:t>We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have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some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b="1" spc="-4" dirty="0">
                <a:latin typeface="Calibri"/>
                <a:cs typeface="Calibri"/>
              </a:rPr>
              <a:t>values</a:t>
            </a:r>
            <a:r>
              <a:rPr sz="1898" b="1" spc="4" dirty="0">
                <a:latin typeface="Calibri"/>
                <a:cs typeface="Calibri"/>
              </a:rPr>
              <a:t> </a:t>
            </a:r>
            <a:r>
              <a:rPr sz="1898" spc="21" dirty="0">
                <a:latin typeface="Cambria Math"/>
                <a:cs typeface="Cambria Math"/>
              </a:rPr>
              <a:t>𝑣</a:t>
            </a:r>
            <a:r>
              <a:rPr sz="2042" spc="31" baseline="-15151" dirty="0">
                <a:latin typeface="Cambria Math"/>
                <a:cs typeface="Cambria Math"/>
              </a:rPr>
              <a:t>1</a:t>
            </a:r>
            <a:r>
              <a:rPr sz="1898" spc="21" dirty="0">
                <a:latin typeface="Cambria Math"/>
                <a:cs typeface="Cambria Math"/>
              </a:rPr>
              <a:t>,</a:t>
            </a:r>
            <a:r>
              <a:rPr sz="1898" spc="-91" dirty="0">
                <a:latin typeface="Cambria Math"/>
                <a:cs typeface="Cambria Math"/>
              </a:rPr>
              <a:t> </a:t>
            </a:r>
            <a:r>
              <a:rPr sz="1898" spc="33" dirty="0">
                <a:latin typeface="Cambria Math"/>
                <a:cs typeface="Cambria Math"/>
              </a:rPr>
              <a:t>𝑣</a:t>
            </a:r>
            <a:r>
              <a:rPr sz="2042" spc="50" baseline="-15151" dirty="0">
                <a:latin typeface="Cambria Math"/>
                <a:cs typeface="Cambria Math"/>
              </a:rPr>
              <a:t>2</a:t>
            </a:r>
            <a:r>
              <a:rPr sz="1898" spc="33" dirty="0">
                <a:latin typeface="Cambria Math"/>
                <a:cs typeface="Cambria Math"/>
              </a:rPr>
              <a:t>,</a:t>
            </a:r>
            <a:r>
              <a:rPr sz="1898" spc="-91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…</a:t>
            </a:r>
            <a:r>
              <a:rPr sz="1898" spc="-111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,</a:t>
            </a:r>
            <a:r>
              <a:rPr sz="1898" spc="-91" dirty="0">
                <a:latin typeface="Cambria Math"/>
                <a:cs typeface="Cambria Math"/>
              </a:rPr>
              <a:t> </a:t>
            </a:r>
            <a:r>
              <a:rPr sz="1898" spc="70" dirty="0">
                <a:latin typeface="Cambria Math"/>
                <a:cs typeface="Cambria Math"/>
              </a:rPr>
              <a:t>𝑣</a:t>
            </a:r>
            <a:r>
              <a:rPr sz="2042" spc="105" baseline="-15151" dirty="0">
                <a:latin typeface="Cambria Math"/>
                <a:cs typeface="Cambria Math"/>
              </a:rPr>
              <a:t>𝑇</a:t>
            </a:r>
            <a:r>
              <a:rPr sz="1898" spc="70" dirty="0">
                <a:latin typeface="Calibri"/>
                <a:cs typeface="Calibri"/>
              </a:rPr>
              <a:t>.</a:t>
            </a:r>
            <a:r>
              <a:rPr sz="1898" dirty="0">
                <a:latin typeface="Calibri"/>
                <a:cs typeface="Calibri"/>
              </a:rPr>
              <a:t> Each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value</a:t>
            </a:r>
            <a:r>
              <a:rPr sz="1898" spc="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is</a:t>
            </a:r>
            <a:r>
              <a:rPr sz="1898" spc="-17" dirty="0">
                <a:latin typeface="Calibri"/>
                <a:cs typeface="Calibri"/>
              </a:rPr>
              <a:t> </a:t>
            </a:r>
            <a:r>
              <a:rPr sz="1898" spc="12" dirty="0">
                <a:latin typeface="Cambria Math"/>
                <a:cs typeface="Cambria Math"/>
              </a:rPr>
              <a:t>𝑣</a:t>
            </a:r>
            <a:r>
              <a:rPr sz="2042" spc="19" baseline="-15151" dirty="0">
                <a:latin typeface="Cambria Math"/>
                <a:cs typeface="Cambria Math"/>
              </a:rPr>
              <a:t>𝑖 </a:t>
            </a:r>
            <a:r>
              <a:rPr sz="2042" spc="68" baseline="-15151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∈	</a:t>
            </a:r>
            <a:r>
              <a:rPr sz="1898" spc="50" dirty="0">
                <a:latin typeface="Cambria Math"/>
                <a:cs typeface="Cambria Math"/>
              </a:rPr>
              <a:t>ℝ</a:t>
            </a:r>
            <a:r>
              <a:rPr sz="2042" spc="74" baseline="28619" dirty="0">
                <a:latin typeface="Cambria Math"/>
                <a:cs typeface="Cambria Math"/>
              </a:rPr>
              <a:t>𝑑</a:t>
            </a:r>
            <a:endParaRPr sz="2042" baseline="28619" dirty="0">
              <a:latin typeface="Cambria Math"/>
              <a:cs typeface="Cambria Math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7590" y="2012928"/>
            <a:ext cx="6322647" cy="331213"/>
          </a:xfrm>
          <a:prstGeom prst="rect">
            <a:avLst/>
          </a:prstGeom>
        </p:spPr>
        <p:txBody>
          <a:bodyPr vert="horz" wrap="square" lIns="0" tIns="13621" rIns="0" bIns="0" rtlCol="0">
            <a:spAutoFit/>
          </a:bodyPr>
          <a:lstStyle/>
          <a:p>
            <a:pPr marL="293370" indent="-282893">
              <a:spcBef>
                <a:spcPts val="108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2063" spc="9" dirty="0">
                <a:latin typeface="Calibri"/>
                <a:cs typeface="Calibri"/>
              </a:rPr>
              <a:t>Attention</a:t>
            </a:r>
            <a:r>
              <a:rPr sz="2063" spc="4" dirty="0">
                <a:latin typeface="Calibri"/>
                <a:cs typeface="Calibri"/>
              </a:rPr>
              <a:t> </a:t>
            </a:r>
            <a:r>
              <a:rPr sz="2063" spc="9" dirty="0">
                <a:latin typeface="Calibri"/>
                <a:cs typeface="Calibri"/>
              </a:rPr>
              <a:t>operates</a:t>
            </a:r>
            <a:r>
              <a:rPr sz="2063" dirty="0">
                <a:latin typeface="Calibri"/>
                <a:cs typeface="Calibri"/>
              </a:rPr>
              <a:t> </a:t>
            </a:r>
            <a:r>
              <a:rPr sz="2063" spc="9" dirty="0">
                <a:latin typeface="Calibri"/>
                <a:cs typeface="Calibri"/>
              </a:rPr>
              <a:t>on </a:t>
            </a:r>
            <a:r>
              <a:rPr sz="2063" b="1" spc="9" dirty="0">
                <a:latin typeface="Calibri"/>
                <a:cs typeface="Calibri"/>
              </a:rPr>
              <a:t>queries</a:t>
            </a:r>
            <a:r>
              <a:rPr sz="2063" spc="9" dirty="0">
                <a:latin typeface="Calibri"/>
                <a:cs typeface="Calibri"/>
              </a:rPr>
              <a:t>,</a:t>
            </a:r>
            <a:r>
              <a:rPr sz="2063" spc="25" dirty="0">
                <a:latin typeface="Calibri"/>
                <a:cs typeface="Calibri"/>
              </a:rPr>
              <a:t> </a:t>
            </a:r>
            <a:r>
              <a:rPr sz="2063" b="1" spc="9" dirty="0">
                <a:latin typeface="Calibri"/>
                <a:cs typeface="Calibri"/>
              </a:rPr>
              <a:t>keys</a:t>
            </a:r>
            <a:r>
              <a:rPr sz="2063" spc="9" dirty="0">
                <a:latin typeface="Calibri"/>
                <a:cs typeface="Calibri"/>
              </a:rPr>
              <a:t>,</a:t>
            </a:r>
            <a:r>
              <a:rPr sz="2063" spc="21" dirty="0">
                <a:latin typeface="Calibri"/>
                <a:cs typeface="Calibri"/>
              </a:rPr>
              <a:t> </a:t>
            </a:r>
            <a:r>
              <a:rPr sz="2063" spc="12" dirty="0">
                <a:latin typeface="Calibri"/>
                <a:cs typeface="Calibri"/>
              </a:rPr>
              <a:t>and</a:t>
            </a:r>
            <a:r>
              <a:rPr sz="2063" dirty="0">
                <a:latin typeface="Calibri"/>
                <a:cs typeface="Calibri"/>
              </a:rPr>
              <a:t> </a:t>
            </a:r>
            <a:r>
              <a:rPr sz="2063" b="1" spc="4" dirty="0">
                <a:latin typeface="Calibri"/>
                <a:cs typeface="Calibri"/>
              </a:rPr>
              <a:t>values.</a:t>
            </a:r>
            <a:endParaRPr sz="2063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06401" y="2513544"/>
            <a:ext cx="2765012" cy="223363"/>
          </a:xfrm>
          <a:prstGeom prst="rect">
            <a:avLst/>
          </a:prstGeom>
        </p:spPr>
        <p:txBody>
          <a:bodyPr vert="horz" wrap="square" lIns="0" tIns="13621" rIns="0" bIns="0" rtlCol="0">
            <a:spAutoFit/>
          </a:bodyPr>
          <a:lstStyle/>
          <a:p>
            <a:pPr marL="10478">
              <a:spcBef>
                <a:spcPts val="108"/>
              </a:spcBef>
              <a:tabLst>
                <a:tab pos="336852" algn="l"/>
                <a:tab pos="983313" algn="l"/>
                <a:tab pos="2692194" algn="l"/>
              </a:tabLst>
            </a:pPr>
            <a:r>
              <a:rPr sz="1362" spc="45" dirty="0">
                <a:latin typeface="Cambria Math"/>
                <a:cs typeface="Cambria Math"/>
              </a:rPr>
              <a:t>1	2	</a:t>
            </a:r>
            <a:r>
              <a:rPr sz="1362" spc="66" dirty="0">
                <a:latin typeface="Cambria Math"/>
                <a:cs typeface="Cambria Math"/>
              </a:rPr>
              <a:t>𝑇	</a:t>
            </a:r>
            <a:endParaRPr sz="1362" dirty="0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3824" y="2399129"/>
            <a:ext cx="6065949" cy="303176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220028" indent="-188595">
              <a:spcBef>
                <a:spcPts val="87"/>
              </a:spcBef>
              <a:buClr>
                <a:srgbClr val="007B92"/>
              </a:buClr>
              <a:buFont typeface="Times New Roman"/>
              <a:buChar char="•"/>
              <a:tabLst>
                <a:tab pos="220028" algn="l"/>
                <a:tab pos="3083004" algn="l"/>
                <a:tab pos="3740468" algn="l"/>
                <a:tab pos="5469255" algn="l"/>
                <a:tab pos="5741146" algn="l"/>
              </a:tabLst>
            </a:pPr>
            <a:r>
              <a:rPr sz="1898" dirty="0">
                <a:latin typeface="Calibri"/>
                <a:cs typeface="Calibri"/>
              </a:rPr>
              <a:t>We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have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some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b="1" dirty="0">
                <a:latin typeface="Calibri"/>
                <a:cs typeface="Calibri"/>
              </a:rPr>
              <a:t>queries</a:t>
            </a:r>
            <a:r>
              <a:rPr sz="1898" b="1" spc="-9" dirty="0">
                <a:latin typeface="Calibri"/>
                <a:cs typeface="Calibri"/>
              </a:rPr>
              <a:t> </a:t>
            </a:r>
            <a:r>
              <a:rPr sz="1898" dirty="0">
                <a:latin typeface="Cambria Math"/>
                <a:cs typeface="Cambria Math"/>
              </a:rPr>
              <a:t>𝑞</a:t>
            </a:r>
            <a:r>
              <a:rPr sz="1898" spc="388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,</a:t>
            </a:r>
            <a:r>
              <a:rPr sz="1898" spc="-95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𝑞	,</a:t>
            </a:r>
            <a:r>
              <a:rPr sz="1898" spc="-103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…</a:t>
            </a:r>
            <a:r>
              <a:rPr sz="1898" spc="-108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,</a:t>
            </a:r>
            <a:r>
              <a:rPr sz="1898" spc="-108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𝑞	</a:t>
            </a:r>
            <a:r>
              <a:rPr sz="1898" dirty="0">
                <a:latin typeface="Calibri"/>
                <a:cs typeface="Calibri"/>
              </a:rPr>
              <a:t>. </a:t>
            </a:r>
            <a:r>
              <a:rPr sz="1898" spc="-4" dirty="0">
                <a:latin typeface="Calibri"/>
                <a:cs typeface="Calibri"/>
              </a:rPr>
              <a:t>Each </a:t>
            </a:r>
            <a:r>
              <a:rPr sz="1898" dirty="0">
                <a:latin typeface="Calibri"/>
                <a:cs typeface="Calibri"/>
              </a:rPr>
              <a:t>query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is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mbria Math"/>
                <a:cs typeface="Cambria Math"/>
              </a:rPr>
              <a:t>𝑞</a:t>
            </a:r>
            <a:r>
              <a:rPr lang="en-US" sz="1898" i="1" baseline="-25000" dirty="0" err="1">
                <a:latin typeface="Cambria Math"/>
                <a:cs typeface="Cambria Math"/>
              </a:rPr>
              <a:t>i</a:t>
            </a:r>
            <a:r>
              <a:rPr sz="1898" dirty="0">
                <a:latin typeface="Cambria Math"/>
                <a:cs typeface="Cambria Math"/>
              </a:rPr>
              <a:t>	∈	</a:t>
            </a:r>
            <a:r>
              <a:rPr sz="1898" spc="50" dirty="0">
                <a:latin typeface="Cambria Math"/>
                <a:cs typeface="Cambria Math"/>
              </a:rPr>
              <a:t>ℝ</a:t>
            </a:r>
            <a:r>
              <a:rPr sz="2042" spc="74" baseline="28619" dirty="0">
                <a:latin typeface="Cambria Math"/>
                <a:cs typeface="Cambria Math"/>
              </a:rPr>
              <a:t>𝑑</a:t>
            </a:r>
            <a:endParaRPr sz="2042" baseline="28619" dirty="0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156" y="3391065"/>
            <a:ext cx="8427054" cy="1354040"/>
          </a:xfrm>
          <a:prstGeom prst="rect">
            <a:avLst/>
          </a:prstGeom>
        </p:spPr>
        <p:txBody>
          <a:bodyPr vert="horz" wrap="square" lIns="0" tIns="69675" rIns="0" bIns="0" rtlCol="0">
            <a:spAutoFit/>
          </a:bodyPr>
          <a:lstStyle/>
          <a:p>
            <a:pPr marL="324803" indent="-282893">
              <a:spcBef>
                <a:spcPts val="549"/>
              </a:spcBef>
              <a:buClr>
                <a:srgbClr val="8B1515"/>
              </a:buClr>
              <a:buFont typeface="Times New Roman"/>
              <a:buChar char="•"/>
              <a:tabLst>
                <a:tab pos="324279" algn="l"/>
                <a:tab pos="324803" algn="l"/>
              </a:tabLst>
            </a:pPr>
            <a:r>
              <a:rPr sz="1898" dirty="0">
                <a:latin typeface="Calibri"/>
                <a:cs typeface="Calibri"/>
              </a:rPr>
              <a:t>In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b="1" dirty="0">
                <a:latin typeface="Calibri"/>
                <a:cs typeface="Calibri"/>
              </a:rPr>
              <a:t>self-attention</a:t>
            </a:r>
            <a:r>
              <a:rPr sz="1898" dirty="0">
                <a:latin typeface="Calibri"/>
                <a:cs typeface="Calibri"/>
              </a:rPr>
              <a:t>,</a:t>
            </a:r>
            <a:r>
              <a:rPr sz="1898" spc="-21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queries,</a:t>
            </a:r>
            <a:r>
              <a:rPr sz="1898" dirty="0">
                <a:latin typeface="Calibri"/>
                <a:cs typeface="Calibri"/>
              </a:rPr>
              <a:t> keys,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and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values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are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drawn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from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same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source.</a:t>
            </a:r>
            <a:endParaRPr sz="1898" dirty="0">
              <a:latin typeface="Calibri"/>
              <a:cs typeface="Calibri"/>
            </a:endParaRPr>
          </a:p>
          <a:p>
            <a:pPr marL="607695" marR="46101" lvl="1" indent="-188595">
              <a:spcBef>
                <a:spcPts val="471"/>
              </a:spcBef>
              <a:buClr>
                <a:srgbClr val="007B92"/>
              </a:buClr>
              <a:buFont typeface="Times New Roman"/>
              <a:buChar char="•"/>
              <a:tabLst>
                <a:tab pos="607695" algn="l"/>
              </a:tabLst>
            </a:pPr>
            <a:r>
              <a:rPr sz="1898" spc="-4" dirty="0">
                <a:latin typeface="Calibri"/>
                <a:cs typeface="Calibri"/>
              </a:rPr>
              <a:t>For example,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if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output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of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previous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layer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is</a:t>
            </a:r>
            <a:r>
              <a:rPr sz="1898" spc="25" dirty="0">
                <a:latin typeface="Calibri"/>
                <a:cs typeface="Calibri"/>
              </a:rPr>
              <a:t> </a:t>
            </a:r>
            <a:r>
              <a:rPr sz="1898" spc="21" dirty="0">
                <a:latin typeface="Cambria Math"/>
                <a:cs typeface="Cambria Math"/>
              </a:rPr>
              <a:t>𝑥</a:t>
            </a:r>
            <a:r>
              <a:rPr sz="2042" spc="31" baseline="-15151" dirty="0">
                <a:latin typeface="Cambria Math"/>
                <a:cs typeface="Cambria Math"/>
              </a:rPr>
              <a:t>1</a:t>
            </a:r>
            <a:r>
              <a:rPr sz="1898" spc="21" dirty="0">
                <a:latin typeface="Cambria Math"/>
                <a:cs typeface="Cambria Math"/>
              </a:rPr>
              <a:t>,</a:t>
            </a:r>
            <a:r>
              <a:rPr sz="1898" spc="-108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…</a:t>
            </a:r>
            <a:r>
              <a:rPr sz="1898" spc="-103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,</a:t>
            </a:r>
            <a:r>
              <a:rPr sz="1898" spc="-95" dirty="0">
                <a:latin typeface="Cambria Math"/>
                <a:cs typeface="Cambria Math"/>
              </a:rPr>
              <a:t> </a:t>
            </a:r>
            <a:r>
              <a:rPr sz="1898" spc="66" dirty="0">
                <a:latin typeface="Cambria Math"/>
                <a:cs typeface="Cambria Math"/>
              </a:rPr>
              <a:t>𝑥</a:t>
            </a:r>
            <a:r>
              <a:rPr sz="2042" spc="99" baseline="-15151" dirty="0">
                <a:latin typeface="Cambria Math"/>
                <a:cs typeface="Cambria Math"/>
              </a:rPr>
              <a:t>𝑇</a:t>
            </a:r>
            <a:r>
              <a:rPr sz="1898" spc="66" dirty="0">
                <a:latin typeface="Calibri"/>
                <a:cs typeface="Calibri"/>
              </a:rPr>
              <a:t>,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(one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vec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per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word) </a:t>
            </a:r>
            <a:r>
              <a:rPr sz="1898" spc="-4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could let </a:t>
            </a:r>
            <a:r>
              <a:rPr sz="1898" spc="12" dirty="0">
                <a:latin typeface="Cambria Math"/>
                <a:cs typeface="Cambria Math"/>
              </a:rPr>
              <a:t>𝑣</a:t>
            </a:r>
            <a:r>
              <a:rPr sz="2042" spc="19" baseline="-15151" dirty="0">
                <a:latin typeface="Cambria Math"/>
                <a:cs typeface="Cambria Math"/>
              </a:rPr>
              <a:t>𝑖</a:t>
            </a:r>
            <a:r>
              <a:rPr sz="2042" spc="62" baseline="-15151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=</a:t>
            </a:r>
            <a:r>
              <a:rPr sz="1898" spc="103" dirty="0">
                <a:latin typeface="Cambria Math"/>
                <a:cs typeface="Cambria Math"/>
              </a:rPr>
              <a:t> </a:t>
            </a:r>
            <a:r>
              <a:rPr sz="1898" spc="25" dirty="0">
                <a:latin typeface="Cambria Math"/>
                <a:cs typeface="Cambria Math"/>
              </a:rPr>
              <a:t>𝑘</a:t>
            </a:r>
            <a:r>
              <a:rPr sz="2042" spc="36" baseline="-15151" dirty="0">
                <a:latin typeface="Cambria Math"/>
                <a:cs typeface="Cambria Math"/>
              </a:rPr>
              <a:t>𝑖</a:t>
            </a:r>
            <a:r>
              <a:rPr sz="2042" spc="43" baseline="-15151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=</a:t>
            </a:r>
            <a:r>
              <a:rPr sz="1898" spc="99" dirty="0">
                <a:latin typeface="Cambria Math"/>
                <a:cs typeface="Cambria Math"/>
              </a:rPr>
              <a:t> </a:t>
            </a:r>
            <a:r>
              <a:rPr sz="1898" spc="4" dirty="0">
                <a:latin typeface="Cambria Math"/>
                <a:cs typeface="Cambria Math"/>
              </a:rPr>
              <a:t>𝑞</a:t>
            </a:r>
            <a:r>
              <a:rPr sz="2042" spc="6" baseline="-15151" dirty="0">
                <a:latin typeface="Cambria Math"/>
                <a:cs typeface="Cambria Math"/>
              </a:rPr>
              <a:t>𝑖</a:t>
            </a:r>
            <a:r>
              <a:rPr sz="2042" spc="92" baseline="-15151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=</a:t>
            </a:r>
            <a:r>
              <a:rPr sz="1898" spc="99" dirty="0">
                <a:latin typeface="Cambria Math"/>
                <a:cs typeface="Cambria Math"/>
              </a:rPr>
              <a:t> </a:t>
            </a:r>
            <a:r>
              <a:rPr sz="1898" spc="12" dirty="0">
                <a:latin typeface="Cambria Math"/>
                <a:cs typeface="Cambria Math"/>
              </a:rPr>
              <a:t>𝑥</a:t>
            </a:r>
            <a:r>
              <a:rPr sz="2042" spc="19" baseline="-15151" dirty="0">
                <a:latin typeface="Cambria Math"/>
                <a:cs typeface="Cambria Math"/>
              </a:rPr>
              <a:t>𝑖</a:t>
            </a:r>
            <a:r>
              <a:rPr sz="2042" spc="396" baseline="-15151" dirty="0">
                <a:latin typeface="Cambria Math"/>
                <a:cs typeface="Cambria Math"/>
              </a:rPr>
              <a:t> </a:t>
            </a:r>
            <a:r>
              <a:rPr sz="1898" spc="-4" dirty="0">
                <a:latin typeface="Calibri"/>
                <a:cs typeface="Calibri"/>
              </a:rPr>
              <a:t>(that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is,</a:t>
            </a:r>
            <a:r>
              <a:rPr sz="1898" spc="-4" dirty="0">
                <a:latin typeface="Calibri"/>
                <a:cs typeface="Calibri"/>
              </a:rPr>
              <a:t> use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same</a:t>
            </a:r>
            <a:r>
              <a:rPr sz="1898" dirty="0">
                <a:latin typeface="Calibri"/>
                <a:cs typeface="Calibri"/>
              </a:rPr>
              <a:t> vectors for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all</a:t>
            </a:r>
            <a:r>
              <a:rPr sz="1898" spc="-4" dirty="0">
                <a:latin typeface="Calibri"/>
                <a:cs typeface="Calibri"/>
              </a:rPr>
              <a:t> of </a:t>
            </a:r>
            <a:r>
              <a:rPr sz="1898" dirty="0">
                <a:latin typeface="Calibri"/>
                <a:cs typeface="Calibri"/>
              </a:rPr>
              <a:t>them!)</a:t>
            </a:r>
          </a:p>
          <a:p>
            <a:pPr marL="324803" indent="-282893">
              <a:spcBef>
                <a:spcPts val="446"/>
              </a:spcBef>
              <a:buClr>
                <a:srgbClr val="8B1515"/>
              </a:buClr>
              <a:buFont typeface="Times New Roman"/>
              <a:buChar char="•"/>
              <a:tabLst>
                <a:tab pos="324279" algn="l"/>
                <a:tab pos="324803" algn="l"/>
              </a:tabLst>
            </a:pPr>
            <a:r>
              <a:rPr sz="1898" dirty="0">
                <a:latin typeface="Calibri"/>
                <a:cs typeface="Calibri"/>
              </a:rPr>
              <a:t>The</a:t>
            </a:r>
            <a:r>
              <a:rPr sz="1898" spc="-4" dirty="0">
                <a:latin typeface="Calibri"/>
                <a:cs typeface="Calibri"/>
              </a:rPr>
              <a:t> (dot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product)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self-attention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operation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is as </a:t>
            </a:r>
            <a:r>
              <a:rPr sz="1898" spc="-4" dirty="0">
                <a:latin typeface="Calibri"/>
                <a:cs typeface="Calibri"/>
              </a:rPr>
              <a:t>follows:</a:t>
            </a:r>
            <a:endParaRPr sz="1898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00288" y="2283143"/>
            <a:ext cx="1997012" cy="912093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1572" rIns="0" bIns="0" rtlCol="0">
            <a:spAutoFit/>
          </a:bodyPr>
          <a:lstStyle/>
          <a:p>
            <a:pPr marL="68104" marR="172355">
              <a:lnSpc>
                <a:spcPts val="1782"/>
              </a:lnSpc>
              <a:spcBef>
                <a:spcPts val="12"/>
              </a:spcBef>
            </a:pPr>
            <a:r>
              <a:rPr sz="1485" spc="-4" dirty="0">
                <a:solidFill>
                  <a:srgbClr val="600058"/>
                </a:solidFill>
                <a:latin typeface="Calibri"/>
                <a:cs typeface="Calibri"/>
              </a:rPr>
              <a:t>The </a:t>
            </a:r>
            <a:r>
              <a:rPr sz="1485" dirty="0">
                <a:solidFill>
                  <a:srgbClr val="600058"/>
                </a:solidFill>
                <a:latin typeface="Calibri"/>
                <a:cs typeface="Calibri"/>
              </a:rPr>
              <a:t>number </a:t>
            </a:r>
            <a:r>
              <a:rPr sz="1485" spc="-4" dirty="0">
                <a:solidFill>
                  <a:srgbClr val="600058"/>
                </a:solidFill>
                <a:latin typeface="Calibri"/>
                <a:cs typeface="Calibri"/>
              </a:rPr>
              <a:t>of queries </a:t>
            </a:r>
            <a:r>
              <a:rPr sz="1485" spc="-326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85" spc="-4" dirty="0">
                <a:solidFill>
                  <a:srgbClr val="600058"/>
                </a:solidFill>
                <a:latin typeface="Calibri"/>
                <a:cs typeface="Calibri"/>
              </a:rPr>
              <a:t>can</a:t>
            </a:r>
            <a:r>
              <a:rPr sz="1485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85" spc="-4" dirty="0">
                <a:solidFill>
                  <a:srgbClr val="600058"/>
                </a:solidFill>
                <a:latin typeface="Calibri"/>
                <a:cs typeface="Calibri"/>
              </a:rPr>
              <a:t>differ from</a:t>
            </a:r>
            <a:r>
              <a:rPr sz="1485" spc="-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85" dirty="0">
                <a:solidFill>
                  <a:srgbClr val="600058"/>
                </a:solidFill>
                <a:latin typeface="Calibri"/>
                <a:cs typeface="Calibri"/>
              </a:rPr>
              <a:t>the </a:t>
            </a:r>
            <a:r>
              <a:rPr sz="1485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85" spc="-4" dirty="0">
                <a:solidFill>
                  <a:srgbClr val="600058"/>
                </a:solidFill>
                <a:latin typeface="Calibri"/>
                <a:cs typeface="Calibri"/>
              </a:rPr>
              <a:t>number of</a:t>
            </a:r>
            <a:r>
              <a:rPr sz="1485" spc="-1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85" dirty="0">
                <a:solidFill>
                  <a:srgbClr val="600058"/>
                </a:solidFill>
                <a:latin typeface="Calibri"/>
                <a:cs typeface="Calibri"/>
              </a:rPr>
              <a:t>keys</a:t>
            </a:r>
            <a:r>
              <a:rPr sz="1485" spc="-1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85" dirty="0">
                <a:solidFill>
                  <a:srgbClr val="600058"/>
                </a:solidFill>
                <a:latin typeface="Calibri"/>
                <a:cs typeface="Calibri"/>
              </a:rPr>
              <a:t>and</a:t>
            </a:r>
            <a:endParaRPr sz="1485">
              <a:latin typeface="Calibri"/>
              <a:cs typeface="Calibri"/>
            </a:endParaRPr>
          </a:p>
          <a:p>
            <a:pPr marL="68104">
              <a:lnSpc>
                <a:spcPts val="1725"/>
              </a:lnSpc>
            </a:pPr>
            <a:r>
              <a:rPr sz="1485" dirty="0">
                <a:solidFill>
                  <a:srgbClr val="600058"/>
                </a:solidFill>
                <a:latin typeface="Calibri"/>
                <a:cs typeface="Calibri"/>
              </a:rPr>
              <a:t>values</a:t>
            </a:r>
            <a:r>
              <a:rPr sz="1485" spc="-2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85" dirty="0">
                <a:solidFill>
                  <a:srgbClr val="600058"/>
                </a:solidFill>
                <a:latin typeface="Calibri"/>
                <a:cs typeface="Calibri"/>
              </a:rPr>
              <a:t>in</a:t>
            </a:r>
            <a:r>
              <a:rPr sz="1485" spc="-17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85" spc="-4" dirty="0">
                <a:solidFill>
                  <a:srgbClr val="600058"/>
                </a:solidFill>
                <a:latin typeface="Calibri"/>
                <a:cs typeface="Calibri"/>
              </a:rPr>
              <a:t>practice.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68425" y="5217052"/>
            <a:ext cx="90630" cy="251336"/>
          </a:xfrm>
          <a:prstGeom prst="rect">
            <a:avLst/>
          </a:prstGeom>
        </p:spPr>
        <p:txBody>
          <a:bodyPr vert="horz" wrap="square" lIns="0" tIns="9954" rIns="0" bIns="0" rtlCol="0">
            <a:spAutoFit/>
          </a:bodyPr>
          <a:lstStyle/>
          <a:p>
            <a:pPr marL="10478">
              <a:spcBef>
                <a:spcPts val="78"/>
              </a:spcBef>
            </a:pPr>
            <a:r>
              <a:rPr sz="1568" spc="161" dirty="0">
                <a:latin typeface="Cambria Math"/>
                <a:cs typeface="Cambria Math"/>
              </a:rPr>
              <a:t>𝑖</a:t>
            </a:r>
            <a:endParaRPr sz="1568">
              <a:latin typeface="Cambria Math"/>
              <a:cs typeface="Cambria Math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93044" y="5205736"/>
            <a:ext cx="1296382" cy="251336"/>
          </a:xfrm>
          <a:prstGeom prst="rect">
            <a:avLst/>
          </a:prstGeom>
        </p:spPr>
        <p:txBody>
          <a:bodyPr vert="horz" wrap="square" lIns="0" tIns="9954" rIns="0" bIns="0" rtlCol="0">
            <a:spAutoFit/>
          </a:bodyPr>
          <a:lstStyle/>
          <a:p>
            <a:pPr marL="10478">
              <a:spcBef>
                <a:spcPts val="78"/>
              </a:spcBef>
              <a:tabLst>
                <a:tab pos="977027" algn="l"/>
              </a:tabLst>
            </a:pPr>
            <a:r>
              <a:rPr sz="1568" spc="157" dirty="0">
                <a:latin typeface="Cambria Math"/>
                <a:cs typeface="Cambria Math"/>
              </a:rPr>
              <a:t>𝑖</a:t>
            </a:r>
            <a:r>
              <a:rPr sz="1568" spc="474" dirty="0">
                <a:latin typeface="Cambria Math"/>
                <a:cs typeface="Cambria Math"/>
              </a:rPr>
              <a:t>𝑗</a:t>
            </a:r>
            <a:r>
              <a:rPr sz="1568" dirty="0">
                <a:latin typeface="Cambria Math"/>
                <a:cs typeface="Cambria Math"/>
              </a:rPr>
              <a:t>	</a:t>
            </a:r>
            <a:r>
              <a:rPr sz="1568" spc="474" dirty="0">
                <a:latin typeface="Cambria Math"/>
                <a:cs typeface="Cambria Math"/>
              </a:rPr>
              <a:t>𝑗</a:t>
            </a:r>
            <a:endParaRPr sz="1568" dirty="0">
              <a:latin typeface="Cambria Math"/>
              <a:cs typeface="Cambria Math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57405" y="5783801"/>
            <a:ext cx="1439609" cy="568666"/>
          </a:xfrm>
          <a:prstGeom prst="rect">
            <a:avLst/>
          </a:prstGeom>
        </p:spPr>
        <p:txBody>
          <a:bodyPr vert="horz" wrap="square" lIns="0" tIns="9954" rIns="0" bIns="0" rtlCol="0">
            <a:spAutoFit/>
          </a:bodyPr>
          <a:lstStyle/>
          <a:p>
            <a:pPr marL="10478" marR="4191" indent="48720">
              <a:spcBef>
                <a:spcPts val="78"/>
              </a:spcBef>
            </a:pPr>
            <a:r>
              <a:rPr sz="1815" spc="-4" dirty="0">
                <a:solidFill>
                  <a:srgbClr val="175E53"/>
                </a:solidFill>
                <a:latin typeface="Calibri"/>
                <a:cs typeface="Calibri"/>
              </a:rPr>
              <a:t>Compute </a:t>
            </a:r>
            <a:r>
              <a:rPr sz="1815" b="1" spc="-4" dirty="0">
                <a:solidFill>
                  <a:srgbClr val="175E53"/>
                </a:solidFill>
                <a:latin typeface="Calibri"/>
                <a:cs typeface="Calibri"/>
              </a:rPr>
              <a:t>key</a:t>
            </a:r>
            <a:r>
              <a:rPr sz="1815" spc="-4" dirty="0">
                <a:solidFill>
                  <a:srgbClr val="175E53"/>
                </a:solidFill>
                <a:latin typeface="Calibri"/>
                <a:cs typeface="Calibri"/>
              </a:rPr>
              <a:t>- </a:t>
            </a:r>
            <a:r>
              <a:rPr sz="1815" spc="-399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815" b="1" spc="-4" dirty="0">
                <a:solidFill>
                  <a:srgbClr val="175E53"/>
                </a:solidFill>
                <a:latin typeface="Calibri"/>
                <a:cs typeface="Calibri"/>
              </a:rPr>
              <a:t>query</a:t>
            </a:r>
            <a:r>
              <a:rPr sz="1815" b="1" spc="-4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815" spc="-4" dirty="0">
                <a:solidFill>
                  <a:srgbClr val="175E53"/>
                </a:solidFill>
                <a:latin typeface="Calibri"/>
                <a:cs typeface="Calibri"/>
              </a:rPr>
              <a:t>affinities</a:t>
            </a:r>
            <a:endParaRPr sz="1815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13497" y="5201964"/>
            <a:ext cx="182832" cy="492619"/>
          </a:xfrm>
          <a:prstGeom prst="rect">
            <a:avLst/>
          </a:prstGeom>
        </p:spPr>
        <p:txBody>
          <a:bodyPr vert="horz" wrap="square" lIns="0" tIns="9954" rIns="0" bIns="0" rtlCol="0">
            <a:spAutoFit/>
          </a:bodyPr>
          <a:lstStyle/>
          <a:p>
            <a:pPr marL="10478">
              <a:spcBef>
                <a:spcPts val="78"/>
              </a:spcBef>
            </a:pPr>
            <a:r>
              <a:rPr sz="1568" spc="157" dirty="0">
                <a:latin typeface="Cambria Math"/>
                <a:cs typeface="Cambria Math"/>
              </a:rPr>
              <a:t>𝑖</a:t>
            </a:r>
            <a:r>
              <a:rPr sz="1568" spc="471" dirty="0">
                <a:latin typeface="Cambria Math"/>
                <a:cs typeface="Cambria Math"/>
              </a:rPr>
              <a:t>𝑗</a:t>
            </a:r>
            <a:endParaRPr sz="1568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33367" y="5076234"/>
            <a:ext cx="2982420" cy="340671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41910">
              <a:spcBef>
                <a:spcPts val="83"/>
              </a:spcBef>
              <a:tabLst>
                <a:tab pos="423815" algn="l"/>
                <a:tab pos="2327053" algn="l"/>
                <a:tab pos="2746676" algn="l"/>
              </a:tabLst>
            </a:pPr>
            <a:r>
              <a:rPr sz="2145" dirty="0">
                <a:latin typeface="Cambria Math"/>
                <a:cs typeface="Cambria Math"/>
              </a:rPr>
              <a:t>𝑒	= 𝑞</a:t>
            </a:r>
            <a:r>
              <a:rPr lang="en-US" sz="2145" i="1" baseline="-25000" dirty="0" err="1">
                <a:latin typeface="Cambria Math"/>
                <a:cs typeface="Cambria Math"/>
              </a:rPr>
              <a:t>i</a:t>
            </a:r>
            <a:r>
              <a:rPr sz="2352" baseline="30701" dirty="0">
                <a:latin typeface="Cambria Math"/>
                <a:cs typeface="Cambria Math"/>
              </a:rPr>
              <a:t>𝖳</a:t>
            </a:r>
            <a:r>
              <a:rPr sz="2145" dirty="0">
                <a:latin typeface="Cambria Math"/>
                <a:cs typeface="Cambria Math"/>
              </a:rPr>
              <a:t>𝑘	</a:t>
            </a:r>
            <a:r>
              <a:rPr sz="3217" baseline="1068" dirty="0">
                <a:latin typeface="Cambria Math"/>
                <a:cs typeface="Cambria Math"/>
              </a:rPr>
              <a:t>𝛼	=</a:t>
            </a:r>
          </a:p>
        </p:txBody>
      </p:sp>
      <p:sp>
        <p:nvSpPr>
          <p:cNvPr id="14" name="object 14"/>
          <p:cNvSpPr/>
          <p:nvPr/>
        </p:nvSpPr>
        <p:spPr>
          <a:xfrm>
            <a:off x="4418151" y="5267973"/>
            <a:ext cx="1464755" cy="17812"/>
          </a:xfrm>
          <a:custGeom>
            <a:avLst/>
            <a:gdLst/>
            <a:ahLst/>
            <a:cxnLst/>
            <a:rect l="l" t="t" r="r" b="b"/>
            <a:pathLst>
              <a:path w="1775459" h="21589">
                <a:moveTo>
                  <a:pt x="1775460" y="0"/>
                </a:moveTo>
                <a:lnTo>
                  <a:pt x="0" y="0"/>
                </a:lnTo>
                <a:lnTo>
                  <a:pt x="0" y="21336"/>
                </a:lnTo>
                <a:lnTo>
                  <a:pt x="1775460" y="21336"/>
                </a:lnTo>
                <a:lnTo>
                  <a:pt x="17754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15" name="object 15"/>
          <p:cNvSpPr txBox="1"/>
          <p:nvPr/>
        </p:nvSpPr>
        <p:spPr>
          <a:xfrm>
            <a:off x="4644990" y="4855643"/>
            <a:ext cx="1013698" cy="341199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31433">
              <a:spcBef>
                <a:spcPts val="87"/>
              </a:spcBef>
            </a:pPr>
            <a:r>
              <a:rPr sz="2145" spc="37" dirty="0">
                <a:latin typeface="Cambria Math"/>
                <a:cs typeface="Cambria Math"/>
              </a:rPr>
              <a:t>exp(𝑒</a:t>
            </a:r>
            <a:r>
              <a:rPr sz="2352" spc="55" baseline="-16081" dirty="0">
                <a:latin typeface="Cambria Math"/>
                <a:cs typeface="Cambria Math"/>
              </a:rPr>
              <a:t>𝑖𝑗</a:t>
            </a:r>
            <a:r>
              <a:rPr sz="2145" spc="37" dirty="0">
                <a:latin typeface="Cambria Math"/>
                <a:cs typeface="Cambria Math"/>
              </a:rPr>
              <a:t>)</a:t>
            </a:r>
            <a:endParaRPr sz="2145" dirty="0">
              <a:latin typeface="Cambria Math"/>
              <a:cs typeface="Cambria Math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408199" y="5243455"/>
            <a:ext cx="214265" cy="340671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lang="el-GR" sz="2145" dirty="0">
                <a:latin typeface="Cambria Math"/>
                <a:cs typeface="Cambria Math"/>
              </a:rPr>
              <a:t>Σ</a:t>
            </a:r>
            <a:endParaRPr sz="2145" dirty="0">
              <a:latin typeface="Cambria Math"/>
              <a:cs typeface="Cambria Math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580867" y="5264410"/>
            <a:ext cx="235744" cy="372010"/>
          </a:xfrm>
          <a:prstGeom prst="rect">
            <a:avLst/>
          </a:prstGeom>
        </p:spPr>
        <p:txBody>
          <a:bodyPr vert="horz" wrap="square" lIns="0" tIns="9954" rIns="0" bIns="0" rtlCol="0">
            <a:spAutoFit/>
          </a:bodyPr>
          <a:lstStyle/>
          <a:p>
            <a:pPr marL="31433">
              <a:spcBef>
                <a:spcPts val="78"/>
              </a:spcBef>
            </a:pPr>
            <a:r>
              <a:rPr sz="2352" spc="68" baseline="-16081" dirty="0">
                <a:latin typeface="Cambria Math"/>
                <a:cs typeface="Cambria Math"/>
              </a:rPr>
              <a:t>𝑗</a:t>
            </a:r>
            <a:r>
              <a:rPr lang="en-US" sz="2352" spc="68" baseline="-16081" dirty="0">
                <a:latin typeface="Cambria Math"/>
                <a:cs typeface="Cambria Math"/>
              </a:rPr>
              <a:t>'</a:t>
            </a:r>
            <a:endParaRPr sz="1279" dirty="0">
              <a:latin typeface="Cambria Math"/>
              <a:cs typeface="Cambria Math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835394" y="5783800"/>
            <a:ext cx="2123265" cy="899269"/>
          </a:xfrm>
          <a:prstGeom prst="rect">
            <a:avLst/>
          </a:prstGeom>
        </p:spPr>
        <p:txBody>
          <a:bodyPr vert="horz" wrap="square" lIns="0" tIns="9954" rIns="0" bIns="0" rtlCol="0">
            <a:spAutoFit/>
          </a:bodyPr>
          <a:lstStyle/>
          <a:p>
            <a:pPr marL="10478" marR="4191" indent="1572" algn="ctr">
              <a:spcBef>
                <a:spcPts val="78"/>
              </a:spcBef>
            </a:pPr>
            <a:r>
              <a:rPr sz="1815" spc="-4" dirty="0">
                <a:solidFill>
                  <a:srgbClr val="175E53"/>
                </a:solidFill>
                <a:latin typeface="Calibri"/>
                <a:cs typeface="Calibri"/>
              </a:rPr>
              <a:t>Compute</a:t>
            </a:r>
            <a:r>
              <a:rPr sz="1815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815" spc="-4" dirty="0">
                <a:solidFill>
                  <a:srgbClr val="175E53"/>
                </a:solidFill>
                <a:latin typeface="Calibri"/>
                <a:cs typeface="Calibri"/>
              </a:rPr>
              <a:t>attention </a:t>
            </a:r>
            <a:r>
              <a:rPr sz="181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815" spc="-4" dirty="0">
                <a:solidFill>
                  <a:srgbClr val="175E53"/>
                </a:solidFill>
                <a:latin typeface="Calibri"/>
                <a:cs typeface="Calibri"/>
              </a:rPr>
              <a:t>weights</a:t>
            </a:r>
            <a:r>
              <a:rPr sz="181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815" spc="-4" dirty="0">
                <a:solidFill>
                  <a:srgbClr val="175E53"/>
                </a:solidFill>
                <a:latin typeface="Calibri"/>
                <a:cs typeface="Calibri"/>
              </a:rPr>
              <a:t>from</a:t>
            </a:r>
            <a:r>
              <a:rPr sz="1815" spc="-17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815" spc="-9" dirty="0">
                <a:solidFill>
                  <a:srgbClr val="175E53"/>
                </a:solidFill>
                <a:latin typeface="Calibri"/>
                <a:cs typeface="Calibri"/>
              </a:rPr>
              <a:t>affinities</a:t>
            </a:r>
            <a:endParaRPr sz="1815">
              <a:latin typeface="Calibri"/>
              <a:cs typeface="Calibri"/>
            </a:endParaRPr>
          </a:p>
          <a:p>
            <a:pPr marL="2096" algn="ctr">
              <a:spcBef>
                <a:spcPts val="438"/>
              </a:spcBef>
            </a:pPr>
            <a:r>
              <a:rPr sz="1815" spc="-9" dirty="0">
                <a:solidFill>
                  <a:srgbClr val="175E53"/>
                </a:solidFill>
                <a:latin typeface="Calibri"/>
                <a:cs typeface="Calibri"/>
              </a:rPr>
              <a:t>(softmax)</a:t>
            </a:r>
            <a:endParaRPr sz="1815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643679" y="5027934"/>
            <a:ext cx="2153650" cy="349135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  <a:tabLst>
                <a:tab pos="964454" algn="l"/>
                <a:tab pos="1994392" algn="l"/>
              </a:tabLst>
            </a:pPr>
            <a:r>
              <a:rPr sz="2145" dirty="0">
                <a:latin typeface="Cambria Math"/>
                <a:cs typeface="Cambria Math"/>
              </a:rPr>
              <a:t>output	=</a:t>
            </a:r>
            <a:r>
              <a:rPr sz="2145" spc="111" dirty="0">
                <a:latin typeface="Cambria Math"/>
                <a:cs typeface="Cambria Math"/>
              </a:rPr>
              <a:t> </a:t>
            </a:r>
            <a:r>
              <a:rPr lang="el-GR" sz="2145" spc="111" dirty="0">
                <a:latin typeface="Cambria Math"/>
                <a:cs typeface="Cambria Math"/>
              </a:rPr>
              <a:t>Σ</a:t>
            </a:r>
            <a:r>
              <a:rPr lang="en-US" sz="2200" spc="168" dirty="0">
                <a:latin typeface="Cambria Math"/>
                <a:cs typeface="Cambria Math"/>
              </a:rPr>
              <a:t> </a:t>
            </a:r>
            <a:r>
              <a:rPr lang="en-US" sz="2200" spc="168" baseline="-25000" dirty="0">
                <a:latin typeface="Cambria Math"/>
                <a:cs typeface="Cambria Math"/>
              </a:rPr>
              <a:t>𝑗</a:t>
            </a:r>
            <a:r>
              <a:rPr sz="2145" spc="-111" dirty="0">
                <a:latin typeface="Cambria Math"/>
                <a:cs typeface="Cambria Math"/>
              </a:rPr>
              <a:t> </a:t>
            </a:r>
            <a:r>
              <a:rPr sz="2145" dirty="0">
                <a:latin typeface="Cambria Math"/>
                <a:cs typeface="Cambria Math"/>
              </a:rPr>
              <a:t>𝛼	𝑣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7404920" y="5130822"/>
            <a:ext cx="1600176" cy="251336"/>
          </a:xfrm>
          <a:prstGeom prst="rect">
            <a:avLst/>
          </a:prstGeom>
        </p:spPr>
        <p:txBody>
          <a:bodyPr vert="horz" wrap="square" lIns="0" tIns="9954" rIns="0" bIns="0" rtlCol="0">
            <a:spAutoFit/>
          </a:bodyPr>
          <a:lstStyle/>
          <a:p>
            <a:pPr marL="10478">
              <a:spcBef>
                <a:spcPts val="78"/>
              </a:spcBef>
              <a:tabLst>
                <a:tab pos="1021032" algn="l"/>
                <a:tab pos="1324356" algn="l"/>
              </a:tabLst>
            </a:pPr>
            <a:r>
              <a:rPr lang="en-US" sz="1568" spc="161" dirty="0">
                <a:latin typeface="Cambria Math"/>
                <a:cs typeface="Cambria Math"/>
              </a:rPr>
              <a:t> </a:t>
            </a:r>
            <a:r>
              <a:rPr sz="1568" spc="161" dirty="0">
                <a:latin typeface="Cambria Math"/>
                <a:cs typeface="Cambria Math"/>
              </a:rPr>
              <a:t>𝑖</a:t>
            </a:r>
            <a:r>
              <a:rPr lang="en-US" sz="1568" spc="161" dirty="0">
                <a:latin typeface="Cambria Math"/>
                <a:cs typeface="Cambria Math"/>
              </a:rPr>
              <a:t>	</a:t>
            </a:r>
            <a:r>
              <a:rPr lang="en-US" sz="1568" spc="157" dirty="0">
                <a:latin typeface="Cambria Math"/>
                <a:cs typeface="Cambria Math"/>
              </a:rPr>
              <a:t>𝑖</a:t>
            </a:r>
            <a:r>
              <a:rPr sz="1568" spc="474" dirty="0">
                <a:latin typeface="Cambria Math"/>
                <a:cs typeface="Cambria Math"/>
              </a:rPr>
              <a:t>𝑗</a:t>
            </a:r>
            <a:r>
              <a:rPr sz="1568" dirty="0">
                <a:latin typeface="Cambria Math"/>
                <a:cs typeface="Cambria Math"/>
              </a:rPr>
              <a:t>	</a:t>
            </a:r>
            <a:r>
              <a:rPr lang="en-US" sz="1568" dirty="0">
                <a:latin typeface="Cambria Math"/>
                <a:cs typeface="Cambria Math"/>
              </a:rPr>
              <a:t> </a:t>
            </a:r>
            <a:r>
              <a:rPr sz="1568" spc="474" dirty="0">
                <a:latin typeface="Cambria Math"/>
                <a:cs typeface="Cambria Math"/>
              </a:rPr>
              <a:t>𝑗</a:t>
            </a:r>
            <a:endParaRPr sz="1568" dirty="0">
              <a:latin typeface="Cambria Math"/>
              <a:cs typeface="Cambria Math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666833" y="5365995"/>
            <a:ext cx="2253186" cy="996652"/>
          </a:xfrm>
          <a:prstGeom prst="rect">
            <a:avLst/>
          </a:prstGeom>
        </p:spPr>
        <p:txBody>
          <a:bodyPr vert="horz" wrap="square" lIns="0" tIns="93250" rIns="0" bIns="0" rtlCol="0">
            <a:spAutoFit/>
          </a:bodyPr>
          <a:lstStyle/>
          <a:p>
            <a:pPr marL="540639" algn="ctr">
              <a:spcBef>
                <a:spcPts val="735"/>
              </a:spcBef>
            </a:pPr>
            <a:endParaRPr sz="1568" dirty="0">
              <a:latin typeface="Cambria Math"/>
              <a:cs typeface="Cambria Math"/>
            </a:endParaRPr>
          </a:p>
          <a:p>
            <a:pPr marL="10478" marR="4191" indent="167116">
              <a:spcBef>
                <a:spcPts val="751"/>
              </a:spcBef>
            </a:pPr>
            <a:r>
              <a:rPr sz="1815" spc="-4" dirty="0">
                <a:solidFill>
                  <a:srgbClr val="175E53"/>
                </a:solidFill>
                <a:latin typeface="Calibri"/>
                <a:cs typeface="Calibri"/>
              </a:rPr>
              <a:t>Compute</a:t>
            </a:r>
            <a:r>
              <a:rPr sz="181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815" spc="-9" dirty="0">
                <a:solidFill>
                  <a:srgbClr val="175E53"/>
                </a:solidFill>
                <a:latin typeface="Calibri"/>
                <a:cs typeface="Calibri"/>
              </a:rPr>
              <a:t>outputs</a:t>
            </a:r>
            <a:r>
              <a:rPr sz="1815" spc="-4" dirty="0">
                <a:solidFill>
                  <a:srgbClr val="175E53"/>
                </a:solidFill>
                <a:latin typeface="Calibri"/>
                <a:cs typeface="Calibri"/>
              </a:rPr>
              <a:t> as </a:t>
            </a:r>
            <a:r>
              <a:rPr sz="181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815" spc="-4" dirty="0">
                <a:solidFill>
                  <a:srgbClr val="175E53"/>
                </a:solidFill>
                <a:latin typeface="Calibri"/>
                <a:cs typeface="Calibri"/>
              </a:rPr>
              <a:t>weighted</a:t>
            </a:r>
            <a:r>
              <a:rPr sz="181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815" spc="-9" dirty="0">
                <a:solidFill>
                  <a:srgbClr val="175E53"/>
                </a:solidFill>
                <a:latin typeface="Calibri"/>
                <a:cs typeface="Calibri"/>
              </a:rPr>
              <a:t>sum</a:t>
            </a:r>
            <a:r>
              <a:rPr sz="181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815" spc="-4" dirty="0">
                <a:solidFill>
                  <a:srgbClr val="175E53"/>
                </a:solidFill>
                <a:latin typeface="Calibri"/>
                <a:cs typeface="Calibri"/>
              </a:rPr>
              <a:t>of</a:t>
            </a:r>
            <a:r>
              <a:rPr sz="181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815" b="1" spc="-4" dirty="0">
                <a:solidFill>
                  <a:srgbClr val="175E53"/>
                </a:solidFill>
                <a:latin typeface="Calibri"/>
                <a:cs typeface="Calibri"/>
              </a:rPr>
              <a:t>values</a:t>
            </a:r>
            <a:endParaRPr sz="1815" dirty="0">
              <a:latin typeface="Calibri"/>
              <a:cs typeface="Calibri"/>
            </a:endParaRPr>
          </a:p>
        </p:txBody>
      </p:sp>
      <p:sp>
        <p:nvSpPr>
          <p:cNvPr id="25" name="object 19">
            <a:extLst>
              <a:ext uri="{FF2B5EF4-FFF2-40B4-BE49-F238E27FC236}">
                <a16:creationId xmlns:a16="http://schemas.microsoft.com/office/drawing/2014/main" id="{725FDBE9-93A5-4704-91A0-1B95ED3504FE}"/>
              </a:ext>
            </a:extLst>
          </p:cNvPr>
          <p:cNvSpPr txBox="1"/>
          <p:nvPr/>
        </p:nvSpPr>
        <p:spPr>
          <a:xfrm>
            <a:off x="4828137" y="5254770"/>
            <a:ext cx="1508865" cy="340671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  <a:tabLst>
                <a:tab pos="853917" algn="l"/>
              </a:tabLst>
            </a:pPr>
            <a:r>
              <a:rPr sz="2145" dirty="0">
                <a:latin typeface="Cambria Math"/>
                <a:cs typeface="Cambria Math"/>
              </a:rPr>
              <a:t>ex</a:t>
            </a:r>
            <a:r>
              <a:rPr sz="2145" spc="4" dirty="0">
                <a:latin typeface="Cambria Math"/>
                <a:cs typeface="Cambria Math"/>
              </a:rPr>
              <a:t>p</a:t>
            </a:r>
            <a:r>
              <a:rPr sz="2145" spc="-4" dirty="0">
                <a:latin typeface="Cambria Math"/>
                <a:cs typeface="Cambria Math"/>
              </a:rPr>
              <a:t>(</a:t>
            </a:r>
            <a:r>
              <a:rPr lang="en-US" sz="1980" spc="37" dirty="0">
                <a:latin typeface="Cambria Math"/>
                <a:cs typeface="Cambria Math"/>
              </a:rPr>
              <a:t>𝑒</a:t>
            </a:r>
            <a:r>
              <a:rPr lang="en-US" sz="2200" spc="55" baseline="-16081" dirty="0">
                <a:latin typeface="Cambria Math"/>
                <a:cs typeface="Cambria Math"/>
              </a:rPr>
              <a:t>𝑖𝑗</a:t>
            </a:r>
            <a:r>
              <a:rPr lang="en-US" sz="2145" baseline="-25000" dirty="0">
                <a:latin typeface="Cambria Math"/>
                <a:cs typeface="Cambria Math"/>
              </a:rPr>
              <a:t>’</a:t>
            </a:r>
            <a:r>
              <a:rPr lang="en-US" sz="1279" spc="-128" dirty="0">
                <a:latin typeface="Cambria Math"/>
                <a:cs typeface="Cambria Math"/>
              </a:rPr>
              <a:t> </a:t>
            </a:r>
            <a:r>
              <a:rPr sz="2145" dirty="0">
                <a:latin typeface="Cambria Math"/>
                <a:cs typeface="Cambria Math"/>
              </a:rPr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FF6EFD-7F48-4481-B778-DB80896ADAC4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F0EC5C49-19BD-4727-8DF0-86CDC38F2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541687"/>
          </a:xfrm>
        </p:spPr>
        <p:txBody>
          <a:bodyPr/>
          <a:lstStyle/>
          <a:p>
            <a:r>
              <a:rPr lang="en-US" sz="3520" spc="4" dirty="0">
                <a:latin typeface="Calibri"/>
                <a:cs typeface="Calibri"/>
              </a:rPr>
              <a:t>Self-Attention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8282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4780254" y="4680812"/>
            <a:ext cx="521780" cy="451581"/>
            <a:chOff x="5794247" y="4392167"/>
            <a:chExt cx="632460" cy="547370"/>
          </a:xfrm>
        </p:grpSpPr>
        <p:sp>
          <p:nvSpPr>
            <p:cNvPr id="4" name="object 4"/>
            <p:cNvSpPr/>
            <p:nvPr/>
          </p:nvSpPr>
          <p:spPr>
            <a:xfrm>
              <a:off x="5984747" y="4642103"/>
              <a:ext cx="203200" cy="297180"/>
            </a:xfrm>
            <a:custGeom>
              <a:avLst/>
              <a:gdLst/>
              <a:ahLst/>
              <a:cxnLst/>
              <a:rect l="l" t="t" r="r" b="b"/>
              <a:pathLst>
                <a:path w="203200" h="297179">
                  <a:moveTo>
                    <a:pt x="202691" y="0"/>
                  </a:moveTo>
                  <a:lnTo>
                    <a:pt x="0" y="0"/>
                  </a:lnTo>
                  <a:lnTo>
                    <a:pt x="0" y="297180"/>
                  </a:lnTo>
                  <a:lnTo>
                    <a:pt x="202691" y="297180"/>
                  </a:lnTo>
                  <a:lnTo>
                    <a:pt x="202691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5" name="object 5"/>
            <p:cNvSpPr/>
            <p:nvPr/>
          </p:nvSpPr>
          <p:spPr>
            <a:xfrm>
              <a:off x="5794247" y="4392167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70">
                  <a:moveTo>
                    <a:pt x="62065" y="44674"/>
                  </a:moveTo>
                  <a:lnTo>
                    <a:pt x="53810" y="54326"/>
                  </a:lnTo>
                  <a:lnTo>
                    <a:pt x="288543" y="255142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70">
                  <a:moveTo>
                    <a:pt x="0" y="0"/>
                  </a:moveTo>
                  <a:lnTo>
                    <a:pt x="33147" y="78485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8"/>
                  </a:lnTo>
                  <a:lnTo>
                    <a:pt x="69099" y="36448"/>
                  </a:lnTo>
                  <a:lnTo>
                    <a:pt x="82676" y="20573"/>
                  </a:lnTo>
                  <a:lnTo>
                    <a:pt x="0" y="0"/>
                  </a:lnTo>
                  <a:close/>
                </a:path>
                <a:path w="297179" h="255270">
                  <a:moveTo>
                    <a:pt x="52450" y="36448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8"/>
                  </a:lnTo>
                  <a:close/>
                </a:path>
                <a:path w="297179" h="255270">
                  <a:moveTo>
                    <a:pt x="69099" y="36448"/>
                  </a:moveTo>
                  <a:lnTo>
                    <a:pt x="52450" y="36448"/>
                  </a:lnTo>
                  <a:lnTo>
                    <a:pt x="62065" y="44674"/>
                  </a:lnTo>
                  <a:lnTo>
                    <a:pt x="69099" y="364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48755" y="4392167"/>
              <a:ext cx="76200" cy="25031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083045" y="4392167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5" h="255904">
                  <a:moveTo>
                    <a:pt x="278435" y="40049"/>
                  </a:moveTo>
                  <a:lnTo>
                    <a:pt x="0" y="245109"/>
                  </a:lnTo>
                  <a:lnTo>
                    <a:pt x="7619" y="255396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5" h="255904">
                  <a:moveTo>
                    <a:pt x="326925" y="32511"/>
                  </a:moveTo>
                  <a:lnTo>
                    <a:pt x="288670" y="32511"/>
                  </a:lnTo>
                  <a:lnTo>
                    <a:pt x="296163" y="42798"/>
                  </a:lnTo>
                  <a:lnTo>
                    <a:pt x="285988" y="50296"/>
                  </a:lnTo>
                  <a:lnTo>
                    <a:pt x="304800" y="75818"/>
                  </a:lnTo>
                  <a:lnTo>
                    <a:pt x="326925" y="32511"/>
                  </a:lnTo>
                  <a:close/>
                </a:path>
                <a:path w="343535" h="255904">
                  <a:moveTo>
                    <a:pt x="288670" y="32511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8"/>
                  </a:lnTo>
                  <a:lnTo>
                    <a:pt x="288670" y="32511"/>
                  </a:lnTo>
                  <a:close/>
                </a:path>
                <a:path w="343535" h="255904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0" y="32511"/>
                  </a:lnTo>
                  <a:lnTo>
                    <a:pt x="326925" y="32511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851711" y="5150164"/>
            <a:ext cx="427481" cy="774779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31433">
              <a:spcBef>
                <a:spcPts val="87"/>
              </a:spcBef>
            </a:pPr>
            <a:r>
              <a:rPr sz="1898" spc="-25" dirty="0">
                <a:latin typeface="Cambria Math"/>
                <a:cs typeface="Cambria Math"/>
              </a:rPr>
              <a:t>𝑤</a:t>
            </a:r>
            <a:r>
              <a:rPr sz="2042" spc="-36" baseline="-15151" dirty="0">
                <a:latin typeface="Cambria Math"/>
                <a:cs typeface="Cambria Math"/>
              </a:rPr>
              <a:t>1</a:t>
            </a:r>
            <a:endParaRPr sz="2042" baseline="-15151">
              <a:latin typeface="Cambria Math"/>
              <a:cs typeface="Cambria Math"/>
            </a:endParaRPr>
          </a:p>
          <a:p>
            <a:pPr marL="37719">
              <a:spcBef>
                <a:spcPts val="1423"/>
              </a:spcBef>
            </a:pPr>
            <a:r>
              <a:rPr sz="1898" i="1" dirty="0">
                <a:latin typeface="Calibri"/>
                <a:cs typeface="Calibri"/>
              </a:rPr>
              <a:t>The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23797" y="4324369"/>
            <a:ext cx="284464" cy="302648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31433">
              <a:spcBef>
                <a:spcPts val="83"/>
              </a:spcBef>
            </a:pPr>
            <a:r>
              <a:rPr sz="1898" spc="-21" dirty="0">
                <a:latin typeface="Cambria Math"/>
                <a:cs typeface="Cambria Math"/>
              </a:rPr>
              <a:t>𝑞</a:t>
            </a:r>
            <a:r>
              <a:rPr sz="2042" spc="-31" baseline="-15151" dirty="0">
                <a:latin typeface="Cambria Math"/>
                <a:cs typeface="Cambria Math"/>
              </a:rPr>
              <a:t>1</a:t>
            </a:r>
            <a:endParaRPr sz="2042" baseline="-15151">
              <a:latin typeface="Cambria Math"/>
              <a:cs typeface="Cambria Math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49016" y="4336105"/>
            <a:ext cx="1018413" cy="302648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41910">
              <a:spcBef>
                <a:spcPts val="83"/>
              </a:spcBef>
              <a:tabLst>
                <a:tab pos="750713" algn="l"/>
              </a:tabLst>
            </a:pPr>
            <a:r>
              <a:rPr sz="1898" spc="4" dirty="0">
                <a:latin typeface="Cambria Math"/>
                <a:cs typeface="Cambria Math"/>
              </a:rPr>
              <a:t>𝑘</a:t>
            </a:r>
            <a:r>
              <a:rPr sz="2042" spc="6" baseline="-15151" dirty="0">
                <a:latin typeface="Cambria Math"/>
                <a:cs typeface="Cambria Math"/>
              </a:rPr>
              <a:t>1	</a:t>
            </a:r>
            <a:r>
              <a:rPr sz="1898" spc="-9" dirty="0">
                <a:latin typeface="Cambria Math"/>
                <a:cs typeface="Cambria Math"/>
              </a:rPr>
              <a:t>𝑣</a:t>
            </a:r>
            <a:r>
              <a:rPr sz="2042" spc="-12" baseline="-15151" dirty="0">
                <a:latin typeface="Cambria Math"/>
                <a:cs typeface="Cambria Math"/>
              </a:rPr>
              <a:t>1</a:t>
            </a:r>
            <a:endParaRPr sz="2042" baseline="-15151">
              <a:latin typeface="Cambria Math"/>
              <a:cs typeface="Cambria Math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941999" y="4705959"/>
            <a:ext cx="521780" cy="450533"/>
            <a:chOff x="7202423" y="4422647"/>
            <a:chExt cx="632460" cy="546100"/>
          </a:xfrm>
        </p:grpSpPr>
        <p:sp>
          <p:nvSpPr>
            <p:cNvPr id="12" name="object 12"/>
            <p:cNvSpPr/>
            <p:nvPr/>
          </p:nvSpPr>
          <p:spPr>
            <a:xfrm>
              <a:off x="7394447" y="4672583"/>
              <a:ext cx="201295" cy="295910"/>
            </a:xfrm>
            <a:custGeom>
              <a:avLst/>
              <a:gdLst/>
              <a:ahLst/>
              <a:cxnLst/>
              <a:rect l="l" t="t" r="r" b="b"/>
              <a:pathLst>
                <a:path w="201295" h="295910">
                  <a:moveTo>
                    <a:pt x="201168" y="0"/>
                  </a:moveTo>
                  <a:lnTo>
                    <a:pt x="0" y="0"/>
                  </a:lnTo>
                  <a:lnTo>
                    <a:pt x="0" y="295656"/>
                  </a:lnTo>
                  <a:lnTo>
                    <a:pt x="201168" y="295656"/>
                  </a:lnTo>
                  <a:lnTo>
                    <a:pt x="201168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3" name="object 13"/>
            <p:cNvSpPr/>
            <p:nvPr/>
          </p:nvSpPr>
          <p:spPr>
            <a:xfrm>
              <a:off x="7202423" y="4422647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70">
                  <a:moveTo>
                    <a:pt x="62065" y="44674"/>
                  </a:moveTo>
                  <a:lnTo>
                    <a:pt x="53810" y="54326"/>
                  </a:lnTo>
                  <a:lnTo>
                    <a:pt x="288544" y="255143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70">
                  <a:moveTo>
                    <a:pt x="0" y="0"/>
                  </a:moveTo>
                  <a:lnTo>
                    <a:pt x="33147" y="78485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70">
                  <a:moveTo>
                    <a:pt x="52450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9"/>
                  </a:lnTo>
                  <a:close/>
                </a:path>
                <a:path w="297179" h="255270">
                  <a:moveTo>
                    <a:pt x="69099" y="36449"/>
                  </a:moveTo>
                  <a:lnTo>
                    <a:pt x="52450" y="36449"/>
                  </a:lnTo>
                  <a:lnTo>
                    <a:pt x="62065" y="4467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56931" y="4422647"/>
              <a:ext cx="76200" cy="25031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491221" y="4422647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4">
                  <a:moveTo>
                    <a:pt x="278435" y="40049"/>
                  </a:moveTo>
                  <a:lnTo>
                    <a:pt x="0" y="245109"/>
                  </a:lnTo>
                  <a:lnTo>
                    <a:pt x="7620" y="255396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4">
                  <a:moveTo>
                    <a:pt x="326925" y="32512"/>
                  </a:moveTo>
                  <a:lnTo>
                    <a:pt x="288671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8"/>
                  </a:lnTo>
                  <a:lnTo>
                    <a:pt x="326925" y="32512"/>
                  </a:lnTo>
                  <a:close/>
                </a:path>
                <a:path w="343534" h="255904">
                  <a:moveTo>
                    <a:pt x="288671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1" y="32512"/>
                  </a:lnTo>
                  <a:close/>
                </a:path>
                <a:path w="343534" h="255904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1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986739" y="5035288"/>
            <a:ext cx="477250" cy="877548"/>
          </a:xfrm>
          <a:prstGeom prst="rect">
            <a:avLst/>
          </a:prstGeom>
        </p:spPr>
        <p:txBody>
          <a:bodyPr vert="horz" wrap="square" lIns="0" tIns="150876" rIns="0" bIns="0" rtlCol="0">
            <a:spAutoFit/>
          </a:bodyPr>
          <a:lstStyle/>
          <a:p>
            <a:pPr marL="56055">
              <a:spcBef>
                <a:spcPts val="1188"/>
              </a:spcBef>
            </a:pPr>
            <a:r>
              <a:rPr sz="1898" spc="-9" dirty="0">
                <a:latin typeface="Cambria Math"/>
                <a:cs typeface="Cambria Math"/>
              </a:rPr>
              <a:t>𝑤</a:t>
            </a:r>
            <a:r>
              <a:rPr sz="2042" spc="-12" baseline="-15151" dirty="0">
                <a:latin typeface="Cambria Math"/>
                <a:cs typeface="Cambria Math"/>
              </a:rPr>
              <a:t>2</a:t>
            </a:r>
            <a:endParaRPr sz="2042" baseline="-15151">
              <a:latin typeface="Cambria Math"/>
              <a:cs typeface="Cambria Math"/>
            </a:endParaRPr>
          </a:p>
          <a:p>
            <a:pPr marL="31433">
              <a:spcBef>
                <a:spcPts val="1110"/>
              </a:spcBef>
            </a:pPr>
            <a:r>
              <a:rPr sz="1898" i="1" dirty="0">
                <a:latin typeface="Calibri"/>
                <a:cs typeface="Calibri"/>
              </a:rPr>
              <a:t>chef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83551" y="4349515"/>
            <a:ext cx="289703" cy="302648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31433">
              <a:spcBef>
                <a:spcPts val="83"/>
              </a:spcBef>
            </a:pPr>
            <a:r>
              <a:rPr sz="1898" dirty="0">
                <a:latin typeface="Cambria Math"/>
                <a:cs typeface="Cambria Math"/>
              </a:rPr>
              <a:t>𝑞</a:t>
            </a:r>
            <a:r>
              <a:rPr sz="2042" baseline="-15151" dirty="0">
                <a:latin typeface="Cambria Math"/>
                <a:cs typeface="Cambria Math"/>
              </a:rPr>
              <a:t>2</a:t>
            </a:r>
            <a:endParaRPr sz="2042" baseline="-15151">
              <a:latin typeface="Cambria Math"/>
              <a:cs typeface="Cambria Math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7172896" y="4708474"/>
            <a:ext cx="521780" cy="451581"/>
            <a:chOff x="8694419" y="4425696"/>
            <a:chExt cx="632460" cy="547370"/>
          </a:xfrm>
        </p:grpSpPr>
        <p:sp>
          <p:nvSpPr>
            <p:cNvPr id="19" name="object 19"/>
            <p:cNvSpPr/>
            <p:nvPr/>
          </p:nvSpPr>
          <p:spPr>
            <a:xfrm>
              <a:off x="8884919" y="4677156"/>
              <a:ext cx="203200" cy="295910"/>
            </a:xfrm>
            <a:custGeom>
              <a:avLst/>
              <a:gdLst/>
              <a:ahLst/>
              <a:cxnLst/>
              <a:rect l="l" t="t" r="r" b="b"/>
              <a:pathLst>
                <a:path w="203200" h="295910">
                  <a:moveTo>
                    <a:pt x="202692" y="0"/>
                  </a:moveTo>
                  <a:lnTo>
                    <a:pt x="0" y="0"/>
                  </a:lnTo>
                  <a:lnTo>
                    <a:pt x="0" y="295656"/>
                  </a:lnTo>
                  <a:lnTo>
                    <a:pt x="202692" y="295656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0" name="object 20"/>
            <p:cNvSpPr/>
            <p:nvPr/>
          </p:nvSpPr>
          <p:spPr>
            <a:xfrm>
              <a:off x="8694419" y="4425696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70">
                  <a:moveTo>
                    <a:pt x="62065" y="44674"/>
                  </a:moveTo>
                  <a:lnTo>
                    <a:pt x="53810" y="54326"/>
                  </a:lnTo>
                  <a:lnTo>
                    <a:pt x="288544" y="255142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70">
                  <a:moveTo>
                    <a:pt x="0" y="0"/>
                  </a:moveTo>
                  <a:lnTo>
                    <a:pt x="33147" y="78485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8"/>
                  </a:lnTo>
                  <a:lnTo>
                    <a:pt x="69099" y="36448"/>
                  </a:lnTo>
                  <a:lnTo>
                    <a:pt x="82676" y="20573"/>
                  </a:lnTo>
                  <a:lnTo>
                    <a:pt x="0" y="0"/>
                  </a:lnTo>
                  <a:close/>
                </a:path>
                <a:path w="297179" h="255270">
                  <a:moveTo>
                    <a:pt x="52450" y="36448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8"/>
                  </a:lnTo>
                  <a:close/>
                </a:path>
                <a:path w="297179" h="255270">
                  <a:moveTo>
                    <a:pt x="69099" y="36448"/>
                  </a:moveTo>
                  <a:lnTo>
                    <a:pt x="52450" y="36448"/>
                  </a:lnTo>
                  <a:lnTo>
                    <a:pt x="62065" y="44674"/>
                  </a:lnTo>
                  <a:lnTo>
                    <a:pt x="69099" y="364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48927" y="4425696"/>
              <a:ext cx="76200" cy="25031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8983217" y="4425696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4">
                  <a:moveTo>
                    <a:pt x="278435" y="40049"/>
                  </a:moveTo>
                  <a:lnTo>
                    <a:pt x="0" y="245109"/>
                  </a:lnTo>
                  <a:lnTo>
                    <a:pt x="7620" y="255396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4">
                  <a:moveTo>
                    <a:pt x="326925" y="32511"/>
                  </a:moveTo>
                  <a:lnTo>
                    <a:pt x="288671" y="32511"/>
                  </a:lnTo>
                  <a:lnTo>
                    <a:pt x="296163" y="42798"/>
                  </a:lnTo>
                  <a:lnTo>
                    <a:pt x="285988" y="50296"/>
                  </a:lnTo>
                  <a:lnTo>
                    <a:pt x="304800" y="75818"/>
                  </a:lnTo>
                  <a:lnTo>
                    <a:pt x="326925" y="32511"/>
                  </a:lnTo>
                  <a:close/>
                </a:path>
                <a:path w="343534" h="255904">
                  <a:moveTo>
                    <a:pt x="288671" y="32511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8"/>
                  </a:lnTo>
                  <a:lnTo>
                    <a:pt x="288671" y="32511"/>
                  </a:lnTo>
                  <a:close/>
                </a:path>
                <a:path w="343534" h="255904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1" y="32511"/>
                  </a:lnTo>
                  <a:lnTo>
                    <a:pt x="326925" y="32511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7217112" y="5038683"/>
            <a:ext cx="484061" cy="877548"/>
          </a:xfrm>
          <a:prstGeom prst="rect">
            <a:avLst/>
          </a:prstGeom>
        </p:spPr>
        <p:txBody>
          <a:bodyPr vert="horz" wrap="square" lIns="0" tIns="150876" rIns="0" bIns="0" rtlCol="0">
            <a:spAutoFit/>
          </a:bodyPr>
          <a:lstStyle/>
          <a:p>
            <a:pPr marL="56055">
              <a:spcBef>
                <a:spcPts val="1188"/>
              </a:spcBef>
            </a:pPr>
            <a:r>
              <a:rPr sz="1898" spc="-9" dirty="0">
                <a:latin typeface="Cambria Math"/>
                <a:cs typeface="Cambria Math"/>
              </a:rPr>
              <a:t>𝑤</a:t>
            </a:r>
            <a:r>
              <a:rPr sz="2042" spc="-12" baseline="-15151" dirty="0">
                <a:latin typeface="Cambria Math"/>
                <a:cs typeface="Cambria Math"/>
              </a:rPr>
              <a:t>3</a:t>
            </a:r>
            <a:endParaRPr sz="2042" baseline="-15151">
              <a:latin typeface="Cambria Math"/>
              <a:cs typeface="Cambria Math"/>
            </a:endParaRPr>
          </a:p>
          <a:p>
            <a:pPr marL="31433">
              <a:spcBef>
                <a:spcPts val="1110"/>
              </a:spcBef>
            </a:pPr>
            <a:r>
              <a:rPr sz="1898" i="1" dirty="0">
                <a:latin typeface="Calibri"/>
                <a:cs typeface="Calibri"/>
              </a:rPr>
              <a:t>who</a:t>
            </a:r>
            <a:endParaRPr sz="1898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8902941" y="4719789"/>
            <a:ext cx="521780" cy="450533"/>
            <a:chOff x="10791443" y="4439411"/>
            <a:chExt cx="632460" cy="546100"/>
          </a:xfrm>
        </p:grpSpPr>
        <p:sp>
          <p:nvSpPr>
            <p:cNvPr id="25" name="object 25"/>
            <p:cNvSpPr/>
            <p:nvPr/>
          </p:nvSpPr>
          <p:spPr>
            <a:xfrm>
              <a:off x="10981943" y="4689347"/>
              <a:ext cx="203200" cy="295910"/>
            </a:xfrm>
            <a:custGeom>
              <a:avLst/>
              <a:gdLst/>
              <a:ahLst/>
              <a:cxnLst/>
              <a:rect l="l" t="t" r="r" b="b"/>
              <a:pathLst>
                <a:path w="203200" h="295910">
                  <a:moveTo>
                    <a:pt x="202692" y="0"/>
                  </a:moveTo>
                  <a:lnTo>
                    <a:pt x="0" y="0"/>
                  </a:lnTo>
                  <a:lnTo>
                    <a:pt x="0" y="295656"/>
                  </a:lnTo>
                  <a:lnTo>
                    <a:pt x="202692" y="295656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6" name="object 26"/>
            <p:cNvSpPr/>
            <p:nvPr/>
          </p:nvSpPr>
          <p:spPr>
            <a:xfrm>
              <a:off x="10791443" y="4439411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70">
                  <a:moveTo>
                    <a:pt x="62065" y="44674"/>
                  </a:moveTo>
                  <a:lnTo>
                    <a:pt x="53810" y="54326"/>
                  </a:lnTo>
                  <a:lnTo>
                    <a:pt x="288544" y="255143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70">
                  <a:moveTo>
                    <a:pt x="0" y="0"/>
                  </a:moveTo>
                  <a:lnTo>
                    <a:pt x="33147" y="78486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70">
                  <a:moveTo>
                    <a:pt x="52450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9"/>
                  </a:lnTo>
                  <a:close/>
                </a:path>
                <a:path w="297179" h="255270">
                  <a:moveTo>
                    <a:pt x="69099" y="36449"/>
                  </a:moveTo>
                  <a:lnTo>
                    <a:pt x="52450" y="36449"/>
                  </a:lnTo>
                  <a:lnTo>
                    <a:pt x="62065" y="4467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pic>
          <p:nvPicPr>
            <p:cNvPr id="27" name="object 2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45951" y="4439411"/>
              <a:ext cx="76200" cy="250317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080241" y="4439411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4">
                  <a:moveTo>
                    <a:pt x="278435" y="40049"/>
                  </a:moveTo>
                  <a:lnTo>
                    <a:pt x="0" y="245110"/>
                  </a:lnTo>
                  <a:lnTo>
                    <a:pt x="7619" y="255396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4">
                  <a:moveTo>
                    <a:pt x="326925" y="32512"/>
                  </a:moveTo>
                  <a:lnTo>
                    <a:pt x="288671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8"/>
                  </a:lnTo>
                  <a:lnTo>
                    <a:pt x="326925" y="32512"/>
                  </a:lnTo>
                  <a:close/>
                </a:path>
                <a:path w="343534" h="255904">
                  <a:moveTo>
                    <a:pt x="288671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1" y="32512"/>
                  </a:lnTo>
                  <a:close/>
                </a:path>
                <a:path w="343534" h="255904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1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8897912" y="5049119"/>
            <a:ext cx="510778" cy="877548"/>
          </a:xfrm>
          <a:prstGeom prst="rect">
            <a:avLst/>
          </a:prstGeom>
        </p:spPr>
        <p:txBody>
          <a:bodyPr vert="horz" wrap="square" lIns="0" tIns="150876" rIns="0" bIns="0" rtlCol="0">
            <a:spAutoFit/>
          </a:bodyPr>
          <a:lstStyle/>
          <a:p>
            <a:pPr marL="95346">
              <a:spcBef>
                <a:spcPts val="1188"/>
              </a:spcBef>
            </a:pPr>
            <a:r>
              <a:rPr sz="1898" spc="25" dirty="0">
                <a:latin typeface="Cambria Math"/>
                <a:cs typeface="Cambria Math"/>
              </a:rPr>
              <a:t>𝑤</a:t>
            </a:r>
            <a:r>
              <a:rPr sz="2042" spc="36" baseline="-15151" dirty="0">
                <a:latin typeface="Cambria Math"/>
                <a:cs typeface="Cambria Math"/>
              </a:rPr>
              <a:t>𝑇</a:t>
            </a:r>
            <a:endParaRPr sz="2042" baseline="-15151">
              <a:latin typeface="Cambria Math"/>
              <a:cs typeface="Cambria Math"/>
            </a:endParaRPr>
          </a:p>
          <a:p>
            <a:pPr marL="31433">
              <a:spcBef>
                <a:spcPts val="1110"/>
              </a:spcBef>
            </a:pPr>
            <a:r>
              <a:rPr sz="1898" i="1" dirty="0">
                <a:latin typeface="Calibri"/>
                <a:cs typeface="Calibri"/>
              </a:rPr>
              <a:t>food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669816" y="4375081"/>
            <a:ext cx="313278" cy="302648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31433">
              <a:spcBef>
                <a:spcPts val="83"/>
              </a:spcBef>
            </a:pPr>
            <a:r>
              <a:rPr sz="1898" spc="54" dirty="0">
                <a:latin typeface="Cambria Math"/>
                <a:cs typeface="Cambria Math"/>
              </a:rPr>
              <a:t>𝑘</a:t>
            </a:r>
            <a:r>
              <a:rPr sz="2042" spc="80" baseline="-15151" dirty="0">
                <a:latin typeface="Cambria Math"/>
                <a:cs typeface="Cambria Math"/>
              </a:rPr>
              <a:t>𝑇</a:t>
            </a:r>
            <a:endParaRPr sz="2042" baseline="-15151">
              <a:latin typeface="Cambria Math"/>
              <a:cs typeface="Cambria Math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034226" y="4362780"/>
            <a:ext cx="304371" cy="303176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31433">
              <a:spcBef>
                <a:spcPts val="87"/>
              </a:spcBef>
            </a:pPr>
            <a:r>
              <a:rPr sz="1898" spc="29" dirty="0">
                <a:latin typeface="Cambria Math"/>
                <a:cs typeface="Cambria Math"/>
              </a:rPr>
              <a:t>𝑞</a:t>
            </a:r>
            <a:r>
              <a:rPr sz="2042" spc="43" baseline="-15151" dirty="0">
                <a:latin typeface="Cambria Math"/>
                <a:cs typeface="Cambria Math"/>
              </a:rPr>
              <a:t>𝑇</a:t>
            </a:r>
            <a:endParaRPr sz="2042" baseline="-15151">
              <a:latin typeface="Cambria Math"/>
              <a:cs typeface="Cambria Math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377677" y="4373823"/>
            <a:ext cx="308039" cy="302648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31433">
              <a:spcBef>
                <a:spcPts val="83"/>
              </a:spcBef>
            </a:pPr>
            <a:r>
              <a:rPr sz="1898" spc="42" dirty="0">
                <a:latin typeface="Cambria Math"/>
                <a:cs typeface="Cambria Math"/>
              </a:rPr>
              <a:t>𝑣</a:t>
            </a:r>
            <a:r>
              <a:rPr sz="2042" spc="62" baseline="-15151" dirty="0">
                <a:latin typeface="Cambria Math"/>
                <a:cs typeface="Cambria Math"/>
              </a:rPr>
              <a:t>𝑇</a:t>
            </a:r>
            <a:endParaRPr sz="2042" baseline="-15151">
              <a:latin typeface="Cambria Math"/>
              <a:cs typeface="Cambria Math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166268" y="4585365"/>
            <a:ext cx="382952" cy="6453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4125" i="1" dirty="0">
                <a:latin typeface="Calibri"/>
                <a:cs typeface="Calibri"/>
              </a:rPr>
              <a:t>…</a:t>
            </a:r>
            <a:endParaRPr sz="4125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4525024" y="3261322"/>
            <a:ext cx="5195268" cy="1067658"/>
            <a:chOff x="5484876" y="2671572"/>
            <a:chExt cx="6297295" cy="1294130"/>
          </a:xfrm>
        </p:grpSpPr>
        <p:sp>
          <p:nvSpPr>
            <p:cNvPr id="35" name="object 35"/>
            <p:cNvSpPr/>
            <p:nvPr/>
          </p:nvSpPr>
          <p:spPr>
            <a:xfrm>
              <a:off x="5984748" y="2921508"/>
              <a:ext cx="203200" cy="297180"/>
            </a:xfrm>
            <a:custGeom>
              <a:avLst/>
              <a:gdLst/>
              <a:ahLst/>
              <a:cxnLst/>
              <a:rect l="l" t="t" r="r" b="b"/>
              <a:pathLst>
                <a:path w="203200" h="297180">
                  <a:moveTo>
                    <a:pt x="202691" y="0"/>
                  </a:moveTo>
                  <a:lnTo>
                    <a:pt x="0" y="0"/>
                  </a:lnTo>
                  <a:lnTo>
                    <a:pt x="0" y="297179"/>
                  </a:lnTo>
                  <a:lnTo>
                    <a:pt x="202691" y="297179"/>
                  </a:lnTo>
                  <a:lnTo>
                    <a:pt x="202691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6" name="object 36"/>
            <p:cNvSpPr/>
            <p:nvPr/>
          </p:nvSpPr>
          <p:spPr>
            <a:xfrm>
              <a:off x="5794248" y="2671572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69">
                  <a:moveTo>
                    <a:pt x="62065" y="44674"/>
                  </a:moveTo>
                  <a:lnTo>
                    <a:pt x="53810" y="54326"/>
                  </a:lnTo>
                  <a:lnTo>
                    <a:pt x="288543" y="255142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69">
                  <a:moveTo>
                    <a:pt x="0" y="0"/>
                  </a:moveTo>
                  <a:lnTo>
                    <a:pt x="33147" y="78486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69">
                  <a:moveTo>
                    <a:pt x="52450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9"/>
                  </a:lnTo>
                  <a:close/>
                </a:path>
                <a:path w="297179" h="255269">
                  <a:moveTo>
                    <a:pt x="69099" y="36449"/>
                  </a:moveTo>
                  <a:lnTo>
                    <a:pt x="52450" y="36449"/>
                  </a:lnTo>
                  <a:lnTo>
                    <a:pt x="62065" y="4467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pic>
          <p:nvPicPr>
            <p:cNvPr id="37" name="object 3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48756" y="2671572"/>
              <a:ext cx="76200" cy="25031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6083046" y="2671572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5" h="255905">
                  <a:moveTo>
                    <a:pt x="278435" y="40049"/>
                  </a:moveTo>
                  <a:lnTo>
                    <a:pt x="0" y="245110"/>
                  </a:lnTo>
                  <a:lnTo>
                    <a:pt x="7619" y="255397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5" h="255905">
                  <a:moveTo>
                    <a:pt x="326925" y="32512"/>
                  </a:moveTo>
                  <a:lnTo>
                    <a:pt x="288670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8"/>
                  </a:lnTo>
                  <a:lnTo>
                    <a:pt x="326925" y="32512"/>
                  </a:lnTo>
                  <a:close/>
                </a:path>
                <a:path w="343535" h="255905">
                  <a:moveTo>
                    <a:pt x="288670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0" y="32512"/>
                  </a:lnTo>
                  <a:close/>
                </a:path>
                <a:path w="343535" h="255905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0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9" name="object 39"/>
            <p:cNvSpPr/>
            <p:nvPr/>
          </p:nvSpPr>
          <p:spPr>
            <a:xfrm>
              <a:off x="5484876" y="3345180"/>
              <a:ext cx="6297295" cy="620395"/>
            </a:xfrm>
            <a:custGeom>
              <a:avLst/>
              <a:gdLst/>
              <a:ahLst/>
              <a:cxnLst/>
              <a:rect l="l" t="t" r="r" b="b"/>
              <a:pathLst>
                <a:path w="6297295" h="620395">
                  <a:moveTo>
                    <a:pt x="6193790" y="0"/>
                  </a:moveTo>
                  <a:lnTo>
                    <a:pt x="103377" y="0"/>
                  </a:lnTo>
                  <a:lnTo>
                    <a:pt x="63115" y="8116"/>
                  </a:lnTo>
                  <a:lnTo>
                    <a:pt x="30257" y="30257"/>
                  </a:lnTo>
                  <a:lnTo>
                    <a:pt x="8116" y="63115"/>
                  </a:lnTo>
                  <a:lnTo>
                    <a:pt x="0" y="103378"/>
                  </a:lnTo>
                  <a:lnTo>
                    <a:pt x="0" y="516890"/>
                  </a:lnTo>
                  <a:lnTo>
                    <a:pt x="8116" y="557152"/>
                  </a:lnTo>
                  <a:lnTo>
                    <a:pt x="30257" y="590010"/>
                  </a:lnTo>
                  <a:lnTo>
                    <a:pt x="63115" y="612151"/>
                  </a:lnTo>
                  <a:lnTo>
                    <a:pt x="103377" y="620268"/>
                  </a:lnTo>
                  <a:lnTo>
                    <a:pt x="6193790" y="620268"/>
                  </a:lnTo>
                  <a:lnTo>
                    <a:pt x="6234052" y="612151"/>
                  </a:lnTo>
                  <a:lnTo>
                    <a:pt x="6266910" y="590010"/>
                  </a:lnTo>
                  <a:lnTo>
                    <a:pt x="6289051" y="557152"/>
                  </a:lnTo>
                  <a:lnTo>
                    <a:pt x="6297168" y="516890"/>
                  </a:lnTo>
                  <a:lnTo>
                    <a:pt x="6297168" y="103378"/>
                  </a:lnTo>
                  <a:lnTo>
                    <a:pt x="6289051" y="63115"/>
                  </a:lnTo>
                  <a:lnTo>
                    <a:pt x="6266910" y="30257"/>
                  </a:lnTo>
                  <a:lnTo>
                    <a:pt x="6234052" y="8116"/>
                  </a:lnTo>
                  <a:lnTo>
                    <a:pt x="6193790" y="0"/>
                  </a:lnTo>
                  <a:close/>
                </a:path>
              </a:pathLst>
            </a:custGeom>
            <a:solidFill>
              <a:srgbClr val="C0EFE9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0" name="object 40"/>
            <p:cNvSpPr/>
            <p:nvPr/>
          </p:nvSpPr>
          <p:spPr>
            <a:xfrm>
              <a:off x="7394448" y="2951988"/>
              <a:ext cx="201295" cy="297180"/>
            </a:xfrm>
            <a:custGeom>
              <a:avLst/>
              <a:gdLst/>
              <a:ahLst/>
              <a:cxnLst/>
              <a:rect l="l" t="t" r="r" b="b"/>
              <a:pathLst>
                <a:path w="201295" h="297180">
                  <a:moveTo>
                    <a:pt x="201168" y="0"/>
                  </a:moveTo>
                  <a:lnTo>
                    <a:pt x="0" y="0"/>
                  </a:lnTo>
                  <a:lnTo>
                    <a:pt x="0" y="297179"/>
                  </a:lnTo>
                  <a:lnTo>
                    <a:pt x="201168" y="297179"/>
                  </a:lnTo>
                  <a:lnTo>
                    <a:pt x="201168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1" name="object 41"/>
            <p:cNvSpPr/>
            <p:nvPr/>
          </p:nvSpPr>
          <p:spPr>
            <a:xfrm>
              <a:off x="7202424" y="2702052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69">
                  <a:moveTo>
                    <a:pt x="62013" y="44734"/>
                  </a:moveTo>
                  <a:lnTo>
                    <a:pt x="53810" y="54326"/>
                  </a:lnTo>
                  <a:lnTo>
                    <a:pt x="288544" y="255143"/>
                  </a:lnTo>
                  <a:lnTo>
                    <a:pt x="296799" y="245490"/>
                  </a:lnTo>
                  <a:lnTo>
                    <a:pt x="62013" y="44734"/>
                  </a:lnTo>
                  <a:close/>
                </a:path>
                <a:path w="297179" h="255269">
                  <a:moveTo>
                    <a:pt x="0" y="0"/>
                  </a:moveTo>
                  <a:lnTo>
                    <a:pt x="33147" y="78486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324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69">
                  <a:moveTo>
                    <a:pt x="52324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13" y="44734"/>
                  </a:lnTo>
                  <a:lnTo>
                    <a:pt x="52324" y="36449"/>
                  </a:lnTo>
                  <a:close/>
                </a:path>
                <a:path w="297179" h="255269">
                  <a:moveTo>
                    <a:pt x="69099" y="36449"/>
                  </a:moveTo>
                  <a:lnTo>
                    <a:pt x="52324" y="36449"/>
                  </a:lnTo>
                  <a:lnTo>
                    <a:pt x="62013" y="4473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pic>
          <p:nvPicPr>
            <p:cNvPr id="42" name="object 4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56932" y="2702052"/>
              <a:ext cx="76200" cy="250317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7491222" y="2702052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5">
                  <a:moveTo>
                    <a:pt x="278435" y="40049"/>
                  </a:moveTo>
                  <a:lnTo>
                    <a:pt x="0" y="245110"/>
                  </a:lnTo>
                  <a:lnTo>
                    <a:pt x="7620" y="255397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5">
                  <a:moveTo>
                    <a:pt x="326925" y="32512"/>
                  </a:moveTo>
                  <a:lnTo>
                    <a:pt x="288671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9"/>
                  </a:lnTo>
                  <a:lnTo>
                    <a:pt x="326925" y="32512"/>
                  </a:lnTo>
                  <a:close/>
                </a:path>
                <a:path w="343534" h="255905">
                  <a:moveTo>
                    <a:pt x="288671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1" y="32512"/>
                  </a:lnTo>
                  <a:close/>
                </a:path>
                <a:path w="343534" h="255905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1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4" name="object 44"/>
            <p:cNvSpPr/>
            <p:nvPr/>
          </p:nvSpPr>
          <p:spPr>
            <a:xfrm>
              <a:off x="8884920" y="2956560"/>
              <a:ext cx="203200" cy="295910"/>
            </a:xfrm>
            <a:custGeom>
              <a:avLst/>
              <a:gdLst/>
              <a:ahLst/>
              <a:cxnLst/>
              <a:rect l="l" t="t" r="r" b="b"/>
              <a:pathLst>
                <a:path w="203200" h="295910">
                  <a:moveTo>
                    <a:pt x="202692" y="0"/>
                  </a:moveTo>
                  <a:lnTo>
                    <a:pt x="0" y="0"/>
                  </a:lnTo>
                  <a:lnTo>
                    <a:pt x="0" y="295656"/>
                  </a:lnTo>
                  <a:lnTo>
                    <a:pt x="202692" y="295656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5" name="object 45"/>
            <p:cNvSpPr/>
            <p:nvPr/>
          </p:nvSpPr>
          <p:spPr>
            <a:xfrm>
              <a:off x="8694420" y="2705100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69">
                  <a:moveTo>
                    <a:pt x="62065" y="44674"/>
                  </a:moveTo>
                  <a:lnTo>
                    <a:pt x="53810" y="54326"/>
                  </a:lnTo>
                  <a:lnTo>
                    <a:pt x="288544" y="255142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69">
                  <a:moveTo>
                    <a:pt x="0" y="0"/>
                  </a:moveTo>
                  <a:lnTo>
                    <a:pt x="33147" y="78486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69">
                  <a:moveTo>
                    <a:pt x="52450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9"/>
                  </a:lnTo>
                  <a:close/>
                </a:path>
                <a:path w="297179" h="255269">
                  <a:moveTo>
                    <a:pt x="69099" y="36449"/>
                  </a:moveTo>
                  <a:lnTo>
                    <a:pt x="52450" y="36449"/>
                  </a:lnTo>
                  <a:lnTo>
                    <a:pt x="62065" y="4467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pic>
          <p:nvPicPr>
            <p:cNvPr id="46" name="object 4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48928" y="2705100"/>
              <a:ext cx="76200" cy="250316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8983217" y="2705100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5">
                  <a:moveTo>
                    <a:pt x="278435" y="40049"/>
                  </a:moveTo>
                  <a:lnTo>
                    <a:pt x="0" y="245110"/>
                  </a:lnTo>
                  <a:lnTo>
                    <a:pt x="7620" y="255397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5">
                  <a:moveTo>
                    <a:pt x="326925" y="32512"/>
                  </a:moveTo>
                  <a:lnTo>
                    <a:pt x="288671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9"/>
                  </a:lnTo>
                  <a:lnTo>
                    <a:pt x="326925" y="32512"/>
                  </a:lnTo>
                  <a:close/>
                </a:path>
                <a:path w="343534" h="255905">
                  <a:moveTo>
                    <a:pt x="288671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1" y="32512"/>
                  </a:lnTo>
                  <a:close/>
                </a:path>
                <a:path w="343534" h="255905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1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8" name="object 48"/>
            <p:cNvSpPr/>
            <p:nvPr/>
          </p:nvSpPr>
          <p:spPr>
            <a:xfrm>
              <a:off x="10981944" y="2968752"/>
              <a:ext cx="203200" cy="297180"/>
            </a:xfrm>
            <a:custGeom>
              <a:avLst/>
              <a:gdLst/>
              <a:ahLst/>
              <a:cxnLst/>
              <a:rect l="l" t="t" r="r" b="b"/>
              <a:pathLst>
                <a:path w="203200" h="297179">
                  <a:moveTo>
                    <a:pt x="202692" y="0"/>
                  </a:moveTo>
                  <a:lnTo>
                    <a:pt x="0" y="0"/>
                  </a:lnTo>
                  <a:lnTo>
                    <a:pt x="0" y="297179"/>
                  </a:lnTo>
                  <a:lnTo>
                    <a:pt x="202692" y="297179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9" name="object 49"/>
            <p:cNvSpPr/>
            <p:nvPr/>
          </p:nvSpPr>
          <p:spPr>
            <a:xfrm>
              <a:off x="10791444" y="2718816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69">
                  <a:moveTo>
                    <a:pt x="62065" y="44674"/>
                  </a:moveTo>
                  <a:lnTo>
                    <a:pt x="53810" y="54326"/>
                  </a:lnTo>
                  <a:lnTo>
                    <a:pt x="288544" y="255143"/>
                  </a:lnTo>
                  <a:lnTo>
                    <a:pt x="296799" y="245491"/>
                  </a:lnTo>
                  <a:lnTo>
                    <a:pt x="62065" y="44674"/>
                  </a:lnTo>
                  <a:close/>
                </a:path>
                <a:path w="297179" h="255269">
                  <a:moveTo>
                    <a:pt x="0" y="0"/>
                  </a:moveTo>
                  <a:lnTo>
                    <a:pt x="33147" y="78486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69">
                  <a:moveTo>
                    <a:pt x="52450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9"/>
                  </a:lnTo>
                  <a:close/>
                </a:path>
                <a:path w="297179" h="255269">
                  <a:moveTo>
                    <a:pt x="69099" y="36449"/>
                  </a:moveTo>
                  <a:lnTo>
                    <a:pt x="52450" y="36449"/>
                  </a:lnTo>
                  <a:lnTo>
                    <a:pt x="62065" y="4467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pic>
          <p:nvPicPr>
            <p:cNvPr id="50" name="object 5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45952" y="2718816"/>
              <a:ext cx="76200" cy="250317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1080241" y="2718816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5">
                  <a:moveTo>
                    <a:pt x="278435" y="40049"/>
                  </a:moveTo>
                  <a:lnTo>
                    <a:pt x="0" y="245110"/>
                  </a:lnTo>
                  <a:lnTo>
                    <a:pt x="7619" y="255397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5">
                  <a:moveTo>
                    <a:pt x="326925" y="32512"/>
                  </a:moveTo>
                  <a:lnTo>
                    <a:pt x="288671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9"/>
                  </a:lnTo>
                  <a:lnTo>
                    <a:pt x="326925" y="32512"/>
                  </a:lnTo>
                  <a:close/>
                </a:path>
                <a:path w="343534" h="255905">
                  <a:moveTo>
                    <a:pt x="288671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1" y="32512"/>
                  </a:lnTo>
                  <a:close/>
                </a:path>
                <a:path w="343534" h="255905">
                  <a:moveTo>
                    <a:pt x="343534" y="0"/>
                  </a:moveTo>
                  <a:lnTo>
                    <a:pt x="259587" y="14478"/>
                  </a:lnTo>
                  <a:lnTo>
                    <a:pt x="278435" y="40049"/>
                  </a:lnTo>
                  <a:lnTo>
                    <a:pt x="288671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4923797" y="2904312"/>
            <a:ext cx="284464" cy="303176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31433">
              <a:spcBef>
                <a:spcPts val="87"/>
              </a:spcBef>
            </a:pPr>
            <a:r>
              <a:rPr sz="1898" spc="-21" dirty="0">
                <a:latin typeface="Cambria Math"/>
                <a:cs typeface="Cambria Math"/>
              </a:rPr>
              <a:t>𝑞</a:t>
            </a:r>
            <a:r>
              <a:rPr sz="2042" spc="-31" baseline="-15151" dirty="0">
                <a:latin typeface="Cambria Math"/>
                <a:cs typeface="Cambria Math"/>
              </a:rPr>
              <a:t>1</a:t>
            </a:r>
            <a:endParaRPr sz="2042" baseline="-15151">
              <a:latin typeface="Cambria Math"/>
              <a:cs typeface="Cambria Math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549016" y="2916613"/>
            <a:ext cx="1018413" cy="303176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41910">
              <a:spcBef>
                <a:spcPts val="87"/>
              </a:spcBef>
              <a:tabLst>
                <a:tab pos="750713" algn="l"/>
              </a:tabLst>
            </a:pPr>
            <a:r>
              <a:rPr sz="1898" spc="4" dirty="0">
                <a:latin typeface="Cambria Math"/>
                <a:cs typeface="Cambria Math"/>
              </a:rPr>
              <a:t>𝑘</a:t>
            </a:r>
            <a:r>
              <a:rPr sz="2042" spc="6" baseline="-15151" dirty="0">
                <a:latin typeface="Cambria Math"/>
                <a:cs typeface="Cambria Math"/>
              </a:rPr>
              <a:t>1	</a:t>
            </a:r>
            <a:r>
              <a:rPr sz="1898" spc="-9" dirty="0">
                <a:latin typeface="Cambria Math"/>
                <a:cs typeface="Cambria Math"/>
              </a:rPr>
              <a:t>𝑣</a:t>
            </a:r>
            <a:r>
              <a:rPr sz="2042" spc="-12" baseline="-15151" dirty="0">
                <a:latin typeface="Cambria Math"/>
                <a:cs typeface="Cambria Math"/>
              </a:rPr>
              <a:t>1</a:t>
            </a:r>
            <a:endParaRPr sz="2042" baseline="-15151">
              <a:latin typeface="Cambria Math"/>
              <a:cs typeface="Cambria Math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719247" y="2941550"/>
            <a:ext cx="298085" cy="303176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31433">
              <a:spcBef>
                <a:spcPts val="87"/>
              </a:spcBef>
            </a:pPr>
            <a:r>
              <a:rPr sz="1898" spc="25" dirty="0">
                <a:latin typeface="Cambria Math"/>
                <a:cs typeface="Cambria Math"/>
              </a:rPr>
              <a:t>𝑘</a:t>
            </a:r>
            <a:r>
              <a:rPr sz="2042" spc="36" baseline="-15151" dirty="0">
                <a:latin typeface="Cambria Math"/>
                <a:cs typeface="Cambria Math"/>
              </a:rPr>
              <a:t>2</a:t>
            </a:r>
            <a:endParaRPr sz="2042" baseline="-15151">
              <a:latin typeface="Cambria Math"/>
              <a:cs typeface="Cambria Math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083551" y="2929709"/>
            <a:ext cx="289703" cy="303176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31433">
              <a:spcBef>
                <a:spcPts val="87"/>
              </a:spcBef>
            </a:pPr>
            <a:r>
              <a:rPr sz="1898" dirty="0">
                <a:latin typeface="Cambria Math"/>
                <a:cs typeface="Cambria Math"/>
              </a:rPr>
              <a:t>𝑞</a:t>
            </a:r>
            <a:r>
              <a:rPr sz="2042" baseline="-15151" dirty="0">
                <a:latin typeface="Cambria Math"/>
                <a:cs typeface="Cambria Math"/>
              </a:rPr>
              <a:t>2</a:t>
            </a:r>
            <a:endParaRPr sz="2042" baseline="-15151">
              <a:latin typeface="Cambria Math"/>
              <a:cs typeface="Cambria Math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313923" y="2933272"/>
            <a:ext cx="289703" cy="303176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31433">
              <a:spcBef>
                <a:spcPts val="87"/>
              </a:spcBef>
            </a:pPr>
            <a:r>
              <a:rPr sz="1898" dirty="0">
                <a:latin typeface="Cambria Math"/>
                <a:cs typeface="Cambria Math"/>
              </a:rPr>
              <a:t>𝑞</a:t>
            </a:r>
            <a:r>
              <a:rPr sz="2042" baseline="-15151" dirty="0">
                <a:latin typeface="Cambria Math"/>
                <a:cs typeface="Cambria Math"/>
              </a:rPr>
              <a:t>3</a:t>
            </a:r>
            <a:endParaRPr sz="2042" baseline="-15151">
              <a:latin typeface="Cambria Math"/>
              <a:cs typeface="Cambria Math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407410" y="2944860"/>
            <a:ext cx="1554861" cy="303176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52388">
              <a:spcBef>
                <a:spcPts val="87"/>
              </a:spcBef>
              <a:tabLst>
                <a:tab pos="573120" algn="l"/>
                <a:tab pos="1282446" algn="l"/>
              </a:tabLst>
            </a:pPr>
            <a:r>
              <a:rPr sz="2847" spc="12" baseline="1207" dirty="0">
                <a:latin typeface="Cambria Math"/>
                <a:cs typeface="Cambria Math"/>
              </a:rPr>
              <a:t>𝑣</a:t>
            </a:r>
            <a:r>
              <a:rPr sz="2042" spc="12" baseline="-13468" dirty="0">
                <a:latin typeface="Cambria Math"/>
                <a:cs typeface="Cambria Math"/>
              </a:rPr>
              <a:t>2	</a:t>
            </a:r>
            <a:r>
              <a:rPr sz="1898" spc="25" dirty="0">
                <a:latin typeface="Cambria Math"/>
                <a:cs typeface="Cambria Math"/>
              </a:rPr>
              <a:t>𝑘</a:t>
            </a:r>
            <a:r>
              <a:rPr sz="2042" spc="36" baseline="-15151" dirty="0">
                <a:latin typeface="Cambria Math"/>
                <a:cs typeface="Cambria Math"/>
              </a:rPr>
              <a:t>3	</a:t>
            </a:r>
            <a:r>
              <a:rPr sz="1898" spc="9" dirty="0">
                <a:latin typeface="Cambria Math"/>
                <a:cs typeface="Cambria Math"/>
              </a:rPr>
              <a:t>𝑣</a:t>
            </a:r>
            <a:r>
              <a:rPr sz="2042" spc="12" baseline="-15151" dirty="0">
                <a:latin typeface="Cambria Math"/>
                <a:cs typeface="Cambria Math"/>
              </a:rPr>
              <a:t>3</a:t>
            </a:r>
            <a:endParaRPr sz="2042" baseline="-15151">
              <a:latin typeface="Cambria Math"/>
              <a:cs typeface="Cambria Math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8669816" y="2955380"/>
            <a:ext cx="313278" cy="303176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31433">
              <a:spcBef>
                <a:spcPts val="87"/>
              </a:spcBef>
            </a:pPr>
            <a:r>
              <a:rPr sz="1898" spc="54" dirty="0">
                <a:latin typeface="Cambria Math"/>
                <a:cs typeface="Cambria Math"/>
              </a:rPr>
              <a:t>𝑘</a:t>
            </a:r>
            <a:r>
              <a:rPr sz="2042" spc="80" baseline="-15151" dirty="0">
                <a:latin typeface="Cambria Math"/>
                <a:cs typeface="Cambria Math"/>
              </a:rPr>
              <a:t>𝑇</a:t>
            </a:r>
            <a:endParaRPr sz="2042" baseline="-15151">
              <a:latin typeface="Cambria Math"/>
              <a:cs typeface="Cambria Math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9034226" y="2943539"/>
            <a:ext cx="304371" cy="303176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31433">
              <a:spcBef>
                <a:spcPts val="87"/>
              </a:spcBef>
            </a:pPr>
            <a:r>
              <a:rPr sz="1898" spc="33" dirty="0">
                <a:latin typeface="Cambria Math"/>
                <a:cs typeface="Cambria Math"/>
              </a:rPr>
              <a:t>𝑞</a:t>
            </a:r>
            <a:r>
              <a:rPr sz="2042" spc="50" baseline="-15151" dirty="0">
                <a:latin typeface="Cambria Math"/>
                <a:cs typeface="Cambria Math"/>
              </a:rPr>
              <a:t>𝑇</a:t>
            </a:r>
            <a:endParaRPr sz="2042" baseline="-15151">
              <a:latin typeface="Cambria Math"/>
              <a:cs typeface="Cambria Math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9377677" y="2954121"/>
            <a:ext cx="308039" cy="303176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31433">
              <a:spcBef>
                <a:spcPts val="87"/>
              </a:spcBef>
            </a:pPr>
            <a:r>
              <a:rPr sz="1898" spc="42" dirty="0">
                <a:latin typeface="Cambria Math"/>
                <a:cs typeface="Cambria Math"/>
              </a:rPr>
              <a:t>𝑣</a:t>
            </a:r>
            <a:r>
              <a:rPr sz="2042" spc="62" baseline="-15151" dirty="0">
                <a:latin typeface="Cambria Math"/>
                <a:cs typeface="Cambria Math"/>
              </a:rPr>
              <a:t>𝑇</a:t>
            </a:r>
            <a:endParaRPr sz="2042" baseline="-15151">
              <a:latin typeface="Cambria Math"/>
              <a:cs typeface="Cambria Math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8180831" y="3135131"/>
            <a:ext cx="382952" cy="645898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>
              <a:spcBef>
                <a:spcPts val="87"/>
              </a:spcBef>
            </a:pPr>
            <a:r>
              <a:rPr sz="4125" i="1" dirty="0">
                <a:latin typeface="Calibri"/>
                <a:cs typeface="Calibri"/>
              </a:rPr>
              <a:t>…</a:t>
            </a:r>
            <a:endParaRPr sz="4125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708770" y="3723845"/>
            <a:ext cx="2274666" cy="983571"/>
          </a:xfrm>
          <a:prstGeom prst="rect">
            <a:avLst/>
          </a:prstGeom>
        </p:spPr>
        <p:txBody>
          <a:bodyPr vert="horz" wrap="square" lIns="0" tIns="183357" rIns="0" bIns="0" rtlCol="0">
            <a:spAutoFit/>
          </a:bodyPr>
          <a:lstStyle/>
          <a:p>
            <a:pPr marL="701993">
              <a:spcBef>
                <a:spcPts val="1444"/>
              </a:spcBef>
            </a:pPr>
            <a:r>
              <a:rPr sz="2207" spc="21" dirty="0">
                <a:latin typeface="Calibri"/>
                <a:cs typeface="Calibri"/>
              </a:rPr>
              <a:t>self-attention</a:t>
            </a:r>
            <a:endParaRPr sz="2207">
              <a:latin typeface="Calibri"/>
              <a:cs typeface="Calibri"/>
            </a:endParaRPr>
          </a:p>
          <a:p>
            <a:pPr marL="41910">
              <a:spcBef>
                <a:spcPts val="1312"/>
              </a:spcBef>
              <a:tabLst>
                <a:tab pos="750713" algn="l"/>
                <a:tab pos="1271969" algn="l"/>
                <a:tab pos="1636062" algn="l"/>
                <a:tab pos="1981296" algn="l"/>
              </a:tabLst>
            </a:pPr>
            <a:r>
              <a:rPr sz="2847" spc="36" baseline="1207" dirty="0">
                <a:latin typeface="Cambria Math"/>
                <a:cs typeface="Cambria Math"/>
              </a:rPr>
              <a:t>𝑘</a:t>
            </a:r>
            <a:r>
              <a:rPr sz="2042" spc="36" baseline="-15151" dirty="0">
                <a:latin typeface="Cambria Math"/>
                <a:cs typeface="Cambria Math"/>
              </a:rPr>
              <a:t>2	</a:t>
            </a:r>
            <a:r>
              <a:rPr sz="2847" spc="19" baseline="1207" dirty="0">
                <a:latin typeface="Cambria Math"/>
                <a:cs typeface="Cambria Math"/>
              </a:rPr>
              <a:t>𝑣</a:t>
            </a:r>
            <a:r>
              <a:rPr sz="2042" spc="19" baseline="-13468" dirty="0">
                <a:latin typeface="Cambria Math"/>
                <a:cs typeface="Cambria Math"/>
              </a:rPr>
              <a:t>2	</a:t>
            </a:r>
            <a:r>
              <a:rPr sz="1898" spc="25" dirty="0">
                <a:latin typeface="Cambria Math"/>
                <a:cs typeface="Cambria Math"/>
              </a:rPr>
              <a:t>𝑘</a:t>
            </a:r>
            <a:r>
              <a:rPr sz="2042" spc="36" baseline="-15151" dirty="0">
                <a:latin typeface="Cambria Math"/>
                <a:cs typeface="Cambria Math"/>
              </a:rPr>
              <a:t>3	</a:t>
            </a:r>
            <a:r>
              <a:rPr sz="2847" baseline="2415" dirty="0">
                <a:latin typeface="Cambria Math"/>
                <a:cs typeface="Cambria Math"/>
              </a:rPr>
              <a:t>𝑞</a:t>
            </a:r>
            <a:r>
              <a:rPr sz="2042" baseline="-11784" dirty="0">
                <a:latin typeface="Cambria Math"/>
                <a:cs typeface="Cambria Math"/>
              </a:rPr>
              <a:t>3	</a:t>
            </a:r>
            <a:r>
              <a:rPr sz="1898" spc="12" dirty="0">
                <a:latin typeface="Cambria Math"/>
                <a:cs typeface="Cambria Math"/>
              </a:rPr>
              <a:t>𝑣</a:t>
            </a:r>
            <a:r>
              <a:rPr sz="2042" spc="19" baseline="-15151" dirty="0">
                <a:latin typeface="Cambria Math"/>
                <a:cs typeface="Cambria Math"/>
              </a:rPr>
              <a:t>3</a:t>
            </a:r>
            <a:endParaRPr sz="2042" baseline="-15151">
              <a:latin typeface="Cambria Math"/>
              <a:cs typeface="Cambria Math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17589" y="2014185"/>
            <a:ext cx="3497390" cy="4423791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293370" marR="4191" indent="-282893">
              <a:spcBef>
                <a:spcPts val="87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1898" dirty="0">
                <a:latin typeface="Calibri"/>
                <a:cs typeface="Calibri"/>
              </a:rPr>
              <a:t>In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diagram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at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right,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we 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have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stacked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self-attention 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blocks,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like we</a:t>
            </a:r>
            <a:r>
              <a:rPr sz="1898" spc="-4" dirty="0">
                <a:latin typeface="Calibri"/>
                <a:cs typeface="Calibri"/>
              </a:rPr>
              <a:t> might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stack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LSTM </a:t>
            </a:r>
            <a:r>
              <a:rPr sz="1898" spc="-4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layers.</a:t>
            </a:r>
            <a:endParaRPr sz="1898">
              <a:latin typeface="Calibri"/>
              <a:cs typeface="Calibri"/>
            </a:endParaRPr>
          </a:p>
          <a:p>
            <a:pPr>
              <a:spcBef>
                <a:spcPts val="12"/>
              </a:spcBef>
              <a:buClr>
                <a:srgbClr val="8B1515"/>
              </a:buClr>
              <a:buFont typeface="Times New Roman"/>
              <a:buChar char="•"/>
            </a:pPr>
            <a:endParaRPr sz="2599">
              <a:latin typeface="Calibri"/>
              <a:cs typeface="Calibri"/>
            </a:endParaRPr>
          </a:p>
          <a:p>
            <a:pPr marL="293370" indent="-282893">
              <a:spcBef>
                <a:spcPts val="4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1898" spc="-4" dirty="0">
                <a:latin typeface="Calibri"/>
                <a:cs typeface="Calibri"/>
              </a:rPr>
              <a:t>Can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self-attention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be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</a:t>
            </a:r>
            <a:r>
              <a:rPr sz="1898" spc="-4" dirty="0">
                <a:latin typeface="Calibri"/>
                <a:cs typeface="Calibri"/>
              </a:rPr>
              <a:t> drop-in</a:t>
            </a:r>
            <a:endParaRPr sz="1898">
              <a:latin typeface="Calibri"/>
              <a:cs typeface="Calibri"/>
            </a:endParaRPr>
          </a:p>
          <a:p>
            <a:pPr marL="293370"/>
            <a:r>
              <a:rPr sz="1898" dirty="0">
                <a:latin typeface="Calibri"/>
                <a:cs typeface="Calibri"/>
              </a:rPr>
              <a:t>replacement</a:t>
            </a:r>
            <a:r>
              <a:rPr sz="1898" spc="-17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for</a:t>
            </a:r>
            <a:r>
              <a:rPr sz="1898" spc="-21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recurrence?</a:t>
            </a:r>
            <a:endParaRPr sz="1898">
              <a:latin typeface="Calibri"/>
              <a:cs typeface="Calibri"/>
            </a:endParaRPr>
          </a:p>
          <a:p>
            <a:pPr>
              <a:spcBef>
                <a:spcPts val="17"/>
              </a:spcBef>
            </a:pPr>
            <a:endParaRPr sz="2599">
              <a:latin typeface="Calibri"/>
              <a:cs typeface="Calibri"/>
            </a:endParaRPr>
          </a:p>
          <a:p>
            <a:pPr marL="293370" indent="-282893"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1898" dirty="0">
                <a:latin typeface="Calibri"/>
                <a:cs typeface="Calibri"/>
              </a:rPr>
              <a:t>No.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It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has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few</a:t>
            </a:r>
            <a:r>
              <a:rPr sz="1898" spc="-4" dirty="0">
                <a:latin typeface="Calibri"/>
                <a:cs typeface="Calibri"/>
              </a:rPr>
              <a:t> issues, </a:t>
            </a:r>
            <a:r>
              <a:rPr sz="1898" dirty="0">
                <a:latin typeface="Calibri"/>
                <a:cs typeface="Calibri"/>
              </a:rPr>
              <a:t>which</a:t>
            </a:r>
            <a:endParaRPr sz="1898">
              <a:latin typeface="Calibri"/>
              <a:cs typeface="Calibri"/>
            </a:endParaRPr>
          </a:p>
          <a:p>
            <a:pPr marL="293370"/>
            <a:r>
              <a:rPr sz="1898" dirty="0">
                <a:latin typeface="Calibri"/>
                <a:cs typeface="Calibri"/>
              </a:rPr>
              <a:t>we’ll</a:t>
            </a:r>
            <a:r>
              <a:rPr sz="1898" spc="-25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go through.</a:t>
            </a:r>
            <a:endParaRPr sz="1898">
              <a:latin typeface="Calibri"/>
              <a:cs typeface="Calibri"/>
            </a:endParaRPr>
          </a:p>
          <a:p>
            <a:pPr>
              <a:spcBef>
                <a:spcPts val="17"/>
              </a:spcBef>
            </a:pPr>
            <a:endParaRPr sz="2599">
              <a:latin typeface="Calibri"/>
              <a:cs typeface="Calibri"/>
            </a:endParaRPr>
          </a:p>
          <a:p>
            <a:pPr marL="293370" marR="516017" indent="-282893"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1898" spc="-4" dirty="0">
                <a:latin typeface="Calibri"/>
                <a:cs typeface="Calibri"/>
              </a:rPr>
              <a:t>First, </a:t>
            </a:r>
            <a:r>
              <a:rPr sz="1898" dirty="0">
                <a:latin typeface="Calibri"/>
                <a:cs typeface="Calibri"/>
              </a:rPr>
              <a:t>self-attention is an 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operation on </a:t>
            </a:r>
            <a:r>
              <a:rPr sz="1898" b="1" dirty="0">
                <a:latin typeface="Calibri"/>
                <a:cs typeface="Calibri"/>
              </a:rPr>
              <a:t>sets</a:t>
            </a:r>
            <a:r>
              <a:rPr sz="1898" dirty="0">
                <a:latin typeface="Calibri"/>
                <a:cs typeface="Calibri"/>
              </a:rPr>
              <a:t>. It </a:t>
            </a:r>
            <a:r>
              <a:rPr sz="1898" spc="-4" dirty="0">
                <a:latin typeface="Calibri"/>
                <a:cs typeface="Calibri"/>
              </a:rPr>
              <a:t>has no </a:t>
            </a:r>
            <a:r>
              <a:rPr sz="1898" spc="-4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inherent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notion </a:t>
            </a:r>
            <a:r>
              <a:rPr sz="1898" dirty="0">
                <a:latin typeface="Calibri"/>
                <a:cs typeface="Calibri"/>
              </a:rPr>
              <a:t>of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order.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4990224" y="3712691"/>
            <a:ext cx="4185762" cy="283941"/>
          </a:xfrm>
          <a:custGeom>
            <a:avLst/>
            <a:gdLst/>
            <a:ahLst/>
            <a:cxnLst/>
            <a:rect l="l" t="t" r="r" b="b"/>
            <a:pathLst>
              <a:path w="5073650" h="344170">
                <a:moveTo>
                  <a:pt x="76200" y="76200"/>
                </a:moveTo>
                <a:lnTo>
                  <a:pt x="69850" y="63500"/>
                </a:lnTo>
                <a:lnTo>
                  <a:pt x="38100" y="0"/>
                </a:lnTo>
                <a:lnTo>
                  <a:pt x="0" y="76200"/>
                </a:lnTo>
                <a:lnTo>
                  <a:pt x="31750" y="76200"/>
                </a:lnTo>
                <a:lnTo>
                  <a:pt x="31750" y="296672"/>
                </a:lnTo>
                <a:lnTo>
                  <a:pt x="44450" y="296672"/>
                </a:lnTo>
                <a:lnTo>
                  <a:pt x="44450" y="76200"/>
                </a:lnTo>
                <a:lnTo>
                  <a:pt x="76200" y="76200"/>
                </a:lnTo>
                <a:close/>
              </a:path>
              <a:path w="5073650" h="344170">
                <a:moveTo>
                  <a:pt x="1484376" y="106680"/>
                </a:moveTo>
                <a:lnTo>
                  <a:pt x="1478026" y="93980"/>
                </a:lnTo>
                <a:lnTo>
                  <a:pt x="1446276" y="30480"/>
                </a:lnTo>
                <a:lnTo>
                  <a:pt x="1408176" y="106680"/>
                </a:lnTo>
                <a:lnTo>
                  <a:pt x="1439926" y="106680"/>
                </a:lnTo>
                <a:lnTo>
                  <a:pt x="1439926" y="327152"/>
                </a:lnTo>
                <a:lnTo>
                  <a:pt x="1452626" y="327152"/>
                </a:lnTo>
                <a:lnTo>
                  <a:pt x="1452626" y="106680"/>
                </a:lnTo>
                <a:lnTo>
                  <a:pt x="1484376" y="106680"/>
                </a:lnTo>
                <a:close/>
              </a:path>
              <a:path w="5073650" h="344170">
                <a:moveTo>
                  <a:pt x="2976372" y="106680"/>
                </a:moveTo>
                <a:lnTo>
                  <a:pt x="2970022" y="93980"/>
                </a:lnTo>
                <a:lnTo>
                  <a:pt x="2938272" y="30480"/>
                </a:lnTo>
                <a:lnTo>
                  <a:pt x="2900172" y="106680"/>
                </a:lnTo>
                <a:lnTo>
                  <a:pt x="2931922" y="106680"/>
                </a:lnTo>
                <a:lnTo>
                  <a:pt x="2931922" y="327152"/>
                </a:lnTo>
                <a:lnTo>
                  <a:pt x="2944622" y="327152"/>
                </a:lnTo>
                <a:lnTo>
                  <a:pt x="2944622" y="106680"/>
                </a:lnTo>
                <a:lnTo>
                  <a:pt x="2976372" y="106680"/>
                </a:lnTo>
                <a:close/>
              </a:path>
              <a:path w="5073650" h="344170">
                <a:moveTo>
                  <a:pt x="5073396" y="123444"/>
                </a:moveTo>
                <a:lnTo>
                  <a:pt x="5067046" y="110744"/>
                </a:lnTo>
                <a:lnTo>
                  <a:pt x="5035296" y="47244"/>
                </a:lnTo>
                <a:lnTo>
                  <a:pt x="4997196" y="123444"/>
                </a:lnTo>
                <a:lnTo>
                  <a:pt x="5028946" y="123444"/>
                </a:lnTo>
                <a:lnTo>
                  <a:pt x="5028946" y="343916"/>
                </a:lnTo>
                <a:lnTo>
                  <a:pt x="5041646" y="343916"/>
                </a:lnTo>
                <a:lnTo>
                  <a:pt x="5041646" y="123444"/>
                </a:lnTo>
                <a:lnTo>
                  <a:pt x="5073396" y="1234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65" name="object 65"/>
          <p:cNvSpPr/>
          <p:nvPr/>
        </p:nvSpPr>
        <p:spPr>
          <a:xfrm>
            <a:off x="4525024" y="2393784"/>
            <a:ext cx="5195268" cy="513398"/>
          </a:xfrm>
          <a:custGeom>
            <a:avLst/>
            <a:gdLst/>
            <a:ahLst/>
            <a:cxnLst/>
            <a:rect l="l" t="t" r="r" b="b"/>
            <a:pathLst>
              <a:path w="6297295" h="622300">
                <a:moveTo>
                  <a:pt x="6193535" y="0"/>
                </a:moveTo>
                <a:lnTo>
                  <a:pt x="103632" y="0"/>
                </a:lnTo>
                <a:lnTo>
                  <a:pt x="63275" y="8137"/>
                </a:lnTo>
                <a:lnTo>
                  <a:pt x="30337" y="30337"/>
                </a:lnTo>
                <a:lnTo>
                  <a:pt x="8137" y="63275"/>
                </a:lnTo>
                <a:lnTo>
                  <a:pt x="0" y="103632"/>
                </a:lnTo>
                <a:lnTo>
                  <a:pt x="0" y="518160"/>
                </a:lnTo>
                <a:lnTo>
                  <a:pt x="8137" y="558516"/>
                </a:lnTo>
                <a:lnTo>
                  <a:pt x="30337" y="591454"/>
                </a:lnTo>
                <a:lnTo>
                  <a:pt x="63275" y="613654"/>
                </a:lnTo>
                <a:lnTo>
                  <a:pt x="103632" y="621791"/>
                </a:lnTo>
                <a:lnTo>
                  <a:pt x="6193535" y="621791"/>
                </a:lnTo>
                <a:lnTo>
                  <a:pt x="6233892" y="613654"/>
                </a:lnTo>
                <a:lnTo>
                  <a:pt x="6266830" y="591454"/>
                </a:lnTo>
                <a:lnTo>
                  <a:pt x="6289030" y="558516"/>
                </a:lnTo>
                <a:lnTo>
                  <a:pt x="6297168" y="518160"/>
                </a:lnTo>
                <a:lnTo>
                  <a:pt x="6297168" y="103632"/>
                </a:lnTo>
                <a:lnTo>
                  <a:pt x="6289030" y="63275"/>
                </a:lnTo>
                <a:lnTo>
                  <a:pt x="6266830" y="30337"/>
                </a:lnTo>
                <a:lnTo>
                  <a:pt x="6233892" y="8137"/>
                </a:lnTo>
                <a:lnTo>
                  <a:pt x="6193535" y="0"/>
                </a:lnTo>
                <a:close/>
              </a:path>
            </a:pathLst>
          </a:custGeom>
          <a:solidFill>
            <a:srgbClr val="C0EFE9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66" name="object 66"/>
          <p:cNvSpPr txBox="1"/>
          <p:nvPr/>
        </p:nvSpPr>
        <p:spPr>
          <a:xfrm>
            <a:off x="6400286" y="2474106"/>
            <a:ext cx="1446943" cy="6898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207" spc="54" dirty="0">
                <a:latin typeface="Calibri"/>
                <a:cs typeface="Calibri"/>
              </a:rPr>
              <a:t>s</a:t>
            </a:r>
            <a:r>
              <a:rPr sz="2207" spc="9" dirty="0">
                <a:latin typeface="Calibri"/>
                <a:cs typeface="Calibri"/>
              </a:rPr>
              <a:t>el</a:t>
            </a:r>
            <a:r>
              <a:rPr sz="2207" spc="-4" dirty="0">
                <a:latin typeface="Calibri"/>
                <a:cs typeface="Calibri"/>
              </a:rPr>
              <a:t>f</a:t>
            </a:r>
            <a:r>
              <a:rPr sz="2207" spc="4" dirty="0">
                <a:latin typeface="Calibri"/>
                <a:cs typeface="Calibri"/>
              </a:rPr>
              <a:t>-</a:t>
            </a:r>
            <a:r>
              <a:rPr sz="2207" spc="21" dirty="0">
                <a:latin typeface="Calibri"/>
                <a:cs typeface="Calibri"/>
              </a:rPr>
              <a:t>att</a:t>
            </a:r>
            <a:r>
              <a:rPr sz="2207" spc="17" dirty="0">
                <a:latin typeface="Calibri"/>
                <a:cs typeface="Calibri"/>
              </a:rPr>
              <a:t>e</a:t>
            </a:r>
            <a:r>
              <a:rPr sz="2207" spc="12" dirty="0">
                <a:latin typeface="Calibri"/>
                <a:cs typeface="Calibri"/>
              </a:rPr>
              <a:t>n</a:t>
            </a:r>
            <a:r>
              <a:rPr sz="2207" spc="25" dirty="0">
                <a:latin typeface="Calibri"/>
                <a:cs typeface="Calibri"/>
              </a:rPr>
              <a:t>tion</a:t>
            </a:r>
            <a:endParaRPr sz="2207">
              <a:latin typeface="Calibri"/>
              <a:cs typeface="Calibri"/>
            </a:endParaRPr>
          </a:p>
        </p:txBody>
      </p:sp>
      <p:grpSp>
        <p:nvGrpSpPr>
          <p:cNvPr id="67" name="object 67"/>
          <p:cNvGrpSpPr/>
          <p:nvPr/>
        </p:nvGrpSpPr>
        <p:grpSpPr>
          <a:xfrm>
            <a:off x="4944961" y="2009050"/>
            <a:ext cx="4288965" cy="530162"/>
            <a:chOff x="5993891" y="1153667"/>
            <a:chExt cx="5198745" cy="642620"/>
          </a:xfrm>
        </p:grpSpPr>
        <p:sp>
          <p:nvSpPr>
            <p:cNvPr id="68" name="object 68"/>
            <p:cNvSpPr/>
            <p:nvPr/>
          </p:nvSpPr>
          <p:spPr>
            <a:xfrm>
              <a:off x="6056376" y="1452371"/>
              <a:ext cx="5073650" cy="344170"/>
            </a:xfrm>
            <a:custGeom>
              <a:avLst/>
              <a:gdLst/>
              <a:ahLst/>
              <a:cxnLst/>
              <a:rect l="l" t="t" r="r" b="b"/>
              <a:pathLst>
                <a:path w="5073650" h="344169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296672"/>
                  </a:lnTo>
                  <a:lnTo>
                    <a:pt x="44450" y="296672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5073650" h="344169">
                  <a:moveTo>
                    <a:pt x="1484376" y="106680"/>
                  </a:moveTo>
                  <a:lnTo>
                    <a:pt x="1478026" y="93980"/>
                  </a:lnTo>
                  <a:lnTo>
                    <a:pt x="1446276" y="30480"/>
                  </a:lnTo>
                  <a:lnTo>
                    <a:pt x="1408176" y="106680"/>
                  </a:lnTo>
                  <a:lnTo>
                    <a:pt x="1439926" y="106680"/>
                  </a:lnTo>
                  <a:lnTo>
                    <a:pt x="1439926" y="327152"/>
                  </a:lnTo>
                  <a:lnTo>
                    <a:pt x="1452626" y="327152"/>
                  </a:lnTo>
                  <a:lnTo>
                    <a:pt x="1452626" y="106680"/>
                  </a:lnTo>
                  <a:lnTo>
                    <a:pt x="1484376" y="106680"/>
                  </a:lnTo>
                  <a:close/>
                </a:path>
                <a:path w="5073650" h="344169">
                  <a:moveTo>
                    <a:pt x="2976372" y="106680"/>
                  </a:moveTo>
                  <a:lnTo>
                    <a:pt x="2970022" y="93980"/>
                  </a:lnTo>
                  <a:lnTo>
                    <a:pt x="2938272" y="30480"/>
                  </a:lnTo>
                  <a:lnTo>
                    <a:pt x="2900172" y="106680"/>
                  </a:lnTo>
                  <a:lnTo>
                    <a:pt x="2931922" y="106680"/>
                  </a:lnTo>
                  <a:lnTo>
                    <a:pt x="2931922" y="327152"/>
                  </a:lnTo>
                  <a:lnTo>
                    <a:pt x="2944622" y="327152"/>
                  </a:lnTo>
                  <a:lnTo>
                    <a:pt x="2944622" y="106680"/>
                  </a:lnTo>
                  <a:lnTo>
                    <a:pt x="2976372" y="106680"/>
                  </a:lnTo>
                  <a:close/>
                </a:path>
                <a:path w="5073650" h="344169">
                  <a:moveTo>
                    <a:pt x="5073396" y="123444"/>
                  </a:moveTo>
                  <a:lnTo>
                    <a:pt x="5067046" y="110744"/>
                  </a:lnTo>
                  <a:lnTo>
                    <a:pt x="5035296" y="47244"/>
                  </a:lnTo>
                  <a:lnTo>
                    <a:pt x="4997196" y="123444"/>
                  </a:lnTo>
                  <a:lnTo>
                    <a:pt x="5028946" y="123444"/>
                  </a:lnTo>
                  <a:lnTo>
                    <a:pt x="5028946" y="343916"/>
                  </a:lnTo>
                  <a:lnTo>
                    <a:pt x="5041646" y="343916"/>
                  </a:lnTo>
                  <a:lnTo>
                    <a:pt x="5041646" y="123444"/>
                  </a:lnTo>
                  <a:lnTo>
                    <a:pt x="5073396" y="1234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69" name="object 69"/>
            <p:cNvSpPr/>
            <p:nvPr/>
          </p:nvSpPr>
          <p:spPr>
            <a:xfrm>
              <a:off x="5993892" y="1153680"/>
              <a:ext cx="5198745" cy="342900"/>
            </a:xfrm>
            <a:custGeom>
              <a:avLst/>
              <a:gdLst/>
              <a:ahLst/>
              <a:cxnLst/>
              <a:rect l="l" t="t" r="r" b="b"/>
              <a:pathLst>
                <a:path w="5198745" h="342900">
                  <a:moveTo>
                    <a:pt x="201155" y="0"/>
                  </a:moveTo>
                  <a:lnTo>
                    <a:pt x="0" y="0"/>
                  </a:lnTo>
                  <a:lnTo>
                    <a:pt x="0" y="297167"/>
                  </a:lnTo>
                  <a:lnTo>
                    <a:pt x="201155" y="297167"/>
                  </a:lnTo>
                  <a:lnTo>
                    <a:pt x="201155" y="0"/>
                  </a:lnTo>
                  <a:close/>
                </a:path>
                <a:path w="5198745" h="342900">
                  <a:moveTo>
                    <a:pt x="1610868" y="30467"/>
                  </a:moveTo>
                  <a:lnTo>
                    <a:pt x="1408176" y="30467"/>
                  </a:lnTo>
                  <a:lnTo>
                    <a:pt x="1408176" y="327647"/>
                  </a:lnTo>
                  <a:lnTo>
                    <a:pt x="1610868" y="327647"/>
                  </a:lnTo>
                  <a:lnTo>
                    <a:pt x="1610868" y="30467"/>
                  </a:lnTo>
                  <a:close/>
                </a:path>
                <a:path w="5198745" h="342900">
                  <a:moveTo>
                    <a:pt x="3101340" y="35039"/>
                  </a:moveTo>
                  <a:lnTo>
                    <a:pt x="2898648" y="35039"/>
                  </a:lnTo>
                  <a:lnTo>
                    <a:pt x="2898648" y="330695"/>
                  </a:lnTo>
                  <a:lnTo>
                    <a:pt x="3101340" y="330695"/>
                  </a:lnTo>
                  <a:lnTo>
                    <a:pt x="3101340" y="35039"/>
                  </a:lnTo>
                  <a:close/>
                </a:path>
                <a:path w="5198745" h="342900">
                  <a:moveTo>
                    <a:pt x="5198364" y="47231"/>
                  </a:moveTo>
                  <a:lnTo>
                    <a:pt x="4995672" y="47231"/>
                  </a:lnTo>
                  <a:lnTo>
                    <a:pt x="4995672" y="342887"/>
                  </a:lnTo>
                  <a:lnTo>
                    <a:pt x="5198364" y="342887"/>
                  </a:lnTo>
                  <a:lnTo>
                    <a:pt x="5198364" y="47231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4255961" y="6244895"/>
            <a:ext cx="5699760" cy="269304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69916">
              <a:lnSpc>
                <a:spcPts val="2149"/>
              </a:lnSpc>
            </a:pPr>
            <a:r>
              <a:rPr sz="1815" spc="-4" dirty="0">
                <a:solidFill>
                  <a:srgbClr val="600058"/>
                </a:solidFill>
                <a:latin typeface="Calibri"/>
                <a:cs typeface="Calibri"/>
              </a:rPr>
              <a:t>Self-attention</a:t>
            </a:r>
            <a:r>
              <a:rPr sz="1815" spc="25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15" spc="-4" dirty="0">
                <a:solidFill>
                  <a:srgbClr val="600058"/>
                </a:solidFill>
                <a:latin typeface="Calibri"/>
                <a:cs typeface="Calibri"/>
              </a:rPr>
              <a:t>doesn’t know</a:t>
            </a:r>
            <a:r>
              <a:rPr sz="1815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15" spc="-4" dirty="0">
                <a:solidFill>
                  <a:srgbClr val="600058"/>
                </a:solidFill>
                <a:latin typeface="Calibri"/>
                <a:cs typeface="Calibri"/>
              </a:rPr>
              <a:t>the order</a:t>
            </a:r>
            <a:r>
              <a:rPr sz="1815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15" spc="-4" dirty="0">
                <a:solidFill>
                  <a:srgbClr val="600058"/>
                </a:solidFill>
                <a:latin typeface="Calibri"/>
                <a:cs typeface="Calibri"/>
              </a:rPr>
              <a:t>of</a:t>
            </a:r>
            <a:r>
              <a:rPr sz="1815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15" spc="-4" dirty="0">
                <a:solidFill>
                  <a:srgbClr val="600058"/>
                </a:solidFill>
                <a:latin typeface="Calibri"/>
                <a:cs typeface="Calibri"/>
              </a:rPr>
              <a:t>its</a:t>
            </a:r>
            <a:r>
              <a:rPr sz="1815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15" spc="-4" dirty="0">
                <a:solidFill>
                  <a:srgbClr val="600058"/>
                </a:solidFill>
                <a:latin typeface="Calibri"/>
                <a:cs typeface="Calibri"/>
              </a:rPr>
              <a:t>inputs.</a:t>
            </a:r>
            <a:endParaRPr sz="1815">
              <a:latin typeface="Calibri"/>
              <a:cs typeface="Calibri"/>
            </a:endParaRPr>
          </a:p>
        </p:txBody>
      </p:sp>
      <p:sp>
        <p:nvSpPr>
          <p:cNvPr id="75" name="Title 74">
            <a:extLst>
              <a:ext uri="{FF2B5EF4-FFF2-40B4-BE49-F238E27FC236}">
                <a16:creationId xmlns:a16="http://schemas.microsoft.com/office/drawing/2014/main" id="{A7E5A1F5-774F-46BE-ABC3-5AA0CA248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541687"/>
          </a:xfrm>
        </p:spPr>
        <p:txBody>
          <a:bodyPr/>
          <a:lstStyle/>
          <a:p>
            <a:r>
              <a:rPr lang="en-US" sz="3520" spc="4" dirty="0">
                <a:latin typeface="Calibri"/>
                <a:cs typeface="Calibri"/>
              </a:rPr>
              <a:t>Self-Attention</a:t>
            </a:r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120BAA4-6188-4E97-89BB-0FC54C136596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781820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9053" y="1937314"/>
            <a:ext cx="2781777" cy="1088904"/>
          </a:xfrm>
          <a:prstGeom prst="rect">
            <a:avLst/>
          </a:prstGeom>
        </p:spPr>
        <p:txBody>
          <a:bodyPr vert="horz" wrap="square" lIns="0" tIns="84344" rIns="0" bIns="0" rtlCol="0">
            <a:spAutoFit/>
          </a:bodyPr>
          <a:lstStyle/>
          <a:p>
            <a:pPr marL="532257" algn="ctr">
              <a:spcBef>
                <a:spcPts val="664"/>
              </a:spcBef>
            </a:pPr>
            <a:r>
              <a:rPr sz="2310" b="1" spc="-4" dirty="0">
                <a:latin typeface="Calibri"/>
                <a:cs typeface="Calibri"/>
              </a:rPr>
              <a:t>Barriers</a:t>
            </a:r>
            <a:endParaRPr sz="2310">
              <a:latin typeface="Calibri"/>
              <a:cs typeface="Calibri"/>
            </a:endParaRPr>
          </a:p>
          <a:p>
            <a:pPr marL="282369" indent="-282369">
              <a:spcBef>
                <a:spcPts val="483"/>
              </a:spcBef>
              <a:buClr>
                <a:srgbClr val="8B1515"/>
              </a:buClr>
              <a:buFont typeface="Times New Roman"/>
              <a:buChar char="•"/>
              <a:tabLst>
                <a:tab pos="282369" algn="l"/>
                <a:tab pos="293894" algn="l"/>
              </a:tabLst>
            </a:pPr>
            <a:r>
              <a:rPr sz="1898" spc="-4" dirty="0">
                <a:latin typeface="Calibri"/>
                <a:cs typeface="Calibri"/>
              </a:rPr>
              <a:t>Doesn’t</a:t>
            </a:r>
            <a:r>
              <a:rPr sz="1898" spc="-21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have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an</a:t>
            </a:r>
            <a:r>
              <a:rPr sz="1898" spc="-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inherent</a:t>
            </a:r>
            <a:endParaRPr sz="1898">
              <a:latin typeface="Calibri"/>
              <a:cs typeface="Calibri"/>
            </a:endParaRPr>
          </a:p>
          <a:p>
            <a:pPr marR="613982" algn="ctr"/>
            <a:r>
              <a:rPr sz="1898" spc="-4" dirty="0">
                <a:latin typeface="Calibri"/>
                <a:cs typeface="Calibri"/>
              </a:rPr>
              <a:t>notion</a:t>
            </a:r>
            <a:r>
              <a:rPr sz="1898" spc="-17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of</a:t>
            </a:r>
            <a:r>
              <a:rPr sz="1898" spc="-21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order!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35311" y="2011420"/>
            <a:ext cx="1151478" cy="365533"/>
          </a:xfrm>
          <a:prstGeom prst="rect">
            <a:avLst/>
          </a:prstGeom>
        </p:spPr>
        <p:txBody>
          <a:bodyPr vert="horz" wrap="square" lIns="0" tIns="9954" rIns="0" bIns="0" rtlCol="0">
            <a:spAutoFit/>
          </a:bodyPr>
          <a:lstStyle/>
          <a:p>
            <a:pPr marL="10478">
              <a:spcBef>
                <a:spcPts val="78"/>
              </a:spcBef>
            </a:pPr>
            <a:r>
              <a:rPr sz="2310" b="1" spc="-4" dirty="0">
                <a:latin typeface="Calibri"/>
                <a:cs typeface="Calibri"/>
              </a:rPr>
              <a:t>S</a:t>
            </a:r>
            <a:r>
              <a:rPr sz="2310" b="1" spc="-12" dirty="0">
                <a:latin typeface="Calibri"/>
                <a:cs typeface="Calibri"/>
              </a:rPr>
              <a:t>o</a:t>
            </a:r>
            <a:r>
              <a:rPr sz="2310" b="1" spc="-4" dirty="0">
                <a:latin typeface="Calibri"/>
                <a:cs typeface="Calibri"/>
              </a:rPr>
              <a:t>lut</a:t>
            </a:r>
            <a:r>
              <a:rPr sz="2310" b="1" spc="-17" dirty="0">
                <a:latin typeface="Calibri"/>
                <a:cs typeface="Calibri"/>
              </a:rPr>
              <a:t>i</a:t>
            </a:r>
            <a:r>
              <a:rPr sz="2310" b="1" spc="-4" dirty="0">
                <a:latin typeface="Calibri"/>
                <a:cs typeface="Calibri"/>
              </a:rPr>
              <a:t>ons</a:t>
            </a:r>
            <a:endParaRPr sz="231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249626" y="2654739"/>
            <a:ext cx="1109568" cy="112110"/>
            <a:chOff x="5151062" y="1936320"/>
            <a:chExt cx="1344930" cy="1358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1062" y="1936320"/>
              <a:ext cx="1344853" cy="13538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185409" y="19438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7EDF1E9A-BAD3-4F89-BAB8-DEB583E8C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1083374"/>
          </a:xfrm>
        </p:spPr>
        <p:txBody>
          <a:bodyPr/>
          <a:lstStyle/>
          <a:p>
            <a:r>
              <a:rPr lang="en-US" sz="3520" spc="4" dirty="0">
                <a:latin typeface="Calibri"/>
                <a:cs typeface="Calibri"/>
              </a:rPr>
              <a:t>Barriers</a:t>
            </a:r>
            <a:r>
              <a:rPr lang="en-US" sz="3520" spc="9" dirty="0">
                <a:latin typeface="Calibri"/>
                <a:cs typeface="Calibri"/>
              </a:rPr>
              <a:t> and</a:t>
            </a:r>
            <a:r>
              <a:rPr lang="en-US" sz="3520" spc="4" dirty="0">
                <a:latin typeface="Calibri"/>
                <a:cs typeface="Calibri"/>
              </a:rPr>
              <a:t> </a:t>
            </a:r>
            <a:r>
              <a:rPr lang="en-US" sz="3520" dirty="0">
                <a:latin typeface="Calibri"/>
                <a:cs typeface="Calibri"/>
              </a:rPr>
              <a:t>solutions</a:t>
            </a:r>
            <a:r>
              <a:rPr lang="en-US" sz="3520" spc="21" dirty="0">
                <a:latin typeface="Calibri"/>
                <a:cs typeface="Calibri"/>
              </a:rPr>
              <a:t> </a:t>
            </a:r>
            <a:r>
              <a:rPr lang="en-US" sz="3520" spc="4" dirty="0">
                <a:latin typeface="Calibri"/>
                <a:cs typeface="Calibri"/>
              </a:rPr>
              <a:t>for Self-Attention</a:t>
            </a:r>
            <a:r>
              <a:rPr lang="en-US" sz="3520" dirty="0">
                <a:latin typeface="Calibri"/>
                <a:cs typeface="Calibri"/>
              </a:rPr>
              <a:t> </a:t>
            </a:r>
            <a:r>
              <a:rPr lang="en-US" sz="3520" spc="4" dirty="0">
                <a:latin typeface="Calibri"/>
                <a:cs typeface="Calibri"/>
              </a:rPr>
              <a:t>as</a:t>
            </a:r>
            <a:r>
              <a:rPr lang="en-US" sz="3520" spc="12" dirty="0">
                <a:latin typeface="Calibri"/>
                <a:cs typeface="Calibri"/>
              </a:rPr>
              <a:t> </a:t>
            </a:r>
            <a:r>
              <a:rPr lang="en-US" sz="3520" spc="9" dirty="0">
                <a:latin typeface="Calibri"/>
                <a:cs typeface="Calibri"/>
              </a:rPr>
              <a:t>a </a:t>
            </a:r>
            <a:r>
              <a:rPr lang="en-US" sz="3520" spc="4" dirty="0">
                <a:latin typeface="Calibri"/>
                <a:cs typeface="Calibri"/>
              </a:rPr>
              <a:t>building</a:t>
            </a:r>
            <a:r>
              <a:rPr lang="en-US" sz="3520" spc="17" dirty="0">
                <a:latin typeface="Calibri"/>
                <a:cs typeface="Calibri"/>
              </a:rPr>
              <a:t> </a:t>
            </a:r>
            <a:r>
              <a:rPr lang="en-US" sz="3520" dirty="0">
                <a:latin typeface="Calibri"/>
                <a:cs typeface="Calibri"/>
              </a:rPr>
              <a:t>block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3A027C-F1A8-4BA2-A9C2-5BA433A7BF60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2771393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83BBF-D211-4D3A-8EAF-22904973A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this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414FB-2498-4291-8FAC-1CC986809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Background</a:t>
            </a:r>
          </a:p>
          <a:p>
            <a:pPr lvl="1"/>
            <a:r>
              <a:rPr lang="en-US" dirty="0"/>
              <a:t>Context prediction, unsupervised learning</a:t>
            </a:r>
          </a:p>
          <a:p>
            <a:r>
              <a:rPr lang="en-US" dirty="0"/>
              <a:t>Transformer models</a:t>
            </a:r>
          </a:p>
          <a:p>
            <a:pPr lvl="1"/>
            <a:r>
              <a:rPr lang="en-US" dirty="0"/>
              <a:t>Self-attention</a:t>
            </a:r>
          </a:p>
          <a:p>
            <a:pPr lvl="1"/>
            <a:r>
              <a:rPr lang="en-US" dirty="0"/>
              <a:t>Adapting self-attention for sequential data</a:t>
            </a:r>
          </a:p>
          <a:p>
            <a:pPr lvl="1"/>
            <a:r>
              <a:rPr lang="en-US" dirty="0"/>
              <a:t>The transformer architecture, encoder/decoder</a:t>
            </a:r>
          </a:p>
          <a:p>
            <a:pPr lvl="1"/>
            <a:r>
              <a:rPr lang="en-US" dirty="0"/>
              <a:t>Pre-training, BERT</a:t>
            </a:r>
          </a:p>
          <a:p>
            <a:r>
              <a:rPr lang="en-US" dirty="0"/>
              <a:t>Transformers beyond language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6632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75679" y="2014185"/>
            <a:ext cx="9311878" cy="2747050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335280" indent="-282893">
              <a:spcBef>
                <a:spcPts val="87"/>
              </a:spcBef>
              <a:buClr>
                <a:srgbClr val="8B1515"/>
              </a:buClr>
              <a:buFont typeface="Times New Roman"/>
              <a:buChar char="•"/>
              <a:tabLst>
                <a:tab pos="334756" algn="l"/>
                <a:tab pos="335280" algn="l"/>
              </a:tabLst>
            </a:pPr>
            <a:r>
              <a:rPr sz="1898" spc="-4" dirty="0">
                <a:latin typeface="Calibri"/>
                <a:cs typeface="Calibri"/>
              </a:rPr>
              <a:t>Since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self-attention</a:t>
            </a:r>
            <a:r>
              <a:rPr sz="1898" spc="-4" dirty="0">
                <a:latin typeface="Calibri"/>
                <a:cs typeface="Calibri"/>
              </a:rPr>
              <a:t> doesn’t</a:t>
            </a:r>
            <a:r>
              <a:rPr sz="1898" spc="17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build </a:t>
            </a:r>
            <a:r>
              <a:rPr sz="1898" dirty="0">
                <a:latin typeface="Calibri"/>
                <a:cs typeface="Calibri"/>
              </a:rPr>
              <a:t>in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order information,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we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need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to encode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order of</a:t>
            </a:r>
            <a:r>
              <a:rPr sz="1898" dirty="0">
                <a:latin typeface="Calibri"/>
                <a:cs typeface="Calibri"/>
              </a:rPr>
              <a:t> the</a:t>
            </a:r>
          </a:p>
          <a:p>
            <a:pPr marL="335280"/>
            <a:r>
              <a:rPr sz="1898" spc="-4" dirty="0">
                <a:latin typeface="Calibri"/>
                <a:cs typeface="Calibri"/>
              </a:rPr>
              <a:t>sentence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in </a:t>
            </a:r>
            <a:r>
              <a:rPr sz="1898" spc="-4" dirty="0">
                <a:latin typeface="Calibri"/>
                <a:cs typeface="Calibri"/>
              </a:rPr>
              <a:t>our </a:t>
            </a:r>
            <a:r>
              <a:rPr sz="1898" dirty="0">
                <a:latin typeface="Calibri"/>
                <a:cs typeface="Calibri"/>
              </a:rPr>
              <a:t>keys,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queries,</a:t>
            </a:r>
            <a:r>
              <a:rPr sz="1898" dirty="0">
                <a:latin typeface="Calibri"/>
                <a:cs typeface="Calibri"/>
              </a:rPr>
              <a:t> and </a:t>
            </a:r>
            <a:r>
              <a:rPr sz="1898" spc="-4" dirty="0">
                <a:latin typeface="Calibri"/>
                <a:cs typeface="Calibri"/>
              </a:rPr>
              <a:t>values.</a:t>
            </a:r>
            <a:endParaRPr sz="1898" dirty="0">
              <a:latin typeface="Calibri"/>
              <a:cs typeface="Calibri"/>
            </a:endParaRPr>
          </a:p>
          <a:p>
            <a:pPr marL="335280" indent="-282893">
              <a:spcBef>
                <a:spcPts val="454"/>
              </a:spcBef>
              <a:buClr>
                <a:srgbClr val="8B1515"/>
              </a:buClr>
              <a:buFont typeface="Times New Roman"/>
              <a:buChar char="•"/>
              <a:tabLst>
                <a:tab pos="334756" algn="l"/>
                <a:tab pos="335280" algn="l"/>
              </a:tabLst>
            </a:pPr>
            <a:r>
              <a:rPr sz="1898" spc="-4" dirty="0">
                <a:latin typeface="Calibri"/>
                <a:cs typeface="Calibri"/>
              </a:rPr>
              <a:t>Consider representing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each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b="1" dirty="0">
                <a:latin typeface="Calibri"/>
                <a:cs typeface="Calibri"/>
              </a:rPr>
              <a:t>sequence</a:t>
            </a:r>
            <a:r>
              <a:rPr sz="1898" b="1" spc="4" dirty="0">
                <a:latin typeface="Calibri"/>
                <a:cs typeface="Calibri"/>
              </a:rPr>
              <a:t> </a:t>
            </a:r>
            <a:r>
              <a:rPr sz="1898" b="1" dirty="0">
                <a:latin typeface="Calibri"/>
                <a:cs typeface="Calibri"/>
              </a:rPr>
              <a:t>index</a:t>
            </a:r>
            <a:r>
              <a:rPr sz="1898" b="1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as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b="1" spc="-4" dirty="0">
                <a:latin typeface="Calibri"/>
                <a:cs typeface="Calibri"/>
              </a:rPr>
              <a:t>vector</a:t>
            </a:r>
            <a:endParaRPr sz="1898" dirty="0">
              <a:latin typeface="Calibri"/>
              <a:cs typeface="Calibri"/>
            </a:endParaRPr>
          </a:p>
          <a:p>
            <a:pPr marL="2334387">
              <a:spcBef>
                <a:spcPts val="528"/>
              </a:spcBef>
            </a:pPr>
            <a:r>
              <a:rPr sz="1898" spc="-62" dirty="0">
                <a:latin typeface="Cambria Math"/>
                <a:cs typeface="Cambria Math"/>
              </a:rPr>
              <a:t>𝑝</a:t>
            </a:r>
            <a:r>
              <a:rPr sz="2042" spc="253" baseline="-15151" dirty="0">
                <a:latin typeface="Cambria Math"/>
                <a:cs typeface="Cambria Math"/>
              </a:rPr>
              <a:t>𝑖</a:t>
            </a:r>
            <a:r>
              <a:rPr sz="2042" baseline="-15151" dirty="0">
                <a:latin typeface="Cambria Math"/>
                <a:cs typeface="Cambria Math"/>
              </a:rPr>
              <a:t> </a:t>
            </a:r>
            <a:r>
              <a:rPr sz="2042" spc="74" baseline="-15151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∈</a:t>
            </a:r>
            <a:r>
              <a:rPr sz="1898" spc="108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ℝ</a:t>
            </a:r>
            <a:r>
              <a:rPr sz="2042" spc="433" baseline="28619" dirty="0">
                <a:latin typeface="Cambria Math"/>
                <a:cs typeface="Cambria Math"/>
              </a:rPr>
              <a:t>𝑑</a:t>
            </a:r>
            <a:r>
              <a:rPr sz="1898" dirty="0">
                <a:latin typeface="Calibri"/>
                <a:cs typeface="Calibri"/>
              </a:rPr>
              <a:t>,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fo</a:t>
            </a:r>
            <a:r>
              <a:rPr sz="1898" dirty="0">
                <a:latin typeface="Calibri"/>
                <a:cs typeface="Calibri"/>
              </a:rPr>
              <a:t>r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dirty="0">
                <a:latin typeface="Cambria Math"/>
                <a:cs typeface="Cambria Math"/>
              </a:rPr>
              <a:t>𝑖</a:t>
            </a:r>
            <a:r>
              <a:rPr sz="1898" spc="165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∈</a:t>
            </a:r>
            <a:r>
              <a:rPr sz="1898" spc="108" dirty="0">
                <a:latin typeface="Cambria Math"/>
                <a:cs typeface="Cambria Math"/>
              </a:rPr>
              <a:t> </a:t>
            </a:r>
            <a:r>
              <a:rPr sz="1898" spc="-4" dirty="0">
                <a:latin typeface="Cambria Math"/>
                <a:cs typeface="Cambria Math"/>
              </a:rPr>
              <a:t>{1</a:t>
            </a:r>
            <a:r>
              <a:rPr sz="1898" spc="4" dirty="0">
                <a:latin typeface="Cambria Math"/>
                <a:cs typeface="Cambria Math"/>
              </a:rPr>
              <a:t>,</a:t>
            </a:r>
            <a:r>
              <a:rPr sz="1898" spc="-4" dirty="0">
                <a:latin typeface="Cambria Math"/>
                <a:cs typeface="Cambria Math"/>
              </a:rPr>
              <a:t>2</a:t>
            </a:r>
            <a:r>
              <a:rPr sz="1898" dirty="0">
                <a:latin typeface="Cambria Math"/>
                <a:cs typeface="Cambria Math"/>
              </a:rPr>
              <a:t>,</a:t>
            </a:r>
            <a:r>
              <a:rPr sz="1898" spc="-95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…</a:t>
            </a:r>
            <a:r>
              <a:rPr sz="1898" spc="-116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,</a:t>
            </a:r>
            <a:r>
              <a:rPr sz="1898" spc="-95" dirty="0">
                <a:latin typeface="Cambria Math"/>
                <a:cs typeface="Cambria Math"/>
              </a:rPr>
              <a:t> </a:t>
            </a:r>
            <a:r>
              <a:rPr sz="1898" spc="45" dirty="0">
                <a:latin typeface="Cambria Math"/>
                <a:cs typeface="Cambria Math"/>
              </a:rPr>
              <a:t>𝑇</a:t>
            </a:r>
            <a:r>
              <a:rPr sz="1898" dirty="0">
                <a:latin typeface="Cambria Math"/>
                <a:cs typeface="Cambria Math"/>
              </a:rPr>
              <a:t>}</a:t>
            </a:r>
            <a:r>
              <a:rPr sz="1898" spc="4" dirty="0">
                <a:latin typeface="Cambria Math"/>
                <a:cs typeface="Cambria Math"/>
              </a:rPr>
              <a:t> </a:t>
            </a:r>
            <a:r>
              <a:rPr sz="1898" dirty="0">
                <a:latin typeface="Calibri"/>
                <a:cs typeface="Calibri"/>
              </a:rPr>
              <a:t>are </a:t>
            </a:r>
            <a:r>
              <a:rPr sz="1898" spc="-4" dirty="0">
                <a:latin typeface="Calibri"/>
                <a:cs typeface="Calibri"/>
              </a:rPr>
              <a:t>posit</a:t>
            </a:r>
            <a:r>
              <a:rPr sz="1898" spc="-12" dirty="0">
                <a:latin typeface="Calibri"/>
                <a:cs typeface="Calibri"/>
              </a:rPr>
              <a:t>i</a:t>
            </a:r>
            <a:r>
              <a:rPr sz="1898" spc="-4" dirty="0">
                <a:latin typeface="Calibri"/>
                <a:cs typeface="Calibri"/>
              </a:rPr>
              <a:t>o</a:t>
            </a:r>
            <a:r>
              <a:rPr sz="1898" dirty="0">
                <a:latin typeface="Calibri"/>
                <a:cs typeface="Calibri"/>
              </a:rPr>
              <a:t>n v</a:t>
            </a:r>
            <a:r>
              <a:rPr sz="1898" spc="4" dirty="0">
                <a:latin typeface="Calibri"/>
                <a:cs typeface="Calibri"/>
              </a:rPr>
              <a:t>e</a:t>
            </a:r>
            <a:r>
              <a:rPr sz="1898" dirty="0">
                <a:latin typeface="Calibri"/>
                <a:cs typeface="Calibri"/>
              </a:rPr>
              <a:t>ct</a:t>
            </a:r>
            <a:r>
              <a:rPr sz="1898" spc="-9" dirty="0">
                <a:latin typeface="Calibri"/>
                <a:cs typeface="Calibri"/>
              </a:rPr>
              <a:t>o</a:t>
            </a:r>
            <a:r>
              <a:rPr sz="1898" dirty="0">
                <a:latin typeface="Calibri"/>
                <a:cs typeface="Calibri"/>
              </a:rPr>
              <a:t>rs</a:t>
            </a:r>
          </a:p>
          <a:p>
            <a:pPr>
              <a:spcBef>
                <a:spcPts val="4"/>
              </a:spcBef>
            </a:pPr>
            <a:endParaRPr sz="2599" dirty="0">
              <a:latin typeface="Calibri"/>
              <a:cs typeface="Calibri"/>
            </a:endParaRPr>
          </a:p>
          <a:p>
            <a:pPr marL="335280" indent="-282893">
              <a:buClr>
                <a:srgbClr val="8B1515"/>
              </a:buClr>
              <a:buFont typeface="Times New Roman"/>
              <a:buChar char="•"/>
              <a:tabLst>
                <a:tab pos="334756" algn="l"/>
                <a:tab pos="335280" algn="l"/>
              </a:tabLst>
            </a:pPr>
            <a:r>
              <a:rPr sz="1898" spc="-4" dirty="0">
                <a:latin typeface="Calibri"/>
                <a:cs typeface="Calibri"/>
              </a:rPr>
              <a:t>Don’t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worry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about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what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mbria Math"/>
                <a:cs typeface="Cambria Math"/>
              </a:rPr>
              <a:t>𝑝</a:t>
            </a:r>
            <a:r>
              <a:rPr sz="2042" spc="-6" baseline="-15151" dirty="0">
                <a:latin typeface="Cambria Math"/>
                <a:cs typeface="Cambria Math"/>
              </a:rPr>
              <a:t>𝑖</a:t>
            </a:r>
            <a:r>
              <a:rPr sz="2042" spc="389" baseline="-15151" dirty="0">
                <a:latin typeface="Cambria Math"/>
                <a:cs typeface="Cambria Math"/>
              </a:rPr>
              <a:t> </a:t>
            </a:r>
            <a:r>
              <a:rPr sz="1898" dirty="0">
                <a:latin typeface="Calibri"/>
                <a:cs typeface="Calibri"/>
              </a:rPr>
              <a:t>are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made </a:t>
            </a:r>
            <a:r>
              <a:rPr sz="1898" spc="-4" dirty="0">
                <a:latin typeface="Calibri"/>
                <a:cs typeface="Calibri"/>
              </a:rPr>
              <a:t>of </a:t>
            </a:r>
            <a:r>
              <a:rPr sz="1898" dirty="0">
                <a:latin typeface="Calibri"/>
                <a:cs typeface="Calibri"/>
              </a:rPr>
              <a:t>yet!</a:t>
            </a:r>
          </a:p>
          <a:p>
            <a:pPr marL="335280" indent="-282893">
              <a:spcBef>
                <a:spcPts val="458"/>
              </a:spcBef>
              <a:buClr>
                <a:srgbClr val="8B1515"/>
              </a:buClr>
              <a:buFont typeface="Times New Roman"/>
              <a:buChar char="•"/>
              <a:tabLst>
                <a:tab pos="334756" algn="l"/>
                <a:tab pos="335280" algn="l"/>
              </a:tabLst>
            </a:pPr>
            <a:r>
              <a:rPr sz="1898" spc="-4" dirty="0">
                <a:latin typeface="Calibri"/>
                <a:cs typeface="Calibri"/>
              </a:rPr>
              <a:t>Easy </a:t>
            </a:r>
            <a:r>
              <a:rPr sz="1898" dirty="0">
                <a:latin typeface="Calibri"/>
                <a:cs typeface="Calibri"/>
              </a:rPr>
              <a:t>to incorporate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this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info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into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our</a:t>
            </a:r>
            <a:r>
              <a:rPr sz="1898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self-attention</a:t>
            </a:r>
            <a:r>
              <a:rPr sz="1898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block: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just</a:t>
            </a:r>
            <a:r>
              <a:rPr sz="1898" dirty="0">
                <a:latin typeface="Calibri"/>
                <a:cs typeface="Calibri"/>
              </a:rPr>
              <a:t> add the</a:t>
            </a:r>
            <a:r>
              <a:rPr sz="1898" spc="21" dirty="0">
                <a:latin typeface="Calibri"/>
                <a:cs typeface="Calibri"/>
              </a:rPr>
              <a:t> </a:t>
            </a:r>
            <a:r>
              <a:rPr sz="1898" spc="-4" dirty="0">
                <a:latin typeface="Cambria Math"/>
                <a:cs typeface="Cambria Math"/>
              </a:rPr>
              <a:t>𝑝</a:t>
            </a:r>
            <a:r>
              <a:rPr sz="2042" spc="-6" baseline="-15151" dirty="0">
                <a:latin typeface="Cambria Math"/>
                <a:cs typeface="Cambria Math"/>
              </a:rPr>
              <a:t>𝑖</a:t>
            </a:r>
            <a:r>
              <a:rPr sz="2042" spc="396" baseline="-15151" dirty="0">
                <a:latin typeface="Cambria Math"/>
                <a:cs typeface="Cambria Math"/>
              </a:rPr>
              <a:t> </a:t>
            </a:r>
            <a:r>
              <a:rPr sz="1898" dirty="0">
                <a:latin typeface="Calibri"/>
                <a:cs typeface="Calibri"/>
              </a:rPr>
              <a:t>to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our</a:t>
            </a:r>
            <a:r>
              <a:rPr sz="1898" dirty="0">
                <a:latin typeface="Calibri"/>
                <a:cs typeface="Calibri"/>
              </a:rPr>
              <a:t> inputs!</a:t>
            </a:r>
          </a:p>
          <a:p>
            <a:pPr marL="335280" indent="-282893">
              <a:spcBef>
                <a:spcPts val="582"/>
              </a:spcBef>
              <a:buClr>
                <a:srgbClr val="8B1515"/>
              </a:buClr>
              <a:buFont typeface="Times New Roman"/>
              <a:buChar char="•"/>
              <a:tabLst>
                <a:tab pos="334756" algn="l"/>
                <a:tab pos="335280" algn="l"/>
              </a:tabLst>
            </a:pPr>
            <a:r>
              <a:rPr sz="1898" spc="-4" dirty="0">
                <a:latin typeface="Calibri"/>
                <a:cs typeface="Calibri"/>
              </a:rPr>
              <a:t>L</a:t>
            </a:r>
            <a:r>
              <a:rPr sz="1898" spc="4" dirty="0">
                <a:latin typeface="Calibri"/>
                <a:cs typeface="Calibri"/>
              </a:rPr>
              <a:t>e</a:t>
            </a:r>
            <a:r>
              <a:rPr sz="1898" dirty="0">
                <a:latin typeface="Calibri"/>
                <a:cs typeface="Calibri"/>
              </a:rPr>
              <a:t>t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lang="en-US" sz="1898" spc="12" dirty="0">
                <a:latin typeface="Cambria Math"/>
                <a:cs typeface="Cambria Math"/>
              </a:rPr>
              <a:t>𝑣</a:t>
            </a:r>
            <a:r>
              <a:rPr lang="en-US" sz="2042" spc="19" baseline="-15151" dirty="0">
                <a:latin typeface="Cambria Math"/>
                <a:cs typeface="Cambria Math"/>
              </a:rPr>
              <a:t>𝑖</a:t>
            </a:r>
            <a:r>
              <a:rPr lang="en-US" sz="2042" spc="62" baseline="-15151" dirty="0">
                <a:latin typeface="Cambria Math"/>
                <a:cs typeface="Cambria Math"/>
              </a:rPr>
              <a:t> </a:t>
            </a:r>
            <a:r>
              <a:rPr lang="en-US" sz="2042" spc="62" baseline="30000" dirty="0">
                <a:latin typeface="Cambria Math"/>
                <a:cs typeface="Cambria Math"/>
              </a:rPr>
              <a:t>‘</a:t>
            </a:r>
            <a:r>
              <a:rPr lang="en-US" sz="2042" spc="62" baseline="-15151" dirty="0">
                <a:latin typeface="Cambria Math"/>
                <a:cs typeface="Cambria Math"/>
              </a:rPr>
              <a:t>, </a:t>
            </a:r>
            <a:r>
              <a:rPr lang="en-US" sz="1898" spc="25" dirty="0">
                <a:latin typeface="Cambria Math"/>
                <a:cs typeface="Cambria Math"/>
              </a:rPr>
              <a:t>𝑘</a:t>
            </a:r>
            <a:r>
              <a:rPr lang="en-US" sz="2042" spc="36" baseline="-15151" dirty="0">
                <a:latin typeface="Cambria Math"/>
                <a:cs typeface="Cambria Math"/>
              </a:rPr>
              <a:t>𝑖</a:t>
            </a:r>
            <a:r>
              <a:rPr lang="en-US" sz="2042" spc="43" baseline="-15151" dirty="0">
                <a:latin typeface="Cambria Math"/>
                <a:cs typeface="Cambria Math"/>
              </a:rPr>
              <a:t> </a:t>
            </a:r>
            <a:r>
              <a:rPr lang="en-US" sz="2042" spc="43" baseline="30000" dirty="0">
                <a:latin typeface="Cambria Math"/>
                <a:cs typeface="Cambria Math"/>
              </a:rPr>
              <a:t>‘</a:t>
            </a:r>
            <a:r>
              <a:rPr lang="en-US" sz="2042" spc="43" baseline="-15151" dirty="0">
                <a:latin typeface="Cambria Math"/>
                <a:cs typeface="Cambria Math"/>
              </a:rPr>
              <a:t>, </a:t>
            </a:r>
            <a:r>
              <a:rPr lang="en-US" sz="1898" spc="4" dirty="0">
                <a:latin typeface="Cambria Math"/>
                <a:cs typeface="Cambria Math"/>
              </a:rPr>
              <a:t>𝑞</a:t>
            </a:r>
            <a:r>
              <a:rPr lang="en-US" sz="2042" spc="6" baseline="-15151" dirty="0">
                <a:latin typeface="Cambria Math"/>
                <a:cs typeface="Cambria Math"/>
              </a:rPr>
              <a:t>𝑖</a:t>
            </a:r>
            <a:r>
              <a:rPr lang="en-US" sz="2042" spc="92" baseline="-15151" dirty="0">
                <a:latin typeface="Cambria Math"/>
                <a:cs typeface="Cambria Math"/>
              </a:rPr>
              <a:t> </a:t>
            </a:r>
            <a:r>
              <a:rPr lang="en-US" sz="2042" spc="92" dirty="0">
                <a:latin typeface="Cambria Math"/>
                <a:cs typeface="Cambria Math"/>
              </a:rPr>
              <a:t>‘</a:t>
            </a:r>
            <a:r>
              <a:rPr lang="en-US" sz="2042" spc="92" baseline="-15151" dirty="0">
                <a:latin typeface="Cambria Math"/>
                <a:cs typeface="Cambria Math"/>
              </a:rPr>
              <a:t> </a:t>
            </a:r>
            <a:r>
              <a:rPr sz="1898" spc="-4" dirty="0">
                <a:latin typeface="Calibri"/>
                <a:cs typeface="Calibri"/>
              </a:rPr>
              <a:t>b</a:t>
            </a:r>
            <a:r>
              <a:rPr sz="1898" dirty="0">
                <a:latin typeface="Calibri"/>
                <a:cs typeface="Calibri"/>
              </a:rPr>
              <a:t>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ou</a:t>
            </a:r>
            <a:r>
              <a:rPr sz="1898" dirty="0">
                <a:latin typeface="Calibri"/>
                <a:cs typeface="Calibri"/>
              </a:rPr>
              <a:t>r</a:t>
            </a:r>
            <a:r>
              <a:rPr sz="1898" spc="-4" dirty="0">
                <a:latin typeface="Calibri"/>
                <a:cs typeface="Calibri"/>
              </a:rPr>
              <a:t> o</a:t>
            </a:r>
            <a:r>
              <a:rPr sz="1898" spc="-9" dirty="0">
                <a:latin typeface="Calibri"/>
                <a:cs typeface="Calibri"/>
              </a:rPr>
              <a:t>l</a:t>
            </a:r>
            <a:r>
              <a:rPr sz="1898" dirty="0">
                <a:latin typeface="Calibri"/>
                <a:cs typeface="Calibri"/>
              </a:rPr>
              <a:t>d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valu</a:t>
            </a:r>
            <a:r>
              <a:rPr sz="1898" spc="4" dirty="0">
                <a:latin typeface="Calibri"/>
                <a:cs typeface="Calibri"/>
              </a:rPr>
              <a:t>e</a:t>
            </a:r>
            <a:r>
              <a:rPr sz="1898" spc="-4" dirty="0">
                <a:latin typeface="Calibri"/>
                <a:cs typeface="Calibri"/>
              </a:rPr>
              <a:t>s</a:t>
            </a:r>
            <a:r>
              <a:rPr sz="1898" dirty="0">
                <a:latin typeface="Calibri"/>
                <a:cs typeface="Calibri"/>
              </a:rPr>
              <a:t>,</a:t>
            </a:r>
            <a:r>
              <a:rPr sz="1898" spc="-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keys,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and </a:t>
            </a:r>
            <a:r>
              <a:rPr sz="1898" spc="-4" dirty="0">
                <a:latin typeface="Calibri"/>
                <a:cs typeface="Calibri"/>
              </a:rPr>
              <a:t>qu</a:t>
            </a:r>
            <a:r>
              <a:rPr sz="1898" spc="4" dirty="0">
                <a:latin typeface="Calibri"/>
                <a:cs typeface="Calibri"/>
              </a:rPr>
              <a:t>e</a:t>
            </a:r>
            <a:r>
              <a:rPr sz="1898" dirty="0">
                <a:latin typeface="Calibri"/>
                <a:cs typeface="Calibri"/>
              </a:rPr>
              <a:t>ries.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B142252-593B-4BA0-8CEE-2729E4367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1083374"/>
          </a:xfrm>
        </p:spPr>
        <p:txBody>
          <a:bodyPr/>
          <a:lstStyle/>
          <a:p>
            <a:r>
              <a:rPr lang="en-US" sz="3520" dirty="0">
                <a:latin typeface="Calibri"/>
                <a:cs typeface="Calibri"/>
              </a:rPr>
              <a:t>Fixing</a:t>
            </a:r>
            <a:r>
              <a:rPr lang="en-US" sz="3520" spc="12" dirty="0">
                <a:latin typeface="Calibri"/>
                <a:cs typeface="Calibri"/>
              </a:rPr>
              <a:t> </a:t>
            </a:r>
            <a:r>
              <a:rPr lang="en-US" sz="3520" spc="9" dirty="0">
                <a:latin typeface="Calibri"/>
                <a:cs typeface="Calibri"/>
              </a:rPr>
              <a:t>the </a:t>
            </a:r>
            <a:r>
              <a:rPr lang="en-US" sz="3520" dirty="0">
                <a:latin typeface="Calibri"/>
                <a:cs typeface="Calibri"/>
              </a:rPr>
              <a:t>first</a:t>
            </a:r>
            <a:r>
              <a:rPr lang="en-US" sz="3520" spc="-4" dirty="0">
                <a:latin typeface="Calibri"/>
                <a:cs typeface="Calibri"/>
              </a:rPr>
              <a:t> </a:t>
            </a:r>
            <a:r>
              <a:rPr lang="en-US" sz="3520" spc="4" dirty="0">
                <a:latin typeface="Calibri"/>
                <a:cs typeface="Calibri"/>
              </a:rPr>
              <a:t>self-attention</a:t>
            </a:r>
            <a:r>
              <a:rPr lang="en-US" sz="3520" spc="9" dirty="0">
                <a:latin typeface="Calibri"/>
                <a:cs typeface="Calibri"/>
              </a:rPr>
              <a:t> </a:t>
            </a:r>
            <a:r>
              <a:rPr lang="en-US" sz="3520" spc="4" dirty="0">
                <a:latin typeface="Calibri"/>
                <a:cs typeface="Calibri"/>
              </a:rPr>
              <a:t>problem:</a:t>
            </a:r>
            <a:r>
              <a:rPr lang="en-US" sz="3520" spc="-17" dirty="0">
                <a:latin typeface="Calibri"/>
                <a:cs typeface="Calibri"/>
              </a:rPr>
              <a:t> </a:t>
            </a:r>
            <a:br>
              <a:rPr lang="en-US" sz="3520" spc="9" dirty="0">
                <a:latin typeface="Calibri"/>
                <a:cs typeface="Calibri"/>
              </a:rPr>
            </a:br>
            <a:r>
              <a:rPr lang="en-US" sz="3520" spc="9" dirty="0">
                <a:latin typeface="Calibri"/>
                <a:cs typeface="Calibri"/>
              </a:rPr>
              <a:t>S</a:t>
            </a:r>
            <a:r>
              <a:rPr lang="en-US" sz="3520" spc="9" dirty="0"/>
              <a:t>equence</a:t>
            </a:r>
            <a:r>
              <a:rPr lang="en-US" sz="3520" spc="25" dirty="0"/>
              <a:t> </a:t>
            </a:r>
            <a:r>
              <a:rPr lang="en-US" sz="3520" spc="9" dirty="0"/>
              <a:t>order</a:t>
            </a:r>
            <a:endParaRPr lang="en-US" dirty="0"/>
          </a:p>
        </p:txBody>
      </p:sp>
      <p:sp>
        <p:nvSpPr>
          <p:cNvPr id="4" name="object 4"/>
          <p:cNvSpPr txBox="1"/>
          <p:nvPr/>
        </p:nvSpPr>
        <p:spPr>
          <a:xfrm>
            <a:off x="4311492" y="5045011"/>
            <a:ext cx="1564290" cy="921792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36147">
              <a:spcBef>
                <a:spcPts val="83"/>
              </a:spcBef>
            </a:pPr>
            <a:r>
              <a:rPr sz="1898" spc="-25" dirty="0">
                <a:latin typeface="Cambria Math"/>
                <a:cs typeface="Cambria Math"/>
              </a:rPr>
              <a:t>𝑣</a:t>
            </a:r>
            <a:r>
              <a:rPr sz="2042" spc="253" baseline="-15151" dirty="0">
                <a:latin typeface="Cambria Math"/>
                <a:cs typeface="Cambria Math"/>
              </a:rPr>
              <a:t>𝑖</a:t>
            </a:r>
            <a:r>
              <a:rPr sz="2042" baseline="-15151" dirty="0">
                <a:latin typeface="Cambria Math"/>
                <a:cs typeface="Cambria Math"/>
              </a:rPr>
              <a:t> </a:t>
            </a:r>
            <a:r>
              <a:rPr sz="2042" spc="80" baseline="-15151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=</a:t>
            </a:r>
            <a:r>
              <a:rPr sz="1898" spc="99" dirty="0">
                <a:latin typeface="Cambria Math"/>
                <a:cs typeface="Cambria Math"/>
              </a:rPr>
              <a:t> </a:t>
            </a:r>
            <a:r>
              <a:rPr lang="en-US" sz="1898" spc="12" dirty="0">
                <a:latin typeface="Cambria Math"/>
                <a:cs typeface="Cambria Math"/>
              </a:rPr>
              <a:t>𝑣</a:t>
            </a:r>
            <a:r>
              <a:rPr lang="en-US" sz="2042" spc="19" baseline="-15151" dirty="0">
                <a:latin typeface="Cambria Math"/>
                <a:cs typeface="Cambria Math"/>
              </a:rPr>
              <a:t>𝑖</a:t>
            </a:r>
            <a:r>
              <a:rPr lang="en-US" sz="2042" spc="62" baseline="-15151" dirty="0">
                <a:latin typeface="Cambria Math"/>
                <a:cs typeface="Cambria Math"/>
              </a:rPr>
              <a:t> </a:t>
            </a:r>
            <a:r>
              <a:rPr lang="en-US" sz="2042" spc="62" baseline="30000" dirty="0">
                <a:latin typeface="Cambria Math"/>
                <a:cs typeface="Cambria Math"/>
              </a:rPr>
              <a:t>‘</a:t>
            </a:r>
            <a:r>
              <a:rPr sz="2042" baseline="-15151" dirty="0">
                <a:latin typeface="Cambria Math"/>
                <a:cs typeface="Cambria Math"/>
              </a:rPr>
              <a:t> </a:t>
            </a:r>
            <a:r>
              <a:rPr sz="2042" spc="-74" baseline="-15151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+ </a:t>
            </a:r>
            <a:r>
              <a:rPr sz="1898" spc="-9" dirty="0">
                <a:latin typeface="Cambria Math"/>
                <a:cs typeface="Cambria Math"/>
              </a:rPr>
              <a:t> </a:t>
            </a:r>
            <a:r>
              <a:rPr sz="1898" spc="66" dirty="0">
                <a:latin typeface="Cambria Math"/>
                <a:cs typeface="Cambria Math"/>
              </a:rPr>
              <a:t>𝑝</a:t>
            </a:r>
            <a:r>
              <a:rPr sz="2042" spc="99" baseline="-15151" dirty="0">
                <a:latin typeface="Cambria Math"/>
                <a:cs typeface="Cambria Math"/>
              </a:rPr>
              <a:t>𝑖</a:t>
            </a:r>
            <a:endParaRPr sz="2042" baseline="-15151" dirty="0">
              <a:latin typeface="Cambria Math"/>
              <a:cs typeface="Cambria Math"/>
            </a:endParaRPr>
          </a:p>
          <a:p>
            <a:pPr marL="39815"/>
            <a:r>
              <a:rPr sz="1898" spc="-45" dirty="0">
                <a:latin typeface="Cambria Math"/>
                <a:cs typeface="Cambria Math"/>
              </a:rPr>
              <a:t>𝑞</a:t>
            </a:r>
            <a:r>
              <a:rPr sz="2042" spc="253" baseline="-15151" dirty="0">
                <a:latin typeface="Cambria Math"/>
                <a:cs typeface="Cambria Math"/>
              </a:rPr>
              <a:t>𝑖</a:t>
            </a:r>
            <a:r>
              <a:rPr sz="2042" baseline="-15151" dirty="0">
                <a:latin typeface="Cambria Math"/>
                <a:cs typeface="Cambria Math"/>
              </a:rPr>
              <a:t> </a:t>
            </a:r>
            <a:r>
              <a:rPr sz="2042" spc="80" baseline="-15151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=</a:t>
            </a:r>
            <a:r>
              <a:rPr sz="1898" spc="99" dirty="0">
                <a:latin typeface="Cambria Math"/>
                <a:cs typeface="Cambria Math"/>
              </a:rPr>
              <a:t> </a:t>
            </a:r>
            <a:r>
              <a:rPr lang="en-US" sz="1898" spc="4" dirty="0">
                <a:latin typeface="Cambria Math"/>
                <a:cs typeface="Cambria Math"/>
              </a:rPr>
              <a:t>𝑞</a:t>
            </a:r>
            <a:r>
              <a:rPr lang="en-US" sz="2042" spc="6" baseline="-15151" dirty="0">
                <a:latin typeface="Cambria Math"/>
                <a:cs typeface="Cambria Math"/>
              </a:rPr>
              <a:t>𝑖</a:t>
            </a:r>
            <a:r>
              <a:rPr lang="en-US" sz="2042" spc="92" baseline="-15151" dirty="0">
                <a:latin typeface="Cambria Math"/>
                <a:cs typeface="Cambria Math"/>
              </a:rPr>
              <a:t> </a:t>
            </a:r>
            <a:r>
              <a:rPr lang="en-US" sz="2042" spc="92" dirty="0">
                <a:latin typeface="Cambria Math"/>
                <a:cs typeface="Cambria Math"/>
              </a:rPr>
              <a:t>‘</a:t>
            </a:r>
            <a:r>
              <a:rPr sz="2042" spc="-74" baseline="-15151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+ </a:t>
            </a:r>
            <a:r>
              <a:rPr sz="1898" spc="-9" dirty="0">
                <a:latin typeface="Cambria Math"/>
                <a:cs typeface="Cambria Math"/>
              </a:rPr>
              <a:t> </a:t>
            </a:r>
            <a:r>
              <a:rPr sz="1898" spc="70" dirty="0">
                <a:latin typeface="Cambria Math"/>
                <a:cs typeface="Cambria Math"/>
              </a:rPr>
              <a:t>𝑝</a:t>
            </a:r>
            <a:r>
              <a:rPr sz="2042" spc="105" baseline="-15151" dirty="0">
                <a:latin typeface="Cambria Math"/>
                <a:cs typeface="Cambria Math"/>
              </a:rPr>
              <a:t>𝑖</a:t>
            </a:r>
            <a:endParaRPr sz="2042" baseline="-15151" dirty="0">
              <a:latin typeface="Cambria Math"/>
              <a:cs typeface="Cambria Math"/>
            </a:endParaRPr>
          </a:p>
          <a:p>
            <a:pPr marL="31433">
              <a:spcBef>
                <a:spcPts val="120"/>
              </a:spcBef>
            </a:pPr>
            <a:r>
              <a:rPr sz="1898" dirty="0">
                <a:latin typeface="Cambria Math"/>
                <a:cs typeface="Cambria Math"/>
              </a:rPr>
              <a:t>𝑘</a:t>
            </a:r>
            <a:r>
              <a:rPr sz="2042" spc="253" baseline="-15151" dirty="0">
                <a:latin typeface="Cambria Math"/>
                <a:cs typeface="Cambria Math"/>
              </a:rPr>
              <a:t>𝑖 </a:t>
            </a:r>
            <a:r>
              <a:rPr sz="2042" spc="80" baseline="-15151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=</a:t>
            </a:r>
            <a:r>
              <a:rPr sz="1898" spc="99" dirty="0">
                <a:latin typeface="Cambria Math"/>
                <a:cs typeface="Cambria Math"/>
              </a:rPr>
              <a:t> </a:t>
            </a:r>
            <a:r>
              <a:rPr lang="en-US" sz="1898" spc="25" dirty="0">
                <a:latin typeface="Cambria Math"/>
                <a:cs typeface="Cambria Math"/>
              </a:rPr>
              <a:t>𝑘</a:t>
            </a:r>
            <a:r>
              <a:rPr lang="en-US" sz="2042" spc="36" baseline="-15151" dirty="0">
                <a:latin typeface="Cambria Math"/>
                <a:cs typeface="Cambria Math"/>
              </a:rPr>
              <a:t>𝑖</a:t>
            </a:r>
            <a:r>
              <a:rPr lang="en-US" sz="2042" spc="43" baseline="-15151" dirty="0">
                <a:latin typeface="Cambria Math"/>
                <a:cs typeface="Cambria Math"/>
              </a:rPr>
              <a:t> </a:t>
            </a:r>
            <a:r>
              <a:rPr lang="en-US" sz="2042" spc="43" baseline="30000" dirty="0">
                <a:latin typeface="Cambria Math"/>
                <a:cs typeface="Cambria Math"/>
              </a:rPr>
              <a:t>‘</a:t>
            </a:r>
            <a:r>
              <a:rPr sz="2042" baseline="-15151" dirty="0">
                <a:latin typeface="Cambria Math"/>
                <a:cs typeface="Cambria Math"/>
              </a:rPr>
              <a:t> </a:t>
            </a:r>
            <a:r>
              <a:rPr sz="2042" spc="-74" baseline="-15151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+ </a:t>
            </a:r>
            <a:r>
              <a:rPr sz="1898" spc="-9" dirty="0">
                <a:latin typeface="Cambria Math"/>
                <a:cs typeface="Cambria Math"/>
              </a:rPr>
              <a:t> </a:t>
            </a:r>
            <a:r>
              <a:rPr sz="1898" spc="54" dirty="0">
                <a:latin typeface="Cambria Math"/>
                <a:cs typeface="Cambria Math"/>
              </a:rPr>
              <a:t>𝑝</a:t>
            </a:r>
            <a:r>
              <a:rPr sz="2042" spc="80" baseline="-15151" dirty="0">
                <a:latin typeface="Cambria Math"/>
                <a:cs typeface="Cambria Math"/>
              </a:rPr>
              <a:t>𝑖</a:t>
            </a:r>
            <a:endParaRPr sz="2042" baseline="-15151" dirty="0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88163" y="5080635"/>
            <a:ext cx="2645569" cy="1276776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2619" rIns="0" bIns="0" rtlCol="0">
            <a:spAutoFit/>
          </a:bodyPr>
          <a:lstStyle/>
          <a:p>
            <a:pPr marL="67580" marR="146685">
              <a:lnSpc>
                <a:spcPts val="1980"/>
              </a:lnSpc>
              <a:spcBef>
                <a:spcPts val="21"/>
              </a:spcBef>
            </a:pPr>
            <a:r>
              <a:rPr sz="1650" dirty="0">
                <a:solidFill>
                  <a:srgbClr val="600058"/>
                </a:solidFill>
                <a:latin typeface="Calibri"/>
                <a:cs typeface="Calibri"/>
              </a:rPr>
              <a:t>In</a:t>
            </a:r>
            <a:r>
              <a:rPr sz="1650" spc="-4" dirty="0">
                <a:solidFill>
                  <a:srgbClr val="600058"/>
                </a:solidFill>
                <a:latin typeface="Calibri"/>
                <a:cs typeface="Calibri"/>
              </a:rPr>
              <a:t> deep</a:t>
            </a:r>
            <a:r>
              <a:rPr sz="1650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50" spc="-4" dirty="0">
                <a:solidFill>
                  <a:srgbClr val="600058"/>
                </a:solidFill>
                <a:latin typeface="Calibri"/>
                <a:cs typeface="Calibri"/>
              </a:rPr>
              <a:t>self-attention </a:t>
            </a:r>
            <a:r>
              <a:rPr sz="1650" dirty="0">
                <a:solidFill>
                  <a:srgbClr val="600058"/>
                </a:solidFill>
                <a:latin typeface="Calibri"/>
                <a:cs typeface="Calibri"/>
              </a:rPr>
              <a:t> networks, we do this at the </a:t>
            </a:r>
            <a:r>
              <a:rPr sz="165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50" spc="-4" dirty="0">
                <a:solidFill>
                  <a:srgbClr val="600058"/>
                </a:solidFill>
                <a:latin typeface="Calibri"/>
                <a:cs typeface="Calibri"/>
              </a:rPr>
              <a:t>first</a:t>
            </a:r>
            <a:r>
              <a:rPr sz="1650" spc="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600058"/>
                </a:solidFill>
                <a:latin typeface="Calibri"/>
                <a:cs typeface="Calibri"/>
              </a:rPr>
              <a:t>layer!</a:t>
            </a:r>
            <a:r>
              <a:rPr sz="1650" spc="-4" dirty="0">
                <a:solidFill>
                  <a:srgbClr val="600058"/>
                </a:solidFill>
                <a:latin typeface="Calibri"/>
                <a:cs typeface="Calibri"/>
              </a:rPr>
              <a:t> You</a:t>
            </a:r>
            <a:r>
              <a:rPr sz="1650" spc="-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600058"/>
                </a:solidFill>
                <a:latin typeface="Calibri"/>
                <a:cs typeface="Calibri"/>
              </a:rPr>
              <a:t>could </a:t>
            </a:r>
            <a:r>
              <a:rPr sz="165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600058"/>
                </a:solidFill>
                <a:latin typeface="Calibri"/>
                <a:cs typeface="Calibri"/>
              </a:rPr>
              <a:t>concatenate them as </a:t>
            </a:r>
            <a:r>
              <a:rPr sz="1650" spc="-4" dirty="0">
                <a:solidFill>
                  <a:srgbClr val="600058"/>
                </a:solidFill>
                <a:latin typeface="Calibri"/>
                <a:cs typeface="Calibri"/>
              </a:rPr>
              <a:t>well, </a:t>
            </a:r>
            <a:r>
              <a:rPr sz="1650" dirty="0">
                <a:solidFill>
                  <a:srgbClr val="600058"/>
                </a:solidFill>
                <a:latin typeface="Calibri"/>
                <a:cs typeface="Calibri"/>
              </a:rPr>
              <a:t> but</a:t>
            </a:r>
            <a:r>
              <a:rPr sz="1650" spc="-17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600058"/>
                </a:solidFill>
                <a:latin typeface="Calibri"/>
                <a:cs typeface="Calibri"/>
              </a:rPr>
              <a:t>people</a:t>
            </a:r>
            <a:r>
              <a:rPr sz="1650" spc="-25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600058"/>
                </a:solidFill>
                <a:latin typeface="Calibri"/>
                <a:cs typeface="Calibri"/>
              </a:rPr>
              <a:t>mostly</a:t>
            </a:r>
            <a:r>
              <a:rPr sz="1650" spc="-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600058"/>
                </a:solidFill>
                <a:latin typeface="Calibri"/>
                <a:cs typeface="Calibri"/>
              </a:rPr>
              <a:t>just</a:t>
            </a:r>
            <a:r>
              <a:rPr sz="1650" spc="-25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600058"/>
                </a:solidFill>
                <a:latin typeface="Calibri"/>
                <a:cs typeface="Calibri"/>
              </a:rPr>
              <a:t>add…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6235BE-CEB1-4B4C-9B2B-4609135E16FC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0327984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7589" y="4386791"/>
            <a:ext cx="7476220" cy="1785057"/>
          </a:xfrm>
          <a:prstGeom prst="rect">
            <a:avLst/>
          </a:prstGeom>
        </p:spPr>
        <p:txBody>
          <a:bodyPr vert="horz" wrap="square" lIns="0" tIns="67580" rIns="0" bIns="0" rtlCol="0">
            <a:spAutoFit/>
          </a:bodyPr>
          <a:lstStyle/>
          <a:p>
            <a:pPr marL="293370" indent="-282893">
              <a:spcBef>
                <a:spcPts val="532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1898" dirty="0">
                <a:latin typeface="Calibri"/>
                <a:cs typeface="Calibri"/>
              </a:rPr>
              <a:t>Pros:</a:t>
            </a:r>
            <a:endParaRPr sz="1898">
              <a:latin typeface="Calibri"/>
              <a:cs typeface="Calibri"/>
            </a:endParaRPr>
          </a:p>
          <a:p>
            <a:pPr marL="576263" lvl="1" indent="-188595">
              <a:spcBef>
                <a:spcPts val="458"/>
              </a:spcBef>
              <a:buClr>
                <a:srgbClr val="007B92"/>
              </a:buClr>
              <a:buFont typeface="Times New Roman"/>
              <a:buChar char="•"/>
              <a:tabLst>
                <a:tab pos="576263" algn="l"/>
              </a:tabLst>
            </a:pPr>
            <a:r>
              <a:rPr sz="1898" spc="-4" dirty="0">
                <a:latin typeface="Calibri"/>
                <a:cs typeface="Calibri"/>
              </a:rPr>
              <a:t>Periodicity </a:t>
            </a:r>
            <a:r>
              <a:rPr sz="1898" dirty="0">
                <a:latin typeface="Calibri"/>
                <a:cs typeface="Calibri"/>
              </a:rPr>
              <a:t>indicates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that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maybe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“absolute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position”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isn’t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as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important</a:t>
            </a:r>
            <a:endParaRPr sz="1898">
              <a:latin typeface="Calibri"/>
              <a:cs typeface="Calibri"/>
            </a:endParaRPr>
          </a:p>
          <a:p>
            <a:pPr marL="576263" lvl="1" indent="-188595">
              <a:spcBef>
                <a:spcPts val="458"/>
              </a:spcBef>
              <a:buClr>
                <a:srgbClr val="007B92"/>
              </a:buClr>
              <a:buFont typeface="Times New Roman"/>
              <a:buChar char="•"/>
              <a:tabLst>
                <a:tab pos="576263" algn="l"/>
              </a:tabLst>
            </a:pPr>
            <a:r>
              <a:rPr sz="1898" dirty="0">
                <a:latin typeface="Calibri"/>
                <a:cs typeface="Calibri"/>
              </a:rPr>
              <a:t>Maybe</a:t>
            </a:r>
            <a:r>
              <a:rPr sz="1898" spc="-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can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extrapolate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to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longer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sequences as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periods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restart!</a:t>
            </a:r>
            <a:endParaRPr sz="1898">
              <a:latin typeface="Calibri"/>
              <a:cs typeface="Calibri"/>
            </a:endParaRPr>
          </a:p>
          <a:p>
            <a:pPr marL="348377" indent="-338423">
              <a:spcBef>
                <a:spcPts val="454"/>
              </a:spcBef>
              <a:buClr>
                <a:srgbClr val="8B1515"/>
              </a:buClr>
              <a:buFont typeface="Times New Roman"/>
              <a:buChar char="•"/>
              <a:tabLst>
                <a:tab pos="348377" algn="l"/>
                <a:tab pos="348900" algn="l"/>
              </a:tabLst>
            </a:pPr>
            <a:r>
              <a:rPr sz="1898" spc="-4" dirty="0">
                <a:latin typeface="Calibri"/>
                <a:cs typeface="Calibri"/>
              </a:rPr>
              <a:t>Cons:</a:t>
            </a:r>
            <a:endParaRPr sz="1898">
              <a:latin typeface="Calibri"/>
              <a:cs typeface="Calibri"/>
            </a:endParaRPr>
          </a:p>
          <a:p>
            <a:pPr marL="576263" lvl="1" indent="-188595">
              <a:spcBef>
                <a:spcPts val="454"/>
              </a:spcBef>
              <a:buClr>
                <a:srgbClr val="007B92"/>
              </a:buClr>
              <a:buFont typeface="Times New Roman"/>
              <a:buChar char="•"/>
              <a:tabLst>
                <a:tab pos="576263" algn="l"/>
              </a:tabLst>
            </a:pPr>
            <a:r>
              <a:rPr sz="1898" dirty="0">
                <a:latin typeface="Calibri"/>
                <a:cs typeface="Calibri"/>
              </a:rPr>
              <a:t>Not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learnable;</a:t>
            </a:r>
            <a:r>
              <a:rPr sz="1898" spc="-25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also the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extrapolation </a:t>
            </a:r>
            <a:r>
              <a:rPr sz="1898" spc="-4" dirty="0">
                <a:latin typeface="Calibri"/>
                <a:cs typeface="Calibri"/>
              </a:rPr>
              <a:t>doesn’t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really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work!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6157" y="2014184"/>
            <a:ext cx="9137428" cy="1815449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324803" indent="-282893">
              <a:spcBef>
                <a:spcPts val="87"/>
              </a:spcBef>
              <a:buClr>
                <a:srgbClr val="8B1515"/>
              </a:buClr>
              <a:buFont typeface="Times New Roman"/>
              <a:buChar char="•"/>
              <a:tabLst>
                <a:tab pos="324279" algn="l"/>
                <a:tab pos="324803" algn="l"/>
              </a:tabLst>
            </a:pPr>
            <a:r>
              <a:rPr sz="1898" b="1" dirty="0">
                <a:latin typeface="Calibri"/>
                <a:cs typeface="Calibri"/>
              </a:rPr>
              <a:t>Sinusoidal</a:t>
            </a:r>
            <a:r>
              <a:rPr sz="1898" b="1" spc="-17" dirty="0">
                <a:latin typeface="Calibri"/>
                <a:cs typeface="Calibri"/>
              </a:rPr>
              <a:t> </a:t>
            </a:r>
            <a:r>
              <a:rPr sz="1898" b="1" dirty="0">
                <a:latin typeface="Calibri"/>
                <a:cs typeface="Calibri"/>
              </a:rPr>
              <a:t>position</a:t>
            </a:r>
            <a:r>
              <a:rPr sz="1898" b="1" spc="-4" dirty="0">
                <a:latin typeface="Calibri"/>
                <a:cs typeface="Calibri"/>
              </a:rPr>
              <a:t> </a:t>
            </a:r>
            <a:r>
              <a:rPr sz="1898" b="1" dirty="0">
                <a:latin typeface="Calibri"/>
                <a:cs typeface="Calibri"/>
              </a:rPr>
              <a:t>representations:</a:t>
            </a:r>
            <a:r>
              <a:rPr sz="1898" b="1" spc="-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concatenate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sinusoidal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functions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of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varying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periods:</a:t>
            </a:r>
            <a:endParaRPr sz="1898">
              <a:latin typeface="Calibri"/>
              <a:cs typeface="Calibri"/>
            </a:endParaRPr>
          </a:p>
          <a:p>
            <a:pPr marL="1244727" marR="6143482" indent="7858">
              <a:lnSpc>
                <a:spcPct val="129800"/>
              </a:lnSpc>
              <a:spcBef>
                <a:spcPts val="1563"/>
              </a:spcBef>
            </a:pPr>
            <a:r>
              <a:rPr sz="1733" spc="21" dirty="0">
                <a:latin typeface="Cambria Math"/>
                <a:cs typeface="Cambria Math"/>
              </a:rPr>
              <a:t>sin(𝑖/10000</a:t>
            </a:r>
            <a:r>
              <a:rPr sz="1857" spc="31" baseline="27777" dirty="0">
                <a:latin typeface="Cambria Math"/>
                <a:cs typeface="Cambria Math"/>
              </a:rPr>
              <a:t>2∗1/𝑑</a:t>
            </a:r>
            <a:r>
              <a:rPr sz="1733" spc="21" dirty="0">
                <a:latin typeface="Cambria Math"/>
                <a:cs typeface="Cambria Math"/>
              </a:rPr>
              <a:t>) </a:t>
            </a:r>
            <a:r>
              <a:rPr sz="1733" spc="-372" dirty="0">
                <a:latin typeface="Cambria Math"/>
                <a:cs typeface="Cambria Math"/>
              </a:rPr>
              <a:t> </a:t>
            </a:r>
            <a:r>
              <a:rPr sz="1733" spc="17" dirty="0">
                <a:latin typeface="Cambria Math"/>
                <a:cs typeface="Cambria Math"/>
              </a:rPr>
              <a:t>cos(𝑖/10000</a:t>
            </a:r>
            <a:r>
              <a:rPr sz="1857" spc="25" baseline="27777" dirty="0">
                <a:latin typeface="Cambria Math"/>
                <a:cs typeface="Cambria Math"/>
              </a:rPr>
              <a:t>2∗1/𝑑</a:t>
            </a:r>
            <a:r>
              <a:rPr sz="1733" spc="17" dirty="0">
                <a:latin typeface="Cambria Math"/>
                <a:cs typeface="Cambria Math"/>
              </a:rPr>
              <a:t>)</a:t>
            </a:r>
            <a:endParaRPr sz="1733">
              <a:latin typeface="Cambria Math"/>
              <a:cs typeface="Cambria Math"/>
            </a:endParaRPr>
          </a:p>
          <a:p>
            <a:pPr marL="383477">
              <a:lnSpc>
                <a:spcPts val="1951"/>
              </a:lnSpc>
              <a:tabLst>
                <a:tab pos="694134" algn="l"/>
              </a:tabLst>
            </a:pPr>
            <a:r>
              <a:rPr sz="1898" spc="-4" dirty="0">
                <a:latin typeface="Cambria Math"/>
                <a:cs typeface="Cambria Math"/>
              </a:rPr>
              <a:t>𝑝</a:t>
            </a:r>
            <a:r>
              <a:rPr sz="2042" spc="-6" baseline="-15151" dirty="0">
                <a:latin typeface="Cambria Math"/>
                <a:cs typeface="Cambria Math"/>
              </a:rPr>
              <a:t>𝑖	</a:t>
            </a:r>
            <a:r>
              <a:rPr sz="1898" dirty="0">
                <a:latin typeface="Cambria Math"/>
                <a:cs typeface="Cambria Math"/>
              </a:rPr>
              <a:t>=</a:t>
            </a:r>
            <a:endParaRPr sz="1898">
              <a:latin typeface="Cambria Math"/>
              <a:cs typeface="Cambria Math"/>
            </a:endParaRPr>
          </a:p>
          <a:p>
            <a:pPr marL="2581132">
              <a:spcBef>
                <a:spcPts val="1254"/>
              </a:spcBef>
            </a:pPr>
            <a:r>
              <a:rPr sz="1238" u="sng" spc="91" dirty="0">
                <a:uFill>
                  <a:solidFill>
                    <a:srgbClr val="000000"/>
                  </a:solidFill>
                </a:uFill>
                <a:latin typeface="Cambria Math"/>
                <a:cs typeface="Cambria Math"/>
              </a:rPr>
              <a:t>𝑑</a:t>
            </a:r>
            <a:endParaRPr sz="1238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01860" y="3732391"/>
            <a:ext cx="1790605" cy="277256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31433">
              <a:spcBef>
                <a:spcPts val="83"/>
              </a:spcBef>
            </a:pPr>
            <a:r>
              <a:rPr sz="1733" spc="25" dirty="0">
                <a:latin typeface="Cambria Math"/>
                <a:cs typeface="Cambria Math"/>
              </a:rPr>
              <a:t>sin(𝑖/10000</a:t>
            </a:r>
            <a:r>
              <a:rPr sz="1857" spc="36" baseline="37037" dirty="0">
                <a:latin typeface="Cambria Math"/>
                <a:cs typeface="Cambria Math"/>
              </a:rPr>
              <a:t>2∗</a:t>
            </a:r>
            <a:r>
              <a:rPr sz="1857" spc="36" baseline="9259" dirty="0">
                <a:latin typeface="Cambria Math"/>
                <a:cs typeface="Cambria Math"/>
              </a:rPr>
              <a:t>2</a:t>
            </a:r>
            <a:r>
              <a:rPr sz="1857" spc="36" baseline="37037" dirty="0">
                <a:latin typeface="Cambria Math"/>
                <a:cs typeface="Cambria Math"/>
              </a:rPr>
              <a:t>/𝑑</a:t>
            </a:r>
            <a:r>
              <a:rPr sz="1733" spc="25" dirty="0">
                <a:latin typeface="Cambria Math"/>
                <a:cs typeface="Cambria Math"/>
              </a:rPr>
              <a:t>)</a:t>
            </a:r>
            <a:endParaRPr sz="1733">
              <a:latin typeface="Cambria Math"/>
              <a:cs typeface="Cambria Math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33460" y="3294011"/>
            <a:ext cx="62865" cy="6412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33460" y="3433573"/>
            <a:ext cx="62865" cy="6412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33460" y="3569360"/>
            <a:ext cx="62865" cy="64122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639518" y="2542147"/>
            <a:ext cx="178118" cy="1841945"/>
          </a:xfrm>
          <a:custGeom>
            <a:avLst/>
            <a:gdLst/>
            <a:ahLst/>
            <a:cxnLst/>
            <a:rect l="l" t="t" r="r" b="b"/>
            <a:pathLst>
              <a:path w="215900" h="2232660">
                <a:moveTo>
                  <a:pt x="215900" y="2232660"/>
                </a:moveTo>
                <a:lnTo>
                  <a:pt x="166391" y="2226958"/>
                </a:lnTo>
                <a:lnTo>
                  <a:pt x="120946" y="2210718"/>
                </a:lnTo>
                <a:lnTo>
                  <a:pt x="80859" y="2185233"/>
                </a:lnTo>
                <a:lnTo>
                  <a:pt x="47426" y="2151800"/>
                </a:lnTo>
                <a:lnTo>
                  <a:pt x="21941" y="2111713"/>
                </a:lnTo>
                <a:lnTo>
                  <a:pt x="5701" y="2066268"/>
                </a:lnTo>
                <a:lnTo>
                  <a:pt x="0" y="2016759"/>
                </a:lnTo>
                <a:lnTo>
                  <a:pt x="0" y="215900"/>
                </a:lnTo>
                <a:lnTo>
                  <a:pt x="5701" y="166391"/>
                </a:lnTo>
                <a:lnTo>
                  <a:pt x="21941" y="120946"/>
                </a:lnTo>
                <a:lnTo>
                  <a:pt x="47426" y="80859"/>
                </a:lnTo>
                <a:lnTo>
                  <a:pt x="80859" y="47426"/>
                </a:lnTo>
                <a:lnTo>
                  <a:pt x="120946" y="21941"/>
                </a:lnTo>
                <a:lnTo>
                  <a:pt x="166391" y="5701"/>
                </a:lnTo>
                <a:lnTo>
                  <a:pt x="21590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10" name="object 10"/>
          <p:cNvSpPr/>
          <p:nvPr/>
        </p:nvSpPr>
        <p:spPr>
          <a:xfrm>
            <a:off x="3386328" y="2542147"/>
            <a:ext cx="178118" cy="1841945"/>
          </a:xfrm>
          <a:custGeom>
            <a:avLst/>
            <a:gdLst/>
            <a:ahLst/>
            <a:cxnLst/>
            <a:rect l="l" t="t" r="r" b="b"/>
            <a:pathLst>
              <a:path w="215900" h="2232660">
                <a:moveTo>
                  <a:pt x="0" y="0"/>
                </a:moveTo>
                <a:lnTo>
                  <a:pt x="49508" y="5701"/>
                </a:lnTo>
                <a:lnTo>
                  <a:pt x="94953" y="21941"/>
                </a:lnTo>
                <a:lnTo>
                  <a:pt x="135040" y="47426"/>
                </a:lnTo>
                <a:lnTo>
                  <a:pt x="168473" y="80859"/>
                </a:lnTo>
                <a:lnTo>
                  <a:pt x="193958" y="120946"/>
                </a:lnTo>
                <a:lnTo>
                  <a:pt x="210198" y="166391"/>
                </a:lnTo>
                <a:lnTo>
                  <a:pt x="215900" y="215900"/>
                </a:lnTo>
                <a:lnTo>
                  <a:pt x="215900" y="2016759"/>
                </a:lnTo>
                <a:lnTo>
                  <a:pt x="210198" y="2066268"/>
                </a:lnTo>
                <a:lnTo>
                  <a:pt x="193958" y="2111713"/>
                </a:lnTo>
                <a:lnTo>
                  <a:pt x="168473" y="2151800"/>
                </a:lnTo>
                <a:lnTo>
                  <a:pt x="135040" y="2185233"/>
                </a:lnTo>
                <a:lnTo>
                  <a:pt x="94953" y="2210718"/>
                </a:lnTo>
                <a:lnTo>
                  <a:pt x="49508" y="2226958"/>
                </a:lnTo>
                <a:lnTo>
                  <a:pt x="0" y="223266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11" name="object 11"/>
          <p:cNvSpPr txBox="1"/>
          <p:nvPr/>
        </p:nvSpPr>
        <p:spPr>
          <a:xfrm>
            <a:off x="3081014" y="3915223"/>
            <a:ext cx="124158" cy="204785"/>
          </a:xfrm>
          <a:prstGeom prst="rect">
            <a:avLst/>
          </a:prstGeom>
        </p:spPr>
        <p:txBody>
          <a:bodyPr vert="horz" wrap="square" lIns="0" tIns="14145" rIns="0" bIns="0" rtlCol="0">
            <a:spAutoFit/>
          </a:bodyPr>
          <a:lstStyle/>
          <a:p>
            <a:pPr marL="10478">
              <a:spcBef>
                <a:spcPts val="111"/>
              </a:spcBef>
            </a:pPr>
            <a:r>
              <a:rPr sz="1238" u="sng" spc="157" dirty="0">
                <a:uFill>
                  <a:solidFill>
                    <a:srgbClr val="000000"/>
                  </a:solidFill>
                </a:uFill>
                <a:latin typeface="Cambria Math"/>
                <a:cs typeface="Cambria Math"/>
              </a:rPr>
              <a:t>𝑑</a:t>
            </a:r>
            <a:endParaRPr sz="1238">
              <a:latin typeface="Cambria Math"/>
              <a:cs typeface="Cambria Math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95575" y="4056041"/>
            <a:ext cx="1820466" cy="277256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31433">
              <a:spcBef>
                <a:spcPts val="83"/>
              </a:spcBef>
            </a:pPr>
            <a:r>
              <a:rPr sz="1733" spc="25" dirty="0">
                <a:latin typeface="Cambria Math"/>
                <a:cs typeface="Cambria Math"/>
              </a:rPr>
              <a:t>cos(𝑖/10000</a:t>
            </a:r>
            <a:r>
              <a:rPr sz="1857" spc="36" baseline="37037" dirty="0">
                <a:latin typeface="Cambria Math"/>
                <a:cs typeface="Cambria Math"/>
              </a:rPr>
              <a:t>2∗</a:t>
            </a:r>
            <a:r>
              <a:rPr sz="1857" spc="36" baseline="9259" dirty="0">
                <a:latin typeface="Cambria Math"/>
                <a:cs typeface="Cambria Math"/>
              </a:rPr>
              <a:t>2</a:t>
            </a:r>
            <a:r>
              <a:rPr sz="1857" spc="36" baseline="37037" dirty="0">
                <a:latin typeface="Cambria Math"/>
                <a:cs typeface="Cambria Math"/>
              </a:rPr>
              <a:t>/𝑑</a:t>
            </a:r>
            <a:r>
              <a:rPr sz="1733" spc="25" dirty="0">
                <a:latin typeface="Cambria Math"/>
                <a:cs typeface="Cambria Math"/>
              </a:rPr>
              <a:t>)</a:t>
            </a:r>
            <a:endParaRPr sz="1733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95757" y="6427287"/>
            <a:ext cx="6616542" cy="213184"/>
          </a:xfrm>
          <a:prstGeom prst="rect">
            <a:avLst/>
          </a:prstGeom>
        </p:spPr>
        <p:txBody>
          <a:bodyPr vert="horz" wrap="square" lIns="0" tIns="9954" rIns="0" bIns="0" rtlCol="0">
            <a:spAutoFit/>
          </a:bodyPr>
          <a:lstStyle/>
          <a:p>
            <a:pPr marL="10478">
              <a:spcBef>
                <a:spcPts val="78"/>
              </a:spcBef>
            </a:pPr>
            <a:r>
              <a:rPr sz="1320" spc="-4" dirty="0">
                <a:latin typeface="Calibri"/>
                <a:cs typeface="Calibri"/>
              </a:rPr>
              <a:t>Image:</a:t>
            </a:r>
            <a:r>
              <a:rPr sz="1320" spc="108" dirty="0">
                <a:latin typeface="Calibri"/>
                <a:cs typeface="Calibri"/>
              </a:rPr>
              <a:t> </a:t>
            </a:r>
            <a:r>
              <a:rPr sz="1320" spc="-9" dirty="0">
                <a:latin typeface="Calibri"/>
                <a:cs typeface="Calibri"/>
              </a:rPr>
              <a:t>https://timodenk.com/blog/linear-relationships-in-the-transformers-positional-encoding/</a:t>
            </a:r>
            <a:endParaRPr sz="132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01235" y="2601852"/>
            <a:ext cx="5359845" cy="1561599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6143272" y="4196543"/>
            <a:ext cx="1702070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spc="-4" dirty="0">
                <a:latin typeface="Calibri"/>
                <a:cs typeface="Calibri"/>
              </a:rPr>
              <a:t>Index</a:t>
            </a:r>
            <a:r>
              <a:rPr sz="1485" spc="-25" dirty="0">
                <a:latin typeface="Calibri"/>
                <a:cs typeface="Calibri"/>
              </a:rPr>
              <a:t> </a:t>
            </a:r>
            <a:r>
              <a:rPr sz="1485" dirty="0">
                <a:latin typeface="Calibri"/>
                <a:cs typeface="Calibri"/>
              </a:rPr>
              <a:t>in</a:t>
            </a:r>
            <a:r>
              <a:rPr sz="1485" spc="-17" dirty="0">
                <a:latin typeface="Calibri"/>
                <a:cs typeface="Calibri"/>
              </a:rPr>
              <a:t> </a:t>
            </a:r>
            <a:r>
              <a:rPr sz="1485" dirty="0">
                <a:latin typeface="Calibri"/>
                <a:cs typeface="Calibri"/>
              </a:rPr>
              <a:t>the</a:t>
            </a:r>
            <a:r>
              <a:rPr sz="1485" spc="-9" dirty="0">
                <a:latin typeface="Calibri"/>
                <a:cs typeface="Calibri"/>
              </a:rPr>
              <a:t> </a:t>
            </a:r>
            <a:r>
              <a:rPr sz="1485" spc="-4" dirty="0">
                <a:latin typeface="Calibri"/>
                <a:cs typeface="Calibri"/>
              </a:rPr>
              <a:t>sequence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45677" y="2978829"/>
            <a:ext cx="194540" cy="83924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0478">
              <a:lnSpc>
                <a:spcPts val="1494"/>
              </a:lnSpc>
            </a:pPr>
            <a:r>
              <a:rPr sz="1485" spc="-4" dirty="0">
                <a:latin typeface="Calibri"/>
                <a:cs typeface="Calibri"/>
              </a:rPr>
              <a:t>Dimension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D86ADD-1EEF-4591-9452-EC488513AACE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1992DF29-CFD9-429F-979F-358A1DD1C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541687"/>
          </a:xfrm>
        </p:spPr>
        <p:txBody>
          <a:bodyPr/>
          <a:lstStyle/>
          <a:p>
            <a:r>
              <a:rPr lang="en-US" sz="3520" spc="4" dirty="0">
                <a:latin typeface="Calibri"/>
                <a:cs typeface="Calibri"/>
              </a:rPr>
              <a:t>Position</a:t>
            </a:r>
            <a:r>
              <a:rPr lang="en-US" sz="3520" dirty="0">
                <a:latin typeface="Calibri"/>
                <a:cs typeface="Calibri"/>
              </a:rPr>
              <a:t> </a:t>
            </a:r>
            <a:r>
              <a:rPr lang="en-US" sz="3520" spc="9" dirty="0">
                <a:latin typeface="Calibri"/>
                <a:cs typeface="Calibri"/>
              </a:rPr>
              <a:t>representation</a:t>
            </a:r>
            <a:r>
              <a:rPr lang="en-US" sz="3520" spc="-21" dirty="0">
                <a:latin typeface="Calibri"/>
                <a:cs typeface="Calibri"/>
              </a:rPr>
              <a:t> </a:t>
            </a:r>
            <a:r>
              <a:rPr lang="en-US" sz="3520" spc="4" dirty="0">
                <a:latin typeface="Calibri"/>
                <a:cs typeface="Calibri"/>
              </a:rPr>
              <a:t>vectors</a:t>
            </a:r>
            <a:r>
              <a:rPr lang="en-US" sz="3520" dirty="0">
                <a:latin typeface="Calibri"/>
                <a:cs typeface="Calibri"/>
              </a:rPr>
              <a:t> </a:t>
            </a:r>
            <a:r>
              <a:rPr lang="en-US" sz="3520" spc="9" dirty="0">
                <a:latin typeface="Calibri"/>
                <a:cs typeface="Calibri"/>
              </a:rPr>
              <a:t>through</a:t>
            </a:r>
            <a:r>
              <a:rPr lang="en-US" sz="3520" spc="4" dirty="0">
                <a:latin typeface="Calibri"/>
                <a:cs typeface="Calibri"/>
              </a:rPr>
              <a:t> </a:t>
            </a:r>
            <a:r>
              <a:rPr lang="en-US" sz="3520" dirty="0">
                <a:latin typeface="Calibri"/>
                <a:cs typeface="Calibri"/>
              </a:rPr>
              <a:t>sinusoids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452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9053" y="1937314"/>
            <a:ext cx="2781777" cy="1088904"/>
          </a:xfrm>
          <a:prstGeom prst="rect">
            <a:avLst/>
          </a:prstGeom>
        </p:spPr>
        <p:txBody>
          <a:bodyPr vert="horz" wrap="square" lIns="0" tIns="84344" rIns="0" bIns="0" rtlCol="0">
            <a:spAutoFit/>
          </a:bodyPr>
          <a:lstStyle/>
          <a:p>
            <a:pPr marL="532257" algn="ctr">
              <a:spcBef>
                <a:spcPts val="664"/>
              </a:spcBef>
            </a:pPr>
            <a:r>
              <a:rPr sz="2310" b="1" spc="-4" dirty="0">
                <a:latin typeface="Calibri"/>
                <a:cs typeface="Calibri"/>
              </a:rPr>
              <a:t>Barriers</a:t>
            </a:r>
            <a:endParaRPr sz="2310">
              <a:latin typeface="Calibri"/>
              <a:cs typeface="Calibri"/>
            </a:endParaRPr>
          </a:p>
          <a:p>
            <a:pPr marL="282369" indent="-282369">
              <a:spcBef>
                <a:spcPts val="483"/>
              </a:spcBef>
              <a:buClr>
                <a:srgbClr val="8B1515"/>
              </a:buClr>
              <a:buFont typeface="Times New Roman"/>
              <a:buChar char="•"/>
              <a:tabLst>
                <a:tab pos="282369" algn="l"/>
                <a:tab pos="293894" algn="l"/>
              </a:tabLst>
            </a:pPr>
            <a:r>
              <a:rPr sz="1898" spc="-4" dirty="0">
                <a:latin typeface="Calibri"/>
                <a:cs typeface="Calibri"/>
              </a:rPr>
              <a:t>Doesn’t</a:t>
            </a:r>
            <a:r>
              <a:rPr sz="1898" spc="-21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have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an</a:t>
            </a:r>
            <a:r>
              <a:rPr sz="1898" spc="-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inherent</a:t>
            </a:r>
            <a:endParaRPr sz="1898">
              <a:latin typeface="Calibri"/>
              <a:cs typeface="Calibri"/>
            </a:endParaRPr>
          </a:p>
          <a:p>
            <a:pPr marR="613982" algn="ctr"/>
            <a:r>
              <a:rPr sz="1898" spc="-4" dirty="0">
                <a:latin typeface="Calibri"/>
                <a:cs typeface="Calibri"/>
              </a:rPr>
              <a:t>notion</a:t>
            </a:r>
            <a:r>
              <a:rPr sz="1898" spc="-17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of</a:t>
            </a:r>
            <a:r>
              <a:rPr sz="1898" spc="-21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order!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99053" y="3407232"/>
            <a:ext cx="3199827" cy="887310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293370" indent="-283416">
              <a:spcBef>
                <a:spcPts val="87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894" algn="l"/>
              </a:tabLst>
            </a:pPr>
            <a:r>
              <a:rPr sz="1898" dirty="0">
                <a:latin typeface="Calibri"/>
                <a:cs typeface="Calibri"/>
              </a:rPr>
              <a:t>No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nonlinearities</a:t>
            </a:r>
            <a:r>
              <a:rPr sz="1898" spc="-17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for deep</a:t>
            </a:r>
            <a:endParaRPr sz="1898">
              <a:latin typeface="Calibri"/>
              <a:cs typeface="Calibri"/>
            </a:endParaRPr>
          </a:p>
          <a:p>
            <a:pPr marL="293370">
              <a:spcBef>
                <a:spcPts val="4"/>
              </a:spcBef>
            </a:pPr>
            <a:r>
              <a:rPr sz="1898" dirty="0">
                <a:latin typeface="Calibri"/>
                <a:cs typeface="Calibri"/>
              </a:rPr>
              <a:t>learning!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It’s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all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just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weighted</a:t>
            </a:r>
            <a:endParaRPr sz="1898">
              <a:latin typeface="Calibri"/>
              <a:cs typeface="Calibri"/>
            </a:endParaRPr>
          </a:p>
          <a:p>
            <a:pPr marL="293370"/>
            <a:r>
              <a:rPr sz="1898" dirty="0">
                <a:latin typeface="Calibri"/>
                <a:cs typeface="Calibri"/>
              </a:rPr>
              <a:t>averages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33483" y="1937314"/>
            <a:ext cx="3425094" cy="1088904"/>
          </a:xfrm>
          <a:prstGeom prst="rect">
            <a:avLst/>
          </a:prstGeom>
        </p:spPr>
        <p:txBody>
          <a:bodyPr vert="horz" wrap="square" lIns="0" tIns="84344" rIns="0" bIns="0" rtlCol="0">
            <a:spAutoFit/>
          </a:bodyPr>
          <a:lstStyle/>
          <a:p>
            <a:pPr marL="1311783">
              <a:spcBef>
                <a:spcPts val="664"/>
              </a:spcBef>
            </a:pPr>
            <a:r>
              <a:rPr sz="2310" b="1" spc="-4" dirty="0">
                <a:latin typeface="Calibri"/>
                <a:cs typeface="Calibri"/>
              </a:rPr>
              <a:t>Solutions</a:t>
            </a:r>
            <a:endParaRPr sz="2310">
              <a:latin typeface="Calibri"/>
              <a:cs typeface="Calibri"/>
            </a:endParaRPr>
          </a:p>
          <a:p>
            <a:pPr marL="293370" marR="4191" indent="-282893">
              <a:spcBef>
                <a:spcPts val="483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1898" dirty="0">
                <a:latin typeface="Calibri"/>
                <a:cs typeface="Calibri"/>
              </a:rPr>
              <a:t>Add </a:t>
            </a:r>
            <a:r>
              <a:rPr sz="1898" spc="-4" dirty="0">
                <a:latin typeface="Calibri"/>
                <a:cs typeface="Calibri"/>
              </a:rPr>
              <a:t>position </a:t>
            </a:r>
            <a:r>
              <a:rPr sz="1898" dirty="0">
                <a:latin typeface="Calibri"/>
                <a:cs typeface="Calibri"/>
              </a:rPr>
              <a:t>representations to </a:t>
            </a:r>
            <a:r>
              <a:rPr sz="1898" spc="-4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inputs</a:t>
            </a:r>
            <a:endParaRPr sz="1898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249626" y="2654739"/>
            <a:ext cx="1109568" cy="112110"/>
            <a:chOff x="5151062" y="1936320"/>
            <a:chExt cx="1344930" cy="13589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1062" y="1936320"/>
              <a:ext cx="1344853" cy="13538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185409" y="19438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4182989" y="3849174"/>
            <a:ext cx="1109568" cy="112110"/>
            <a:chOff x="5070290" y="3384120"/>
            <a:chExt cx="1344930" cy="13589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0290" y="3384120"/>
              <a:ext cx="1344853" cy="13538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104638" y="33916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E7B6F5A1-8CE5-4A6F-AB3F-8E917022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1083374"/>
          </a:xfrm>
        </p:spPr>
        <p:txBody>
          <a:bodyPr/>
          <a:lstStyle/>
          <a:p>
            <a:r>
              <a:rPr lang="en-US" sz="3520" spc="4" dirty="0">
                <a:latin typeface="Calibri"/>
                <a:cs typeface="Calibri"/>
              </a:rPr>
              <a:t>Barriers</a:t>
            </a:r>
            <a:r>
              <a:rPr lang="en-US" sz="3520" spc="9" dirty="0">
                <a:latin typeface="Calibri"/>
                <a:cs typeface="Calibri"/>
              </a:rPr>
              <a:t> and</a:t>
            </a:r>
            <a:r>
              <a:rPr lang="en-US" sz="3520" spc="4" dirty="0">
                <a:latin typeface="Calibri"/>
                <a:cs typeface="Calibri"/>
              </a:rPr>
              <a:t> </a:t>
            </a:r>
            <a:r>
              <a:rPr lang="en-US" sz="3520" dirty="0">
                <a:latin typeface="Calibri"/>
                <a:cs typeface="Calibri"/>
              </a:rPr>
              <a:t>solutions</a:t>
            </a:r>
            <a:r>
              <a:rPr lang="en-US" sz="3520" spc="21" dirty="0">
                <a:latin typeface="Calibri"/>
                <a:cs typeface="Calibri"/>
              </a:rPr>
              <a:t> </a:t>
            </a:r>
            <a:r>
              <a:rPr lang="en-US" sz="3520" spc="4" dirty="0">
                <a:latin typeface="Calibri"/>
                <a:cs typeface="Calibri"/>
              </a:rPr>
              <a:t>for Self-Attention</a:t>
            </a:r>
            <a:r>
              <a:rPr lang="en-US" sz="3520" dirty="0">
                <a:latin typeface="Calibri"/>
                <a:cs typeface="Calibri"/>
              </a:rPr>
              <a:t> </a:t>
            </a:r>
            <a:r>
              <a:rPr lang="en-US" sz="3520" spc="4" dirty="0">
                <a:latin typeface="Calibri"/>
                <a:cs typeface="Calibri"/>
              </a:rPr>
              <a:t>as</a:t>
            </a:r>
            <a:r>
              <a:rPr lang="en-US" sz="3520" spc="12" dirty="0">
                <a:latin typeface="Calibri"/>
                <a:cs typeface="Calibri"/>
              </a:rPr>
              <a:t> </a:t>
            </a:r>
            <a:r>
              <a:rPr lang="en-US" sz="3520" spc="9" dirty="0">
                <a:latin typeface="Calibri"/>
                <a:cs typeface="Calibri"/>
              </a:rPr>
              <a:t>a </a:t>
            </a:r>
            <a:r>
              <a:rPr lang="en-US" sz="3520" spc="4" dirty="0">
                <a:latin typeface="Calibri"/>
                <a:cs typeface="Calibri"/>
              </a:rPr>
              <a:t>building</a:t>
            </a:r>
            <a:r>
              <a:rPr lang="en-US" sz="3520" spc="17" dirty="0">
                <a:latin typeface="Calibri"/>
                <a:cs typeface="Calibri"/>
              </a:rPr>
              <a:t> </a:t>
            </a:r>
            <a:r>
              <a:rPr lang="en-US" sz="3520" dirty="0">
                <a:latin typeface="Calibri"/>
                <a:cs typeface="Calibri"/>
              </a:rPr>
              <a:t>block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D1FBD4-8ED0-4B19-A9CA-C9E65B510E9C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2694495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93871" y="2014185"/>
            <a:ext cx="3971496" cy="2163493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293370" marR="142494" indent="-282893">
              <a:spcBef>
                <a:spcPts val="87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1898" dirty="0">
                <a:latin typeface="Calibri"/>
                <a:cs typeface="Calibri"/>
              </a:rPr>
              <a:t>Note that there are </a:t>
            </a:r>
            <a:r>
              <a:rPr sz="1898" spc="-4" dirty="0">
                <a:latin typeface="Calibri"/>
                <a:cs typeface="Calibri"/>
              </a:rPr>
              <a:t>no </a:t>
            </a:r>
            <a:r>
              <a:rPr sz="1898" dirty="0">
                <a:latin typeface="Calibri"/>
                <a:cs typeface="Calibri"/>
              </a:rPr>
              <a:t>elementwise </a:t>
            </a:r>
            <a:r>
              <a:rPr sz="1898" spc="-417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nonlinearities in </a:t>
            </a:r>
            <a:r>
              <a:rPr sz="1898" dirty="0">
                <a:latin typeface="Calibri"/>
                <a:cs typeface="Calibri"/>
              </a:rPr>
              <a:t>self-attention; 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stacking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more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self-attention</a:t>
            </a:r>
            <a:r>
              <a:rPr sz="1898" dirty="0">
                <a:latin typeface="Calibri"/>
                <a:cs typeface="Calibri"/>
              </a:rPr>
              <a:t> layers 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just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re-averages</a:t>
            </a:r>
            <a:r>
              <a:rPr sz="1898" spc="-21" dirty="0">
                <a:latin typeface="Calibri"/>
                <a:cs typeface="Calibri"/>
              </a:rPr>
              <a:t> </a:t>
            </a:r>
            <a:r>
              <a:rPr sz="1898" b="1" spc="-4" dirty="0">
                <a:latin typeface="Calibri"/>
                <a:cs typeface="Calibri"/>
              </a:rPr>
              <a:t>value</a:t>
            </a:r>
            <a:r>
              <a:rPr sz="1898" b="1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vectors</a:t>
            </a:r>
            <a:endParaRPr sz="1898">
              <a:latin typeface="Calibri"/>
              <a:cs typeface="Calibri"/>
            </a:endParaRPr>
          </a:p>
          <a:p>
            <a:pPr>
              <a:spcBef>
                <a:spcPts val="12"/>
              </a:spcBef>
              <a:buClr>
                <a:srgbClr val="8B1515"/>
              </a:buClr>
              <a:buFont typeface="Times New Roman"/>
              <a:buChar char="•"/>
            </a:pPr>
            <a:endParaRPr sz="2599">
              <a:latin typeface="Calibri"/>
              <a:cs typeface="Calibri"/>
            </a:endParaRPr>
          </a:p>
          <a:p>
            <a:pPr marL="293370" indent="-282893">
              <a:spcBef>
                <a:spcPts val="4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1898" spc="-4" dirty="0">
                <a:latin typeface="Calibri"/>
                <a:cs typeface="Calibri"/>
              </a:rPr>
              <a:t>Easy</a:t>
            </a:r>
            <a:r>
              <a:rPr sz="1898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fix: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add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b="1" spc="-4" dirty="0">
                <a:latin typeface="Calibri"/>
                <a:cs typeface="Calibri"/>
              </a:rPr>
              <a:t>feed-forward</a:t>
            </a:r>
            <a:r>
              <a:rPr sz="1898" b="1" spc="-25" dirty="0">
                <a:latin typeface="Calibri"/>
                <a:cs typeface="Calibri"/>
              </a:rPr>
              <a:t> </a:t>
            </a:r>
            <a:r>
              <a:rPr sz="1898" b="1" dirty="0">
                <a:latin typeface="Calibri"/>
                <a:cs typeface="Calibri"/>
              </a:rPr>
              <a:t>network</a:t>
            </a:r>
            <a:endParaRPr sz="1898">
              <a:latin typeface="Calibri"/>
              <a:cs typeface="Calibri"/>
            </a:endParaRPr>
          </a:p>
          <a:p>
            <a:pPr marL="293370"/>
            <a:r>
              <a:rPr sz="1898" dirty="0">
                <a:latin typeface="Calibri"/>
                <a:cs typeface="Calibri"/>
              </a:rPr>
              <a:t>to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post-process </a:t>
            </a:r>
            <a:r>
              <a:rPr sz="1898" dirty="0">
                <a:latin typeface="Calibri"/>
                <a:cs typeface="Calibri"/>
              </a:rPr>
              <a:t>each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output</a:t>
            </a:r>
            <a:r>
              <a:rPr sz="1898" dirty="0">
                <a:latin typeface="Calibri"/>
                <a:cs typeface="Calibri"/>
              </a:rPr>
              <a:t> vector.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11739" y="4628950"/>
            <a:ext cx="854963" cy="204312"/>
          </a:xfrm>
          <a:custGeom>
            <a:avLst/>
            <a:gdLst/>
            <a:ahLst/>
            <a:cxnLst/>
            <a:rect l="l" t="t" r="r" b="b"/>
            <a:pathLst>
              <a:path w="1036319" h="247650">
                <a:moveTo>
                  <a:pt x="957326" y="0"/>
                </a:moveTo>
                <a:lnTo>
                  <a:pt x="953769" y="10033"/>
                </a:lnTo>
                <a:lnTo>
                  <a:pt x="968103" y="16269"/>
                </a:lnTo>
                <a:lnTo>
                  <a:pt x="980424" y="24876"/>
                </a:lnTo>
                <a:lnTo>
                  <a:pt x="1005389" y="64650"/>
                </a:lnTo>
                <a:lnTo>
                  <a:pt x="1013587" y="122301"/>
                </a:lnTo>
                <a:lnTo>
                  <a:pt x="1012680" y="144085"/>
                </a:lnTo>
                <a:lnTo>
                  <a:pt x="1005389" y="181701"/>
                </a:lnTo>
                <a:lnTo>
                  <a:pt x="980439" y="222154"/>
                </a:lnTo>
                <a:lnTo>
                  <a:pt x="954277" y="237109"/>
                </a:lnTo>
                <a:lnTo>
                  <a:pt x="957326" y="247142"/>
                </a:lnTo>
                <a:lnTo>
                  <a:pt x="1004564" y="219084"/>
                </a:lnTo>
                <a:lnTo>
                  <a:pt x="1024727" y="186507"/>
                </a:lnTo>
                <a:lnTo>
                  <a:pt x="1034911" y="146311"/>
                </a:lnTo>
                <a:lnTo>
                  <a:pt x="1036193" y="123571"/>
                </a:lnTo>
                <a:lnTo>
                  <a:pt x="1034909" y="100974"/>
                </a:lnTo>
                <a:lnTo>
                  <a:pt x="1024673" y="60831"/>
                </a:lnTo>
                <a:lnTo>
                  <a:pt x="1004456" y="28164"/>
                </a:lnTo>
                <a:lnTo>
                  <a:pt x="975258" y="6498"/>
                </a:lnTo>
                <a:lnTo>
                  <a:pt x="957326" y="0"/>
                </a:lnTo>
                <a:close/>
              </a:path>
              <a:path w="1036319" h="247650">
                <a:moveTo>
                  <a:pt x="78739" y="0"/>
                </a:moveTo>
                <a:lnTo>
                  <a:pt x="31734" y="28164"/>
                </a:lnTo>
                <a:lnTo>
                  <a:pt x="11519" y="60831"/>
                </a:lnTo>
                <a:lnTo>
                  <a:pt x="1283" y="100974"/>
                </a:lnTo>
                <a:lnTo>
                  <a:pt x="0" y="123571"/>
                </a:lnTo>
                <a:lnTo>
                  <a:pt x="1264" y="146311"/>
                </a:lnTo>
                <a:lnTo>
                  <a:pt x="11412" y="186507"/>
                </a:lnTo>
                <a:lnTo>
                  <a:pt x="31609" y="219084"/>
                </a:lnTo>
                <a:lnTo>
                  <a:pt x="78739" y="247142"/>
                </a:lnTo>
                <a:lnTo>
                  <a:pt x="81914" y="237109"/>
                </a:lnTo>
                <a:lnTo>
                  <a:pt x="67839" y="230846"/>
                </a:lnTo>
                <a:lnTo>
                  <a:pt x="55705" y="222154"/>
                </a:lnTo>
                <a:lnTo>
                  <a:pt x="30783" y="181701"/>
                </a:lnTo>
                <a:lnTo>
                  <a:pt x="23405" y="144085"/>
                </a:lnTo>
                <a:lnTo>
                  <a:pt x="22478" y="122301"/>
                </a:lnTo>
                <a:lnTo>
                  <a:pt x="23405" y="101226"/>
                </a:lnTo>
                <a:lnTo>
                  <a:pt x="37210" y="49149"/>
                </a:lnTo>
                <a:lnTo>
                  <a:pt x="68054" y="16269"/>
                </a:lnTo>
                <a:lnTo>
                  <a:pt x="82295" y="10033"/>
                </a:lnTo>
                <a:lnTo>
                  <a:pt x="787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5" name="object 5"/>
          <p:cNvSpPr/>
          <p:nvPr/>
        </p:nvSpPr>
        <p:spPr>
          <a:xfrm>
            <a:off x="1985068" y="4938245"/>
            <a:ext cx="1858185" cy="204312"/>
          </a:xfrm>
          <a:custGeom>
            <a:avLst/>
            <a:gdLst/>
            <a:ahLst/>
            <a:cxnLst/>
            <a:rect l="l" t="t" r="r" b="b"/>
            <a:pathLst>
              <a:path w="2252345" h="247650">
                <a:moveTo>
                  <a:pt x="2173478" y="0"/>
                </a:moveTo>
                <a:lnTo>
                  <a:pt x="2169922" y="10033"/>
                </a:lnTo>
                <a:lnTo>
                  <a:pt x="2184255" y="16269"/>
                </a:lnTo>
                <a:lnTo>
                  <a:pt x="2196576" y="24876"/>
                </a:lnTo>
                <a:lnTo>
                  <a:pt x="2221541" y="64650"/>
                </a:lnTo>
                <a:lnTo>
                  <a:pt x="2229738" y="122301"/>
                </a:lnTo>
                <a:lnTo>
                  <a:pt x="2228832" y="144085"/>
                </a:lnTo>
                <a:lnTo>
                  <a:pt x="2221541" y="181701"/>
                </a:lnTo>
                <a:lnTo>
                  <a:pt x="2196592" y="222154"/>
                </a:lnTo>
                <a:lnTo>
                  <a:pt x="2170430" y="237109"/>
                </a:lnTo>
                <a:lnTo>
                  <a:pt x="2173478" y="247142"/>
                </a:lnTo>
                <a:lnTo>
                  <a:pt x="2220716" y="219084"/>
                </a:lnTo>
                <a:lnTo>
                  <a:pt x="2240879" y="186507"/>
                </a:lnTo>
                <a:lnTo>
                  <a:pt x="2251063" y="146311"/>
                </a:lnTo>
                <a:lnTo>
                  <a:pt x="2252345" y="123571"/>
                </a:lnTo>
                <a:lnTo>
                  <a:pt x="2251061" y="100974"/>
                </a:lnTo>
                <a:lnTo>
                  <a:pt x="2240825" y="60831"/>
                </a:lnTo>
                <a:lnTo>
                  <a:pt x="2220608" y="28164"/>
                </a:lnTo>
                <a:lnTo>
                  <a:pt x="2191410" y="6498"/>
                </a:lnTo>
                <a:lnTo>
                  <a:pt x="2173478" y="0"/>
                </a:lnTo>
                <a:close/>
              </a:path>
              <a:path w="2252345" h="247650">
                <a:moveTo>
                  <a:pt x="78739" y="0"/>
                </a:moveTo>
                <a:lnTo>
                  <a:pt x="31734" y="28164"/>
                </a:lnTo>
                <a:lnTo>
                  <a:pt x="11519" y="60831"/>
                </a:lnTo>
                <a:lnTo>
                  <a:pt x="1283" y="100974"/>
                </a:lnTo>
                <a:lnTo>
                  <a:pt x="0" y="123571"/>
                </a:lnTo>
                <a:lnTo>
                  <a:pt x="1264" y="146311"/>
                </a:lnTo>
                <a:lnTo>
                  <a:pt x="11412" y="186507"/>
                </a:lnTo>
                <a:lnTo>
                  <a:pt x="31609" y="219084"/>
                </a:lnTo>
                <a:lnTo>
                  <a:pt x="78739" y="247142"/>
                </a:lnTo>
                <a:lnTo>
                  <a:pt x="81914" y="237109"/>
                </a:lnTo>
                <a:lnTo>
                  <a:pt x="67839" y="230846"/>
                </a:lnTo>
                <a:lnTo>
                  <a:pt x="55705" y="222154"/>
                </a:lnTo>
                <a:lnTo>
                  <a:pt x="30783" y="181701"/>
                </a:lnTo>
                <a:lnTo>
                  <a:pt x="23405" y="144085"/>
                </a:lnTo>
                <a:lnTo>
                  <a:pt x="22478" y="122301"/>
                </a:lnTo>
                <a:lnTo>
                  <a:pt x="23405" y="101226"/>
                </a:lnTo>
                <a:lnTo>
                  <a:pt x="37210" y="49149"/>
                </a:lnTo>
                <a:lnTo>
                  <a:pt x="68054" y="16269"/>
                </a:lnTo>
                <a:lnTo>
                  <a:pt x="82295" y="10033"/>
                </a:lnTo>
                <a:lnTo>
                  <a:pt x="787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6" name="object 6"/>
          <p:cNvSpPr txBox="1"/>
          <p:nvPr/>
        </p:nvSpPr>
        <p:spPr>
          <a:xfrm>
            <a:off x="372915" y="4519554"/>
            <a:ext cx="3420380" cy="640721"/>
          </a:xfrm>
          <a:prstGeom prst="rect">
            <a:avLst/>
          </a:prstGeom>
        </p:spPr>
        <p:txBody>
          <a:bodyPr vert="horz" wrap="square" lIns="0" tIns="55531" rIns="0" bIns="0" rtlCol="0">
            <a:spAutoFit/>
          </a:bodyPr>
          <a:lstStyle/>
          <a:p>
            <a:pPr marL="31433">
              <a:spcBef>
                <a:spcPts val="438"/>
              </a:spcBef>
            </a:pPr>
            <a:r>
              <a:rPr sz="1733" spc="25" dirty="0">
                <a:latin typeface="Cambria Math"/>
                <a:cs typeface="Cambria Math"/>
              </a:rPr>
              <a:t>𝑚</a:t>
            </a:r>
            <a:r>
              <a:rPr sz="1857" spc="36" baseline="-16666" dirty="0">
                <a:latin typeface="Cambria Math"/>
                <a:cs typeface="Cambria Math"/>
              </a:rPr>
              <a:t>𝑖</a:t>
            </a:r>
            <a:r>
              <a:rPr sz="1857" spc="451" baseline="-16666" dirty="0">
                <a:latin typeface="Cambria Math"/>
                <a:cs typeface="Cambria Math"/>
              </a:rPr>
              <a:t> </a:t>
            </a:r>
            <a:r>
              <a:rPr sz="1733" dirty="0">
                <a:latin typeface="Cambria Math"/>
                <a:cs typeface="Cambria Math"/>
              </a:rPr>
              <a:t>=</a:t>
            </a:r>
            <a:r>
              <a:rPr sz="1733" spc="91" dirty="0">
                <a:latin typeface="Cambria Math"/>
                <a:cs typeface="Cambria Math"/>
              </a:rPr>
              <a:t> </a:t>
            </a:r>
            <a:r>
              <a:rPr sz="1733" spc="-4" dirty="0">
                <a:latin typeface="Cambria Math"/>
                <a:cs typeface="Cambria Math"/>
              </a:rPr>
              <a:t>𝑀𝐿𝑃</a:t>
            </a:r>
            <a:r>
              <a:rPr sz="1733" spc="351" dirty="0">
                <a:latin typeface="Cambria Math"/>
                <a:cs typeface="Cambria Math"/>
              </a:rPr>
              <a:t> </a:t>
            </a:r>
            <a:r>
              <a:rPr sz="1733" spc="17" dirty="0">
                <a:latin typeface="Cambria Math"/>
                <a:cs typeface="Cambria Math"/>
              </a:rPr>
              <a:t>output</a:t>
            </a:r>
            <a:r>
              <a:rPr sz="1857" spc="25" baseline="-16666" dirty="0">
                <a:latin typeface="Cambria Math"/>
                <a:cs typeface="Cambria Math"/>
              </a:rPr>
              <a:t>𝑖</a:t>
            </a:r>
            <a:endParaRPr sz="1857" baseline="-16666">
              <a:latin typeface="Cambria Math"/>
              <a:cs typeface="Cambria Math"/>
            </a:endParaRPr>
          </a:p>
          <a:p>
            <a:pPr marL="327946">
              <a:spcBef>
                <a:spcPts val="355"/>
              </a:spcBef>
              <a:tabLst>
                <a:tab pos="601932" algn="l"/>
              </a:tabLst>
            </a:pPr>
            <a:r>
              <a:rPr sz="1733" dirty="0">
                <a:latin typeface="Cambria Math"/>
                <a:cs typeface="Cambria Math"/>
              </a:rPr>
              <a:t>=	</a:t>
            </a:r>
            <a:r>
              <a:rPr sz="1733" spc="-95" dirty="0">
                <a:latin typeface="Cambria Math"/>
                <a:cs typeface="Cambria Math"/>
              </a:rPr>
              <a:t>𝑊</a:t>
            </a:r>
            <a:r>
              <a:rPr sz="1857" spc="-142" baseline="-16666" dirty="0">
                <a:latin typeface="Cambria Math"/>
                <a:cs typeface="Cambria Math"/>
              </a:rPr>
              <a:t>2</a:t>
            </a:r>
            <a:r>
              <a:rPr sz="1857" baseline="-16666" dirty="0">
                <a:latin typeface="Cambria Math"/>
                <a:cs typeface="Cambria Math"/>
              </a:rPr>
              <a:t> </a:t>
            </a:r>
            <a:r>
              <a:rPr sz="1733" dirty="0">
                <a:latin typeface="Cambria Math"/>
                <a:cs typeface="Cambria Math"/>
              </a:rPr>
              <a:t>∗ </a:t>
            </a:r>
            <a:r>
              <a:rPr sz="1733" spc="-4" dirty="0">
                <a:latin typeface="Cambria Math"/>
                <a:cs typeface="Cambria Math"/>
              </a:rPr>
              <a:t>ReLU</a:t>
            </a:r>
            <a:r>
              <a:rPr sz="1733" spc="322" dirty="0">
                <a:latin typeface="Cambria Math"/>
                <a:cs typeface="Cambria Math"/>
              </a:rPr>
              <a:t> </a:t>
            </a:r>
            <a:r>
              <a:rPr sz="1733" spc="-111" dirty="0">
                <a:latin typeface="Cambria Math"/>
                <a:cs typeface="Cambria Math"/>
              </a:rPr>
              <a:t>𝑊</a:t>
            </a:r>
            <a:r>
              <a:rPr sz="1857" spc="-167" baseline="-16666" dirty="0">
                <a:latin typeface="Cambria Math"/>
                <a:cs typeface="Cambria Math"/>
              </a:rPr>
              <a:t>1</a:t>
            </a:r>
            <a:r>
              <a:rPr sz="1857" spc="260" baseline="-16666" dirty="0">
                <a:latin typeface="Cambria Math"/>
                <a:cs typeface="Cambria Math"/>
              </a:rPr>
              <a:t> </a:t>
            </a:r>
            <a:r>
              <a:rPr sz="1733" dirty="0">
                <a:latin typeface="Cambria Math"/>
                <a:cs typeface="Cambria Math"/>
              </a:rPr>
              <a:t>× </a:t>
            </a:r>
            <a:r>
              <a:rPr sz="1733" spc="17" dirty="0">
                <a:latin typeface="Cambria Math"/>
                <a:cs typeface="Cambria Math"/>
              </a:rPr>
              <a:t>output</a:t>
            </a:r>
            <a:r>
              <a:rPr sz="1857" spc="25" baseline="-16666" dirty="0">
                <a:latin typeface="Cambria Math"/>
                <a:cs typeface="Cambria Math"/>
              </a:rPr>
              <a:t>𝑖</a:t>
            </a:r>
            <a:r>
              <a:rPr sz="1857" spc="322" baseline="-16666" dirty="0">
                <a:latin typeface="Cambria Math"/>
                <a:cs typeface="Cambria Math"/>
              </a:rPr>
              <a:t> </a:t>
            </a:r>
            <a:r>
              <a:rPr sz="1733" dirty="0">
                <a:latin typeface="Cambria Math"/>
                <a:cs typeface="Cambria Math"/>
              </a:rPr>
              <a:t>+ </a:t>
            </a:r>
            <a:r>
              <a:rPr sz="1733" spc="-33" dirty="0">
                <a:latin typeface="Cambria Math"/>
                <a:cs typeface="Cambria Math"/>
              </a:rPr>
              <a:t>𝑏</a:t>
            </a:r>
            <a:r>
              <a:rPr sz="1857" spc="-50" baseline="-16666" dirty="0">
                <a:latin typeface="Cambria Math"/>
                <a:cs typeface="Cambria Math"/>
              </a:rPr>
              <a:t>1</a:t>
            </a:r>
            <a:endParaRPr sz="1857" baseline="-16666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81077" y="4873558"/>
            <a:ext cx="480393" cy="277256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31433">
              <a:spcBef>
                <a:spcPts val="83"/>
              </a:spcBef>
            </a:pPr>
            <a:r>
              <a:rPr sz="1733" dirty="0">
                <a:latin typeface="Cambria Math"/>
                <a:cs typeface="Cambria Math"/>
              </a:rPr>
              <a:t>+</a:t>
            </a:r>
            <a:r>
              <a:rPr sz="1733" spc="-42" dirty="0">
                <a:latin typeface="Cambria Math"/>
                <a:cs typeface="Cambria Math"/>
              </a:rPr>
              <a:t> </a:t>
            </a:r>
            <a:r>
              <a:rPr sz="1733" spc="-12" dirty="0">
                <a:latin typeface="Cambria Math"/>
                <a:cs typeface="Cambria Math"/>
              </a:rPr>
              <a:t>𝑏</a:t>
            </a:r>
            <a:r>
              <a:rPr sz="1857" spc="-19" baseline="-16666" dirty="0">
                <a:latin typeface="Cambria Math"/>
                <a:cs typeface="Cambria Math"/>
              </a:rPr>
              <a:t>2</a:t>
            </a:r>
            <a:endParaRPr sz="1857" baseline="-16666">
              <a:latin typeface="Cambria Math"/>
              <a:cs typeface="Cambria Math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936159" y="4900840"/>
            <a:ext cx="167640" cy="245174"/>
          </a:xfrm>
          <a:custGeom>
            <a:avLst/>
            <a:gdLst/>
            <a:ahLst/>
            <a:cxnLst/>
            <a:rect l="l" t="t" r="r" b="b"/>
            <a:pathLst>
              <a:path w="203200" h="297179">
                <a:moveTo>
                  <a:pt x="202691" y="0"/>
                </a:moveTo>
                <a:lnTo>
                  <a:pt x="0" y="0"/>
                </a:lnTo>
                <a:lnTo>
                  <a:pt x="0" y="297179"/>
                </a:lnTo>
                <a:lnTo>
                  <a:pt x="202691" y="297179"/>
                </a:lnTo>
                <a:lnTo>
                  <a:pt x="202691" y="0"/>
                </a:lnTo>
                <a:close/>
              </a:path>
            </a:pathLst>
          </a:custGeom>
          <a:solidFill>
            <a:srgbClr val="929A9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9" name="object 9"/>
          <p:cNvSpPr txBox="1"/>
          <p:nvPr/>
        </p:nvSpPr>
        <p:spPr>
          <a:xfrm>
            <a:off x="4851711" y="5150164"/>
            <a:ext cx="427481" cy="774779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31433">
              <a:spcBef>
                <a:spcPts val="87"/>
              </a:spcBef>
            </a:pPr>
            <a:r>
              <a:rPr sz="1898" spc="-25" dirty="0">
                <a:latin typeface="Cambria Math"/>
                <a:cs typeface="Cambria Math"/>
              </a:rPr>
              <a:t>𝑤</a:t>
            </a:r>
            <a:r>
              <a:rPr sz="2042" spc="-36" baseline="-15151" dirty="0">
                <a:latin typeface="Cambria Math"/>
                <a:cs typeface="Cambria Math"/>
              </a:rPr>
              <a:t>1</a:t>
            </a:r>
            <a:endParaRPr sz="2042" baseline="-15151">
              <a:latin typeface="Cambria Math"/>
              <a:cs typeface="Cambria Math"/>
            </a:endParaRPr>
          </a:p>
          <a:p>
            <a:pPr marL="37719">
              <a:spcBef>
                <a:spcPts val="1423"/>
              </a:spcBef>
            </a:pPr>
            <a:r>
              <a:rPr sz="1898" i="1" dirty="0">
                <a:latin typeface="Calibri"/>
                <a:cs typeface="Calibri"/>
              </a:rPr>
              <a:t>The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00420" y="4912158"/>
            <a:ext cx="166068" cy="244126"/>
          </a:xfrm>
          <a:custGeom>
            <a:avLst/>
            <a:gdLst/>
            <a:ahLst/>
            <a:cxnLst/>
            <a:rect l="l" t="t" r="r" b="b"/>
            <a:pathLst>
              <a:path w="201295" h="295910">
                <a:moveTo>
                  <a:pt x="201168" y="0"/>
                </a:moveTo>
                <a:lnTo>
                  <a:pt x="0" y="0"/>
                </a:lnTo>
                <a:lnTo>
                  <a:pt x="0" y="295656"/>
                </a:lnTo>
                <a:lnTo>
                  <a:pt x="201168" y="295656"/>
                </a:lnTo>
                <a:lnTo>
                  <a:pt x="201168" y="0"/>
                </a:lnTo>
                <a:close/>
              </a:path>
            </a:pathLst>
          </a:custGeom>
          <a:solidFill>
            <a:srgbClr val="929A9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11" name="object 11"/>
          <p:cNvSpPr txBox="1"/>
          <p:nvPr/>
        </p:nvSpPr>
        <p:spPr>
          <a:xfrm>
            <a:off x="5986739" y="5035288"/>
            <a:ext cx="477250" cy="877548"/>
          </a:xfrm>
          <a:prstGeom prst="rect">
            <a:avLst/>
          </a:prstGeom>
        </p:spPr>
        <p:txBody>
          <a:bodyPr vert="horz" wrap="square" lIns="0" tIns="150876" rIns="0" bIns="0" rtlCol="0">
            <a:spAutoFit/>
          </a:bodyPr>
          <a:lstStyle/>
          <a:p>
            <a:pPr marL="56055">
              <a:spcBef>
                <a:spcPts val="1188"/>
              </a:spcBef>
            </a:pPr>
            <a:r>
              <a:rPr sz="1898" spc="-9" dirty="0">
                <a:latin typeface="Cambria Math"/>
                <a:cs typeface="Cambria Math"/>
              </a:rPr>
              <a:t>𝑤</a:t>
            </a:r>
            <a:r>
              <a:rPr sz="2042" spc="-12" baseline="-15151" dirty="0">
                <a:latin typeface="Cambria Math"/>
                <a:cs typeface="Cambria Math"/>
              </a:rPr>
              <a:t>2</a:t>
            </a:r>
            <a:endParaRPr sz="2042" baseline="-15151">
              <a:latin typeface="Cambria Math"/>
              <a:cs typeface="Cambria Math"/>
            </a:endParaRPr>
          </a:p>
          <a:p>
            <a:pPr marL="31433">
              <a:spcBef>
                <a:spcPts val="1110"/>
              </a:spcBef>
            </a:pPr>
            <a:r>
              <a:rPr sz="1898" i="1" dirty="0">
                <a:latin typeface="Calibri"/>
                <a:cs typeface="Calibri"/>
              </a:rPr>
              <a:t>chef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30058" y="4915928"/>
            <a:ext cx="167640" cy="244126"/>
          </a:xfrm>
          <a:custGeom>
            <a:avLst/>
            <a:gdLst/>
            <a:ahLst/>
            <a:cxnLst/>
            <a:rect l="l" t="t" r="r" b="b"/>
            <a:pathLst>
              <a:path w="203200" h="295910">
                <a:moveTo>
                  <a:pt x="202692" y="0"/>
                </a:moveTo>
                <a:lnTo>
                  <a:pt x="0" y="0"/>
                </a:lnTo>
                <a:lnTo>
                  <a:pt x="0" y="295656"/>
                </a:lnTo>
                <a:lnTo>
                  <a:pt x="202692" y="295656"/>
                </a:lnTo>
                <a:lnTo>
                  <a:pt x="202692" y="0"/>
                </a:lnTo>
                <a:close/>
              </a:path>
            </a:pathLst>
          </a:custGeom>
          <a:solidFill>
            <a:srgbClr val="929A9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13" name="object 13"/>
          <p:cNvSpPr txBox="1"/>
          <p:nvPr/>
        </p:nvSpPr>
        <p:spPr>
          <a:xfrm>
            <a:off x="7217112" y="5038683"/>
            <a:ext cx="484061" cy="877548"/>
          </a:xfrm>
          <a:prstGeom prst="rect">
            <a:avLst/>
          </a:prstGeom>
        </p:spPr>
        <p:txBody>
          <a:bodyPr vert="horz" wrap="square" lIns="0" tIns="150876" rIns="0" bIns="0" rtlCol="0">
            <a:spAutoFit/>
          </a:bodyPr>
          <a:lstStyle/>
          <a:p>
            <a:pPr marL="56055">
              <a:spcBef>
                <a:spcPts val="1188"/>
              </a:spcBef>
            </a:pPr>
            <a:r>
              <a:rPr sz="1898" spc="-9" dirty="0">
                <a:latin typeface="Cambria Math"/>
                <a:cs typeface="Cambria Math"/>
              </a:rPr>
              <a:t>𝑤</a:t>
            </a:r>
            <a:r>
              <a:rPr sz="2042" spc="-12" baseline="-15151" dirty="0">
                <a:latin typeface="Cambria Math"/>
                <a:cs typeface="Cambria Math"/>
              </a:rPr>
              <a:t>3</a:t>
            </a:r>
            <a:endParaRPr sz="2042" baseline="-15151">
              <a:latin typeface="Cambria Math"/>
              <a:cs typeface="Cambria Math"/>
            </a:endParaRPr>
          </a:p>
          <a:p>
            <a:pPr marL="31433">
              <a:spcBef>
                <a:spcPts val="1110"/>
              </a:spcBef>
            </a:pPr>
            <a:r>
              <a:rPr sz="1898" i="1" dirty="0">
                <a:latin typeface="Calibri"/>
                <a:cs typeface="Calibri"/>
              </a:rPr>
              <a:t>who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060103" y="4912158"/>
            <a:ext cx="167640" cy="244126"/>
          </a:xfrm>
          <a:custGeom>
            <a:avLst/>
            <a:gdLst/>
            <a:ahLst/>
            <a:cxnLst/>
            <a:rect l="l" t="t" r="r" b="b"/>
            <a:pathLst>
              <a:path w="203200" h="295910">
                <a:moveTo>
                  <a:pt x="202692" y="0"/>
                </a:moveTo>
                <a:lnTo>
                  <a:pt x="0" y="0"/>
                </a:lnTo>
                <a:lnTo>
                  <a:pt x="0" y="295656"/>
                </a:lnTo>
                <a:lnTo>
                  <a:pt x="202692" y="295656"/>
                </a:lnTo>
                <a:lnTo>
                  <a:pt x="202692" y="0"/>
                </a:lnTo>
                <a:close/>
              </a:path>
            </a:pathLst>
          </a:custGeom>
          <a:solidFill>
            <a:srgbClr val="929A9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15" name="object 15"/>
          <p:cNvSpPr txBox="1"/>
          <p:nvPr/>
        </p:nvSpPr>
        <p:spPr>
          <a:xfrm>
            <a:off x="8897912" y="5049119"/>
            <a:ext cx="510778" cy="877548"/>
          </a:xfrm>
          <a:prstGeom prst="rect">
            <a:avLst/>
          </a:prstGeom>
        </p:spPr>
        <p:txBody>
          <a:bodyPr vert="horz" wrap="square" lIns="0" tIns="150876" rIns="0" bIns="0" rtlCol="0">
            <a:spAutoFit/>
          </a:bodyPr>
          <a:lstStyle/>
          <a:p>
            <a:pPr marL="95346">
              <a:spcBef>
                <a:spcPts val="1188"/>
              </a:spcBef>
            </a:pPr>
            <a:r>
              <a:rPr sz="1898" spc="25" dirty="0">
                <a:latin typeface="Cambria Math"/>
                <a:cs typeface="Cambria Math"/>
              </a:rPr>
              <a:t>𝑤</a:t>
            </a:r>
            <a:r>
              <a:rPr sz="2042" spc="36" baseline="-15151" dirty="0">
                <a:latin typeface="Cambria Math"/>
                <a:cs typeface="Cambria Math"/>
              </a:rPr>
              <a:t>𝑇</a:t>
            </a:r>
            <a:endParaRPr sz="2042" baseline="-15151">
              <a:latin typeface="Cambria Math"/>
              <a:cs typeface="Cambria Math"/>
            </a:endParaRPr>
          </a:p>
          <a:p>
            <a:pPr marL="31433">
              <a:spcBef>
                <a:spcPts val="1110"/>
              </a:spcBef>
            </a:pPr>
            <a:r>
              <a:rPr sz="1898" i="1" dirty="0">
                <a:latin typeface="Calibri"/>
                <a:cs typeface="Calibri"/>
              </a:rPr>
              <a:t>food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166268" y="4585365"/>
            <a:ext cx="382952" cy="6453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4125" i="1" dirty="0">
                <a:latin typeface="Calibri"/>
                <a:cs typeface="Calibri"/>
              </a:rPr>
              <a:t>…</a:t>
            </a:r>
            <a:endParaRPr sz="4125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525024" y="3467519"/>
            <a:ext cx="5195268" cy="1425988"/>
            <a:chOff x="5484876" y="2921507"/>
            <a:chExt cx="6297295" cy="1728470"/>
          </a:xfrm>
        </p:grpSpPr>
        <p:sp>
          <p:nvSpPr>
            <p:cNvPr id="18" name="object 18"/>
            <p:cNvSpPr/>
            <p:nvPr/>
          </p:nvSpPr>
          <p:spPr>
            <a:xfrm>
              <a:off x="5484876" y="4027931"/>
              <a:ext cx="6297295" cy="622300"/>
            </a:xfrm>
            <a:custGeom>
              <a:avLst/>
              <a:gdLst/>
              <a:ahLst/>
              <a:cxnLst/>
              <a:rect l="l" t="t" r="r" b="b"/>
              <a:pathLst>
                <a:path w="6297295" h="622300">
                  <a:moveTo>
                    <a:pt x="6193535" y="0"/>
                  </a:moveTo>
                  <a:lnTo>
                    <a:pt x="103632" y="0"/>
                  </a:lnTo>
                  <a:lnTo>
                    <a:pt x="63275" y="8137"/>
                  </a:lnTo>
                  <a:lnTo>
                    <a:pt x="30337" y="30337"/>
                  </a:lnTo>
                  <a:lnTo>
                    <a:pt x="8137" y="63275"/>
                  </a:lnTo>
                  <a:lnTo>
                    <a:pt x="0" y="103632"/>
                  </a:lnTo>
                  <a:lnTo>
                    <a:pt x="0" y="518160"/>
                  </a:lnTo>
                  <a:lnTo>
                    <a:pt x="8137" y="558516"/>
                  </a:lnTo>
                  <a:lnTo>
                    <a:pt x="30337" y="591454"/>
                  </a:lnTo>
                  <a:lnTo>
                    <a:pt x="63275" y="613654"/>
                  </a:lnTo>
                  <a:lnTo>
                    <a:pt x="103632" y="621792"/>
                  </a:lnTo>
                  <a:lnTo>
                    <a:pt x="6193535" y="621792"/>
                  </a:lnTo>
                  <a:lnTo>
                    <a:pt x="6233892" y="613654"/>
                  </a:lnTo>
                  <a:lnTo>
                    <a:pt x="6266830" y="591454"/>
                  </a:lnTo>
                  <a:lnTo>
                    <a:pt x="6289030" y="558516"/>
                  </a:lnTo>
                  <a:lnTo>
                    <a:pt x="6297168" y="518160"/>
                  </a:lnTo>
                  <a:lnTo>
                    <a:pt x="6297168" y="103632"/>
                  </a:lnTo>
                  <a:lnTo>
                    <a:pt x="6289030" y="63275"/>
                  </a:lnTo>
                  <a:lnTo>
                    <a:pt x="6266830" y="30337"/>
                  </a:lnTo>
                  <a:lnTo>
                    <a:pt x="6233892" y="8137"/>
                  </a:lnTo>
                  <a:lnTo>
                    <a:pt x="6193535" y="0"/>
                  </a:lnTo>
                  <a:close/>
                </a:path>
              </a:pathLst>
            </a:custGeom>
            <a:solidFill>
              <a:srgbClr val="C0EFE9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9" name="object 19"/>
            <p:cNvSpPr/>
            <p:nvPr/>
          </p:nvSpPr>
          <p:spPr>
            <a:xfrm>
              <a:off x="6048756" y="3855719"/>
              <a:ext cx="5073650" cy="342900"/>
            </a:xfrm>
            <a:custGeom>
              <a:avLst/>
              <a:gdLst/>
              <a:ahLst/>
              <a:cxnLst/>
              <a:rect l="l" t="t" r="r" b="b"/>
              <a:pathLst>
                <a:path w="5073650" h="342900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296672"/>
                  </a:lnTo>
                  <a:lnTo>
                    <a:pt x="44450" y="296672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5073650" h="342900">
                  <a:moveTo>
                    <a:pt x="1484376" y="105156"/>
                  </a:moveTo>
                  <a:lnTo>
                    <a:pt x="1478026" y="92456"/>
                  </a:lnTo>
                  <a:lnTo>
                    <a:pt x="1446276" y="28956"/>
                  </a:lnTo>
                  <a:lnTo>
                    <a:pt x="1408176" y="105156"/>
                  </a:lnTo>
                  <a:lnTo>
                    <a:pt x="1439926" y="105156"/>
                  </a:lnTo>
                  <a:lnTo>
                    <a:pt x="1439926" y="325628"/>
                  </a:lnTo>
                  <a:lnTo>
                    <a:pt x="1452626" y="325628"/>
                  </a:lnTo>
                  <a:lnTo>
                    <a:pt x="1452626" y="105156"/>
                  </a:lnTo>
                  <a:lnTo>
                    <a:pt x="1484376" y="105156"/>
                  </a:lnTo>
                  <a:close/>
                </a:path>
                <a:path w="5073650" h="342900">
                  <a:moveTo>
                    <a:pt x="2976372" y="105156"/>
                  </a:moveTo>
                  <a:lnTo>
                    <a:pt x="2970022" y="92456"/>
                  </a:lnTo>
                  <a:lnTo>
                    <a:pt x="2938272" y="28956"/>
                  </a:lnTo>
                  <a:lnTo>
                    <a:pt x="2900172" y="105156"/>
                  </a:lnTo>
                  <a:lnTo>
                    <a:pt x="2931922" y="105156"/>
                  </a:lnTo>
                  <a:lnTo>
                    <a:pt x="2931922" y="325628"/>
                  </a:lnTo>
                  <a:lnTo>
                    <a:pt x="2944622" y="325628"/>
                  </a:lnTo>
                  <a:lnTo>
                    <a:pt x="2944622" y="105156"/>
                  </a:lnTo>
                  <a:lnTo>
                    <a:pt x="2976372" y="105156"/>
                  </a:lnTo>
                  <a:close/>
                </a:path>
                <a:path w="5073650" h="342900">
                  <a:moveTo>
                    <a:pt x="5073396" y="121920"/>
                  </a:moveTo>
                  <a:lnTo>
                    <a:pt x="5067046" y="109220"/>
                  </a:lnTo>
                  <a:lnTo>
                    <a:pt x="5035296" y="45720"/>
                  </a:lnTo>
                  <a:lnTo>
                    <a:pt x="4997196" y="121920"/>
                  </a:lnTo>
                  <a:lnTo>
                    <a:pt x="5028946" y="121920"/>
                  </a:lnTo>
                  <a:lnTo>
                    <a:pt x="5028946" y="342392"/>
                  </a:lnTo>
                  <a:lnTo>
                    <a:pt x="5041646" y="342392"/>
                  </a:lnTo>
                  <a:lnTo>
                    <a:pt x="5041646" y="121920"/>
                  </a:lnTo>
                  <a:lnTo>
                    <a:pt x="5073396" y="1219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0" name="object 20"/>
            <p:cNvSpPr/>
            <p:nvPr/>
          </p:nvSpPr>
          <p:spPr>
            <a:xfrm>
              <a:off x="5846064" y="3483863"/>
              <a:ext cx="528955" cy="384175"/>
            </a:xfrm>
            <a:custGeom>
              <a:avLst/>
              <a:gdLst/>
              <a:ahLst/>
              <a:cxnLst/>
              <a:rect l="l" t="t" r="r" b="b"/>
              <a:pathLst>
                <a:path w="528954" h="384175">
                  <a:moveTo>
                    <a:pt x="464820" y="0"/>
                  </a:moveTo>
                  <a:lnTo>
                    <a:pt x="64008" y="0"/>
                  </a:lnTo>
                  <a:lnTo>
                    <a:pt x="39112" y="5036"/>
                  </a:lnTo>
                  <a:lnTo>
                    <a:pt x="18764" y="18764"/>
                  </a:lnTo>
                  <a:lnTo>
                    <a:pt x="5036" y="39112"/>
                  </a:lnTo>
                  <a:lnTo>
                    <a:pt x="0" y="64008"/>
                  </a:lnTo>
                  <a:lnTo>
                    <a:pt x="0" y="320040"/>
                  </a:lnTo>
                  <a:lnTo>
                    <a:pt x="5036" y="344935"/>
                  </a:lnTo>
                  <a:lnTo>
                    <a:pt x="18764" y="365283"/>
                  </a:lnTo>
                  <a:lnTo>
                    <a:pt x="39112" y="379011"/>
                  </a:lnTo>
                  <a:lnTo>
                    <a:pt x="64008" y="384048"/>
                  </a:lnTo>
                  <a:lnTo>
                    <a:pt x="464820" y="384048"/>
                  </a:lnTo>
                  <a:lnTo>
                    <a:pt x="489715" y="379011"/>
                  </a:lnTo>
                  <a:lnTo>
                    <a:pt x="510063" y="365283"/>
                  </a:lnTo>
                  <a:lnTo>
                    <a:pt x="523791" y="344935"/>
                  </a:lnTo>
                  <a:lnTo>
                    <a:pt x="528827" y="320040"/>
                  </a:lnTo>
                  <a:lnTo>
                    <a:pt x="528827" y="64008"/>
                  </a:lnTo>
                  <a:lnTo>
                    <a:pt x="523791" y="39112"/>
                  </a:lnTo>
                  <a:lnTo>
                    <a:pt x="510063" y="18764"/>
                  </a:lnTo>
                  <a:lnTo>
                    <a:pt x="489715" y="5036"/>
                  </a:lnTo>
                  <a:lnTo>
                    <a:pt x="464820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1" name="object 21"/>
            <p:cNvSpPr/>
            <p:nvPr/>
          </p:nvSpPr>
          <p:spPr>
            <a:xfrm>
              <a:off x="5984748" y="2921507"/>
              <a:ext cx="5200015" cy="344805"/>
            </a:xfrm>
            <a:custGeom>
              <a:avLst/>
              <a:gdLst/>
              <a:ahLst/>
              <a:cxnLst/>
              <a:rect l="l" t="t" r="r" b="b"/>
              <a:pathLst>
                <a:path w="5200015" h="344804">
                  <a:moveTo>
                    <a:pt x="202692" y="0"/>
                  </a:moveTo>
                  <a:lnTo>
                    <a:pt x="0" y="0"/>
                  </a:lnTo>
                  <a:lnTo>
                    <a:pt x="0" y="297180"/>
                  </a:lnTo>
                  <a:lnTo>
                    <a:pt x="202692" y="297180"/>
                  </a:lnTo>
                  <a:lnTo>
                    <a:pt x="202692" y="0"/>
                  </a:lnTo>
                  <a:close/>
                </a:path>
                <a:path w="5200015" h="344804">
                  <a:moveTo>
                    <a:pt x="1610868" y="30480"/>
                  </a:moveTo>
                  <a:lnTo>
                    <a:pt x="1409700" y="30480"/>
                  </a:lnTo>
                  <a:lnTo>
                    <a:pt x="1409700" y="327660"/>
                  </a:lnTo>
                  <a:lnTo>
                    <a:pt x="1610868" y="327660"/>
                  </a:lnTo>
                  <a:lnTo>
                    <a:pt x="1610868" y="30480"/>
                  </a:lnTo>
                  <a:close/>
                </a:path>
                <a:path w="5200015" h="344804">
                  <a:moveTo>
                    <a:pt x="3102864" y="35052"/>
                  </a:moveTo>
                  <a:lnTo>
                    <a:pt x="2900172" y="35052"/>
                  </a:lnTo>
                  <a:lnTo>
                    <a:pt x="2900172" y="330708"/>
                  </a:lnTo>
                  <a:lnTo>
                    <a:pt x="3102864" y="330708"/>
                  </a:lnTo>
                  <a:lnTo>
                    <a:pt x="3102864" y="35052"/>
                  </a:lnTo>
                  <a:close/>
                </a:path>
                <a:path w="5200015" h="344804">
                  <a:moveTo>
                    <a:pt x="5199888" y="47256"/>
                  </a:moveTo>
                  <a:lnTo>
                    <a:pt x="4997196" y="47256"/>
                  </a:lnTo>
                  <a:lnTo>
                    <a:pt x="4997196" y="344424"/>
                  </a:lnTo>
                  <a:lnTo>
                    <a:pt x="5199888" y="344424"/>
                  </a:lnTo>
                  <a:lnTo>
                    <a:pt x="5199888" y="47256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4255961" y="6244894"/>
            <a:ext cx="5699760" cy="260584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55127">
              <a:lnSpc>
                <a:spcPts val="2055"/>
              </a:lnSpc>
            </a:pPr>
            <a:r>
              <a:rPr sz="1733" dirty="0">
                <a:solidFill>
                  <a:srgbClr val="600058"/>
                </a:solidFill>
                <a:latin typeface="Calibri"/>
                <a:cs typeface="Calibri"/>
              </a:rPr>
              <a:t>Intuition:</a:t>
            </a:r>
            <a:r>
              <a:rPr sz="1733" spc="-1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733" dirty="0">
                <a:solidFill>
                  <a:srgbClr val="600058"/>
                </a:solidFill>
                <a:latin typeface="Calibri"/>
                <a:cs typeface="Calibri"/>
              </a:rPr>
              <a:t>the</a:t>
            </a:r>
            <a:r>
              <a:rPr sz="1733" spc="-4" dirty="0">
                <a:solidFill>
                  <a:srgbClr val="600058"/>
                </a:solidFill>
                <a:latin typeface="Calibri"/>
                <a:cs typeface="Calibri"/>
              </a:rPr>
              <a:t> FF</a:t>
            </a:r>
            <a:r>
              <a:rPr sz="1733" spc="-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733" spc="-4" dirty="0">
                <a:solidFill>
                  <a:srgbClr val="600058"/>
                </a:solidFill>
                <a:latin typeface="Calibri"/>
                <a:cs typeface="Calibri"/>
              </a:rPr>
              <a:t>network </a:t>
            </a:r>
            <a:r>
              <a:rPr sz="1733" spc="-9" dirty="0">
                <a:solidFill>
                  <a:srgbClr val="600058"/>
                </a:solidFill>
                <a:latin typeface="Calibri"/>
                <a:cs typeface="Calibri"/>
              </a:rPr>
              <a:t>processes</a:t>
            </a:r>
            <a:r>
              <a:rPr sz="1733" spc="33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733" dirty="0">
                <a:solidFill>
                  <a:srgbClr val="600058"/>
                </a:solidFill>
                <a:latin typeface="Calibri"/>
                <a:cs typeface="Calibri"/>
              </a:rPr>
              <a:t>the</a:t>
            </a:r>
            <a:r>
              <a:rPr sz="1733" spc="-4" dirty="0">
                <a:solidFill>
                  <a:srgbClr val="600058"/>
                </a:solidFill>
                <a:latin typeface="Calibri"/>
                <a:cs typeface="Calibri"/>
              </a:rPr>
              <a:t> result</a:t>
            </a:r>
            <a:r>
              <a:rPr sz="1733" spc="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733" spc="-4" dirty="0">
                <a:solidFill>
                  <a:srgbClr val="600058"/>
                </a:solidFill>
                <a:latin typeface="Calibri"/>
                <a:cs typeface="Calibri"/>
              </a:rPr>
              <a:t>of</a:t>
            </a:r>
            <a:r>
              <a:rPr sz="1733" spc="-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733" dirty="0">
                <a:solidFill>
                  <a:srgbClr val="600058"/>
                </a:solidFill>
                <a:latin typeface="Calibri"/>
                <a:cs typeface="Calibri"/>
              </a:rPr>
              <a:t>attention</a:t>
            </a:r>
            <a:endParaRPr sz="1733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903575" y="3913966"/>
            <a:ext cx="270320" cy="6898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207" spc="66" dirty="0">
                <a:latin typeface="Calibri"/>
                <a:cs typeface="Calibri"/>
              </a:rPr>
              <a:t>FF</a:t>
            </a:r>
            <a:endParaRPr sz="2207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997322" y="3928947"/>
            <a:ext cx="436388" cy="318516"/>
          </a:xfrm>
          <a:custGeom>
            <a:avLst/>
            <a:gdLst/>
            <a:ahLst/>
            <a:cxnLst/>
            <a:rect l="l" t="t" r="r" b="b"/>
            <a:pathLst>
              <a:path w="528954" h="386079">
                <a:moveTo>
                  <a:pt x="464566" y="0"/>
                </a:moveTo>
                <a:lnTo>
                  <a:pt x="64262" y="0"/>
                </a:lnTo>
                <a:lnTo>
                  <a:pt x="39272" y="5058"/>
                </a:lnTo>
                <a:lnTo>
                  <a:pt x="18843" y="18843"/>
                </a:lnTo>
                <a:lnTo>
                  <a:pt x="5058" y="39272"/>
                </a:lnTo>
                <a:lnTo>
                  <a:pt x="0" y="64262"/>
                </a:lnTo>
                <a:lnTo>
                  <a:pt x="0" y="321310"/>
                </a:lnTo>
                <a:lnTo>
                  <a:pt x="5058" y="346299"/>
                </a:lnTo>
                <a:lnTo>
                  <a:pt x="18843" y="366728"/>
                </a:lnTo>
                <a:lnTo>
                  <a:pt x="39272" y="380513"/>
                </a:lnTo>
                <a:lnTo>
                  <a:pt x="64262" y="385572"/>
                </a:lnTo>
                <a:lnTo>
                  <a:pt x="464566" y="385572"/>
                </a:lnTo>
                <a:lnTo>
                  <a:pt x="489555" y="380513"/>
                </a:lnTo>
                <a:lnTo>
                  <a:pt x="509984" y="366728"/>
                </a:lnTo>
                <a:lnTo>
                  <a:pt x="523769" y="346299"/>
                </a:lnTo>
                <a:lnTo>
                  <a:pt x="528827" y="321310"/>
                </a:lnTo>
                <a:lnTo>
                  <a:pt x="528827" y="64262"/>
                </a:lnTo>
                <a:lnTo>
                  <a:pt x="523769" y="39272"/>
                </a:lnTo>
                <a:lnTo>
                  <a:pt x="509984" y="18843"/>
                </a:lnTo>
                <a:lnTo>
                  <a:pt x="489555" y="5058"/>
                </a:lnTo>
                <a:lnTo>
                  <a:pt x="464566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25" name="object 25"/>
          <p:cNvSpPr txBox="1"/>
          <p:nvPr/>
        </p:nvSpPr>
        <p:spPr>
          <a:xfrm>
            <a:off x="6078626" y="3911976"/>
            <a:ext cx="270320" cy="6898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207" spc="66" dirty="0">
                <a:latin typeface="Calibri"/>
                <a:cs typeface="Calibri"/>
              </a:rPr>
              <a:t>FF</a:t>
            </a:r>
            <a:endParaRPr sz="2207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195529" y="3928947"/>
            <a:ext cx="436388" cy="318516"/>
          </a:xfrm>
          <a:custGeom>
            <a:avLst/>
            <a:gdLst/>
            <a:ahLst/>
            <a:cxnLst/>
            <a:rect l="l" t="t" r="r" b="b"/>
            <a:pathLst>
              <a:path w="528954" h="386079">
                <a:moveTo>
                  <a:pt x="464566" y="0"/>
                </a:moveTo>
                <a:lnTo>
                  <a:pt x="64262" y="0"/>
                </a:lnTo>
                <a:lnTo>
                  <a:pt x="39272" y="5058"/>
                </a:lnTo>
                <a:lnTo>
                  <a:pt x="18843" y="18843"/>
                </a:lnTo>
                <a:lnTo>
                  <a:pt x="5058" y="39272"/>
                </a:lnTo>
                <a:lnTo>
                  <a:pt x="0" y="64262"/>
                </a:lnTo>
                <a:lnTo>
                  <a:pt x="0" y="321310"/>
                </a:lnTo>
                <a:lnTo>
                  <a:pt x="5058" y="346299"/>
                </a:lnTo>
                <a:lnTo>
                  <a:pt x="18843" y="366728"/>
                </a:lnTo>
                <a:lnTo>
                  <a:pt x="39272" y="380513"/>
                </a:lnTo>
                <a:lnTo>
                  <a:pt x="64262" y="385572"/>
                </a:lnTo>
                <a:lnTo>
                  <a:pt x="464566" y="385572"/>
                </a:lnTo>
                <a:lnTo>
                  <a:pt x="489555" y="380513"/>
                </a:lnTo>
                <a:lnTo>
                  <a:pt x="509984" y="366728"/>
                </a:lnTo>
                <a:lnTo>
                  <a:pt x="523769" y="346299"/>
                </a:lnTo>
                <a:lnTo>
                  <a:pt x="528827" y="321310"/>
                </a:lnTo>
                <a:lnTo>
                  <a:pt x="528827" y="64262"/>
                </a:lnTo>
                <a:lnTo>
                  <a:pt x="523769" y="39272"/>
                </a:lnTo>
                <a:lnTo>
                  <a:pt x="509984" y="18843"/>
                </a:lnTo>
                <a:lnTo>
                  <a:pt x="489555" y="5058"/>
                </a:lnTo>
                <a:lnTo>
                  <a:pt x="464566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27" name="object 27"/>
          <p:cNvSpPr txBox="1"/>
          <p:nvPr/>
        </p:nvSpPr>
        <p:spPr>
          <a:xfrm>
            <a:off x="6400285" y="3911974"/>
            <a:ext cx="1446419" cy="1273170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886920">
              <a:spcBef>
                <a:spcPts val="83"/>
              </a:spcBef>
            </a:pPr>
            <a:r>
              <a:rPr sz="2207" spc="66" dirty="0">
                <a:latin typeface="Calibri"/>
                <a:cs typeface="Calibri"/>
              </a:rPr>
              <a:t>FF</a:t>
            </a:r>
            <a:endParaRPr sz="2207">
              <a:latin typeface="Calibri"/>
              <a:cs typeface="Calibri"/>
            </a:endParaRPr>
          </a:p>
          <a:p>
            <a:pPr marL="10478">
              <a:spcBef>
                <a:spcPts val="1943"/>
              </a:spcBef>
            </a:pPr>
            <a:r>
              <a:rPr sz="2207" spc="17" dirty="0">
                <a:latin typeface="Calibri"/>
                <a:cs typeface="Calibri"/>
              </a:rPr>
              <a:t>self-attention</a:t>
            </a:r>
            <a:endParaRPr sz="2207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913000" y="3936493"/>
            <a:ext cx="436388" cy="316944"/>
          </a:xfrm>
          <a:custGeom>
            <a:avLst/>
            <a:gdLst/>
            <a:ahLst/>
            <a:cxnLst/>
            <a:rect l="l" t="t" r="r" b="b"/>
            <a:pathLst>
              <a:path w="528954" h="384175">
                <a:moveTo>
                  <a:pt x="464820" y="0"/>
                </a:moveTo>
                <a:lnTo>
                  <a:pt x="64008" y="0"/>
                </a:lnTo>
                <a:lnTo>
                  <a:pt x="39112" y="5036"/>
                </a:lnTo>
                <a:lnTo>
                  <a:pt x="18764" y="18764"/>
                </a:lnTo>
                <a:lnTo>
                  <a:pt x="5036" y="39112"/>
                </a:lnTo>
                <a:lnTo>
                  <a:pt x="0" y="64007"/>
                </a:lnTo>
                <a:lnTo>
                  <a:pt x="0" y="320039"/>
                </a:lnTo>
                <a:lnTo>
                  <a:pt x="5036" y="344935"/>
                </a:lnTo>
                <a:lnTo>
                  <a:pt x="18764" y="365283"/>
                </a:lnTo>
                <a:lnTo>
                  <a:pt x="39112" y="379011"/>
                </a:lnTo>
                <a:lnTo>
                  <a:pt x="64008" y="384047"/>
                </a:lnTo>
                <a:lnTo>
                  <a:pt x="464820" y="384047"/>
                </a:lnTo>
                <a:lnTo>
                  <a:pt x="489715" y="379011"/>
                </a:lnTo>
                <a:lnTo>
                  <a:pt x="510063" y="365283"/>
                </a:lnTo>
                <a:lnTo>
                  <a:pt x="523791" y="344935"/>
                </a:lnTo>
                <a:lnTo>
                  <a:pt x="528828" y="320039"/>
                </a:lnTo>
                <a:lnTo>
                  <a:pt x="528828" y="64007"/>
                </a:lnTo>
                <a:lnTo>
                  <a:pt x="523791" y="39112"/>
                </a:lnTo>
                <a:lnTo>
                  <a:pt x="510063" y="18764"/>
                </a:lnTo>
                <a:lnTo>
                  <a:pt x="489715" y="5036"/>
                </a:lnTo>
                <a:lnTo>
                  <a:pt x="46482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29" name="object 29"/>
          <p:cNvSpPr txBox="1"/>
          <p:nvPr/>
        </p:nvSpPr>
        <p:spPr>
          <a:xfrm>
            <a:off x="8994095" y="3919205"/>
            <a:ext cx="270320" cy="6898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207" spc="66" dirty="0">
                <a:latin typeface="Calibri"/>
                <a:cs typeface="Calibri"/>
              </a:rPr>
              <a:t>FF</a:t>
            </a:r>
            <a:endParaRPr sz="2207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990224" y="3712691"/>
            <a:ext cx="4185762" cy="283941"/>
          </a:xfrm>
          <a:custGeom>
            <a:avLst/>
            <a:gdLst/>
            <a:ahLst/>
            <a:cxnLst/>
            <a:rect l="l" t="t" r="r" b="b"/>
            <a:pathLst>
              <a:path w="5073650" h="344170">
                <a:moveTo>
                  <a:pt x="76200" y="76200"/>
                </a:moveTo>
                <a:lnTo>
                  <a:pt x="69850" y="63500"/>
                </a:lnTo>
                <a:lnTo>
                  <a:pt x="38100" y="0"/>
                </a:lnTo>
                <a:lnTo>
                  <a:pt x="0" y="76200"/>
                </a:lnTo>
                <a:lnTo>
                  <a:pt x="31750" y="76200"/>
                </a:lnTo>
                <a:lnTo>
                  <a:pt x="31750" y="296672"/>
                </a:lnTo>
                <a:lnTo>
                  <a:pt x="44450" y="296672"/>
                </a:lnTo>
                <a:lnTo>
                  <a:pt x="44450" y="76200"/>
                </a:lnTo>
                <a:lnTo>
                  <a:pt x="76200" y="76200"/>
                </a:lnTo>
                <a:close/>
              </a:path>
              <a:path w="5073650" h="344170">
                <a:moveTo>
                  <a:pt x="1484376" y="106680"/>
                </a:moveTo>
                <a:lnTo>
                  <a:pt x="1478026" y="93980"/>
                </a:lnTo>
                <a:lnTo>
                  <a:pt x="1446276" y="30480"/>
                </a:lnTo>
                <a:lnTo>
                  <a:pt x="1408176" y="106680"/>
                </a:lnTo>
                <a:lnTo>
                  <a:pt x="1439926" y="106680"/>
                </a:lnTo>
                <a:lnTo>
                  <a:pt x="1439926" y="327152"/>
                </a:lnTo>
                <a:lnTo>
                  <a:pt x="1452626" y="327152"/>
                </a:lnTo>
                <a:lnTo>
                  <a:pt x="1452626" y="106680"/>
                </a:lnTo>
                <a:lnTo>
                  <a:pt x="1484376" y="106680"/>
                </a:lnTo>
                <a:close/>
              </a:path>
              <a:path w="5073650" h="344170">
                <a:moveTo>
                  <a:pt x="2976372" y="106680"/>
                </a:moveTo>
                <a:lnTo>
                  <a:pt x="2970022" y="93980"/>
                </a:lnTo>
                <a:lnTo>
                  <a:pt x="2938272" y="30480"/>
                </a:lnTo>
                <a:lnTo>
                  <a:pt x="2900172" y="106680"/>
                </a:lnTo>
                <a:lnTo>
                  <a:pt x="2931922" y="106680"/>
                </a:lnTo>
                <a:lnTo>
                  <a:pt x="2931922" y="327152"/>
                </a:lnTo>
                <a:lnTo>
                  <a:pt x="2944622" y="327152"/>
                </a:lnTo>
                <a:lnTo>
                  <a:pt x="2944622" y="106680"/>
                </a:lnTo>
                <a:lnTo>
                  <a:pt x="2976372" y="106680"/>
                </a:lnTo>
                <a:close/>
              </a:path>
              <a:path w="5073650" h="344170">
                <a:moveTo>
                  <a:pt x="5073396" y="123444"/>
                </a:moveTo>
                <a:lnTo>
                  <a:pt x="5067046" y="110744"/>
                </a:lnTo>
                <a:lnTo>
                  <a:pt x="5035296" y="47244"/>
                </a:lnTo>
                <a:lnTo>
                  <a:pt x="4997196" y="123444"/>
                </a:lnTo>
                <a:lnTo>
                  <a:pt x="5028946" y="123444"/>
                </a:lnTo>
                <a:lnTo>
                  <a:pt x="5028946" y="343916"/>
                </a:lnTo>
                <a:lnTo>
                  <a:pt x="5041646" y="343916"/>
                </a:lnTo>
                <a:lnTo>
                  <a:pt x="5041646" y="123444"/>
                </a:lnTo>
                <a:lnTo>
                  <a:pt x="5073396" y="1234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31" name="object 31"/>
          <p:cNvSpPr txBox="1"/>
          <p:nvPr/>
        </p:nvSpPr>
        <p:spPr>
          <a:xfrm>
            <a:off x="8166268" y="3170900"/>
            <a:ext cx="382952" cy="645898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>
              <a:spcBef>
                <a:spcPts val="87"/>
              </a:spcBef>
            </a:pPr>
            <a:r>
              <a:rPr sz="4125" i="1" dirty="0">
                <a:latin typeface="Calibri"/>
                <a:cs typeface="Calibri"/>
              </a:rPr>
              <a:t>…</a:t>
            </a:r>
            <a:endParaRPr sz="4125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4525024" y="2053057"/>
            <a:ext cx="5195268" cy="1425988"/>
            <a:chOff x="5484876" y="1207008"/>
            <a:chExt cx="6297295" cy="1728470"/>
          </a:xfrm>
        </p:grpSpPr>
        <p:sp>
          <p:nvSpPr>
            <p:cNvPr id="33" name="object 33"/>
            <p:cNvSpPr/>
            <p:nvPr/>
          </p:nvSpPr>
          <p:spPr>
            <a:xfrm>
              <a:off x="5484876" y="2313432"/>
              <a:ext cx="6297295" cy="622300"/>
            </a:xfrm>
            <a:custGeom>
              <a:avLst/>
              <a:gdLst/>
              <a:ahLst/>
              <a:cxnLst/>
              <a:rect l="l" t="t" r="r" b="b"/>
              <a:pathLst>
                <a:path w="6297295" h="622300">
                  <a:moveTo>
                    <a:pt x="6193535" y="0"/>
                  </a:moveTo>
                  <a:lnTo>
                    <a:pt x="103632" y="0"/>
                  </a:lnTo>
                  <a:lnTo>
                    <a:pt x="63275" y="8137"/>
                  </a:lnTo>
                  <a:lnTo>
                    <a:pt x="30337" y="30337"/>
                  </a:lnTo>
                  <a:lnTo>
                    <a:pt x="8137" y="63275"/>
                  </a:lnTo>
                  <a:lnTo>
                    <a:pt x="0" y="103631"/>
                  </a:lnTo>
                  <a:lnTo>
                    <a:pt x="0" y="518159"/>
                  </a:lnTo>
                  <a:lnTo>
                    <a:pt x="8137" y="558516"/>
                  </a:lnTo>
                  <a:lnTo>
                    <a:pt x="30337" y="591454"/>
                  </a:lnTo>
                  <a:lnTo>
                    <a:pt x="63275" y="613654"/>
                  </a:lnTo>
                  <a:lnTo>
                    <a:pt x="103632" y="621791"/>
                  </a:lnTo>
                  <a:lnTo>
                    <a:pt x="6193535" y="621791"/>
                  </a:lnTo>
                  <a:lnTo>
                    <a:pt x="6233892" y="613654"/>
                  </a:lnTo>
                  <a:lnTo>
                    <a:pt x="6266830" y="591454"/>
                  </a:lnTo>
                  <a:lnTo>
                    <a:pt x="6289030" y="558516"/>
                  </a:lnTo>
                  <a:lnTo>
                    <a:pt x="6297168" y="518159"/>
                  </a:lnTo>
                  <a:lnTo>
                    <a:pt x="6297168" y="103631"/>
                  </a:lnTo>
                  <a:lnTo>
                    <a:pt x="6289030" y="63275"/>
                  </a:lnTo>
                  <a:lnTo>
                    <a:pt x="6266830" y="30337"/>
                  </a:lnTo>
                  <a:lnTo>
                    <a:pt x="6233892" y="8137"/>
                  </a:lnTo>
                  <a:lnTo>
                    <a:pt x="6193535" y="0"/>
                  </a:lnTo>
                  <a:close/>
                </a:path>
              </a:pathLst>
            </a:custGeom>
            <a:solidFill>
              <a:srgbClr val="C0EFE9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4" name="object 34"/>
            <p:cNvSpPr/>
            <p:nvPr/>
          </p:nvSpPr>
          <p:spPr>
            <a:xfrm>
              <a:off x="6048756" y="2141219"/>
              <a:ext cx="5073650" cy="344170"/>
            </a:xfrm>
            <a:custGeom>
              <a:avLst/>
              <a:gdLst/>
              <a:ahLst/>
              <a:cxnLst/>
              <a:rect l="l" t="t" r="r" b="b"/>
              <a:pathLst>
                <a:path w="5073650" h="344169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296672"/>
                  </a:lnTo>
                  <a:lnTo>
                    <a:pt x="44450" y="296672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5073650" h="344169">
                  <a:moveTo>
                    <a:pt x="1484376" y="106680"/>
                  </a:moveTo>
                  <a:lnTo>
                    <a:pt x="1478026" y="93980"/>
                  </a:lnTo>
                  <a:lnTo>
                    <a:pt x="1446276" y="30480"/>
                  </a:lnTo>
                  <a:lnTo>
                    <a:pt x="1408176" y="106680"/>
                  </a:lnTo>
                  <a:lnTo>
                    <a:pt x="1439926" y="106680"/>
                  </a:lnTo>
                  <a:lnTo>
                    <a:pt x="1439926" y="327152"/>
                  </a:lnTo>
                  <a:lnTo>
                    <a:pt x="1452626" y="327152"/>
                  </a:lnTo>
                  <a:lnTo>
                    <a:pt x="1452626" y="106680"/>
                  </a:lnTo>
                  <a:lnTo>
                    <a:pt x="1484376" y="106680"/>
                  </a:lnTo>
                  <a:close/>
                </a:path>
                <a:path w="5073650" h="344169">
                  <a:moveTo>
                    <a:pt x="2976372" y="106680"/>
                  </a:moveTo>
                  <a:lnTo>
                    <a:pt x="2970022" y="93980"/>
                  </a:lnTo>
                  <a:lnTo>
                    <a:pt x="2938272" y="30480"/>
                  </a:lnTo>
                  <a:lnTo>
                    <a:pt x="2900172" y="106680"/>
                  </a:lnTo>
                  <a:lnTo>
                    <a:pt x="2931922" y="106680"/>
                  </a:lnTo>
                  <a:lnTo>
                    <a:pt x="2931922" y="327152"/>
                  </a:lnTo>
                  <a:lnTo>
                    <a:pt x="2944622" y="327152"/>
                  </a:lnTo>
                  <a:lnTo>
                    <a:pt x="2944622" y="106680"/>
                  </a:lnTo>
                  <a:lnTo>
                    <a:pt x="2976372" y="106680"/>
                  </a:lnTo>
                  <a:close/>
                </a:path>
                <a:path w="5073650" h="344169">
                  <a:moveTo>
                    <a:pt x="5073396" y="123444"/>
                  </a:moveTo>
                  <a:lnTo>
                    <a:pt x="5067046" y="110744"/>
                  </a:lnTo>
                  <a:lnTo>
                    <a:pt x="5035296" y="47244"/>
                  </a:lnTo>
                  <a:lnTo>
                    <a:pt x="4997196" y="123444"/>
                  </a:lnTo>
                  <a:lnTo>
                    <a:pt x="5028946" y="123444"/>
                  </a:lnTo>
                  <a:lnTo>
                    <a:pt x="5028946" y="343916"/>
                  </a:lnTo>
                  <a:lnTo>
                    <a:pt x="5041646" y="343916"/>
                  </a:lnTo>
                  <a:lnTo>
                    <a:pt x="5041646" y="123444"/>
                  </a:lnTo>
                  <a:lnTo>
                    <a:pt x="5073396" y="1234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5" name="object 35"/>
            <p:cNvSpPr/>
            <p:nvPr/>
          </p:nvSpPr>
          <p:spPr>
            <a:xfrm>
              <a:off x="5846064" y="1769363"/>
              <a:ext cx="528955" cy="384175"/>
            </a:xfrm>
            <a:custGeom>
              <a:avLst/>
              <a:gdLst/>
              <a:ahLst/>
              <a:cxnLst/>
              <a:rect l="l" t="t" r="r" b="b"/>
              <a:pathLst>
                <a:path w="528954" h="384175">
                  <a:moveTo>
                    <a:pt x="464820" y="0"/>
                  </a:moveTo>
                  <a:lnTo>
                    <a:pt x="64008" y="0"/>
                  </a:lnTo>
                  <a:lnTo>
                    <a:pt x="39112" y="5036"/>
                  </a:lnTo>
                  <a:lnTo>
                    <a:pt x="18764" y="18764"/>
                  </a:lnTo>
                  <a:lnTo>
                    <a:pt x="5036" y="39112"/>
                  </a:lnTo>
                  <a:lnTo>
                    <a:pt x="0" y="64008"/>
                  </a:lnTo>
                  <a:lnTo>
                    <a:pt x="0" y="320039"/>
                  </a:lnTo>
                  <a:lnTo>
                    <a:pt x="5036" y="344935"/>
                  </a:lnTo>
                  <a:lnTo>
                    <a:pt x="18764" y="365283"/>
                  </a:lnTo>
                  <a:lnTo>
                    <a:pt x="39112" y="379011"/>
                  </a:lnTo>
                  <a:lnTo>
                    <a:pt x="64008" y="384048"/>
                  </a:lnTo>
                  <a:lnTo>
                    <a:pt x="464820" y="384048"/>
                  </a:lnTo>
                  <a:lnTo>
                    <a:pt x="489715" y="379011"/>
                  </a:lnTo>
                  <a:lnTo>
                    <a:pt x="510063" y="365283"/>
                  </a:lnTo>
                  <a:lnTo>
                    <a:pt x="523791" y="344935"/>
                  </a:lnTo>
                  <a:lnTo>
                    <a:pt x="528827" y="320039"/>
                  </a:lnTo>
                  <a:lnTo>
                    <a:pt x="528827" y="64008"/>
                  </a:lnTo>
                  <a:lnTo>
                    <a:pt x="523791" y="39112"/>
                  </a:lnTo>
                  <a:lnTo>
                    <a:pt x="510063" y="18764"/>
                  </a:lnTo>
                  <a:lnTo>
                    <a:pt x="489715" y="5036"/>
                  </a:lnTo>
                  <a:lnTo>
                    <a:pt x="464820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6" name="object 36"/>
            <p:cNvSpPr/>
            <p:nvPr/>
          </p:nvSpPr>
          <p:spPr>
            <a:xfrm>
              <a:off x="5984748" y="1207007"/>
              <a:ext cx="5200015" cy="344805"/>
            </a:xfrm>
            <a:custGeom>
              <a:avLst/>
              <a:gdLst/>
              <a:ahLst/>
              <a:cxnLst/>
              <a:rect l="l" t="t" r="r" b="b"/>
              <a:pathLst>
                <a:path w="5200015" h="344805">
                  <a:moveTo>
                    <a:pt x="202692" y="0"/>
                  </a:moveTo>
                  <a:lnTo>
                    <a:pt x="0" y="0"/>
                  </a:lnTo>
                  <a:lnTo>
                    <a:pt x="0" y="297180"/>
                  </a:lnTo>
                  <a:lnTo>
                    <a:pt x="202692" y="297180"/>
                  </a:lnTo>
                  <a:lnTo>
                    <a:pt x="202692" y="0"/>
                  </a:lnTo>
                  <a:close/>
                </a:path>
                <a:path w="5200015" h="344805">
                  <a:moveTo>
                    <a:pt x="1610868" y="30480"/>
                  </a:moveTo>
                  <a:lnTo>
                    <a:pt x="1409700" y="30480"/>
                  </a:lnTo>
                  <a:lnTo>
                    <a:pt x="1409700" y="327660"/>
                  </a:lnTo>
                  <a:lnTo>
                    <a:pt x="1610868" y="327660"/>
                  </a:lnTo>
                  <a:lnTo>
                    <a:pt x="1610868" y="30480"/>
                  </a:lnTo>
                  <a:close/>
                </a:path>
                <a:path w="5200015" h="344805">
                  <a:moveTo>
                    <a:pt x="3102864" y="35052"/>
                  </a:moveTo>
                  <a:lnTo>
                    <a:pt x="2900172" y="35052"/>
                  </a:lnTo>
                  <a:lnTo>
                    <a:pt x="2900172" y="332232"/>
                  </a:lnTo>
                  <a:lnTo>
                    <a:pt x="3102864" y="332232"/>
                  </a:lnTo>
                  <a:lnTo>
                    <a:pt x="3102864" y="35052"/>
                  </a:lnTo>
                  <a:close/>
                </a:path>
                <a:path w="5200015" h="344805">
                  <a:moveTo>
                    <a:pt x="5199888" y="47256"/>
                  </a:moveTo>
                  <a:lnTo>
                    <a:pt x="4997196" y="47256"/>
                  </a:lnTo>
                  <a:lnTo>
                    <a:pt x="4997196" y="344424"/>
                  </a:lnTo>
                  <a:lnTo>
                    <a:pt x="5199888" y="344424"/>
                  </a:lnTo>
                  <a:lnTo>
                    <a:pt x="5199888" y="47256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4903575" y="2499503"/>
            <a:ext cx="270320" cy="6898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207" spc="66" dirty="0">
                <a:latin typeface="Calibri"/>
                <a:cs typeface="Calibri"/>
              </a:rPr>
              <a:t>FF</a:t>
            </a:r>
            <a:endParaRPr sz="2207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997322" y="2514486"/>
            <a:ext cx="436388" cy="318516"/>
          </a:xfrm>
          <a:custGeom>
            <a:avLst/>
            <a:gdLst/>
            <a:ahLst/>
            <a:cxnLst/>
            <a:rect l="l" t="t" r="r" b="b"/>
            <a:pathLst>
              <a:path w="528954" h="386080">
                <a:moveTo>
                  <a:pt x="464566" y="0"/>
                </a:moveTo>
                <a:lnTo>
                  <a:pt x="64262" y="0"/>
                </a:lnTo>
                <a:lnTo>
                  <a:pt x="39272" y="5058"/>
                </a:lnTo>
                <a:lnTo>
                  <a:pt x="18843" y="18843"/>
                </a:lnTo>
                <a:lnTo>
                  <a:pt x="5058" y="39272"/>
                </a:lnTo>
                <a:lnTo>
                  <a:pt x="0" y="64262"/>
                </a:lnTo>
                <a:lnTo>
                  <a:pt x="0" y="321310"/>
                </a:lnTo>
                <a:lnTo>
                  <a:pt x="5058" y="346299"/>
                </a:lnTo>
                <a:lnTo>
                  <a:pt x="18843" y="366728"/>
                </a:lnTo>
                <a:lnTo>
                  <a:pt x="39272" y="380513"/>
                </a:lnTo>
                <a:lnTo>
                  <a:pt x="64262" y="385572"/>
                </a:lnTo>
                <a:lnTo>
                  <a:pt x="464566" y="385572"/>
                </a:lnTo>
                <a:lnTo>
                  <a:pt x="489555" y="380513"/>
                </a:lnTo>
                <a:lnTo>
                  <a:pt x="509984" y="366728"/>
                </a:lnTo>
                <a:lnTo>
                  <a:pt x="523769" y="346299"/>
                </a:lnTo>
                <a:lnTo>
                  <a:pt x="528827" y="321310"/>
                </a:lnTo>
                <a:lnTo>
                  <a:pt x="528827" y="64262"/>
                </a:lnTo>
                <a:lnTo>
                  <a:pt x="523769" y="39272"/>
                </a:lnTo>
                <a:lnTo>
                  <a:pt x="509984" y="18843"/>
                </a:lnTo>
                <a:lnTo>
                  <a:pt x="489555" y="5058"/>
                </a:lnTo>
                <a:lnTo>
                  <a:pt x="464566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39" name="object 39"/>
          <p:cNvSpPr txBox="1"/>
          <p:nvPr/>
        </p:nvSpPr>
        <p:spPr>
          <a:xfrm>
            <a:off x="6078626" y="2497261"/>
            <a:ext cx="270320" cy="6898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207" spc="66" dirty="0">
                <a:latin typeface="Calibri"/>
                <a:cs typeface="Calibri"/>
              </a:rPr>
              <a:t>FF</a:t>
            </a:r>
            <a:endParaRPr sz="2207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195529" y="2514486"/>
            <a:ext cx="436388" cy="318516"/>
          </a:xfrm>
          <a:custGeom>
            <a:avLst/>
            <a:gdLst/>
            <a:ahLst/>
            <a:cxnLst/>
            <a:rect l="l" t="t" r="r" b="b"/>
            <a:pathLst>
              <a:path w="528954" h="386080">
                <a:moveTo>
                  <a:pt x="464566" y="0"/>
                </a:moveTo>
                <a:lnTo>
                  <a:pt x="64262" y="0"/>
                </a:lnTo>
                <a:lnTo>
                  <a:pt x="39272" y="5058"/>
                </a:lnTo>
                <a:lnTo>
                  <a:pt x="18843" y="18843"/>
                </a:lnTo>
                <a:lnTo>
                  <a:pt x="5058" y="39272"/>
                </a:lnTo>
                <a:lnTo>
                  <a:pt x="0" y="64262"/>
                </a:lnTo>
                <a:lnTo>
                  <a:pt x="0" y="321310"/>
                </a:lnTo>
                <a:lnTo>
                  <a:pt x="5058" y="346299"/>
                </a:lnTo>
                <a:lnTo>
                  <a:pt x="18843" y="366728"/>
                </a:lnTo>
                <a:lnTo>
                  <a:pt x="39272" y="380513"/>
                </a:lnTo>
                <a:lnTo>
                  <a:pt x="64262" y="385572"/>
                </a:lnTo>
                <a:lnTo>
                  <a:pt x="464566" y="385572"/>
                </a:lnTo>
                <a:lnTo>
                  <a:pt x="489555" y="380513"/>
                </a:lnTo>
                <a:lnTo>
                  <a:pt x="509984" y="366728"/>
                </a:lnTo>
                <a:lnTo>
                  <a:pt x="523769" y="346299"/>
                </a:lnTo>
                <a:lnTo>
                  <a:pt x="528827" y="321310"/>
                </a:lnTo>
                <a:lnTo>
                  <a:pt x="528827" y="64262"/>
                </a:lnTo>
                <a:lnTo>
                  <a:pt x="523769" y="39272"/>
                </a:lnTo>
                <a:lnTo>
                  <a:pt x="509984" y="18843"/>
                </a:lnTo>
                <a:lnTo>
                  <a:pt x="489555" y="5058"/>
                </a:lnTo>
                <a:lnTo>
                  <a:pt x="464566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41" name="object 41"/>
          <p:cNvSpPr txBox="1"/>
          <p:nvPr/>
        </p:nvSpPr>
        <p:spPr>
          <a:xfrm>
            <a:off x="6400286" y="2497261"/>
            <a:ext cx="1446943" cy="1273170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886920">
              <a:spcBef>
                <a:spcPts val="83"/>
              </a:spcBef>
            </a:pPr>
            <a:r>
              <a:rPr sz="2207" spc="66" dirty="0">
                <a:latin typeface="Calibri"/>
                <a:cs typeface="Calibri"/>
              </a:rPr>
              <a:t>FF</a:t>
            </a:r>
            <a:endParaRPr sz="2207">
              <a:latin typeface="Calibri"/>
              <a:cs typeface="Calibri"/>
            </a:endParaRPr>
          </a:p>
          <a:p>
            <a:pPr marL="10478">
              <a:spcBef>
                <a:spcPts val="1943"/>
              </a:spcBef>
            </a:pPr>
            <a:r>
              <a:rPr sz="2207" spc="54" dirty="0">
                <a:latin typeface="Calibri"/>
                <a:cs typeface="Calibri"/>
              </a:rPr>
              <a:t>s</a:t>
            </a:r>
            <a:r>
              <a:rPr sz="2207" spc="9" dirty="0">
                <a:latin typeface="Calibri"/>
                <a:cs typeface="Calibri"/>
              </a:rPr>
              <a:t>el</a:t>
            </a:r>
            <a:r>
              <a:rPr sz="2207" spc="-4" dirty="0">
                <a:latin typeface="Calibri"/>
                <a:cs typeface="Calibri"/>
              </a:rPr>
              <a:t>f</a:t>
            </a:r>
            <a:r>
              <a:rPr sz="2207" spc="4" dirty="0">
                <a:latin typeface="Calibri"/>
                <a:cs typeface="Calibri"/>
              </a:rPr>
              <a:t>-</a:t>
            </a:r>
            <a:r>
              <a:rPr sz="2207" spc="21" dirty="0">
                <a:latin typeface="Calibri"/>
                <a:cs typeface="Calibri"/>
              </a:rPr>
              <a:t>att</a:t>
            </a:r>
            <a:r>
              <a:rPr sz="2207" spc="17" dirty="0">
                <a:latin typeface="Calibri"/>
                <a:cs typeface="Calibri"/>
              </a:rPr>
              <a:t>e</a:t>
            </a:r>
            <a:r>
              <a:rPr sz="2207" spc="12" dirty="0">
                <a:latin typeface="Calibri"/>
                <a:cs typeface="Calibri"/>
              </a:rPr>
              <a:t>n</a:t>
            </a:r>
            <a:r>
              <a:rPr sz="2207" spc="25" dirty="0">
                <a:latin typeface="Calibri"/>
                <a:cs typeface="Calibri"/>
              </a:rPr>
              <a:t>tion</a:t>
            </a:r>
            <a:endParaRPr sz="2207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8913000" y="2522030"/>
            <a:ext cx="436388" cy="318516"/>
          </a:xfrm>
          <a:custGeom>
            <a:avLst/>
            <a:gdLst/>
            <a:ahLst/>
            <a:cxnLst/>
            <a:rect l="l" t="t" r="r" b="b"/>
            <a:pathLst>
              <a:path w="528954" h="386080">
                <a:moveTo>
                  <a:pt x="464566" y="0"/>
                </a:moveTo>
                <a:lnTo>
                  <a:pt x="64262" y="0"/>
                </a:lnTo>
                <a:lnTo>
                  <a:pt x="39272" y="5058"/>
                </a:lnTo>
                <a:lnTo>
                  <a:pt x="18843" y="18843"/>
                </a:lnTo>
                <a:lnTo>
                  <a:pt x="5058" y="39272"/>
                </a:lnTo>
                <a:lnTo>
                  <a:pt x="0" y="64262"/>
                </a:lnTo>
                <a:lnTo>
                  <a:pt x="0" y="321310"/>
                </a:lnTo>
                <a:lnTo>
                  <a:pt x="5058" y="346299"/>
                </a:lnTo>
                <a:lnTo>
                  <a:pt x="18843" y="366728"/>
                </a:lnTo>
                <a:lnTo>
                  <a:pt x="39272" y="380513"/>
                </a:lnTo>
                <a:lnTo>
                  <a:pt x="64262" y="385572"/>
                </a:lnTo>
                <a:lnTo>
                  <a:pt x="464566" y="385572"/>
                </a:lnTo>
                <a:lnTo>
                  <a:pt x="489555" y="380513"/>
                </a:lnTo>
                <a:lnTo>
                  <a:pt x="509984" y="366728"/>
                </a:lnTo>
                <a:lnTo>
                  <a:pt x="523769" y="346299"/>
                </a:lnTo>
                <a:lnTo>
                  <a:pt x="528828" y="321310"/>
                </a:lnTo>
                <a:lnTo>
                  <a:pt x="528828" y="64262"/>
                </a:lnTo>
                <a:lnTo>
                  <a:pt x="523769" y="39272"/>
                </a:lnTo>
                <a:lnTo>
                  <a:pt x="509984" y="18843"/>
                </a:lnTo>
                <a:lnTo>
                  <a:pt x="489555" y="5058"/>
                </a:lnTo>
                <a:lnTo>
                  <a:pt x="464566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43" name="object 43"/>
          <p:cNvSpPr txBox="1"/>
          <p:nvPr/>
        </p:nvSpPr>
        <p:spPr>
          <a:xfrm>
            <a:off x="8994095" y="2504742"/>
            <a:ext cx="270320" cy="6898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207" spc="66" dirty="0">
                <a:latin typeface="Calibri"/>
                <a:cs typeface="Calibri"/>
              </a:rPr>
              <a:t>FF</a:t>
            </a:r>
            <a:endParaRPr sz="2207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990224" y="2298229"/>
            <a:ext cx="4185762" cy="283941"/>
          </a:xfrm>
          <a:custGeom>
            <a:avLst/>
            <a:gdLst/>
            <a:ahLst/>
            <a:cxnLst/>
            <a:rect l="l" t="t" r="r" b="b"/>
            <a:pathLst>
              <a:path w="5073650" h="344169">
                <a:moveTo>
                  <a:pt x="76200" y="76200"/>
                </a:moveTo>
                <a:lnTo>
                  <a:pt x="69850" y="63500"/>
                </a:lnTo>
                <a:lnTo>
                  <a:pt x="38100" y="0"/>
                </a:lnTo>
                <a:lnTo>
                  <a:pt x="0" y="76200"/>
                </a:lnTo>
                <a:lnTo>
                  <a:pt x="31750" y="76200"/>
                </a:lnTo>
                <a:lnTo>
                  <a:pt x="31750" y="296672"/>
                </a:lnTo>
                <a:lnTo>
                  <a:pt x="44450" y="296672"/>
                </a:lnTo>
                <a:lnTo>
                  <a:pt x="44450" y="76200"/>
                </a:lnTo>
                <a:lnTo>
                  <a:pt x="76200" y="76200"/>
                </a:lnTo>
                <a:close/>
              </a:path>
              <a:path w="5073650" h="344169">
                <a:moveTo>
                  <a:pt x="1484376" y="106680"/>
                </a:moveTo>
                <a:lnTo>
                  <a:pt x="1478026" y="93980"/>
                </a:lnTo>
                <a:lnTo>
                  <a:pt x="1446276" y="30480"/>
                </a:lnTo>
                <a:lnTo>
                  <a:pt x="1408176" y="106680"/>
                </a:lnTo>
                <a:lnTo>
                  <a:pt x="1439926" y="106680"/>
                </a:lnTo>
                <a:lnTo>
                  <a:pt x="1439926" y="327152"/>
                </a:lnTo>
                <a:lnTo>
                  <a:pt x="1452626" y="327152"/>
                </a:lnTo>
                <a:lnTo>
                  <a:pt x="1452626" y="106680"/>
                </a:lnTo>
                <a:lnTo>
                  <a:pt x="1484376" y="106680"/>
                </a:lnTo>
                <a:close/>
              </a:path>
              <a:path w="5073650" h="344169">
                <a:moveTo>
                  <a:pt x="2976372" y="106680"/>
                </a:moveTo>
                <a:lnTo>
                  <a:pt x="2970022" y="93980"/>
                </a:lnTo>
                <a:lnTo>
                  <a:pt x="2938272" y="30480"/>
                </a:lnTo>
                <a:lnTo>
                  <a:pt x="2900172" y="106680"/>
                </a:lnTo>
                <a:lnTo>
                  <a:pt x="2931922" y="106680"/>
                </a:lnTo>
                <a:lnTo>
                  <a:pt x="2931922" y="327152"/>
                </a:lnTo>
                <a:lnTo>
                  <a:pt x="2944622" y="327152"/>
                </a:lnTo>
                <a:lnTo>
                  <a:pt x="2944622" y="106680"/>
                </a:lnTo>
                <a:lnTo>
                  <a:pt x="2976372" y="106680"/>
                </a:lnTo>
                <a:close/>
              </a:path>
              <a:path w="5073650" h="344169">
                <a:moveTo>
                  <a:pt x="5073396" y="123444"/>
                </a:moveTo>
                <a:lnTo>
                  <a:pt x="5067046" y="110744"/>
                </a:lnTo>
                <a:lnTo>
                  <a:pt x="5035296" y="47244"/>
                </a:lnTo>
                <a:lnTo>
                  <a:pt x="4997196" y="123444"/>
                </a:lnTo>
                <a:lnTo>
                  <a:pt x="5028946" y="123444"/>
                </a:lnTo>
                <a:lnTo>
                  <a:pt x="5028946" y="343916"/>
                </a:lnTo>
                <a:lnTo>
                  <a:pt x="5041646" y="343916"/>
                </a:lnTo>
                <a:lnTo>
                  <a:pt x="5041646" y="123444"/>
                </a:lnTo>
                <a:lnTo>
                  <a:pt x="5073396" y="1234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2C748B6A-82BC-463C-8213-8AAC09BFF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541687"/>
          </a:xfrm>
        </p:spPr>
        <p:txBody>
          <a:bodyPr/>
          <a:lstStyle/>
          <a:p>
            <a:r>
              <a:rPr lang="en-US" sz="3520" spc="9" dirty="0">
                <a:latin typeface="Calibri"/>
                <a:cs typeface="Calibri"/>
              </a:rPr>
              <a:t>Adding</a:t>
            </a:r>
            <a:r>
              <a:rPr lang="en-US" sz="3520" spc="-9" dirty="0">
                <a:latin typeface="Calibri"/>
                <a:cs typeface="Calibri"/>
              </a:rPr>
              <a:t> </a:t>
            </a:r>
            <a:r>
              <a:rPr lang="en-US" sz="3520" spc="4" dirty="0">
                <a:latin typeface="Calibri"/>
                <a:cs typeface="Calibri"/>
              </a:rPr>
              <a:t>nonlinearities</a:t>
            </a:r>
            <a:r>
              <a:rPr lang="en-US" sz="3520" spc="-9" dirty="0">
                <a:latin typeface="Calibri"/>
                <a:cs typeface="Calibri"/>
              </a:rPr>
              <a:t> </a:t>
            </a:r>
            <a:r>
              <a:rPr lang="en-US" sz="3520" spc="4" dirty="0">
                <a:latin typeface="Calibri"/>
                <a:cs typeface="Calibri"/>
              </a:rPr>
              <a:t>in</a:t>
            </a:r>
            <a:r>
              <a:rPr lang="en-US" sz="3520" dirty="0">
                <a:latin typeface="Calibri"/>
                <a:cs typeface="Calibri"/>
              </a:rPr>
              <a:t> </a:t>
            </a:r>
            <a:r>
              <a:rPr lang="en-US" sz="3520" spc="4" dirty="0">
                <a:latin typeface="Calibri"/>
                <a:cs typeface="Calibri"/>
              </a:rPr>
              <a:t>self-attention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CFFCBA5-2979-4A16-B5CB-8504EDCFAC4E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6218109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9053" y="1937314"/>
            <a:ext cx="3222355" cy="4353644"/>
          </a:xfrm>
          <a:prstGeom prst="rect">
            <a:avLst/>
          </a:prstGeom>
        </p:spPr>
        <p:txBody>
          <a:bodyPr vert="horz" wrap="square" lIns="0" tIns="84344" rIns="0" bIns="0" rtlCol="0">
            <a:spAutoFit/>
          </a:bodyPr>
          <a:lstStyle/>
          <a:p>
            <a:pPr marL="91678" algn="ctr">
              <a:spcBef>
                <a:spcPts val="664"/>
              </a:spcBef>
            </a:pPr>
            <a:r>
              <a:rPr sz="2310" b="1" spc="-4" dirty="0">
                <a:latin typeface="Calibri"/>
                <a:cs typeface="Calibri"/>
              </a:rPr>
              <a:t>Barriers</a:t>
            </a:r>
            <a:endParaRPr sz="2310">
              <a:latin typeface="Calibri"/>
              <a:cs typeface="Calibri"/>
            </a:endParaRPr>
          </a:p>
          <a:p>
            <a:pPr marL="282369" marR="433769" indent="-282369">
              <a:spcBef>
                <a:spcPts val="483"/>
              </a:spcBef>
              <a:buClr>
                <a:srgbClr val="8B1515"/>
              </a:buClr>
              <a:buFont typeface="Times New Roman"/>
              <a:buChar char="•"/>
              <a:tabLst>
                <a:tab pos="282369" algn="l"/>
                <a:tab pos="293894" algn="l"/>
              </a:tabLst>
            </a:pPr>
            <a:r>
              <a:rPr sz="1898" spc="-4" dirty="0">
                <a:latin typeface="Calibri"/>
                <a:cs typeface="Calibri"/>
              </a:rPr>
              <a:t>Doesn’t</a:t>
            </a:r>
            <a:r>
              <a:rPr sz="1898" spc="-21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have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an</a:t>
            </a:r>
            <a:r>
              <a:rPr sz="1898" spc="-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inherent</a:t>
            </a:r>
            <a:endParaRPr sz="1898">
              <a:latin typeface="Calibri"/>
              <a:cs typeface="Calibri"/>
            </a:endParaRPr>
          </a:p>
          <a:p>
            <a:pPr marR="1054037" algn="ctr"/>
            <a:r>
              <a:rPr sz="1898" spc="-4" dirty="0">
                <a:latin typeface="Calibri"/>
                <a:cs typeface="Calibri"/>
              </a:rPr>
              <a:t>notion</a:t>
            </a:r>
            <a:r>
              <a:rPr sz="1898" spc="-17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of</a:t>
            </a:r>
            <a:r>
              <a:rPr sz="1898" spc="-21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order!</a:t>
            </a:r>
            <a:endParaRPr sz="1898">
              <a:latin typeface="Calibri"/>
              <a:cs typeface="Calibri"/>
            </a:endParaRPr>
          </a:p>
          <a:p>
            <a:pPr>
              <a:spcBef>
                <a:spcPts val="17"/>
              </a:spcBef>
            </a:pPr>
            <a:endParaRPr sz="2599">
              <a:latin typeface="Calibri"/>
              <a:cs typeface="Calibri"/>
            </a:endParaRPr>
          </a:p>
          <a:p>
            <a:pPr marL="293370" marR="352568" indent="-283416" algn="just">
              <a:buClr>
                <a:srgbClr val="8B1515"/>
              </a:buClr>
              <a:buFont typeface="Times New Roman"/>
              <a:buChar char="•"/>
              <a:tabLst>
                <a:tab pos="293894" algn="l"/>
              </a:tabLst>
            </a:pPr>
            <a:r>
              <a:rPr sz="1898" dirty="0">
                <a:latin typeface="Calibri"/>
                <a:cs typeface="Calibri"/>
              </a:rPr>
              <a:t>No </a:t>
            </a:r>
            <a:r>
              <a:rPr sz="1898" spc="-4" dirty="0">
                <a:latin typeface="Calibri"/>
                <a:cs typeface="Calibri"/>
              </a:rPr>
              <a:t>nonlinearities for deep </a:t>
            </a:r>
            <a:r>
              <a:rPr sz="1898" spc="-4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learning </a:t>
            </a:r>
            <a:r>
              <a:rPr sz="1898" spc="-4" dirty="0">
                <a:latin typeface="Calibri"/>
                <a:cs typeface="Calibri"/>
              </a:rPr>
              <a:t>magic! It’s </a:t>
            </a:r>
            <a:r>
              <a:rPr sz="1898" dirty="0">
                <a:latin typeface="Calibri"/>
                <a:cs typeface="Calibri"/>
              </a:rPr>
              <a:t>all </a:t>
            </a:r>
            <a:r>
              <a:rPr sz="1898" spc="-4" dirty="0">
                <a:latin typeface="Calibri"/>
                <a:cs typeface="Calibri"/>
              </a:rPr>
              <a:t>just </a:t>
            </a:r>
            <a:r>
              <a:rPr sz="1898" spc="-4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weighted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averages</a:t>
            </a:r>
            <a:endParaRPr sz="1898">
              <a:latin typeface="Calibri"/>
              <a:cs typeface="Calibri"/>
            </a:endParaRPr>
          </a:p>
          <a:p>
            <a:pPr>
              <a:spcBef>
                <a:spcPts val="17"/>
              </a:spcBef>
              <a:buClr>
                <a:srgbClr val="8B1515"/>
              </a:buClr>
              <a:buFont typeface="Times New Roman"/>
              <a:buChar char="•"/>
            </a:pPr>
            <a:endParaRPr sz="2599">
              <a:latin typeface="Calibri"/>
              <a:cs typeface="Calibri"/>
            </a:endParaRPr>
          </a:p>
          <a:p>
            <a:pPr marL="293370" marR="398145" indent="-283416"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894" algn="l"/>
              </a:tabLst>
            </a:pPr>
            <a:r>
              <a:rPr sz="1898" dirty="0">
                <a:latin typeface="Calibri"/>
                <a:cs typeface="Calibri"/>
              </a:rPr>
              <a:t>Need to ensure we </a:t>
            </a:r>
            <a:r>
              <a:rPr sz="1898" spc="-4" dirty="0">
                <a:latin typeface="Calibri"/>
                <a:cs typeface="Calibri"/>
              </a:rPr>
              <a:t>don’t </a:t>
            </a:r>
            <a:r>
              <a:rPr sz="1898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“look</a:t>
            </a:r>
            <a:r>
              <a:rPr sz="1898" spc="-21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at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future”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when </a:t>
            </a:r>
            <a:r>
              <a:rPr sz="1898" spc="-417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predicting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 sequence</a:t>
            </a:r>
            <a:endParaRPr sz="1898">
              <a:latin typeface="Calibri"/>
              <a:cs typeface="Calibri"/>
            </a:endParaRPr>
          </a:p>
          <a:p>
            <a:pPr marL="576263" lvl="1" indent="-189119">
              <a:spcBef>
                <a:spcPts val="458"/>
              </a:spcBef>
              <a:buClr>
                <a:srgbClr val="007B92"/>
              </a:buClr>
              <a:buFont typeface="Times New Roman"/>
              <a:buChar char="•"/>
              <a:tabLst>
                <a:tab pos="576786" algn="l"/>
              </a:tabLst>
            </a:pPr>
            <a:r>
              <a:rPr sz="1898" spc="-4" dirty="0">
                <a:latin typeface="Calibri"/>
                <a:cs typeface="Calibri"/>
              </a:rPr>
              <a:t>Like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in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machine</a:t>
            </a:r>
            <a:r>
              <a:rPr sz="1898" spc="-4" dirty="0">
                <a:latin typeface="Calibri"/>
                <a:cs typeface="Calibri"/>
              </a:rPr>
              <a:t> translation</a:t>
            </a:r>
            <a:endParaRPr sz="1898">
              <a:latin typeface="Calibri"/>
              <a:cs typeface="Calibri"/>
            </a:endParaRPr>
          </a:p>
          <a:p>
            <a:pPr marL="576263" lvl="1" indent="-189119">
              <a:spcBef>
                <a:spcPts val="454"/>
              </a:spcBef>
              <a:buClr>
                <a:srgbClr val="007B92"/>
              </a:buClr>
              <a:buFont typeface="Times New Roman"/>
              <a:buChar char="•"/>
              <a:tabLst>
                <a:tab pos="576786" algn="l"/>
              </a:tabLst>
            </a:pPr>
            <a:r>
              <a:rPr sz="1898" dirty="0">
                <a:latin typeface="Calibri"/>
                <a:cs typeface="Calibri"/>
              </a:rPr>
              <a:t>Or</a:t>
            </a:r>
            <a:r>
              <a:rPr sz="1898" spc="-21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language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modeling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33483" y="1937314"/>
            <a:ext cx="3663982" cy="2365087"/>
          </a:xfrm>
          <a:prstGeom prst="rect">
            <a:avLst/>
          </a:prstGeom>
        </p:spPr>
        <p:txBody>
          <a:bodyPr vert="horz" wrap="square" lIns="0" tIns="84344" rIns="0" bIns="0" rtlCol="0">
            <a:spAutoFit/>
          </a:bodyPr>
          <a:lstStyle/>
          <a:p>
            <a:pPr marL="1311783">
              <a:spcBef>
                <a:spcPts val="664"/>
              </a:spcBef>
            </a:pPr>
            <a:r>
              <a:rPr sz="2310" b="1" spc="-4" dirty="0">
                <a:latin typeface="Calibri"/>
                <a:cs typeface="Calibri"/>
              </a:rPr>
              <a:t>Solutions</a:t>
            </a:r>
            <a:endParaRPr sz="2310">
              <a:latin typeface="Calibri"/>
              <a:cs typeface="Calibri"/>
            </a:endParaRPr>
          </a:p>
          <a:p>
            <a:pPr marL="293370" marR="243078" indent="-282893">
              <a:spcBef>
                <a:spcPts val="483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1898" dirty="0">
                <a:latin typeface="Calibri"/>
                <a:cs typeface="Calibri"/>
              </a:rPr>
              <a:t>Add </a:t>
            </a:r>
            <a:r>
              <a:rPr sz="1898" spc="-4" dirty="0">
                <a:latin typeface="Calibri"/>
                <a:cs typeface="Calibri"/>
              </a:rPr>
              <a:t>position </a:t>
            </a:r>
            <a:r>
              <a:rPr sz="1898" dirty="0">
                <a:latin typeface="Calibri"/>
                <a:cs typeface="Calibri"/>
              </a:rPr>
              <a:t>representations to </a:t>
            </a:r>
            <a:r>
              <a:rPr sz="1898" spc="-4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inputs</a:t>
            </a:r>
            <a:endParaRPr sz="1898">
              <a:latin typeface="Calibri"/>
              <a:cs typeface="Calibri"/>
            </a:endParaRPr>
          </a:p>
          <a:p>
            <a:pPr>
              <a:spcBef>
                <a:spcPts val="17"/>
              </a:spcBef>
              <a:buClr>
                <a:srgbClr val="8B1515"/>
              </a:buClr>
              <a:buFont typeface="Times New Roman"/>
              <a:buChar char="•"/>
            </a:pPr>
            <a:endParaRPr sz="2599">
              <a:latin typeface="Calibri"/>
              <a:cs typeface="Calibri"/>
            </a:endParaRPr>
          </a:p>
          <a:p>
            <a:pPr marL="293370" marR="4191" indent="-282893"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1898" dirty="0">
                <a:latin typeface="Calibri"/>
                <a:cs typeface="Calibri"/>
              </a:rPr>
              <a:t>Easy </a:t>
            </a:r>
            <a:r>
              <a:rPr sz="1898" spc="-4" dirty="0">
                <a:latin typeface="Calibri"/>
                <a:cs typeface="Calibri"/>
              </a:rPr>
              <a:t>fix: </a:t>
            </a:r>
            <a:r>
              <a:rPr sz="1898" dirty="0">
                <a:latin typeface="Calibri"/>
                <a:cs typeface="Calibri"/>
              </a:rPr>
              <a:t>apply </a:t>
            </a:r>
            <a:r>
              <a:rPr sz="1898" spc="-4" dirty="0">
                <a:latin typeface="Calibri"/>
                <a:cs typeface="Calibri"/>
              </a:rPr>
              <a:t>the </a:t>
            </a:r>
            <a:r>
              <a:rPr sz="1898" dirty="0">
                <a:latin typeface="Calibri"/>
                <a:cs typeface="Calibri"/>
              </a:rPr>
              <a:t>same 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feedforward network to each </a:t>
            </a:r>
            <a:r>
              <a:rPr sz="1898" spc="-4" dirty="0">
                <a:latin typeface="Calibri"/>
                <a:cs typeface="Calibri"/>
              </a:rPr>
              <a:t>self- </a:t>
            </a:r>
            <a:r>
              <a:rPr sz="1898" spc="-417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attention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output.</a:t>
            </a:r>
            <a:endParaRPr sz="1898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249626" y="2654739"/>
            <a:ext cx="1109568" cy="112110"/>
            <a:chOff x="5151062" y="1936320"/>
            <a:chExt cx="1344930" cy="1358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1062" y="1936320"/>
              <a:ext cx="1344853" cy="13538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185409" y="19438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4182989" y="3849174"/>
            <a:ext cx="1109568" cy="112110"/>
            <a:chOff x="5070290" y="3384120"/>
            <a:chExt cx="1344930" cy="13589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0290" y="3384120"/>
              <a:ext cx="1344853" cy="13538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104638" y="33916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4182989" y="5106474"/>
            <a:ext cx="1109568" cy="112110"/>
            <a:chOff x="5070290" y="4908120"/>
            <a:chExt cx="1344930" cy="13589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0290" y="4908120"/>
              <a:ext cx="1344853" cy="13538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104638" y="49156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16" name="Title 15">
            <a:extLst>
              <a:ext uri="{FF2B5EF4-FFF2-40B4-BE49-F238E27FC236}">
                <a16:creationId xmlns:a16="http://schemas.microsoft.com/office/drawing/2014/main" id="{8D43D8F8-F9C2-4168-B52E-7ADC4D18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1083374"/>
          </a:xfrm>
        </p:spPr>
        <p:txBody>
          <a:bodyPr/>
          <a:lstStyle/>
          <a:p>
            <a:r>
              <a:rPr lang="en-US" sz="3520" spc="4" dirty="0">
                <a:latin typeface="Calibri"/>
                <a:cs typeface="Calibri"/>
              </a:rPr>
              <a:t>Barriers</a:t>
            </a:r>
            <a:r>
              <a:rPr lang="en-US" sz="3520" spc="9" dirty="0">
                <a:latin typeface="Calibri"/>
                <a:cs typeface="Calibri"/>
              </a:rPr>
              <a:t> and</a:t>
            </a:r>
            <a:r>
              <a:rPr lang="en-US" sz="3520" spc="4" dirty="0">
                <a:latin typeface="Calibri"/>
                <a:cs typeface="Calibri"/>
              </a:rPr>
              <a:t> </a:t>
            </a:r>
            <a:r>
              <a:rPr lang="en-US" sz="3520" dirty="0">
                <a:latin typeface="Calibri"/>
                <a:cs typeface="Calibri"/>
              </a:rPr>
              <a:t>solutions</a:t>
            </a:r>
            <a:r>
              <a:rPr lang="en-US" sz="3520" spc="21" dirty="0">
                <a:latin typeface="Calibri"/>
                <a:cs typeface="Calibri"/>
              </a:rPr>
              <a:t> </a:t>
            </a:r>
            <a:r>
              <a:rPr lang="en-US" sz="3520" spc="4" dirty="0">
                <a:latin typeface="Calibri"/>
                <a:cs typeface="Calibri"/>
              </a:rPr>
              <a:t>for Self-Attention</a:t>
            </a:r>
            <a:r>
              <a:rPr lang="en-US" sz="3520" dirty="0">
                <a:latin typeface="Calibri"/>
                <a:cs typeface="Calibri"/>
              </a:rPr>
              <a:t> </a:t>
            </a:r>
            <a:r>
              <a:rPr lang="en-US" sz="3520" spc="4" dirty="0">
                <a:latin typeface="Calibri"/>
                <a:cs typeface="Calibri"/>
              </a:rPr>
              <a:t>as</a:t>
            </a:r>
            <a:r>
              <a:rPr lang="en-US" sz="3520" spc="12" dirty="0">
                <a:latin typeface="Calibri"/>
                <a:cs typeface="Calibri"/>
              </a:rPr>
              <a:t> </a:t>
            </a:r>
            <a:r>
              <a:rPr lang="en-US" sz="3520" spc="9" dirty="0">
                <a:latin typeface="Calibri"/>
                <a:cs typeface="Calibri"/>
              </a:rPr>
              <a:t>a </a:t>
            </a:r>
            <a:r>
              <a:rPr lang="en-US" sz="3520" spc="4" dirty="0">
                <a:latin typeface="Calibri"/>
                <a:cs typeface="Calibri"/>
              </a:rPr>
              <a:t>building</a:t>
            </a:r>
            <a:r>
              <a:rPr lang="en-US" sz="3520" spc="17" dirty="0">
                <a:latin typeface="Calibri"/>
                <a:cs typeface="Calibri"/>
              </a:rPr>
              <a:t> </a:t>
            </a:r>
            <a:r>
              <a:rPr lang="en-US" sz="3520" dirty="0">
                <a:latin typeface="Calibri"/>
                <a:cs typeface="Calibri"/>
              </a:rPr>
              <a:t>block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104FAE-8D98-4772-A28E-343888DCF1F2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16165451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93870" y="2014185"/>
            <a:ext cx="3168920" cy="887310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293370" marR="4191" indent="-282893">
              <a:spcBef>
                <a:spcPts val="87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1898" spc="-4" dirty="0">
                <a:latin typeface="Calibri"/>
                <a:cs typeface="Calibri"/>
              </a:rPr>
              <a:t>To use </a:t>
            </a:r>
            <a:r>
              <a:rPr sz="1898" dirty="0">
                <a:latin typeface="Calibri"/>
                <a:cs typeface="Calibri"/>
              </a:rPr>
              <a:t>self-attention in 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b="1" dirty="0">
                <a:latin typeface="Calibri"/>
                <a:cs typeface="Calibri"/>
              </a:rPr>
              <a:t>decoders</a:t>
            </a:r>
            <a:r>
              <a:rPr sz="1898" dirty="0">
                <a:latin typeface="Calibri"/>
                <a:cs typeface="Calibri"/>
              </a:rPr>
              <a:t>, </a:t>
            </a:r>
            <a:r>
              <a:rPr sz="1898" spc="-4" dirty="0">
                <a:latin typeface="Calibri"/>
                <a:cs typeface="Calibri"/>
              </a:rPr>
              <a:t>we </a:t>
            </a:r>
            <a:r>
              <a:rPr sz="1898" dirty="0">
                <a:latin typeface="Calibri"/>
                <a:cs typeface="Calibri"/>
              </a:rPr>
              <a:t>need </a:t>
            </a:r>
            <a:r>
              <a:rPr sz="1898" spc="-4" dirty="0">
                <a:latin typeface="Calibri"/>
                <a:cs typeface="Calibri"/>
              </a:rPr>
              <a:t>to </a:t>
            </a:r>
            <a:r>
              <a:rPr sz="1898" dirty="0">
                <a:latin typeface="Calibri"/>
                <a:cs typeface="Calibri"/>
              </a:rPr>
              <a:t>ensure </a:t>
            </a:r>
            <a:r>
              <a:rPr sz="1898" spc="-4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we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can’t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peek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at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 future.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2439" y="3286782"/>
            <a:ext cx="3690699" cy="2953902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324803" marR="612410" indent="-282893">
              <a:spcBef>
                <a:spcPts val="87"/>
              </a:spcBef>
              <a:buClr>
                <a:srgbClr val="8B1515"/>
              </a:buClr>
              <a:buFont typeface="Times New Roman"/>
              <a:buChar char="•"/>
              <a:tabLst>
                <a:tab pos="324279" algn="l"/>
                <a:tab pos="324803" algn="l"/>
              </a:tabLst>
            </a:pPr>
            <a:r>
              <a:rPr sz="1898" dirty="0">
                <a:latin typeface="Calibri"/>
                <a:cs typeface="Calibri"/>
              </a:rPr>
              <a:t>At</a:t>
            </a:r>
            <a:r>
              <a:rPr sz="1898" spc="-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every</a:t>
            </a:r>
            <a:r>
              <a:rPr sz="1898" spc="-21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timestep,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we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could </a:t>
            </a:r>
            <a:r>
              <a:rPr sz="1898" spc="-4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change the set of </a:t>
            </a:r>
            <a:r>
              <a:rPr sz="1898" b="1" dirty="0">
                <a:latin typeface="Calibri"/>
                <a:cs typeface="Calibri"/>
              </a:rPr>
              <a:t>keys and </a:t>
            </a:r>
            <a:r>
              <a:rPr sz="1898" b="1" spc="4" dirty="0">
                <a:latin typeface="Calibri"/>
                <a:cs typeface="Calibri"/>
              </a:rPr>
              <a:t> </a:t>
            </a:r>
            <a:r>
              <a:rPr sz="1898" b="1" dirty="0">
                <a:latin typeface="Calibri"/>
                <a:cs typeface="Calibri"/>
              </a:rPr>
              <a:t>queries </a:t>
            </a:r>
            <a:r>
              <a:rPr sz="1898" dirty="0">
                <a:latin typeface="Calibri"/>
                <a:cs typeface="Calibri"/>
              </a:rPr>
              <a:t>to include </a:t>
            </a:r>
            <a:r>
              <a:rPr sz="1898" spc="-4" dirty="0">
                <a:latin typeface="Calibri"/>
                <a:cs typeface="Calibri"/>
              </a:rPr>
              <a:t>only past </a:t>
            </a:r>
            <a:r>
              <a:rPr sz="1898" spc="-4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words.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(Inefficient!)</a:t>
            </a:r>
          </a:p>
          <a:p>
            <a:pPr>
              <a:spcBef>
                <a:spcPts val="12"/>
              </a:spcBef>
              <a:buClr>
                <a:srgbClr val="8B1515"/>
              </a:buClr>
              <a:buFont typeface="Times New Roman"/>
              <a:buChar char="•"/>
            </a:pPr>
            <a:endParaRPr sz="2599" dirty="0">
              <a:latin typeface="Calibri"/>
              <a:cs typeface="Calibri"/>
            </a:endParaRPr>
          </a:p>
          <a:p>
            <a:pPr marL="324803" marR="507635" indent="-282893">
              <a:lnSpc>
                <a:spcPct val="100200"/>
              </a:lnSpc>
              <a:buClr>
                <a:srgbClr val="8B1515"/>
              </a:buClr>
              <a:buFont typeface="Times New Roman"/>
              <a:buChar char="•"/>
              <a:tabLst>
                <a:tab pos="324279" algn="l"/>
                <a:tab pos="324803" algn="l"/>
              </a:tabLst>
            </a:pPr>
            <a:r>
              <a:rPr sz="1898" dirty="0">
                <a:latin typeface="Calibri"/>
                <a:cs typeface="Calibri"/>
              </a:rPr>
              <a:t>To enable </a:t>
            </a:r>
            <a:r>
              <a:rPr sz="1898" spc="-4" dirty="0">
                <a:latin typeface="Calibri"/>
                <a:cs typeface="Calibri"/>
              </a:rPr>
              <a:t>parallelization, </a:t>
            </a:r>
            <a:r>
              <a:rPr sz="1898" dirty="0">
                <a:latin typeface="Calibri"/>
                <a:cs typeface="Calibri"/>
              </a:rPr>
              <a:t>we </a:t>
            </a:r>
            <a:r>
              <a:rPr sz="1898" spc="-417" dirty="0">
                <a:latin typeface="Calibri"/>
                <a:cs typeface="Calibri"/>
              </a:rPr>
              <a:t> </a:t>
            </a:r>
            <a:r>
              <a:rPr sz="1898" b="1" spc="-4" dirty="0">
                <a:latin typeface="Calibri"/>
                <a:cs typeface="Calibri"/>
              </a:rPr>
              <a:t>mask</a:t>
            </a:r>
            <a:r>
              <a:rPr sz="1898" b="1" spc="-29" dirty="0">
                <a:latin typeface="Calibri"/>
                <a:cs typeface="Calibri"/>
              </a:rPr>
              <a:t> </a:t>
            </a:r>
            <a:r>
              <a:rPr sz="1898" b="1" dirty="0">
                <a:latin typeface="Calibri"/>
                <a:cs typeface="Calibri"/>
              </a:rPr>
              <a:t>out</a:t>
            </a:r>
            <a:r>
              <a:rPr sz="1898" b="1" spc="-4" dirty="0">
                <a:latin typeface="Calibri"/>
                <a:cs typeface="Calibri"/>
              </a:rPr>
              <a:t> </a:t>
            </a:r>
            <a:r>
              <a:rPr sz="1898" b="1" dirty="0">
                <a:latin typeface="Calibri"/>
                <a:cs typeface="Calibri"/>
              </a:rPr>
              <a:t>attention</a:t>
            </a:r>
            <a:r>
              <a:rPr sz="1898" b="1" spc="-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to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future </a:t>
            </a:r>
            <a:r>
              <a:rPr sz="1898" spc="-4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words </a:t>
            </a:r>
            <a:r>
              <a:rPr sz="1898" spc="-4" dirty="0">
                <a:latin typeface="Calibri"/>
                <a:cs typeface="Calibri"/>
              </a:rPr>
              <a:t>by setting </a:t>
            </a:r>
            <a:r>
              <a:rPr sz="1898" dirty="0">
                <a:latin typeface="Calibri"/>
                <a:cs typeface="Calibri"/>
              </a:rPr>
              <a:t>attention 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scores </a:t>
            </a:r>
            <a:r>
              <a:rPr sz="1898" dirty="0">
                <a:latin typeface="Calibri"/>
                <a:cs typeface="Calibri"/>
              </a:rPr>
              <a:t>to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mbria Math"/>
                <a:cs typeface="Cambria Math"/>
              </a:rPr>
              <a:t>−∞</a:t>
            </a:r>
            <a:r>
              <a:rPr sz="1898" spc="-4" dirty="0">
                <a:latin typeface="Calibri"/>
                <a:cs typeface="Calibri"/>
              </a:rPr>
              <a:t>.</a:t>
            </a:r>
            <a:endParaRPr sz="1898" dirty="0">
              <a:latin typeface="Calibri"/>
              <a:cs typeface="Calibri"/>
            </a:endParaRPr>
          </a:p>
          <a:p>
            <a:pPr marR="46101" algn="r">
              <a:lnSpc>
                <a:spcPts val="1473"/>
              </a:lnSpc>
              <a:tabLst>
                <a:tab pos="610839" algn="l"/>
              </a:tabLst>
            </a:pPr>
            <a:r>
              <a:rPr sz="1815" spc="45" dirty="0">
                <a:latin typeface="Cambria Math"/>
                <a:cs typeface="Cambria Math"/>
              </a:rPr>
              <a:t>𝑒</a:t>
            </a:r>
            <a:r>
              <a:rPr sz="2207" spc="68" baseline="-15625" dirty="0">
                <a:latin typeface="Cambria Math"/>
                <a:cs typeface="Cambria Math"/>
              </a:rPr>
              <a:t>𝑖𝑗</a:t>
            </a:r>
            <a:r>
              <a:rPr sz="2207" spc="488" baseline="-15625" dirty="0">
                <a:latin typeface="Cambria Math"/>
                <a:cs typeface="Cambria Math"/>
              </a:rPr>
              <a:t> </a:t>
            </a:r>
            <a:r>
              <a:rPr sz="1815" spc="-4" dirty="0">
                <a:latin typeface="Cambria Math"/>
                <a:cs typeface="Cambria Math"/>
              </a:rPr>
              <a:t>=	</a:t>
            </a:r>
            <a:endParaRPr sz="1815" dirty="0">
              <a:latin typeface="Cambria Math"/>
              <a:cs typeface="Cambria Math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6557920" y="2925465"/>
          <a:ext cx="3268979" cy="30194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5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7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22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5146">
                <a:tc>
                  <a:txBody>
                    <a:bodyPr/>
                    <a:lstStyle/>
                    <a:p>
                      <a:pPr marL="262890">
                        <a:lnSpc>
                          <a:spcPct val="100000"/>
                        </a:lnSpc>
                        <a:spcBef>
                          <a:spcPts val="1880"/>
                        </a:spcBef>
                      </a:pPr>
                      <a:r>
                        <a:rPr sz="19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900">
                        <a:latin typeface="Cambria Math"/>
                        <a:cs typeface="Cambria Math"/>
                      </a:endParaRPr>
                    </a:p>
                  </a:txBody>
                  <a:tcPr marL="0" marR="0" marT="196977" marB="0">
                    <a:lnL w="9525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R="226695" algn="r">
                        <a:lnSpc>
                          <a:spcPct val="100000"/>
                        </a:lnSpc>
                      </a:pPr>
                      <a:r>
                        <a:rPr sz="19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900">
                        <a:latin typeface="Cambria Math"/>
                        <a:cs typeface="Cambria Math"/>
                      </a:endParaRPr>
                    </a:p>
                  </a:txBody>
                  <a:tcPr marL="0" marR="0" marT="1572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2717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900">
                        <a:latin typeface="Cambria Math"/>
                        <a:cs typeface="Cambria Math"/>
                      </a:endParaRPr>
                    </a:p>
                  </a:txBody>
                  <a:tcPr marL="0" marR="0" marT="5239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2286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900">
                        <a:latin typeface="Cambria Math"/>
                        <a:cs typeface="Cambria Math"/>
                      </a:endParaRPr>
                    </a:p>
                  </a:txBody>
                  <a:tcPr marL="0" marR="0" marT="1048" marB="0">
                    <a:lnR w="952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7E7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55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26695" algn="r">
                        <a:lnSpc>
                          <a:spcPct val="100000"/>
                        </a:lnSpc>
                        <a:spcBef>
                          <a:spcPts val="1775"/>
                        </a:spcBef>
                      </a:pPr>
                      <a:r>
                        <a:rPr sz="19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900">
                        <a:latin typeface="Cambria Math"/>
                        <a:cs typeface="Cambria Math"/>
                      </a:endParaRPr>
                    </a:p>
                  </a:txBody>
                  <a:tcPr marL="0" marR="0" marT="185976" marB="0">
                    <a:lnL w="9525">
                      <a:solidFill>
                        <a:srgbClr val="000000"/>
                      </a:solidFill>
                      <a:prstDash val="solid"/>
                    </a:lnL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241935">
                        <a:lnSpc>
                          <a:spcPct val="100000"/>
                        </a:lnSpc>
                      </a:pPr>
                      <a:r>
                        <a:rPr sz="19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900">
                        <a:latin typeface="Cambria Math"/>
                        <a:cs typeface="Cambria Math"/>
                      </a:endParaRPr>
                    </a:p>
                  </a:txBody>
                  <a:tcPr marL="0" marR="0" marT="2096" marB="0"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71755" algn="ctr">
                        <a:lnSpc>
                          <a:spcPct val="100000"/>
                        </a:lnSpc>
                      </a:pPr>
                      <a:r>
                        <a:rPr sz="19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900">
                        <a:latin typeface="Cambria Math"/>
                        <a:cs typeface="Cambria Math"/>
                      </a:endParaRPr>
                    </a:p>
                  </a:txBody>
                  <a:tcPr marL="0" marR="0" marT="4191" marB="0">
                    <a:lnR w="9525">
                      <a:solidFill>
                        <a:srgbClr val="000000"/>
                      </a:solidFill>
                      <a:prstDash val="solid"/>
                    </a:lnR>
                    <a:solidFill>
                      <a:srgbClr val="7E7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3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271780">
                        <a:lnSpc>
                          <a:spcPct val="100000"/>
                        </a:lnSpc>
                      </a:pPr>
                      <a:r>
                        <a:rPr sz="19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900">
                        <a:latin typeface="Cambria Math"/>
                        <a:cs typeface="Cambria Math"/>
                      </a:endParaRPr>
                    </a:p>
                  </a:txBody>
                  <a:tcPr marL="0" marR="0" marT="524" marB="0">
                    <a:lnL w="9525">
                      <a:solidFill>
                        <a:srgbClr val="000000"/>
                      </a:solidFill>
                      <a:prstDash val="solid"/>
                    </a:lnL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ct val="100000"/>
                        </a:lnSpc>
                        <a:spcBef>
                          <a:spcPts val="1950"/>
                        </a:spcBef>
                      </a:pPr>
                      <a:r>
                        <a:rPr sz="19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900">
                        <a:latin typeface="Cambria Math"/>
                        <a:cs typeface="Cambria Math"/>
                      </a:endParaRPr>
                    </a:p>
                  </a:txBody>
                  <a:tcPr marL="0" marR="0" marT="204312" marB="0">
                    <a:lnR w="9525">
                      <a:solidFill>
                        <a:srgbClr val="000000"/>
                      </a:solidFill>
                      <a:prstDash val="solid"/>
                    </a:lnR>
                    <a:solidFill>
                      <a:srgbClr val="7E7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3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2159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900">
                        <a:latin typeface="Cambria Math"/>
                        <a:cs typeface="Cambria Math"/>
                      </a:endParaRPr>
                    </a:p>
                  </a:txBody>
                  <a:tcPr marL="0" marR="0" marT="523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6031059" y="3858121"/>
            <a:ext cx="353092" cy="277256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733" spc="-4" dirty="0">
                <a:latin typeface="Calibri"/>
                <a:cs typeface="Calibri"/>
              </a:rPr>
              <a:t>The</a:t>
            </a:r>
            <a:endParaRPr sz="1733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22258" y="4678403"/>
            <a:ext cx="403907" cy="277256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733" dirty="0">
                <a:latin typeface="Calibri"/>
                <a:cs typeface="Calibri"/>
              </a:rPr>
              <a:t>ch</a:t>
            </a:r>
            <a:r>
              <a:rPr sz="1733" spc="-21" dirty="0">
                <a:latin typeface="Calibri"/>
                <a:cs typeface="Calibri"/>
              </a:rPr>
              <a:t>e</a:t>
            </a:r>
            <a:r>
              <a:rPr sz="1733" dirty="0">
                <a:latin typeface="Calibri"/>
                <a:cs typeface="Calibri"/>
              </a:rPr>
              <a:t>f</a:t>
            </a:r>
            <a:endParaRPr sz="1733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31058" y="5435508"/>
            <a:ext cx="410194" cy="277256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733" dirty="0">
                <a:latin typeface="Calibri"/>
                <a:cs typeface="Calibri"/>
              </a:rPr>
              <a:t>who</a:t>
            </a:r>
            <a:endParaRPr sz="1733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80122" y="3118304"/>
            <a:ext cx="696754" cy="277256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733" dirty="0">
                <a:latin typeface="Calibri"/>
                <a:cs typeface="Calibri"/>
              </a:rPr>
              <a:t>[</a:t>
            </a:r>
            <a:r>
              <a:rPr sz="1733" spc="-12" dirty="0">
                <a:latin typeface="Calibri"/>
                <a:cs typeface="Calibri"/>
              </a:rPr>
              <a:t>S</a:t>
            </a:r>
            <a:r>
              <a:rPr sz="1733" spc="-144" dirty="0">
                <a:latin typeface="Calibri"/>
                <a:cs typeface="Calibri"/>
              </a:rPr>
              <a:t>T</a:t>
            </a:r>
            <a:r>
              <a:rPr sz="1733" dirty="0">
                <a:latin typeface="Calibri"/>
                <a:cs typeface="Calibri"/>
              </a:rPr>
              <a:t>A</a:t>
            </a:r>
            <a:r>
              <a:rPr sz="1733" spc="-25" dirty="0">
                <a:latin typeface="Calibri"/>
                <a:cs typeface="Calibri"/>
              </a:rPr>
              <a:t>R</a:t>
            </a:r>
            <a:r>
              <a:rPr sz="1733" spc="-4" dirty="0">
                <a:latin typeface="Calibri"/>
                <a:cs typeface="Calibri"/>
              </a:rPr>
              <a:t>T]</a:t>
            </a:r>
            <a:endParaRPr sz="1733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56949" y="4160082"/>
            <a:ext cx="1126855" cy="518412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 marR="4191">
              <a:spcBef>
                <a:spcPts val="83"/>
              </a:spcBef>
            </a:pPr>
            <a:r>
              <a:rPr sz="1650" spc="-9" dirty="0">
                <a:solidFill>
                  <a:srgbClr val="8B1515"/>
                </a:solidFill>
                <a:latin typeface="Calibri"/>
                <a:cs typeface="Calibri"/>
              </a:rPr>
              <a:t>For</a:t>
            </a:r>
            <a:r>
              <a:rPr sz="1650" spc="-58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650" spc="-4" dirty="0">
                <a:solidFill>
                  <a:srgbClr val="8B1515"/>
                </a:solidFill>
                <a:latin typeface="Calibri"/>
                <a:cs typeface="Calibri"/>
              </a:rPr>
              <a:t>encoding </a:t>
            </a:r>
            <a:r>
              <a:rPr sz="1650" spc="-363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8B1515"/>
                </a:solidFill>
                <a:latin typeface="Calibri"/>
                <a:cs typeface="Calibri"/>
              </a:rPr>
              <a:t>these</a:t>
            </a:r>
            <a:r>
              <a:rPr sz="1650" spc="-21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650" spc="-12" dirty="0">
                <a:solidFill>
                  <a:srgbClr val="8B1515"/>
                </a:solidFill>
                <a:latin typeface="Calibri"/>
                <a:cs typeface="Calibri"/>
              </a:rPr>
              <a:t>words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464228" y="3692576"/>
            <a:ext cx="379809" cy="2478453"/>
          </a:xfrm>
          <a:custGeom>
            <a:avLst/>
            <a:gdLst/>
            <a:ahLst/>
            <a:cxnLst/>
            <a:rect l="l" t="t" r="r" b="b"/>
            <a:pathLst>
              <a:path w="460375" h="3004185">
                <a:moveTo>
                  <a:pt x="460248" y="3003804"/>
                </a:moveTo>
                <a:lnTo>
                  <a:pt x="387498" y="3001848"/>
                </a:lnTo>
                <a:lnTo>
                  <a:pt x="324325" y="2996404"/>
                </a:lnTo>
                <a:lnTo>
                  <a:pt x="274515" y="2988101"/>
                </a:lnTo>
                <a:lnTo>
                  <a:pt x="230124" y="2965450"/>
                </a:lnTo>
                <a:lnTo>
                  <a:pt x="230124" y="1540256"/>
                </a:lnTo>
                <a:lnTo>
                  <a:pt x="218395" y="1528122"/>
                </a:lnTo>
                <a:lnTo>
                  <a:pt x="185732" y="1517593"/>
                </a:lnTo>
                <a:lnTo>
                  <a:pt x="135922" y="1509294"/>
                </a:lnTo>
                <a:lnTo>
                  <a:pt x="72749" y="1503854"/>
                </a:lnTo>
                <a:lnTo>
                  <a:pt x="0" y="1501902"/>
                </a:lnTo>
                <a:lnTo>
                  <a:pt x="72749" y="1499949"/>
                </a:lnTo>
                <a:lnTo>
                  <a:pt x="135922" y="1494509"/>
                </a:lnTo>
                <a:lnTo>
                  <a:pt x="185732" y="1486210"/>
                </a:lnTo>
                <a:lnTo>
                  <a:pt x="218395" y="1475681"/>
                </a:lnTo>
                <a:lnTo>
                  <a:pt x="230124" y="1463548"/>
                </a:lnTo>
                <a:lnTo>
                  <a:pt x="230124" y="38354"/>
                </a:lnTo>
                <a:lnTo>
                  <a:pt x="241852" y="26220"/>
                </a:lnTo>
                <a:lnTo>
                  <a:pt x="274515" y="15691"/>
                </a:lnTo>
                <a:lnTo>
                  <a:pt x="324325" y="7392"/>
                </a:lnTo>
                <a:lnTo>
                  <a:pt x="387498" y="1952"/>
                </a:lnTo>
                <a:lnTo>
                  <a:pt x="460248" y="0"/>
                </a:lnTo>
              </a:path>
            </a:pathLst>
          </a:custGeom>
          <a:ln w="9525">
            <a:solidFill>
              <a:srgbClr val="8B1111"/>
            </a:solidFill>
          </a:ln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12" name="object 12"/>
          <p:cNvSpPr/>
          <p:nvPr/>
        </p:nvSpPr>
        <p:spPr>
          <a:xfrm>
            <a:off x="7675292" y="2612030"/>
            <a:ext cx="336852" cy="212694"/>
          </a:xfrm>
          <a:custGeom>
            <a:avLst/>
            <a:gdLst/>
            <a:ahLst/>
            <a:cxnLst/>
            <a:rect l="l" t="t" r="r" b="b"/>
            <a:pathLst>
              <a:path w="408304" h="257810">
                <a:moveTo>
                  <a:pt x="78234" y="130810"/>
                </a:moveTo>
                <a:lnTo>
                  <a:pt x="52197" y="130810"/>
                </a:lnTo>
                <a:lnTo>
                  <a:pt x="125603" y="257810"/>
                </a:lnTo>
                <a:lnTo>
                  <a:pt x="130810" y="257810"/>
                </a:lnTo>
                <a:lnTo>
                  <a:pt x="132207" y="256539"/>
                </a:lnTo>
                <a:lnTo>
                  <a:pt x="135255" y="256539"/>
                </a:lnTo>
                <a:lnTo>
                  <a:pt x="137033" y="255270"/>
                </a:lnTo>
                <a:lnTo>
                  <a:pt x="138938" y="254000"/>
                </a:lnTo>
                <a:lnTo>
                  <a:pt x="140462" y="252730"/>
                </a:lnTo>
                <a:lnTo>
                  <a:pt x="141605" y="251460"/>
                </a:lnTo>
                <a:lnTo>
                  <a:pt x="143510" y="250189"/>
                </a:lnTo>
                <a:lnTo>
                  <a:pt x="144145" y="248920"/>
                </a:lnTo>
                <a:lnTo>
                  <a:pt x="144780" y="248920"/>
                </a:lnTo>
                <a:lnTo>
                  <a:pt x="145034" y="247650"/>
                </a:lnTo>
                <a:lnTo>
                  <a:pt x="145034" y="246380"/>
                </a:lnTo>
                <a:lnTo>
                  <a:pt x="78234" y="130810"/>
                </a:lnTo>
                <a:close/>
              </a:path>
              <a:path w="408304" h="257810">
                <a:moveTo>
                  <a:pt x="213487" y="209550"/>
                </a:moveTo>
                <a:lnTo>
                  <a:pt x="208915" y="209550"/>
                </a:lnTo>
                <a:lnTo>
                  <a:pt x="209931" y="210820"/>
                </a:lnTo>
                <a:lnTo>
                  <a:pt x="212471" y="210820"/>
                </a:lnTo>
                <a:lnTo>
                  <a:pt x="213487" y="209550"/>
                </a:lnTo>
                <a:close/>
              </a:path>
              <a:path w="408304" h="257810">
                <a:moveTo>
                  <a:pt x="139826" y="46989"/>
                </a:moveTo>
                <a:lnTo>
                  <a:pt x="131825" y="46989"/>
                </a:lnTo>
                <a:lnTo>
                  <a:pt x="130175" y="48260"/>
                </a:lnTo>
                <a:lnTo>
                  <a:pt x="128397" y="49530"/>
                </a:lnTo>
                <a:lnTo>
                  <a:pt x="126492" y="50800"/>
                </a:lnTo>
                <a:lnTo>
                  <a:pt x="125095" y="50800"/>
                </a:lnTo>
                <a:lnTo>
                  <a:pt x="122809" y="53339"/>
                </a:lnTo>
                <a:lnTo>
                  <a:pt x="122047" y="53339"/>
                </a:lnTo>
                <a:lnTo>
                  <a:pt x="120904" y="55880"/>
                </a:lnTo>
                <a:lnTo>
                  <a:pt x="120650" y="55880"/>
                </a:lnTo>
                <a:lnTo>
                  <a:pt x="120650" y="57150"/>
                </a:lnTo>
                <a:lnTo>
                  <a:pt x="120904" y="57150"/>
                </a:lnTo>
                <a:lnTo>
                  <a:pt x="121158" y="58420"/>
                </a:lnTo>
                <a:lnTo>
                  <a:pt x="208534" y="209550"/>
                </a:lnTo>
                <a:lnTo>
                  <a:pt x="216154" y="209550"/>
                </a:lnTo>
                <a:lnTo>
                  <a:pt x="217678" y="208280"/>
                </a:lnTo>
                <a:lnTo>
                  <a:pt x="219456" y="207010"/>
                </a:lnTo>
                <a:lnTo>
                  <a:pt x="222885" y="205739"/>
                </a:lnTo>
                <a:lnTo>
                  <a:pt x="223900" y="204470"/>
                </a:lnTo>
                <a:lnTo>
                  <a:pt x="225044" y="203200"/>
                </a:lnTo>
                <a:lnTo>
                  <a:pt x="225806" y="203200"/>
                </a:lnTo>
                <a:lnTo>
                  <a:pt x="226822" y="200660"/>
                </a:lnTo>
                <a:lnTo>
                  <a:pt x="227203" y="200660"/>
                </a:lnTo>
                <a:lnTo>
                  <a:pt x="227330" y="199389"/>
                </a:lnTo>
                <a:lnTo>
                  <a:pt x="227075" y="199389"/>
                </a:lnTo>
                <a:lnTo>
                  <a:pt x="226822" y="198120"/>
                </a:lnTo>
                <a:lnTo>
                  <a:pt x="185800" y="127000"/>
                </a:lnTo>
                <a:lnTo>
                  <a:pt x="187198" y="118110"/>
                </a:lnTo>
                <a:lnTo>
                  <a:pt x="189357" y="110489"/>
                </a:lnTo>
                <a:lnTo>
                  <a:pt x="190474" y="107950"/>
                </a:lnTo>
                <a:lnTo>
                  <a:pt x="174879" y="107950"/>
                </a:lnTo>
                <a:lnTo>
                  <a:pt x="139826" y="46989"/>
                </a:lnTo>
                <a:close/>
              </a:path>
              <a:path w="408304" h="257810">
                <a:moveTo>
                  <a:pt x="254603" y="87630"/>
                </a:moveTo>
                <a:lnTo>
                  <a:pt x="217424" y="87630"/>
                </a:lnTo>
                <a:lnTo>
                  <a:pt x="220853" y="88900"/>
                </a:lnTo>
                <a:lnTo>
                  <a:pt x="227203" y="91439"/>
                </a:lnTo>
                <a:lnTo>
                  <a:pt x="230250" y="93980"/>
                </a:lnTo>
                <a:lnTo>
                  <a:pt x="233172" y="96520"/>
                </a:lnTo>
                <a:lnTo>
                  <a:pt x="236220" y="99060"/>
                </a:lnTo>
                <a:lnTo>
                  <a:pt x="239268" y="104139"/>
                </a:lnTo>
                <a:lnTo>
                  <a:pt x="242697" y="110489"/>
                </a:lnTo>
                <a:lnTo>
                  <a:pt x="276987" y="168910"/>
                </a:lnTo>
                <a:lnTo>
                  <a:pt x="277749" y="170180"/>
                </a:lnTo>
                <a:lnTo>
                  <a:pt x="278257" y="170180"/>
                </a:lnTo>
                <a:lnTo>
                  <a:pt x="279526" y="171450"/>
                </a:lnTo>
                <a:lnTo>
                  <a:pt x="281178" y="171450"/>
                </a:lnTo>
                <a:lnTo>
                  <a:pt x="282321" y="170180"/>
                </a:lnTo>
                <a:lnTo>
                  <a:pt x="284861" y="168910"/>
                </a:lnTo>
                <a:lnTo>
                  <a:pt x="286512" y="168910"/>
                </a:lnTo>
                <a:lnTo>
                  <a:pt x="288290" y="167639"/>
                </a:lnTo>
                <a:lnTo>
                  <a:pt x="290195" y="166370"/>
                </a:lnTo>
                <a:lnTo>
                  <a:pt x="291592" y="165100"/>
                </a:lnTo>
                <a:lnTo>
                  <a:pt x="292735" y="165100"/>
                </a:lnTo>
                <a:lnTo>
                  <a:pt x="293878" y="163830"/>
                </a:lnTo>
                <a:lnTo>
                  <a:pt x="294640" y="162560"/>
                </a:lnTo>
                <a:lnTo>
                  <a:pt x="295148" y="162560"/>
                </a:lnTo>
                <a:lnTo>
                  <a:pt x="295656" y="161289"/>
                </a:lnTo>
                <a:lnTo>
                  <a:pt x="295910" y="161289"/>
                </a:lnTo>
                <a:lnTo>
                  <a:pt x="295910" y="158750"/>
                </a:lnTo>
                <a:lnTo>
                  <a:pt x="295529" y="158750"/>
                </a:lnTo>
                <a:lnTo>
                  <a:pt x="255650" y="88900"/>
                </a:lnTo>
                <a:lnTo>
                  <a:pt x="254603" y="87630"/>
                </a:lnTo>
                <a:close/>
              </a:path>
              <a:path w="408304" h="257810">
                <a:moveTo>
                  <a:pt x="107061" y="78739"/>
                </a:moveTo>
                <a:lnTo>
                  <a:pt x="103124" y="78739"/>
                </a:lnTo>
                <a:lnTo>
                  <a:pt x="1016" y="138430"/>
                </a:lnTo>
                <a:lnTo>
                  <a:pt x="254" y="138430"/>
                </a:lnTo>
                <a:lnTo>
                  <a:pt x="0" y="139700"/>
                </a:lnTo>
                <a:lnTo>
                  <a:pt x="0" y="142239"/>
                </a:lnTo>
                <a:lnTo>
                  <a:pt x="254" y="142239"/>
                </a:lnTo>
                <a:lnTo>
                  <a:pt x="762" y="143510"/>
                </a:lnTo>
                <a:lnTo>
                  <a:pt x="1143" y="144780"/>
                </a:lnTo>
                <a:lnTo>
                  <a:pt x="1778" y="146050"/>
                </a:lnTo>
                <a:lnTo>
                  <a:pt x="2667" y="148589"/>
                </a:lnTo>
                <a:lnTo>
                  <a:pt x="3429" y="149860"/>
                </a:lnTo>
                <a:lnTo>
                  <a:pt x="4318" y="151130"/>
                </a:lnTo>
                <a:lnTo>
                  <a:pt x="5842" y="152400"/>
                </a:lnTo>
                <a:lnTo>
                  <a:pt x="6604" y="153670"/>
                </a:lnTo>
                <a:lnTo>
                  <a:pt x="7874" y="153670"/>
                </a:lnTo>
                <a:lnTo>
                  <a:pt x="8636" y="154939"/>
                </a:lnTo>
                <a:lnTo>
                  <a:pt x="10541" y="154939"/>
                </a:lnTo>
                <a:lnTo>
                  <a:pt x="11175" y="153670"/>
                </a:lnTo>
                <a:lnTo>
                  <a:pt x="52197" y="130810"/>
                </a:lnTo>
                <a:lnTo>
                  <a:pt x="78234" y="130810"/>
                </a:lnTo>
                <a:lnTo>
                  <a:pt x="71628" y="119380"/>
                </a:lnTo>
                <a:lnTo>
                  <a:pt x="113284" y="95250"/>
                </a:lnTo>
                <a:lnTo>
                  <a:pt x="113665" y="95250"/>
                </a:lnTo>
                <a:lnTo>
                  <a:pt x="114046" y="93980"/>
                </a:lnTo>
                <a:lnTo>
                  <a:pt x="114300" y="92710"/>
                </a:lnTo>
                <a:lnTo>
                  <a:pt x="114426" y="91439"/>
                </a:lnTo>
                <a:lnTo>
                  <a:pt x="114173" y="90170"/>
                </a:lnTo>
                <a:lnTo>
                  <a:pt x="113665" y="88900"/>
                </a:lnTo>
                <a:lnTo>
                  <a:pt x="113284" y="87630"/>
                </a:lnTo>
                <a:lnTo>
                  <a:pt x="112649" y="86360"/>
                </a:lnTo>
                <a:lnTo>
                  <a:pt x="111760" y="85089"/>
                </a:lnTo>
                <a:lnTo>
                  <a:pt x="110998" y="83820"/>
                </a:lnTo>
                <a:lnTo>
                  <a:pt x="110109" y="82550"/>
                </a:lnTo>
                <a:lnTo>
                  <a:pt x="108585" y="80010"/>
                </a:lnTo>
                <a:lnTo>
                  <a:pt x="107823" y="80010"/>
                </a:lnTo>
                <a:lnTo>
                  <a:pt x="107061" y="78739"/>
                </a:lnTo>
                <a:close/>
              </a:path>
              <a:path w="408304" h="257810">
                <a:moveTo>
                  <a:pt x="346201" y="0"/>
                </a:moveTo>
                <a:lnTo>
                  <a:pt x="339725" y="0"/>
                </a:lnTo>
                <a:lnTo>
                  <a:pt x="325500" y="1270"/>
                </a:lnTo>
                <a:lnTo>
                  <a:pt x="292100" y="24130"/>
                </a:lnTo>
                <a:lnTo>
                  <a:pt x="287528" y="29210"/>
                </a:lnTo>
                <a:lnTo>
                  <a:pt x="284607" y="36830"/>
                </a:lnTo>
                <a:lnTo>
                  <a:pt x="283083" y="44450"/>
                </a:lnTo>
                <a:lnTo>
                  <a:pt x="281686" y="50800"/>
                </a:lnTo>
                <a:lnTo>
                  <a:pt x="293750" y="92710"/>
                </a:lnTo>
                <a:lnTo>
                  <a:pt x="311023" y="114300"/>
                </a:lnTo>
                <a:lnTo>
                  <a:pt x="317119" y="120650"/>
                </a:lnTo>
                <a:lnTo>
                  <a:pt x="323723" y="124460"/>
                </a:lnTo>
                <a:lnTo>
                  <a:pt x="330708" y="127000"/>
                </a:lnTo>
                <a:lnTo>
                  <a:pt x="337566" y="128270"/>
                </a:lnTo>
                <a:lnTo>
                  <a:pt x="344932" y="129539"/>
                </a:lnTo>
                <a:lnTo>
                  <a:pt x="352551" y="128270"/>
                </a:lnTo>
                <a:lnTo>
                  <a:pt x="358318" y="127000"/>
                </a:lnTo>
                <a:lnTo>
                  <a:pt x="364204" y="124460"/>
                </a:lnTo>
                <a:lnTo>
                  <a:pt x="370232" y="121920"/>
                </a:lnTo>
                <a:lnTo>
                  <a:pt x="376428" y="118110"/>
                </a:lnTo>
                <a:lnTo>
                  <a:pt x="381254" y="115570"/>
                </a:lnTo>
                <a:lnTo>
                  <a:pt x="385572" y="113030"/>
                </a:lnTo>
                <a:lnTo>
                  <a:pt x="389382" y="109220"/>
                </a:lnTo>
                <a:lnTo>
                  <a:pt x="342392" y="109220"/>
                </a:lnTo>
                <a:lnTo>
                  <a:pt x="337820" y="107950"/>
                </a:lnTo>
                <a:lnTo>
                  <a:pt x="333375" y="105410"/>
                </a:lnTo>
                <a:lnTo>
                  <a:pt x="329184" y="102870"/>
                </a:lnTo>
                <a:lnTo>
                  <a:pt x="325500" y="99060"/>
                </a:lnTo>
                <a:lnTo>
                  <a:pt x="321691" y="95250"/>
                </a:lnTo>
                <a:lnTo>
                  <a:pt x="318262" y="90170"/>
                </a:lnTo>
                <a:lnTo>
                  <a:pt x="314960" y="85089"/>
                </a:lnTo>
                <a:lnTo>
                  <a:pt x="338663" y="71120"/>
                </a:lnTo>
                <a:lnTo>
                  <a:pt x="307086" y="71120"/>
                </a:lnTo>
                <a:lnTo>
                  <a:pt x="304800" y="67310"/>
                </a:lnTo>
                <a:lnTo>
                  <a:pt x="303275" y="62230"/>
                </a:lnTo>
                <a:lnTo>
                  <a:pt x="301498" y="53339"/>
                </a:lnTo>
                <a:lnTo>
                  <a:pt x="301371" y="49530"/>
                </a:lnTo>
                <a:lnTo>
                  <a:pt x="302006" y="44450"/>
                </a:lnTo>
                <a:lnTo>
                  <a:pt x="302768" y="40639"/>
                </a:lnTo>
                <a:lnTo>
                  <a:pt x="304292" y="36830"/>
                </a:lnTo>
                <a:lnTo>
                  <a:pt x="306832" y="33020"/>
                </a:lnTo>
                <a:lnTo>
                  <a:pt x="309245" y="29210"/>
                </a:lnTo>
                <a:lnTo>
                  <a:pt x="312800" y="25400"/>
                </a:lnTo>
                <a:lnTo>
                  <a:pt x="317500" y="22860"/>
                </a:lnTo>
                <a:lnTo>
                  <a:pt x="324143" y="20320"/>
                </a:lnTo>
                <a:lnTo>
                  <a:pt x="336716" y="17780"/>
                </a:lnTo>
                <a:lnTo>
                  <a:pt x="374142" y="17780"/>
                </a:lnTo>
                <a:lnTo>
                  <a:pt x="364109" y="8889"/>
                </a:lnTo>
                <a:lnTo>
                  <a:pt x="358521" y="5080"/>
                </a:lnTo>
                <a:lnTo>
                  <a:pt x="346201" y="0"/>
                </a:lnTo>
                <a:close/>
              </a:path>
              <a:path w="408304" h="257810">
                <a:moveTo>
                  <a:pt x="401320" y="74930"/>
                </a:moveTo>
                <a:lnTo>
                  <a:pt x="399161" y="74930"/>
                </a:lnTo>
                <a:lnTo>
                  <a:pt x="397637" y="76200"/>
                </a:lnTo>
                <a:lnTo>
                  <a:pt x="396621" y="77470"/>
                </a:lnTo>
                <a:lnTo>
                  <a:pt x="395224" y="78739"/>
                </a:lnTo>
                <a:lnTo>
                  <a:pt x="393954" y="81280"/>
                </a:lnTo>
                <a:lnTo>
                  <a:pt x="392175" y="82550"/>
                </a:lnTo>
                <a:lnTo>
                  <a:pt x="390017" y="85089"/>
                </a:lnTo>
                <a:lnTo>
                  <a:pt x="387731" y="87630"/>
                </a:lnTo>
                <a:lnTo>
                  <a:pt x="385064" y="91439"/>
                </a:lnTo>
                <a:lnTo>
                  <a:pt x="381762" y="93980"/>
                </a:lnTo>
                <a:lnTo>
                  <a:pt x="378333" y="96520"/>
                </a:lnTo>
                <a:lnTo>
                  <a:pt x="374269" y="99060"/>
                </a:lnTo>
                <a:lnTo>
                  <a:pt x="369443" y="102870"/>
                </a:lnTo>
                <a:lnTo>
                  <a:pt x="363347" y="105410"/>
                </a:lnTo>
                <a:lnTo>
                  <a:pt x="357632" y="107950"/>
                </a:lnTo>
                <a:lnTo>
                  <a:pt x="352425" y="109220"/>
                </a:lnTo>
                <a:lnTo>
                  <a:pt x="389382" y="109220"/>
                </a:lnTo>
                <a:lnTo>
                  <a:pt x="393319" y="106680"/>
                </a:lnTo>
                <a:lnTo>
                  <a:pt x="396494" y="104139"/>
                </a:lnTo>
                <a:lnTo>
                  <a:pt x="399288" y="100330"/>
                </a:lnTo>
                <a:lnTo>
                  <a:pt x="401955" y="97789"/>
                </a:lnTo>
                <a:lnTo>
                  <a:pt x="404114" y="95250"/>
                </a:lnTo>
                <a:lnTo>
                  <a:pt x="405511" y="93980"/>
                </a:lnTo>
                <a:lnTo>
                  <a:pt x="407035" y="91439"/>
                </a:lnTo>
                <a:lnTo>
                  <a:pt x="407924" y="90170"/>
                </a:lnTo>
                <a:lnTo>
                  <a:pt x="408305" y="87630"/>
                </a:lnTo>
                <a:lnTo>
                  <a:pt x="408178" y="86360"/>
                </a:lnTo>
                <a:lnTo>
                  <a:pt x="407924" y="85089"/>
                </a:lnTo>
                <a:lnTo>
                  <a:pt x="407543" y="83820"/>
                </a:lnTo>
                <a:lnTo>
                  <a:pt x="406781" y="82550"/>
                </a:lnTo>
                <a:lnTo>
                  <a:pt x="406400" y="81280"/>
                </a:lnTo>
                <a:lnTo>
                  <a:pt x="405765" y="81280"/>
                </a:lnTo>
                <a:lnTo>
                  <a:pt x="404368" y="78739"/>
                </a:lnTo>
                <a:lnTo>
                  <a:pt x="403606" y="77470"/>
                </a:lnTo>
                <a:lnTo>
                  <a:pt x="402971" y="76200"/>
                </a:lnTo>
                <a:lnTo>
                  <a:pt x="401828" y="76200"/>
                </a:lnTo>
                <a:lnTo>
                  <a:pt x="401320" y="74930"/>
                </a:lnTo>
                <a:close/>
              </a:path>
              <a:path w="408304" h="257810">
                <a:moveTo>
                  <a:pt x="222758" y="66039"/>
                </a:moveTo>
                <a:lnTo>
                  <a:pt x="179959" y="92710"/>
                </a:lnTo>
                <a:lnTo>
                  <a:pt x="174879" y="107950"/>
                </a:lnTo>
                <a:lnTo>
                  <a:pt x="190474" y="107950"/>
                </a:lnTo>
                <a:lnTo>
                  <a:pt x="192150" y="104139"/>
                </a:lnTo>
                <a:lnTo>
                  <a:pt x="194818" y="97789"/>
                </a:lnTo>
                <a:lnTo>
                  <a:pt x="198500" y="93980"/>
                </a:lnTo>
                <a:lnTo>
                  <a:pt x="203200" y="91439"/>
                </a:lnTo>
                <a:lnTo>
                  <a:pt x="206883" y="88900"/>
                </a:lnTo>
                <a:lnTo>
                  <a:pt x="210439" y="87630"/>
                </a:lnTo>
                <a:lnTo>
                  <a:pt x="254603" y="87630"/>
                </a:lnTo>
                <a:lnTo>
                  <a:pt x="251460" y="83820"/>
                </a:lnTo>
                <a:lnTo>
                  <a:pt x="243078" y="74930"/>
                </a:lnTo>
                <a:lnTo>
                  <a:pt x="238379" y="71120"/>
                </a:lnTo>
                <a:lnTo>
                  <a:pt x="228219" y="67310"/>
                </a:lnTo>
                <a:lnTo>
                  <a:pt x="222758" y="66039"/>
                </a:lnTo>
                <a:close/>
              </a:path>
              <a:path w="408304" h="257810">
                <a:moveTo>
                  <a:pt x="374142" y="17780"/>
                </a:moveTo>
                <a:lnTo>
                  <a:pt x="336716" y="17780"/>
                </a:lnTo>
                <a:lnTo>
                  <a:pt x="342646" y="20320"/>
                </a:lnTo>
                <a:lnTo>
                  <a:pt x="348241" y="22860"/>
                </a:lnTo>
                <a:lnTo>
                  <a:pt x="353409" y="26670"/>
                </a:lnTo>
                <a:lnTo>
                  <a:pt x="358147" y="31750"/>
                </a:lnTo>
                <a:lnTo>
                  <a:pt x="362458" y="39370"/>
                </a:lnTo>
                <a:lnTo>
                  <a:pt x="307086" y="71120"/>
                </a:lnTo>
                <a:lnTo>
                  <a:pt x="338663" y="71120"/>
                </a:lnTo>
                <a:lnTo>
                  <a:pt x="381762" y="45720"/>
                </a:lnTo>
                <a:lnTo>
                  <a:pt x="386588" y="39370"/>
                </a:lnTo>
                <a:lnTo>
                  <a:pt x="386080" y="36830"/>
                </a:lnTo>
                <a:lnTo>
                  <a:pt x="384429" y="34289"/>
                </a:lnTo>
                <a:lnTo>
                  <a:pt x="382397" y="30480"/>
                </a:lnTo>
                <a:lnTo>
                  <a:pt x="378587" y="24130"/>
                </a:lnTo>
                <a:lnTo>
                  <a:pt x="374142" y="17780"/>
                </a:lnTo>
                <a:close/>
              </a:path>
              <a:path w="408304" h="257810">
                <a:moveTo>
                  <a:pt x="137922" y="45720"/>
                </a:moveTo>
                <a:lnTo>
                  <a:pt x="135509" y="45720"/>
                </a:lnTo>
                <a:lnTo>
                  <a:pt x="134366" y="46989"/>
                </a:lnTo>
                <a:lnTo>
                  <a:pt x="138938" y="46989"/>
                </a:lnTo>
                <a:lnTo>
                  <a:pt x="137922" y="457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grpSp>
        <p:nvGrpSpPr>
          <p:cNvPr id="13" name="object 13"/>
          <p:cNvGrpSpPr/>
          <p:nvPr/>
        </p:nvGrpSpPr>
        <p:grpSpPr>
          <a:xfrm>
            <a:off x="6658504" y="2109478"/>
            <a:ext cx="3165253" cy="766429"/>
            <a:chOff x="8070913" y="1275397"/>
            <a:chExt cx="3836670" cy="929005"/>
          </a:xfrm>
        </p:grpSpPr>
        <p:sp>
          <p:nvSpPr>
            <p:cNvPr id="14" name="object 14"/>
            <p:cNvSpPr/>
            <p:nvPr/>
          </p:nvSpPr>
          <p:spPr>
            <a:xfrm>
              <a:off x="8156321" y="1631822"/>
              <a:ext cx="2478405" cy="572135"/>
            </a:xfrm>
            <a:custGeom>
              <a:avLst/>
              <a:gdLst/>
              <a:ahLst/>
              <a:cxnLst/>
              <a:rect l="l" t="t" r="r" b="b"/>
              <a:pathLst>
                <a:path w="2478404" h="572135">
                  <a:moveTo>
                    <a:pt x="146431" y="550418"/>
                  </a:moveTo>
                  <a:lnTo>
                    <a:pt x="145669" y="549148"/>
                  </a:lnTo>
                  <a:lnTo>
                    <a:pt x="144272" y="546608"/>
                  </a:lnTo>
                  <a:lnTo>
                    <a:pt x="143510" y="545338"/>
                  </a:lnTo>
                  <a:lnTo>
                    <a:pt x="142240" y="542798"/>
                  </a:lnTo>
                  <a:lnTo>
                    <a:pt x="141478" y="542798"/>
                  </a:lnTo>
                  <a:lnTo>
                    <a:pt x="139700" y="540258"/>
                  </a:lnTo>
                  <a:lnTo>
                    <a:pt x="137414" y="540258"/>
                  </a:lnTo>
                  <a:lnTo>
                    <a:pt x="137033" y="541528"/>
                  </a:lnTo>
                  <a:lnTo>
                    <a:pt x="118618" y="551688"/>
                  </a:lnTo>
                  <a:lnTo>
                    <a:pt x="22479" y="385318"/>
                  </a:lnTo>
                  <a:lnTo>
                    <a:pt x="40894" y="375158"/>
                  </a:lnTo>
                  <a:lnTo>
                    <a:pt x="41910" y="373888"/>
                  </a:lnTo>
                  <a:lnTo>
                    <a:pt x="42418" y="372618"/>
                  </a:lnTo>
                  <a:lnTo>
                    <a:pt x="42418" y="370078"/>
                  </a:lnTo>
                  <a:lnTo>
                    <a:pt x="41656" y="368808"/>
                  </a:lnTo>
                  <a:lnTo>
                    <a:pt x="38862" y="363728"/>
                  </a:lnTo>
                  <a:lnTo>
                    <a:pt x="37592" y="362458"/>
                  </a:lnTo>
                  <a:lnTo>
                    <a:pt x="36957" y="361188"/>
                  </a:lnTo>
                  <a:lnTo>
                    <a:pt x="35560" y="361188"/>
                  </a:lnTo>
                  <a:lnTo>
                    <a:pt x="35052" y="359918"/>
                  </a:lnTo>
                  <a:lnTo>
                    <a:pt x="33909" y="359918"/>
                  </a:lnTo>
                  <a:lnTo>
                    <a:pt x="33401" y="361188"/>
                  </a:lnTo>
                  <a:lnTo>
                    <a:pt x="33020" y="361188"/>
                  </a:lnTo>
                  <a:lnTo>
                    <a:pt x="4064" y="377698"/>
                  </a:lnTo>
                  <a:lnTo>
                    <a:pt x="3175" y="377698"/>
                  </a:lnTo>
                  <a:lnTo>
                    <a:pt x="2413" y="378968"/>
                  </a:lnTo>
                  <a:lnTo>
                    <a:pt x="1016" y="380238"/>
                  </a:lnTo>
                  <a:lnTo>
                    <a:pt x="0" y="382778"/>
                  </a:lnTo>
                  <a:lnTo>
                    <a:pt x="0" y="385318"/>
                  </a:lnTo>
                  <a:lnTo>
                    <a:pt x="254" y="386588"/>
                  </a:lnTo>
                  <a:lnTo>
                    <a:pt x="762" y="387858"/>
                  </a:lnTo>
                  <a:lnTo>
                    <a:pt x="1524" y="389128"/>
                  </a:lnTo>
                  <a:lnTo>
                    <a:pt x="105283" y="569468"/>
                  </a:lnTo>
                  <a:lnTo>
                    <a:pt x="106172" y="570738"/>
                  </a:lnTo>
                  <a:lnTo>
                    <a:pt x="108204" y="572008"/>
                  </a:lnTo>
                  <a:lnTo>
                    <a:pt x="116078" y="572008"/>
                  </a:lnTo>
                  <a:lnTo>
                    <a:pt x="144907" y="554228"/>
                  </a:lnTo>
                  <a:lnTo>
                    <a:pt x="145923" y="554228"/>
                  </a:lnTo>
                  <a:lnTo>
                    <a:pt x="146431" y="552958"/>
                  </a:lnTo>
                  <a:lnTo>
                    <a:pt x="146431" y="551688"/>
                  </a:lnTo>
                  <a:lnTo>
                    <a:pt x="146431" y="550418"/>
                  </a:lnTo>
                  <a:close/>
                </a:path>
                <a:path w="2478404" h="572135">
                  <a:moveTo>
                    <a:pt x="219329" y="441198"/>
                  </a:moveTo>
                  <a:lnTo>
                    <a:pt x="218186" y="427228"/>
                  </a:lnTo>
                  <a:lnTo>
                    <a:pt x="215900" y="419608"/>
                  </a:lnTo>
                  <a:lnTo>
                    <a:pt x="212750" y="414528"/>
                  </a:lnTo>
                  <a:lnTo>
                    <a:pt x="211963" y="413258"/>
                  </a:lnTo>
                  <a:lnTo>
                    <a:pt x="208661" y="406908"/>
                  </a:lnTo>
                  <a:lnTo>
                    <a:pt x="204724" y="403098"/>
                  </a:lnTo>
                  <a:lnTo>
                    <a:pt x="200406" y="400558"/>
                  </a:lnTo>
                  <a:lnTo>
                    <a:pt x="195961" y="396748"/>
                  </a:lnTo>
                  <a:lnTo>
                    <a:pt x="191389" y="394208"/>
                  </a:lnTo>
                  <a:lnTo>
                    <a:pt x="181483" y="391668"/>
                  </a:lnTo>
                  <a:lnTo>
                    <a:pt x="160528" y="391668"/>
                  </a:lnTo>
                  <a:lnTo>
                    <a:pt x="149987" y="392938"/>
                  </a:lnTo>
                  <a:lnTo>
                    <a:pt x="139827" y="392938"/>
                  </a:lnTo>
                  <a:lnTo>
                    <a:pt x="134747" y="394208"/>
                  </a:lnTo>
                  <a:lnTo>
                    <a:pt x="130048" y="394208"/>
                  </a:lnTo>
                  <a:lnTo>
                    <a:pt x="125603" y="392938"/>
                  </a:lnTo>
                  <a:lnTo>
                    <a:pt x="121158" y="392938"/>
                  </a:lnTo>
                  <a:lnTo>
                    <a:pt x="101346" y="370078"/>
                  </a:lnTo>
                  <a:lnTo>
                    <a:pt x="101346" y="366268"/>
                  </a:lnTo>
                  <a:lnTo>
                    <a:pt x="102362" y="363728"/>
                  </a:lnTo>
                  <a:lnTo>
                    <a:pt x="103251" y="359918"/>
                  </a:lnTo>
                  <a:lnTo>
                    <a:pt x="121285" y="344678"/>
                  </a:lnTo>
                  <a:lnTo>
                    <a:pt x="125476" y="342138"/>
                  </a:lnTo>
                  <a:lnTo>
                    <a:pt x="129667" y="342138"/>
                  </a:lnTo>
                  <a:lnTo>
                    <a:pt x="133731" y="340868"/>
                  </a:lnTo>
                  <a:lnTo>
                    <a:pt x="137414" y="340868"/>
                  </a:lnTo>
                  <a:lnTo>
                    <a:pt x="140843" y="339598"/>
                  </a:lnTo>
                  <a:lnTo>
                    <a:pt x="154178" y="339598"/>
                  </a:lnTo>
                  <a:lnTo>
                    <a:pt x="154686" y="338328"/>
                  </a:lnTo>
                  <a:lnTo>
                    <a:pt x="155194" y="338328"/>
                  </a:lnTo>
                  <a:lnTo>
                    <a:pt x="155321" y="335788"/>
                  </a:lnTo>
                  <a:lnTo>
                    <a:pt x="155067" y="334518"/>
                  </a:lnTo>
                  <a:lnTo>
                    <a:pt x="154813" y="334518"/>
                  </a:lnTo>
                  <a:lnTo>
                    <a:pt x="153797" y="331978"/>
                  </a:lnTo>
                  <a:lnTo>
                    <a:pt x="152400" y="329438"/>
                  </a:lnTo>
                  <a:lnTo>
                    <a:pt x="151511" y="328168"/>
                  </a:lnTo>
                  <a:lnTo>
                    <a:pt x="149606" y="324358"/>
                  </a:lnTo>
                  <a:lnTo>
                    <a:pt x="148590" y="323088"/>
                  </a:lnTo>
                  <a:lnTo>
                    <a:pt x="148082" y="323088"/>
                  </a:lnTo>
                  <a:lnTo>
                    <a:pt x="147066" y="321818"/>
                  </a:lnTo>
                  <a:lnTo>
                    <a:pt x="144653" y="321818"/>
                  </a:lnTo>
                  <a:lnTo>
                    <a:pt x="143510" y="320548"/>
                  </a:lnTo>
                  <a:lnTo>
                    <a:pt x="141478" y="320548"/>
                  </a:lnTo>
                  <a:lnTo>
                    <a:pt x="138557" y="321818"/>
                  </a:lnTo>
                  <a:lnTo>
                    <a:pt x="132461" y="321818"/>
                  </a:lnTo>
                  <a:lnTo>
                    <a:pt x="125603" y="323088"/>
                  </a:lnTo>
                  <a:lnTo>
                    <a:pt x="87630" y="348488"/>
                  </a:lnTo>
                  <a:lnTo>
                    <a:pt x="82296" y="358648"/>
                  </a:lnTo>
                  <a:lnTo>
                    <a:pt x="80137" y="363728"/>
                  </a:lnTo>
                  <a:lnTo>
                    <a:pt x="79375" y="370078"/>
                  </a:lnTo>
                  <a:lnTo>
                    <a:pt x="79883" y="376428"/>
                  </a:lnTo>
                  <a:lnTo>
                    <a:pt x="80518" y="381508"/>
                  </a:lnTo>
                  <a:lnTo>
                    <a:pt x="106680" y="413258"/>
                  </a:lnTo>
                  <a:lnTo>
                    <a:pt x="121666" y="417068"/>
                  </a:lnTo>
                  <a:lnTo>
                    <a:pt x="137414" y="417068"/>
                  </a:lnTo>
                  <a:lnTo>
                    <a:pt x="142621" y="415798"/>
                  </a:lnTo>
                  <a:lnTo>
                    <a:pt x="153035" y="415798"/>
                  </a:lnTo>
                  <a:lnTo>
                    <a:pt x="157988" y="414528"/>
                  </a:lnTo>
                  <a:lnTo>
                    <a:pt x="172085" y="414528"/>
                  </a:lnTo>
                  <a:lnTo>
                    <a:pt x="176403" y="415798"/>
                  </a:lnTo>
                  <a:lnTo>
                    <a:pt x="180340" y="415798"/>
                  </a:lnTo>
                  <a:lnTo>
                    <a:pt x="183896" y="418338"/>
                  </a:lnTo>
                  <a:lnTo>
                    <a:pt x="187579" y="419608"/>
                  </a:lnTo>
                  <a:lnTo>
                    <a:pt x="190500" y="423418"/>
                  </a:lnTo>
                  <a:lnTo>
                    <a:pt x="192913" y="427228"/>
                  </a:lnTo>
                  <a:lnTo>
                    <a:pt x="195072" y="431038"/>
                  </a:lnTo>
                  <a:lnTo>
                    <a:pt x="196469" y="434848"/>
                  </a:lnTo>
                  <a:lnTo>
                    <a:pt x="197231" y="442468"/>
                  </a:lnTo>
                  <a:lnTo>
                    <a:pt x="196723" y="446278"/>
                  </a:lnTo>
                  <a:lnTo>
                    <a:pt x="195326" y="450088"/>
                  </a:lnTo>
                  <a:lnTo>
                    <a:pt x="194056" y="452628"/>
                  </a:lnTo>
                  <a:lnTo>
                    <a:pt x="192024" y="456438"/>
                  </a:lnTo>
                  <a:lnTo>
                    <a:pt x="189103" y="458978"/>
                  </a:lnTo>
                  <a:lnTo>
                    <a:pt x="186309" y="462788"/>
                  </a:lnTo>
                  <a:lnTo>
                    <a:pt x="182753" y="465328"/>
                  </a:lnTo>
                  <a:lnTo>
                    <a:pt x="178562" y="467868"/>
                  </a:lnTo>
                  <a:lnTo>
                    <a:pt x="172974" y="471678"/>
                  </a:lnTo>
                  <a:lnTo>
                    <a:pt x="167640" y="472948"/>
                  </a:lnTo>
                  <a:lnTo>
                    <a:pt x="157734" y="475488"/>
                  </a:lnTo>
                  <a:lnTo>
                    <a:pt x="153289" y="476758"/>
                  </a:lnTo>
                  <a:lnTo>
                    <a:pt x="133985" y="476758"/>
                  </a:lnTo>
                  <a:lnTo>
                    <a:pt x="133350" y="478028"/>
                  </a:lnTo>
                  <a:lnTo>
                    <a:pt x="132588" y="478028"/>
                  </a:lnTo>
                  <a:lnTo>
                    <a:pt x="132334" y="479298"/>
                  </a:lnTo>
                  <a:lnTo>
                    <a:pt x="132334" y="480568"/>
                  </a:lnTo>
                  <a:lnTo>
                    <a:pt x="132461" y="481838"/>
                  </a:lnTo>
                  <a:lnTo>
                    <a:pt x="132715" y="483108"/>
                  </a:lnTo>
                  <a:lnTo>
                    <a:pt x="133223" y="483108"/>
                  </a:lnTo>
                  <a:lnTo>
                    <a:pt x="134366" y="486918"/>
                  </a:lnTo>
                  <a:lnTo>
                    <a:pt x="135382" y="488188"/>
                  </a:lnTo>
                  <a:lnTo>
                    <a:pt x="136652" y="490728"/>
                  </a:lnTo>
                  <a:lnTo>
                    <a:pt x="139192" y="493268"/>
                  </a:lnTo>
                  <a:lnTo>
                    <a:pt x="140335" y="494538"/>
                  </a:lnTo>
                  <a:lnTo>
                    <a:pt x="141732" y="494538"/>
                  </a:lnTo>
                  <a:lnTo>
                    <a:pt x="144526" y="495808"/>
                  </a:lnTo>
                  <a:lnTo>
                    <a:pt x="155956" y="495808"/>
                  </a:lnTo>
                  <a:lnTo>
                    <a:pt x="160020" y="494538"/>
                  </a:lnTo>
                  <a:lnTo>
                    <a:pt x="163957" y="494538"/>
                  </a:lnTo>
                  <a:lnTo>
                    <a:pt x="168275" y="493268"/>
                  </a:lnTo>
                  <a:lnTo>
                    <a:pt x="172847" y="491998"/>
                  </a:lnTo>
                  <a:lnTo>
                    <a:pt x="177546" y="489458"/>
                  </a:lnTo>
                  <a:lnTo>
                    <a:pt x="182372" y="488188"/>
                  </a:lnTo>
                  <a:lnTo>
                    <a:pt x="200152" y="476758"/>
                  </a:lnTo>
                  <a:lnTo>
                    <a:pt x="205105" y="470408"/>
                  </a:lnTo>
                  <a:lnTo>
                    <a:pt x="210058" y="465328"/>
                  </a:lnTo>
                  <a:lnTo>
                    <a:pt x="213741" y="460248"/>
                  </a:lnTo>
                  <a:lnTo>
                    <a:pt x="216027" y="453898"/>
                  </a:lnTo>
                  <a:lnTo>
                    <a:pt x="218440" y="447548"/>
                  </a:lnTo>
                  <a:lnTo>
                    <a:pt x="219329" y="441198"/>
                  </a:lnTo>
                  <a:close/>
                </a:path>
                <a:path w="2478404" h="572135">
                  <a:moveTo>
                    <a:pt x="306832" y="411988"/>
                  </a:moveTo>
                  <a:lnTo>
                    <a:pt x="306705" y="410718"/>
                  </a:lnTo>
                  <a:lnTo>
                    <a:pt x="239839" y="293878"/>
                  </a:lnTo>
                  <a:lnTo>
                    <a:pt x="233299" y="282448"/>
                  </a:lnTo>
                  <a:lnTo>
                    <a:pt x="274955" y="258318"/>
                  </a:lnTo>
                  <a:lnTo>
                    <a:pt x="275717" y="258318"/>
                  </a:lnTo>
                  <a:lnTo>
                    <a:pt x="276098" y="257048"/>
                  </a:lnTo>
                  <a:lnTo>
                    <a:pt x="276225" y="257048"/>
                  </a:lnTo>
                  <a:lnTo>
                    <a:pt x="276098" y="254508"/>
                  </a:lnTo>
                  <a:lnTo>
                    <a:pt x="275844" y="254508"/>
                  </a:lnTo>
                  <a:lnTo>
                    <a:pt x="275463" y="253238"/>
                  </a:lnTo>
                  <a:lnTo>
                    <a:pt x="274955" y="251968"/>
                  </a:lnTo>
                  <a:lnTo>
                    <a:pt x="274320" y="250698"/>
                  </a:lnTo>
                  <a:lnTo>
                    <a:pt x="273558" y="249428"/>
                  </a:lnTo>
                  <a:lnTo>
                    <a:pt x="272669" y="246888"/>
                  </a:lnTo>
                  <a:lnTo>
                    <a:pt x="271907" y="246888"/>
                  </a:lnTo>
                  <a:lnTo>
                    <a:pt x="271145" y="245618"/>
                  </a:lnTo>
                  <a:lnTo>
                    <a:pt x="270256" y="244348"/>
                  </a:lnTo>
                  <a:lnTo>
                    <a:pt x="269621" y="243078"/>
                  </a:lnTo>
                  <a:lnTo>
                    <a:pt x="268097" y="243078"/>
                  </a:lnTo>
                  <a:lnTo>
                    <a:pt x="267462" y="241808"/>
                  </a:lnTo>
                  <a:lnTo>
                    <a:pt x="266065" y="241808"/>
                  </a:lnTo>
                  <a:lnTo>
                    <a:pt x="264795" y="243078"/>
                  </a:lnTo>
                  <a:lnTo>
                    <a:pt x="162687" y="301498"/>
                  </a:lnTo>
                  <a:lnTo>
                    <a:pt x="162306" y="302768"/>
                  </a:lnTo>
                  <a:lnTo>
                    <a:pt x="161671" y="302768"/>
                  </a:lnTo>
                  <a:lnTo>
                    <a:pt x="161671" y="305308"/>
                  </a:lnTo>
                  <a:lnTo>
                    <a:pt x="162814" y="309118"/>
                  </a:lnTo>
                  <a:lnTo>
                    <a:pt x="163449" y="310388"/>
                  </a:lnTo>
                  <a:lnTo>
                    <a:pt x="164338" y="311658"/>
                  </a:lnTo>
                  <a:lnTo>
                    <a:pt x="165100" y="312928"/>
                  </a:lnTo>
                  <a:lnTo>
                    <a:pt x="165989" y="314198"/>
                  </a:lnTo>
                  <a:lnTo>
                    <a:pt x="167513" y="316738"/>
                  </a:lnTo>
                  <a:lnTo>
                    <a:pt x="168275" y="316738"/>
                  </a:lnTo>
                  <a:lnTo>
                    <a:pt x="168910" y="318008"/>
                  </a:lnTo>
                  <a:lnTo>
                    <a:pt x="172847" y="318008"/>
                  </a:lnTo>
                  <a:lnTo>
                    <a:pt x="213868" y="293878"/>
                  </a:lnTo>
                  <a:lnTo>
                    <a:pt x="287020" y="420878"/>
                  </a:lnTo>
                  <a:lnTo>
                    <a:pt x="287274" y="420878"/>
                  </a:lnTo>
                  <a:lnTo>
                    <a:pt x="288290" y="422148"/>
                  </a:lnTo>
                  <a:lnTo>
                    <a:pt x="292608" y="422148"/>
                  </a:lnTo>
                  <a:lnTo>
                    <a:pt x="294005" y="420878"/>
                  </a:lnTo>
                  <a:lnTo>
                    <a:pt x="295402" y="420878"/>
                  </a:lnTo>
                  <a:lnTo>
                    <a:pt x="296926" y="419608"/>
                  </a:lnTo>
                  <a:lnTo>
                    <a:pt x="298704" y="418338"/>
                  </a:lnTo>
                  <a:lnTo>
                    <a:pt x="300609" y="417068"/>
                  </a:lnTo>
                  <a:lnTo>
                    <a:pt x="302133" y="417068"/>
                  </a:lnTo>
                  <a:lnTo>
                    <a:pt x="304419" y="414528"/>
                  </a:lnTo>
                  <a:lnTo>
                    <a:pt x="305308" y="414528"/>
                  </a:lnTo>
                  <a:lnTo>
                    <a:pt x="305816" y="413258"/>
                  </a:lnTo>
                  <a:lnTo>
                    <a:pt x="306451" y="413258"/>
                  </a:lnTo>
                  <a:lnTo>
                    <a:pt x="306832" y="411988"/>
                  </a:lnTo>
                  <a:close/>
                </a:path>
                <a:path w="2478404" h="572135">
                  <a:moveTo>
                    <a:pt x="464439" y="320040"/>
                  </a:moveTo>
                  <a:lnTo>
                    <a:pt x="463169" y="317500"/>
                  </a:lnTo>
                  <a:lnTo>
                    <a:pt x="462026" y="316230"/>
                  </a:lnTo>
                  <a:lnTo>
                    <a:pt x="445439" y="302260"/>
                  </a:lnTo>
                  <a:lnTo>
                    <a:pt x="396113" y="260680"/>
                  </a:lnTo>
                  <a:lnTo>
                    <a:pt x="396113" y="289560"/>
                  </a:lnTo>
                  <a:lnTo>
                    <a:pt x="345313" y="318770"/>
                  </a:lnTo>
                  <a:lnTo>
                    <a:pt x="328422" y="232410"/>
                  </a:lnTo>
                  <a:lnTo>
                    <a:pt x="328549" y="232410"/>
                  </a:lnTo>
                  <a:lnTo>
                    <a:pt x="396113" y="289560"/>
                  </a:lnTo>
                  <a:lnTo>
                    <a:pt x="396113" y="260680"/>
                  </a:lnTo>
                  <a:lnTo>
                    <a:pt x="362597" y="232410"/>
                  </a:lnTo>
                  <a:lnTo>
                    <a:pt x="332486" y="207010"/>
                  </a:lnTo>
                  <a:lnTo>
                    <a:pt x="331724" y="207010"/>
                  </a:lnTo>
                  <a:lnTo>
                    <a:pt x="329946" y="205740"/>
                  </a:lnTo>
                  <a:lnTo>
                    <a:pt x="328930" y="205740"/>
                  </a:lnTo>
                  <a:lnTo>
                    <a:pt x="326644" y="207010"/>
                  </a:lnTo>
                  <a:lnTo>
                    <a:pt x="325247" y="207010"/>
                  </a:lnTo>
                  <a:lnTo>
                    <a:pt x="323596" y="208280"/>
                  </a:lnTo>
                  <a:lnTo>
                    <a:pt x="321945" y="208280"/>
                  </a:lnTo>
                  <a:lnTo>
                    <a:pt x="319913" y="209550"/>
                  </a:lnTo>
                  <a:lnTo>
                    <a:pt x="317627" y="210820"/>
                  </a:lnTo>
                  <a:lnTo>
                    <a:pt x="315341" y="213360"/>
                  </a:lnTo>
                  <a:lnTo>
                    <a:pt x="313436" y="213360"/>
                  </a:lnTo>
                  <a:lnTo>
                    <a:pt x="310642" y="215900"/>
                  </a:lnTo>
                  <a:lnTo>
                    <a:pt x="309626" y="217170"/>
                  </a:lnTo>
                  <a:lnTo>
                    <a:pt x="308864" y="217170"/>
                  </a:lnTo>
                  <a:lnTo>
                    <a:pt x="308102" y="218440"/>
                  </a:lnTo>
                  <a:lnTo>
                    <a:pt x="307594" y="219710"/>
                  </a:lnTo>
                  <a:lnTo>
                    <a:pt x="307467" y="219710"/>
                  </a:lnTo>
                  <a:lnTo>
                    <a:pt x="307213" y="220980"/>
                  </a:lnTo>
                  <a:lnTo>
                    <a:pt x="307213" y="222250"/>
                  </a:lnTo>
                  <a:lnTo>
                    <a:pt x="307340" y="222250"/>
                  </a:lnTo>
                  <a:lnTo>
                    <a:pt x="336677" y="386080"/>
                  </a:lnTo>
                  <a:lnTo>
                    <a:pt x="337058" y="388620"/>
                  </a:lnTo>
                  <a:lnTo>
                    <a:pt x="338582" y="392430"/>
                  </a:lnTo>
                  <a:lnTo>
                    <a:pt x="343789" y="392430"/>
                  </a:lnTo>
                  <a:lnTo>
                    <a:pt x="347091" y="391160"/>
                  </a:lnTo>
                  <a:lnTo>
                    <a:pt x="351409" y="388620"/>
                  </a:lnTo>
                  <a:lnTo>
                    <a:pt x="353060" y="387350"/>
                  </a:lnTo>
                  <a:lnTo>
                    <a:pt x="354203" y="386080"/>
                  </a:lnTo>
                  <a:lnTo>
                    <a:pt x="355473" y="386080"/>
                  </a:lnTo>
                  <a:lnTo>
                    <a:pt x="356362" y="384810"/>
                  </a:lnTo>
                  <a:lnTo>
                    <a:pt x="357378" y="383540"/>
                  </a:lnTo>
                  <a:lnTo>
                    <a:pt x="357759" y="382270"/>
                  </a:lnTo>
                  <a:lnTo>
                    <a:pt x="357759" y="379730"/>
                  </a:lnTo>
                  <a:lnTo>
                    <a:pt x="349377" y="337820"/>
                  </a:lnTo>
                  <a:lnTo>
                    <a:pt x="381889" y="318770"/>
                  </a:lnTo>
                  <a:lnTo>
                    <a:pt x="410083" y="302260"/>
                  </a:lnTo>
                  <a:lnTo>
                    <a:pt x="443103" y="330200"/>
                  </a:lnTo>
                  <a:lnTo>
                    <a:pt x="443738" y="331470"/>
                  </a:lnTo>
                  <a:lnTo>
                    <a:pt x="449326" y="331470"/>
                  </a:lnTo>
                  <a:lnTo>
                    <a:pt x="450723" y="330200"/>
                  </a:lnTo>
                  <a:lnTo>
                    <a:pt x="452120" y="330200"/>
                  </a:lnTo>
                  <a:lnTo>
                    <a:pt x="456438" y="327660"/>
                  </a:lnTo>
                  <a:lnTo>
                    <a:pt x="458724" y="326390"/>
                  </a:lnTo>
                  <a:lnTo>
                    <a:pt x="461899" y="323850"/>
                  </a:lnTo>
                  <a:lnTo>
                    <a:pt x="463169" y="322580"/>
                  </a:lnTo>
                  <a:lnTo>
                    <a:pt x="463931" y="322580"/>
                  </a:lnTo>
                  <a:lnTo>
                    <a:pt x="464312" y="321310"/>
                  </a:lnTo>
                  <a:lnTo>
                    <a:pt x="464439" y="320040"/>
                  </a:lnTo>
                  <a:close/>
                </a:path>
                <a:path w="2478404" h="572135">
                  <a:moveTo>
                    <a:pt x="584708" y="250190"/>
                  </a:moveTo>
                  <a:lnTo>
                    <a:pt x="584454" y="250190"/>
                  </a:lnTo>
                  <a:lnTo>
                    <a:pt x="584073" y="248920"/>
                  </a:lnTo>
                  <a:lnTo>
                    <a:pt x="583819" y="248920"/>
                  </a:lnTo>
                  <a:lnTo>
                    <a:pt x="583184" y="247650"/>
                  </a:lnTo>
                  <a:lnTo>
                    <a:pt x="581279" y="246380"/>
                  </a:lnTo>
                  <a:lnTo>
                    <a:pt x="579501" y="243840"/>
                  </a:lnTo>
                  <a:lnTo>
                    <a:pt x="576834" y="242570"/>
                  </a:lnTo>
                  <a:lnTo>
                    <a:pt x="548373" y="219710"/>
                  </a:lnTo>
                  <a:lnTo>
                    <a:pt x="545211" y="217170"/>
                  </a:lnTo>
                  <a:lnTo>
                    <a:pt x="543433" y="215900"/>
                  </a:lnTo>
                  <a:lnTo>
                    <a:pt x="541655" y="214630"/>
                  </a:lnTo>
                  <a:lnTo>
                    <a:pt x="538226" y="212090"/>
                  </a:lnTo>
                  <a:lnTo>
                    <a:pt x="535051" y="210820"/>
                  </a:lnTo>
                  <a:lnTo>
                    <a:pt x="531749" y="208280"/>
                  </a:lnTo>
                  <a:lnTo>
                    <a:pt x="528701" y="207010"/>
                  </a:lnTo>
                  <a:lnTo>
                    <a:pt x="525780" y="205740"/>
                  </a:lnTo>
                  <a:lnTo>
                    <a:pt x="522732" y="204470"/>
                  </a:lnTo>
                  <a:lnTo>
                    <a:pt x="519811" y="203200"/>
                  </a:lnTo>
                  <a:lnTo>
                    <a:pt x="513969" y="201930"/>
                  </a:lnTo>
                  <a:lnTo>
                    <a:pt x="508000" y="201930"/>
                  </a:lnTo>
                  <a:lnTo>
                    <a:pt x="511429" y="198120"/>
                  </a:lnTo>
                  <a:lnTo>
                    <a:pt x="521716" y="172720"/>
                  </a:lnTo>
                  <a:lnTo>
                    <a:pt x="521589" y="168910"/>
                  </a:lnTo>
                  <a:lnTo>
                    <a:pt x="519811" y="158750"/>
                  </a:lnTo>
                  <a:lnTo>
                    <a:pt x="517906" y="154940"/>
                  </a:lnTo>
                  <a:lnTo>
                    <a:pt x="514324" y="148590"/>
                  </a:lnTo>
                  <a:lnTo>
                    <a:pt x="512191" y="144780"/>
                  </a:lnTo>
                  <a:lnTo>
                    <a:pt x="508762" y="140970"/>
                  </a:lnTo>
                  <a:lnTo>
                    <a:pt x="504952" y="137160"/>
                  </a:lnTo>
                  <a:lnTo>
                    <a:pt x="501015" y="133350"/>
                  </a:lnTo>
                  <a:lnTo>
                    <a:pt x="500253" y="132905"/>
                  </a:lnTo>
                  <a:lnTo>
                    <a:pt x="500253" y="177800"/>
                  </a:lnTo>
                  <a:lnTo>
                    <a:pt x="499872" y="181610"/>
                  </a:lnTo>
                  <a:lnTo>
                    <a:pt x="498729" y="185420"/>
                  </a:lnTo>
                  <a:lnTo>
                    <a:pt x="497459" y="189230"/>
                  </a:lnTo>
                  <a:lnTo>
                    <a:pt x="489331" y="199390"/>
                  </a:lnTo>
                  <a:lnTo>
                    <a:pt x="485267" y="201930"/>
                  </a:lnTo>
                  <a:lnTo>
                    <a:pt x="480187" y="205740"/>
                  </a:lnTo>
                  <a:lnTo>
                    <a:pt x="461264" y="215900"/>
                  </a:lnTo>
                  <a:lnTo>
                    <a:pt x="432816" y="167640"/>
                  </a:lnTo>
                  <a:lnTo>
                    <a:pt x="449199" y="157480"/>
                  </a:lnTo>
                  <a:lnTo>
                    <a:pt x="453009" y="154940"/>
                  </a:lnTo>
                  <a:lnTo>
                    <a:pt x="456184" y="153670"/>
                  </a:lnTo>
                  <a:lnTo>
                    <a:pt x="461264" y="151130"/>
                  </a:lnTo>
                  <a:lnTo>
                    <a:pt x="463550" y="151130"/>
                  </a:lnTo>
                  <a:lnTo>
                    <a:pt x="465709" y="149860"/>
                  </a:lnTo>
                  <a:lnTo>
                    <a:pt x="472821" y="148590"/>
                  </a:lnTo>
                  <a:lnTo>
                    <a:pt x="478663" y="148590"/>
                  </a:lnTo>
                  <a:lnTo>
                    <a:pt x="488315" y="153670"/>
                  </a:lnTo>
                  <a:lnTo>
                    <a:pt x="492379" y="157480"/>
                  </a:lnTo>
                  <a:lnTo>
                    <a:pt x="495681" y="163830"/>
                  </a:lnTo>
                  <a:lnTo>
                    <a:pt x="497713" y="166370"/>
                  </a:lnTo>
                  <a:lnTo>
                    <a:pt x="499110" y="170180"/>
                  </a:lnTo>
                  <a:lnTo>
                    <a:pt x="499618" y="173990"/>
                  </a:lnTo>
                  <a:lnTo>
                    <a:pt x="500253" y="177800"/>
                  </a:lnTo>
                  <a:lnTo>
                    <a:pt x="500253" y="132905"/>
                  </a:lnTo>
                  <a:lnTo>
                    <a:pt x="496697" y="130810"/>
                  </a:lnTo>
                  <a:lnTo>
                    <a:pt x="487045" y="128270"/>
                  </a:lnTo>
                  <a:lnTo>
                    <a:pt x="470789" y="128270"/>
                  </a:lnTo>
                  <a:lnTo>
                    <a:pt x="464947" y="129540"/>
                  </a:lnTo>
                  <a:lnTo>
                    <a:pt x="458724" y="132080"/>
                  </a:lnTo>
                  <a:lnTo>
                    <a:pt x="456692" y="133350"/>
                  </a:lnTo>
                  <a:lnTo>
                    <a:pt x="454406" y="134620"/>
                  </a:lnTo>
                  <a:lnTo>
                    <a:pt x="451866" y="134620"/>
                  </a:lnTo>
                  <a:lnTo>
                    <a:pt x="449326" y="135890"/>
                  </a:lnTo>
                  <a:lnTo>
                    <a:pt x="446151" y="138430"/>
                  </a:lnTo>
                  <a:lnTo>
                    <a:pt x="442468" y="139700"/>
                  </a:lnTo>
                  <a:lnTo>
                    <a:pt x="409702" y="158750"/>
                  </a:lnTo>
                  <a:lnTo>
                    <a:pt x="408432" y="160020"/>
                  </a:lnTo>
                  <a:lnTo>
                    <a:pt x="406654" y="165100"/>
                  </a:lnTo>
                  <a:lnTo>
                    <a:pt x="407035" y="167640"/>
                  </a:lnTo>
                  <a:lnTo>
                    <a:pt x="408813" y="170180"/>
                  </a:lnTo>
                  <a:lnTo>
                    <a:pt x="486791" y="304800"/>
                  </a:lnTo>
                  <a:lnTo>
                    <a:pt x="487553" y="306070"/>
                  </a:lnTo>
                  <a:lnTo>
                    <a:pt x="488188" y="306070"/>
                  </a:lnTo>
                  <a:lnTo>
                    <a:pt x="488696" y="307340"/>
                  </a:lnTo>
                  <a:lnTo>
                    <a:pt x="489458" y="307340"/>
                  </a:lnTo>
                  <a:lnTo>
                    <a:pt x="490347" y="306070"/>
                  </a:lnTo>
                  <a:lnTo>
                    <a:pt x="493776" y="306070"/>
                  </a:lnTo>
                  <a:lnTo>
                    <a:pt x="495046" y="304800"/>
                  </a:lnTo>
                  <a:lnTo>
                    <a:pt x="496697" y="304800"/>
                  </a:lnTo>
                  <a:lnTo>
                    <a:pt x="500507" y="302260"/>
                  </a:lnTo>
                  <a:lnTo>
                    <a:pt x="501904" y="300990"/>
                  </a:lnTo>
                  <a:lnTo>
                    <a:pt x="503047" y="299720"/>
                  </a:lnTo>
                  <a:lnTo>
                    <a:pt x="505079" y="298450"/>
                  </a:lnTo>
                  <a:lnTo>
                    <a:pt x="505587" y="298450"/>
                  </a:lnTo>
                  <a:lnTo>
                    <a:pt x="506222" y="297180"/>
                  </a:lnTo>
                  <a:lnTo>
                    <a:pt x="506476" y="297180"/>
                  </a:lnTo>
                  <a:lnTo>
                    <a:pt x="506730" y="295910"/>
                  </a:lnTo>
                  <a:lnTo>
                    <a:pt x="506476" y="294640"/>
                  </a:lnTo>
                  <a:lnTo>
                    <a:pt x="506222" y="294640"/>
                  </a:lnTo>
                  <a:lnTo>
                    <a:pt x="470281" y="232410"/>
                  </a:lnTo>
                  <a:lnTo>
                    <a:pt x="483235" y="224790"/>
                  </a:lnTo>
                  <a:lnTo>
                    <a:pt x="487680" y="222250"/>
                  </a:lnTo>
                  <a:lnTo>
                    <a:pt x="491871" y="220980"/>
                  </a:lnTo>
                  <a:lnTo>
                    <a:pt x="499745" y="219710"/>
                  </a:lnTo>
                  <a:lnTo>
                    <a:pt x="503555" y="219710"/>
                  </a:lnTo>
                  <a:lnTo>
                    <a:pt x="510921" y="220980"/>
                  </a:lnTo>
                  <a:lnTo>
                    <a:pt x="514604" y="223520"/>
                  </a:lnTo>
                  <a:lnTo>
                    <a:pt x="521716" y="227330"/>
                  </a:lnTo>
                  <a:lnTo>
                    <a:pt x="525399" y="229870"/>
                  </a:lnTo>
                  <a:lnTo>
                    <a:pt x="529336" y="233680"/>
                  </a:lnTo>
                  <a:lnTo>
                    <a:pt x="562610" y="260350"/>
                  </a:lnTo>
                  <a:lnTo>
                    <a:pt x="564134" y="261620"/>
                  </a:lnTo>
                  <a:lnTo>
                    <a:pt x="570865" y="261620"/>
                  </a:lnTo>
                  <a:lnTo>
                    <a:pt x="573913" y="260350"/>
                  </a:lnTo>
                  <a:lnTo>
                    <a:pt x="575818" y="259080"/>
                  </a:lnTo>
                  <a:lnTo>
                    <a:pt x="578104" y="257810"/>
                  </a:lnTo>
                  <a:lnTo>
                    <a:pt x="579882" y="256540"/>
                  </a:lnTo>
                  <a:lnTo>
                    <a:pt x="582422" y="254000"/>
                  </a:lnTo>
                  <a:lnTo>
                    <a:pt x="583311" y="254000"/>
                  </a:lnTo>
                  <a:lnTo>
                    <a:pt x="583819" y="252730"/>
                  </a:lnTo>
                  <a:lnTo>
                    <a:pt x="584454" y="252730"/>
                  </a:lnTo>
                  <a:lnTo>
                    <a:pt x="584708" y="251460"/>
                  </a:lnTo>
                  <a:lnTo>
                    <a:pt x="584708" y="250190"/>
                  </a:lnTo>
                  <a:close/>
                </a:path>
                <a:path w="2478404" h="572135">
                  <a:moveTo>
                    <a:pt x="656590" y="209550"/>
                  </a:moveTo>
                  <a:lnTo>
                    <a:pt x="656463" y="208280"/>
                  </a:lnTo>
                  <a:lnTo>
                    <a:pt x="589661" y="92710"/>
                  </a:lnTo>
                  <a:lnTo>
                    <a:pt x="583057" y="81280"/>
                  </a:lnTo>
                  <a:lnTo>
                    <a:pt x="624713" y="57150"/>
                  </a:lnTo>
                  <a:lnTo>
                    <a:pt x="625221" y="55880"/>
                  </a:lnTo>
                  <a:lnTo>
                    <a:pt x="625856" y="55880"/>
                  </a:lnTo>
                  <a:lnTo>
                    <a:pt x="625856" y="53340"/>
                  </a:lnTo>
                  <a:lnTo>
                    <a:pt x="625602" y="52070"/>
                  </a:lnTo>
                  <a:lnTo>
                    <a:pt x="622427" y="45720"/>
                  </a:lnTo>
                  <a:lnTo>
                    <a:pt x="620903" y="43180"/>
                  </a:lnTo>
                  <a:lnTo>
                    <a:pt x="620014" y="41910"/>
                  </a:lnTo>
                  <a:lnTo>
                    <a:pt x="619379" y="41910"/>
                  </a:lnTo>
                  <a:lnTo>
                    <a:pt x="618617" y="40640"/>
                  </a:lnTo>
                  <a:lnTo>
                    <a:pt x="614553" y="40640"/>
                  </a:lnTo>
                  <a:lnTo>
                    <a:pt x="512445" y="100330"/>
                  </a:lnTo>
                  <a:lnTo>
                    <a:pt x="511683" y="100330"/>
                  </a:lnTo>
                  <a:lnTo>
                    <a:pt x="511429" y="101600"/>
                  </a:lnTo>
                  <a:lnTo>
                    <a:pt x="511429" y="104140"/>
                  </a:lnTo>
                  <a:lnTo>
                    <a:pt x="512191" y="106680"/>
                  </a:lnTo>
                  <a:lnTo>
                    <a:pt x="512572" y="106680"/>
                  </a:lnTo>
                  <a:lnTo>
                    <a:pt x="513207" y="109220"/>
                  </a:lnTo>
                  <a:lnTo>
                    <a:pt x="514096" y="110490"/>
                  </a:lnTo>
                  <a:lnTo>
                    <a:pt x="514858" y="111760"/>
                  </a:lnTo>
                  <a:lnTo>
                    <a:pt x="515747" y="113030"/>
                  </a:lnTo>
                  <a:lnTo>
                    <a:pt x="517271" y="114300"/>
                  </a:lnTo>
                  <a:lnTo>
                    <a:pt x="518033" y="115570"/>
                  </a:lnTo>
                  <a:lnTo>
                    <a:pt x="519430" y="115570"/>
                  </a:lnTo>
                  <a:lnTo>
                    <a:pt x="520065" y="116840"/>
                  </a:lnTo>
                  <a:lnTo>
                    <a:pt x="521335" y="116840"/>
                  </a:lnTo>
                  <a:lnTo>
                    <a:pt x="521970" y="115570"/>
                  </a:lnTo>
                  <a:lnTo>
                    <a:pt x="522605" y="115570"/>
                  </a:lnTo>
                  <a:lnTo>
                    <a:pt x="563626" y="92710"/>
                  </a:lnTo>
                  <a:lnTo>
                    <a:pt x="636778" y="218440"/>
                  </a:lnTo>
                  <a:lnTo>
                    <a:pt x="637032" y="219710"/>
                  </a:lnTo>
                  <a:lnTo>
                    <a:pt x="638048" y="219710"/>
                  </a:lnTo>
                  <a:lnTo>
                    <a:pt x="638683" y="220980"/>
                  </a:lnTo>
                  <a:lnTo>
                    <a:pt x="639318" y="220980"/>
                  </a:lnTo>
                  <a:lnTo>
                    <a:pt x="640334" y="219710"/>
                  </a:lnTo>
                  <a:lnTo>
                    <a:pt x="643763" y="219710"/>
                  </a:lnTo>
                  <a:lnTo>
                    <a:pt x="645160" y="218440"/>
                  </a:lnTo>
                  <a:lnTo>
                    <a:pt x="646684" y="217170"/>
                  </a:lnTo>
                  <a:lnTo>
                    <a:pt x="648462" y="217170"/>
                  </a:lnTo>
                  <a:lnTo>
                    <a:pt x="650367" y="215900"/>
                  </a:lnTo>
                  <a:lnTo>
                    <a:pt x="651891" y="214630"/>
                  </a:lnTo>
                  <a:lnTo>
                    <a:pt x="654177" y="213360"/>
                  </a:lnTo>
                  <a:lnTo>
                    <a:pt x="655066" y="212090"/>
                  </a:lnTo>
                  <a:lnTo>
                    <a:pt x="655574" y="210820"/>
                  </a:lnTo>
                  <a:lnTo>
                    <a:pt x="656209" y="210820"/>
                  </a:lnTo>
                  <a:lnTo>
                    <a:pt x="656590" y="209550"/>
                  </a:lnTo>
                  <a:close/>
                </a:path>
                <a:path w="2478404" h="572135">
                  <a:moveTo>
                    <a:pt x="771398" y="190500"/>
                  </a:moveTo>
                  <a:lnTo>
                    <a:pt x="771271" y="187960"/>
                  </a:lnTo>
                  <a:lnTo>
                    <a:pt x="771144" y="186690"/>
                  </a:lnTo>
                  <a:lnTo>
                    <a:pt x="770509" y="185420"/>
                  </a:lnTo>
                  <a:lnTo>
                    <a:pt x="769747" y="182880"/>
                  </a:lnTo>
                  <a:lnTo>
                    <a:pt x="676427" y="21590"/>
                  </a:lnTo>
                  <a:lnTo>
                    <a:pt x="666877" y="5080"/>
                  </a:lnTo>
                  <a:lnTo>
                    <a:pt x="666115" y="3810"/>
                  </a:lnTo>
                  <a:lnTo>
                    <a:pt x="665099" y="2540"/>
                  </a:lnTo>
                  <a:lnTo>
                    <a:pt x="664083" y="2540"/>
                  </a:lnTo>
                  <a:lnTo>
                    <a:pt x="663194" y="1270"/>
                  </a:lnTo>
                  <a:lnTo>
                    <a:pt x="662178" y="1270"/>
                  </a:lnTo>
                  <a:lnTo>
                    <a:pt x="661035" y="0"/>
                  </a:lnTo>
                  <a:lnTo>
                    <a:pt x="659003" y="0"/>
                  </a:lnTo>
                  <a:lnTo>
                    <a:pt x="656971" y="1270"/>
                  </a:lnTo>
                  <a:lnTo>
                    <a:pt x="655955" y="1270"/>
                  </a:lnTo>
                  <a:lnTo>
                    <a:pt x="626364" y="17780"/>
                  </a:lnTo>
                  <a:lnTo>
                    <a:pt x="625856" y="19050"/>
                  </a:lnTo>
                  <a:lnTo>
                    <a:pt x="625094" y="19050"/>
                  </a:lnTo>
                  <a:lnTo>
                    <a:pt x="624840" y="20320"/>
                  </a:lnTo>
                  <a:lnTo>
                    <a:pt x="624840" y="21590"/>
                  </a:lnTo>
                  <a:lnTo>
                    <a:pt x="625094" y="22860"/>
                  </a:lnTo>
                  <a:lnTo>
                    <a:pt x="625475" y="24130"/>
                  </a:lnTo>
                  <a:lnTo>
                    <a:pt x="626364" y="25400"/>
                  </a:lnTo>
                  <a:lnTo>
                    <a:pt x="627126" y="26670"/>
                  </a:lnTo>
                  <a:lnTo>
                    <a:pt x="628523" y="29210"/>
                  </a:lnTo>
                  <a:lnTo>
                    <a:pt x="629793" y="30480"/>
                  </a:lnTo>
                  <a:lnTo>
                    <a:pt x="632079" y="33020"/>
                  </a:lnTo>
                  <a:lnTo>
                    <a:pt x="633222" y="33020"/>
                  </a:lnTo>
                  <a:lnTo>
                    <a:pt x="634238" y="31750"/>
                  </a:lnTo>
                  <a:lnTo>
                    <a:pt x="652653" y="21590"/>
                  </a:lnTo>
                  <a:lnTo>
                    <a:pt x="748792" y="187960"/>
                  </a:lnTo>
                  <a:lnTo>
                    <a:pt x="730377" y="198120"/>
                  </a:lnTo>
                  <a:lnTo>
                    <a:pt x="729869" y="198120"/>
                  </a:lnTo>
                  <a:lnTo>
                    <a:pt x="729488" y="199390"/>
                  </a:lnTo>
                  <a:lnTo>
                    <a:pt x="729234" y="199390"/>
                  </a:lnTo>
                  <a:lnTo>
                    <a:pt x="728853" y="200660"/>
                  </a:lnTo>
                  <a:lnTo>
                    <a:pt x="728853" y="201930"/>
                  </a:lnTo>
                  <a:lnTo>
                    <a:pt x="728980" y="203200"/>
                  </a:lnTo>
                  <a:lnTo>
                    <a:pt x="729361" y="204470"/>
                  </a:lnTo>
                  <a:lnTo>
                    <a:pt x="729742" y="204470"/>
                  </a:lnTo>
                  <a:lnTo>
                    <a:pt x="730377" y="205740"/>
                  </a:lnTo>
                  <a:lnTo>
                    <a:pt x="731139" y="207010"/>
                  </a:lnTo>
                  <a:lnTo>
                    <a:pt x="732536" y="209550"/>
                  </a:lnTo>
                  <a:lnTo>
                    <a:pt x="733806" y="210820"/>
                  </a:lnTo>
                  <a:lnTo>
                    <a:pt x="736092" y="213360"/>
                  </a:lnTo>
                  <a:lnTo>
                    <a:pt x="737235" y="213360"/>
                  </a:lnTo>
                  <a:lnTo>
                    <a:pt x="738251" y="212090"/>
                  </a:lnTo>
                  <a:lnTo>
                    <a:pt x="767969" y="195580"/>
                  </a:lnTo>
                  <a:lnTo>
                    <a:pt x="769493" y="193040"/>
                  </a:lnTo>
                  <a:lnTo>
                    <a:pt x="770128" y="193040"/>
                  </a:lnTo>
                  <a:lnTo>
                    <a:pt x="770636" y="191770"/>
                  </a:lnTo>
                  <a:lnTo>
                    <a:pt x="771017" y="190500"/>
                  </a:lnTo>
                  <a:lnTo>
                    <a:pt x="771398" y="190500"/>
                  </a:lnTo>
                  <a:close/>
                </a:path>
                <a:path w="2478404" h="572135">
                  <a:moveTo>
                    <a:pt x="2190369" y="490728"/>
                  </a:moveTo>
                  <a:lnTo>
                    <a:pt x="2189607" y="486918"/>
                  </a:lnTo>
                  <a:lnTo>
                    <a:pt x="2189099" y="486918"/>
                  </a:lnTo>
                  <a:lnTo>
                    <a:pt x="2188083" y="484378"/>
                  </a:lnTo>
                  <a:lnTo>
                    <a:pt x="2187321" y="483108"/>
                  </a:lnTo>
                  <a:lnTo>
                    <a:pt x="2185670" y="480568"/>
                  </a:lnTo>
                  <a:lnTo>
                    <a:pt x="2183384" y="476758"/>
                  </a:lnTo>
                  <a:lnTo>
                    <a:pt x="2182114" y="476758"/>
                  </a:lnTo>
                  <a:lnTo>
                    <a:pt x="2181479" y="475488"/>
                  </a:lnTo>
                  <a:lnTo>
                    <a:pt x="2179828" y="475488"/>
                  </a:lnTo>
                  <a:lnTo>
                    <a:pt x="2179320" y="476758"/>
                  </a:lnTo>
                  <a:lnTo>
                    <a:pt x="2178431" y="476758"/>
                  </a:lnTo>
                  <a:lnTo>
                    <a:pt x="2177542" y="478028"/>
                  </a:lnTo>
                  <a:lnTo>
                    <a:pt x="2175764" y="483108"/>
                  </a:lnTo>
                  <a:lnTo>
                    <a:pt x="2174621" y="485648"/>
                  </a:lnTo>
                  <a:lnTo>
                    <a:pt x="2171827" y="490728"/>
                  </a:lnTo>
                  <a:lnTo>
                    <a:pt x="2169795" y="494538"/>
                  </a:lnTo>
                  <a:lnTo>
                    <a:pt x="2167382" y="497078"/>
                  </a:lnTo>
                  <a:lnTo>
                    <a:pt x="2164969" y="500888"/>
                  </a:lnTo>
                  <a:lnTo>
                    <a:pt x="2161540" y="503428"/>
                  </a:lnTo>
                  <a:lnTo>
                    <a:pt x="2157349" y="505968"/>
                  </a:lnTo>
                  <a:lnTo>
                    <a:pt x="2152777" y="508508"/>
                  </a:lnTo>
                  <a:lnTo>
                    <a:pt x="2143887" y="511048"/>
                  </a:lnTo>
                  <a:lnTo>
                    <a:pt x="2139442" y="511048"/>
                  </a:lnTo>
                  <a:lnTo>
                    <a:pt x="2106422" y="483108"/>
                  </a:lnTo>
                  <a:lnTo>
                    <a:pt x="2096262" y="448818"/>
                  </a:lnTo>
                  <a:lnTo>
                    <a:pt x="2097608" y="442468"/>
                  </a:lnTo>
                  <a:lnTo>
                    <a:pt x="2100516" y="436118"/>
                  </a:lnTo>
                  <a:lnTo>
                    <a:pt x="2104936" y="431038"/>
                  </a:lnTo>
                  <a:lnTo>
                    <a:pt x="2110867" y="427228"/>
                  </a:lnTo>
                  <a:lnTo>
                    <a:pt x="2115185" y="424688"/>
                  </a:lnTo>
                  <a:lnTo>
                    <a:pt x="2119376" y="422148"/>
                  </a:lnTo>
                  <a:lnTo>
                    <a:pt x="2127250" y="422148"/>
                  </a:lnTo>
                  <a:lnTo>
                    <a:pt x="2130679" y="420878"/>
                  </a:lnTo>
                  <a:lnTo>
                    <a:pt x="2133854" y="422148"/>
                  </a:lnTo>
                  <a:lnTo>
                    <a:pt x="2141728" y="422148"/>
                  </a:lnTo>
                  <a:lnTo>
                    <a:pt x="2144014" y="423418"/>
                  </a:lnTo>
                  <a:lnTo>
                    <a:pt x="2145665" y="422148"/>
                  </a:lnTo>
                  <a:lnTo>
                    <a:pt x="2146808" y="422148"/>
                  </a:lnTo>
                  <a:lnTo>
                    <a:pt x="2147697" y="420878"/>
                  </a:lnTo>
                  <a:lnTo>
                    <a:pt x="2148205" y="420878"/>
                  </a:lnTo>
                  <a:lnTo>
                    <a:pt x="2148205" y="417068"/>
                  </a:lnTo>
                  <a:lnTo>
                    <a:pt x="2147443" y="414528"/>
                  </a:lnTo>
                  <a:lnTo>
                    <a:pt x="2145665" y="411988"/>
                  </a:lnTo>
                  <a:lnTo>
                    <a:pt x="2144268" y="409448"/>
                  </a:lnTo>
                  <a:lnTo>
                    <a:pt x="2143633" y="408178"/>
                  </a:lnTo>
                  <a:lnTo>
                    <a:pt x="2142363" y="406908"/>
                  </a:lnTo>
                  <a:lnTo>
                    <a:pt x="2141728" y="406908"/>
                  </a:lnTo>
                  <a:lnTo>
                    <a:pt x="2140458" y="405638"/>
                  </a:lnTo>
                  <a:lnTo>
                    <a:pt x="2139823" y="405638"/>
                  </a:lnTo>
                  <a:lnTo>
                    <a:pt x="2139188" y="404368"/>
                  </a:lnTo>
                  <a:lnTo>
                    <a:pt x="2135378" y="404368"/>
                  </a:lnTo>
                  <a:lnTo>
                    <a:pt x="2133219" y="403098"/>
                  </a:lnTo>
                  <a:lnTo>
                    <a:pt x="2124837" y="403098"/>
                  </a:lnTo>
                  <a:lnTo>
                    <a:pt x="2121789" y="404368"/>
                  </a:lnTo>
                  <a:lnTo>
                    <a:pt x="2118614" y="404368"/>
                  </a:lnTo>
                  <a:lnTo>
                    <a:pt x="2112010" y="406908"/>
                  </a:lnTo>
                  <a:lnTo>
                    <a:pt x="2108581" y="406908"/>
                  </a:lnTo>
                  <a:lnTo>
                    <a:pt x="2105279" y="409448"/>
                  </a:lnTo>
                  <a:lnTo>
                    <a:pt x="2077847" y="437388"/>
                  </a:lnTo>
                  <a:lnTo>
                    <a:pt x="2074545" y="451358"/>
                  </a:lnTo>
                  <a:lnTo>
                    <a:pt x="2074672" y="458978"/>
                  </a:lnTo>
                  <a:lnTo>
                    <a:pt x="2087499" y="495808"/>
                  </a:lnTo>
                  <a:lnTo>
                    <a:pt x="2116074" y="526288"/>
                  </a:lnTo>
                  <a:lnTo>
                    <a:pt x="2129028" y="531368"/>
                  </a:lnTo>
                  <a:lnTo>
                    <a:pt x="2142744" y="531368"/>
                  </a:lnTo>
                  <a:lnTo>
                    <a:pt x="2176780" y="513588"/>
                  </a:lnTo>
                  <a:lnTo>
                    <a:pt x="2189353" y="495808"/>
                  </a:lnTo>
                  <a:lnTo>
                    <a:pt x="2189861" y="494538"/>
                  </a:lnTo>
                  <a:lnTo>
                    <a:pt x="2190242" y="493268"/>
                  </a:lnTo>
                  <a:lnTo>
                    <a:pt x="2190369" y="490728"/>
                  </a:lnTo>
                  <a:close/>
                </a:path>
                <a:path w="2478404" h="572135">
                  <a:moveTo>
                    <a:pt x="2308860" y="434848"/>
                  </a:moveTo>
                  <a:lnTo>
                    <a:pt x="2308606" y="434848"/>
                  </a:lnTo>
                  <a:lnTo>
                    <a:pt x="2308352" y="433578"/>
                  </a:lnTo>
                  <a:lnTo>
                    <a:pt x="2268474" y="364998"/>
                  </a:lnTo>
                  <a:lnTo>
                    <a:pt x="2266746" y="362458"/>
                  </a:lnTo>
                  <a:lnTo>
                    <a:pt x="2264156" y="358648"/>
                  </a:lnTo>
                  <a:lnTo>
                    <a:pt x="2259965" y="354838"/>
                  </a:lnTo>
                  <a:lnTo>
                    <a:pt x="2255774" y="349758"/>
                  </a:lnTo>
                  <a:lnTo>
                    <a:pt x="2251202" y="347218"/>
                  </a:lnTo>
                  <a:lnTo>
                    <a:pt x="2241042" y="342138"/>
                  </a:lnTo>
                  <a:lnTo>
                    <a:pt x="2235454" y="340868"/>
                  </a:lnTo>
                  <a:lnTo>
                    <a:pt x="2223643" y="342138"/>
                  </a:lnTo>
                  <a:lnTo>
                    <a:pt x="2217293" y="344678"/>
                  </a:lnTo>
                  <a:lnTo>
                    <a:pt x="2210435" y="348488"/>
                  </a:lnTo>
                  <a:lnTo>
                    <a:pt x="2204974" y="351028"/>
                  </a:lnTo>
                  <a:lnTo>
                    <a:pt x="2187575" y="384048"/>
                  </a:lnTo>
                  <a:lnTo>
                    <a:pt x="2152523" y="323088"/>
                  </a:lnTo>
                  <a:lnTo>
                    <a:pt x="2152142" y="321818"/>
                  </a:lnTo>
                  <a:lnTo>
                    <a:pt x="2145792" y="321818"/>
                  </a:lnTo>
                  <a:lnTo>
                    <a:pt x="2144522" y="323088"/>
                  </a:lnTo>
                  <a:lnTo>
                    <a:pt x="2142998" y="323088"/>
                  </a:lnTo>
                  <a:lnTo>
                    <a:pt x="2141093" y="324358"/>
                  </a:lnTo>
                  <a:lnTo>
                    <a:pt x="2139315" y="325628"/>
                  </a:lnTo>
                  <a:lnTo>
                    <a:pt x="2136648" y="326898"/>
                  </a:lnTo>
                  <a:lnTo>
                    <a:pt x="2134743" y="329438"/>
                  </a:lnTo>
                  <a:lnTo>
                    <a:pt x="2133727" y="330708"/>
                  </a:lnTo>
                  <a:lnTo>
                    <a:pt x="2133473" y="330708"/>
                  </a:lnTo>
                  <a:lnTo>
                    <a:pt x="2133346" y="331978"/>
                  </a:lnTo>
                  <a:lnTo>
                    <a:pt x="2133600" y="333248"/>
                  </a:lnTo>
                  <a:lnTo>
                    <a:pt x="2220976" y="484378"/>
                  </a:lnTo>
                  <a:lnTo>
                    <a:pt x="2221230" y="484378"/>
                  </a:lnTo>
                  <a:lnTo>
                    <a:pt x="2221738" y="485648"/>
                  </a:lnTo>
                  <a:lnTo>
                    <a:pt x="2226310" y="485648"/>
                  </a:lnTo>
                  <a:lnTo>
                    <a:pt x="2227580" y="484378"/>
                  </a:lnTo>
                  <a:lnTo>
                    <a:pt x="2228850" y="484378"/>
                  </a:lnTo>
                  <a:lnTo>
                    <a:pt x="2230374" y="483108"/>
                  </a:lnTo>
                  <a:lnTo>
                    <a:pt x="2232152" y="483108"/>
                  </a:lnTo>
                  <a:lnTo>
                    <a:pt x="2234057" y="481838"/>
                  </a:lnTo>
                  <a:lnTo>
                    <a:pt x="2236724" y="479298"/>
                  </a:lnTo>
                  <a:lnTo>
                    <a:pt x="2238629" y="478028"/>
                  </a:lnTo>
                  <a:lnTo>
                    <a:pt x="2239137" y="476758"/>
                  </a:lnTo>
                  <a:lnTo>
                    <a:pt x="2239645" y="476758"/>
                  </a:lnTo>
                  <a:lnTo>
                    <a:pt x="2239899" y="475488"/>
                  </a:lnTo>
                  <a:lnTo>
                    <a:pt x="2239899" y="474218"/>
                  </a:lnTo>
                  <a:lnTo>
                    <a:pt x="2198624" y="403098"/>
                  </a:lnTo>
                  <a:lnTo>
                    <a:pt x="2200021" y="392938"/>
                  </a:lnTo>
                  <a:lnTo>
                    <a:pt x="2202053" y="385318"/>
                  </a:lnTo>
                  <a:lnTo>
                    <a:pt x="2202611" y="384048"/>
                  </a:lnTo>
                  <a:lnTo>
                    <a:pt x="2204847" y="378968"/>
                  </a:lnTo>
                  <a:lnTo>
                    <a:pt x="2207641" y="373888"/>
                  </a:lnTo>
                  <a:lnTo>
                    <a:pt x="2211324" y="368808"/>
                  </a:lnTo>
                  <a:lnTo>
                    <a:pt x="2215896" y="366268"/>
                  </a:lnTo>
                  <a:lnTo>
                    <a:pt x="2219579" y="364998"/>
                  </a:lnTo>
                  <a:lnTo>
                    <a:pt x="2223135" y="363728"/>
                  </a:lnTo>
                  <a:lnTo>
                    <a:pt x="2230120" y="362458"/>
                  </a:lnTo>
                  <a:lnTo>
                    <a:pt x="2233549" y="363728"/>
                  </a:lnTo>
                  <a:lnTo>
                    <a:pt x="2239899" y="366268"/>
                  </a:lnTo>
                  <a:lnTo>
                    <a:pt x="2243074" y="368808"/>
                  </a:lnTo>
                  <a:lnTo>
                    <a:pt x="2245995" y="371348"/>
                  </a:lnTo>
                  <a:lnTo>
                    <a:pt x="2248916" y="375158"/>
                  </a:lnTo>
                  <a:lnTo>
                    <a:pt x="2252091" y="378968"/>
                  </a:lnTo>
                  <a:lnTo>
                    <a:pt x="2290064" y="445008"/>
                  </a:lnTo>
                  <a:lnTo>
                    <a:pt x="2290445" y="445008"/>
                  </a:lnTo>
                  <a:lnTo>
                    <a:pt x="2291080" y="446278"/>
                  </a:lnTo>
                  <a:lnTo>
                    <a:pt x="2294001" y="446278"/>
                  </a:lnTo>
                  <a:lnTo>
                    <a:pt x="2295017" y="445008"/>
                  </a:lnTo>
                  <a:lnTo>
                    <a:pt x="2297684" y="445008"/>
                  </a:lnTo>
                  <a:lnTo>
                    <a:pt x="2299208" y="443738"/>
                  </a:lnTo>
                  <a:lnTo>
                    <a:pt x="2301113" y="442468"/>
                  </a:lnTo>
                  <a:lnTo>
                    <a:pt x="2304415" y="441198"/>
                  </a:lnTo>
                  <a:lnTo>
                    <a:pt x="2305431" y="439928"/>
                  </a:lnTo>
                  <a:lnTo>
                    <a:pt x="2306574" y="438658"/>
                  </a:lnTo>
                  <a:lnTo>
                    <a:pt x="2307336" y="438658"/>
                  </a:lnTo>
                  <a:lnTo>
                    <a:pt x="2308352" y="436118"/>
                  </a:lnTo>
                  <a:lnTo>
                    <a:pt x="2308733" y="436118"/>
                  </a:lnTo>
                  <a:lnTo>
                    <a:pt x="2308860" y="434848"/>
                  </a:lnTo>
                  <a:close/>
                </a:path>
                <a:path w="2478404" h="572135">
                  <a:moveTo>
                    <a:pt x="2421001" y="362458"/>
                  </a:moveTo>
                  <a:lnTo>
                    <a:pt x="2420747" y="361188"/>
                  </a:lnTo>
                  <a:lnTo>
                    <a:pt x="2420239" y="359918"/>
                  </a:lnTo>
                  <a:lnTo>
                    <a:pt x="2419858" y="358648"/>
                  </a:lnTo>
                  <a:lnTo>
                    <a:pt x="2419604" y="357378"/>
                  </a:lnTo>
                  <a:lnTo>
                    <a:pt x="2419096" y="357378"/>
                  </a:lnTo>
                  <a:lnTo>
                    <a:pt x="2418588" y="356108"/>
                  </a:lnTo>
                  <a:lnTo>
                    <a:pt x="2417064" y="353568"/>
                  </a:lnTo>
                  <a:lnTo>
                    <a:pt x="2415794" y="352298"/>
                  </a:lnTo>
                  <a:lnTo>
                    <a:pt x="2415159" y="351028"/>
                  </a:lnTo>
                  <a:lnTo>
                    <a:pt x="2414143" y="349758"/>
                  </a:lnTo>
                  <a:lnTo>
                    <a:pt x="2411857" y="349758"/>
                  </a:lnTo>
                  <a:lnTo>
                    <a:pt x="2411349" y="351028"/>
                  </a:lnTo>
                  <a:lnTo>
                    <a:pt x="2410460" y="351028"/>
                  </a:lnTo>
                  <a:lnTo>
                    <a:pt x="2409317" y="352298"/>
                  </a:lnTo>
                  <a:lnTo>
                    <a:pt x="2407920" y="353568"/>
                  </a:lnTo>
                  <a:lnTo>
                    <a:pt x="2406650" y="356108"/>
                  </a:lnTo>
                  <a:lnTo>
                    <a:pt x="2404872" y="358648"/>
                  </a:lnTo>
                  <a:lnTo>
                    <a:pt x="2400554" y="363728"/>
                  </a:lnTo>
                  <a:lnTo>
                    <a:pt x="2397760" y="366268"/>
                  </a:lnTo>
                  <a:lnTo>
                    <a:pt x="2394458" y="368808"/>
                  </a:lnTo>
                  <a:lnTo>
                    <a:pt x="2391156" y="372618"/>
                  </a:lnTo>
                  <a:lnTo>
                    <a:pt x="2387092" y="375158"/>
                  </a:lnTo>
                  <a:lnTo>
                    <a:pt x="2382139" y="377698"/>
                  </a:lnTo>
                  <a:lnTo>
                    <a:pt x="2376043" y="381508"/>
                  </a:lnTo>
                  <a:lnTo>
                    <a:pt x="2370455" y="382778"/>
                  </a:lnTo>
                  <a:lnTo>
                    <a:pt x="2359914" y="385318"/>
                  </a:lnTo>
                  <a:lnTo>
                    <a:pt x="2355088" y="384048"/>
                  </a:lnTo>
                  <a:lnTo>
                    <a:pt x="2327656" y="359918"/>
                  </a:lnTo>
                  <a:lnTo>
                    <a:pt x="2352192" y="345948"/>
                  </a:lnTo>
                  <a:lnTo>
                    <a:pt x="2394585" y="321818"/>
                  </a:lnTo>
                  <a:lnTo>
                    <a:pt x="2396490" y="320548"/>
                  </a:lnTo>
                  <a:lnTo>
                    <a:pt x="2397760" y="318008"/>
                  </a:lnTo>
                  <a:lnTo>
                    <a:pt x="2398522" y="316738"/>
                  </a:lnTo>
                  <a:lnTo>
                    <a:pt x="2399284" y="314198"/>
                  </a:lnTo>
                  <a:lnTo>
                    <a:pt x="2398776" y="311658"/>
                  </a:lnTo>
                  <a:lnTo>
                    <a:pt x="2397125" y="309118"/>
                  </a:lnTo>
                  <a:lnTo>
                    <a:pt x="2395220" y="305308"/>
                  </a:lnTo>
                  <a:lnTo>
                    <a:pt x="2391283" y="298958"/>
                  </a:lnTo>
                  <a:lnTo>
                    <a:pt x="2387727" y="293878"/>
                  </a:lnTo>
                  <a:lnTo>
                    <a:pt x="2386838" y="292608"/>
                  </a:lnTo>
                  <a:lnTo>
                    <a:pt x="2381885" y="288798"/>
                  </a:lnTo>
                  <a:lnTo>
                    <a:pt x="2376805" y="283718"/>
                  </a:lnTo>
                  <a:lnTo>
                    <a:pt x="2375154" y="282600"/>
                  </a:lnTo>
                  <a:lnTo>
                    <a:pt x="2375154" y="314198"/>
                  </a:lnTo>
                  <a:lnTo>
                    <a:pt x="2319782" y="345948"/>
                  </a:lnTo>
                  <a:lnTo>
                    <a:pt x="2317623" y="342138"/>
                  </a:lnTo>
                  <a:lnTo>
                    <a:pt x="2315972" y="337058"/>
                  </a:lnTo>
                  <a:lnTo>
                    <a:pt x="2314194" y="328168"/>
                  </a:lnTo>
                  <a:lnTo>
                    <a:pt x="2314067" y="324358"/>
                  </a:lnTo>
                  <a:lnTo>
                    <a:pt x="2314829" y="320548"/>
                  </a:lnTo>
                  <a:lnTo>
                    <a:pt x="2315464" y="315468"/>
                  </a:lnTo>
                  <a:lnTo>
                    <a:pt x="2330196" y="298958"/>
                  </a:lnTo>
                  <a:lnTo>
                    <a:pt x="2336838" y="295148"/>
                  </a:lnTo>
                  <a:lnTo>
                    <a:pt x="2343239" y="293878"/>
                  </a:lnTo>
                  <a:lnTo>
                    <a:pt x="2349411" y="293878"/>
                  </a:lnTo>
                  <a:lnTo>
                    <a:pt x="2375154" y="314198"/>
                  </a:lnTo>
                  <a:lnTo>
                    <a:pt x="2375154" y="282600"/>
                  </a:lnTo>
                  <a:lnTo>
                    <a:pt x="2371217" y="279908"/>
                  </a:lnTo>
                  <a:lnTo>
                    <a:pt x="2365121" y="277368"/>
                  </a:lnTo>
                  <a:lnTo>
                    <a:pt x="2359025" y="276098"/>
                  </a:lnTo>
                  <a:lnTo>
                    <a:pt x="2352421" y="274828"/>
                  </a:lnTo>
                  <a:lnTo>
                    <a:pt x="2345309" y="276098"/>
                  </a:lnTo>
                  <a:lnTo>
                    <a:pt x="2338197" y="276098"/>
                  </a:lnTo>
                  <a:lnTo>
                    <a:pt x="2330704" y="278638"/>
                  </a:lnTo>
                  <a:lnTo>
                    <a:pt x="2322703" y="283718"/>
                  </a:lnTo>
                  <a:lnTo>
                    <a:pt x="2315337" y="287528"/>
                  </a:lnTo>
                  <a:lnTo>
                    <a:pt x="2295906" y="319278"/>
                  </a:lnTo>
                  <a:lnTo>
                    <a:pt x="2294636" y="325628"/>
                  </a:lnTo>
                  <a:lnTo>
                    <a:pt x="2294509" y="330708"/>
                  </a:lnTo>
                  <a:lnTo>
                    <a:pt x="2294636" y="334518"/>
                  </a:lnTo>
                  <a:lnTo>
                    <a:pt x="2296287" y="342138"/>
                  </a:lnTo>
                  <a:lnTo>
                    <a:pt x="2314803" y="380238"/>
                  </a:lnTo>
                  <a:lnTo>
                    <a:pt x="2350389" y="404368"/>
                  </a:lnTo>
                  <a:lnTo>
                    <a:pt x="2357628" y="404368"/>
                  </a:lnTo>
                  <a:lnTo>
                    <a:pt x="2365248" y="403098"/>
                  </a:lnTo>
                  <a:lnTo>
                    <a:pt x="2371026" y="401828"/>
                  </a:lnTo>
                  <a:lnTo>
                    <a:pt x="2382977" y="396748"/>
                  </a:lnTo>
                  <a:lnTo>
                    <a:pt x="2389124" y="394208"/>
                  </a:lnTo>
                  <a:lnTo>
                    <a:pt x="2393950" y="390398"/>
                  </a:lnTo>
                  <a:lnTo>
                    <a:pt x="2398268" y="387858"/>
                  </a:lnTo>
                  <a:lnTo>
                    <a:pt x="2402205" y="385318"/>
                  </a:lnTo>
                  <a:lnTo>
                    <a:pt x="2406015" y="381508"/>
                  </a:lnTo>
                  <a:lnTo>
                    <a:pt x="2409317" y="378968"/>
                  </a:lnTo>
                  <a:lnTo>
                    <a:pt x="2414651" y="372618"/>
                  </a:lnTo>
                  <a:lnTo>
                    <a:pt x="2416810" y="371348"/>
                  </a:lnTo>
                  <a:lnTo>
                    <a:pt x="2418334" y="368808"/>
                  </a:lnTo>
                  <a:lnTo>
                    <a:pt x="2419731" y="366268"/>
                  </a:lnTo>
                  <a:lnTo>
                    <a:pt x="2420620" y="364998"/>
                  </a:lnTo>
                  <a:lnTo>
                    <a:pt x="2420747" y="364998"/>
                  </a:lnTo>
                  <a:lnTo>
                    <a:pt x="2421001" y="363728"/>
                  </a:lnTo>
                  <a:lnTo>
                    <a:pt x="2421001" y="362458"/>
                  </a:lnTo>
                  <a:close/>
                </a:path>
                <a:path w="2478404" h="572135">
                  <a:moveTo>
                    <a:pt x="2478405" y="337058"/>
                  </a:moveTo>
                  <a:lnTo>
                    <a:pt x="2478151" y="335788"/>
                  </a:lnTo>
                  <a:lnTo>
                    <a:pt x="2432583" y="257048"/>
                  </a:lnTo>
                  <a:lnTo>
                    <a:pt x="2426716" y="246888"/>
                  </a:lnTo>
                  <a:lnTo>
                    <a:pt x="2449449" y="234188"/>
                  </a:lnTo>
                  <a:lnTo>
                    <a:pt x="2450465" y="232918"/>
                  </a:lnTo>
                  <a:lnTo>
                    <a:pt x="2451100" y="231648"/>
                  </a:lnTo>
                  <a:lnTo>
                    <a:pt x="2450973" y="229108"/>
                  </a:lnTo>
                  <a:lnTo>
                    <a:pt x="2450211" y="226568"/>
                  </a:lnTo>
                  <a:lnTo>
                    <a:pt x="2448687" y="224028"/>
                  </a:lnTo>
                  <a:lnTo>
                    <a:pt x="2447798" y="222758"/>
                  </a:lnTo>
                  <a:lnTo>
                    <a:pt x="2447036" y="221488"/>
                  </a:lnTo>
                  <a:lnTo>
                    <a:pt x="2445512" y="220218"/>
                  </a:lnTo>
                  <a:lnTo>
                    <a:pt x="2444877" y="218948"/>
                  </a:lnTo>
                  <a:lnTo>
                    <a:pt x="2444115" y="218948"/>
                  </a:lnTo>
                  <a:lnTo>
                    <a:pt x="2443480" y="217678"/>
                  </a:lnTo>
                  <a:lnTo>
                    <a:pt x="2441067" y="217678"/>
                  </a:lnTo>
                  <a:lnTo>
                    <a:pt x="2417826" y="231648"/>
                  </a:lnTo>
                  <a:lnTo>
                    <a:pt x="2408936" y="216408"/>
                  </a:lnTo>
                  <a:lnTo>
                    <a:pt x="2407031" y="212598"/>
                  </a:lnTo>
                  <a:lnTo>
                    <a:pt x="2405761" y="208788"/>
                  </a:lnTo>
                  <a:lnTo>
                    <a:pt x="2404618" y="204978"/>
                  </a:lnTo>
                  <a:lnTo>
                    <a:pt x="2403983" y="202438"/>
                  </a:lnTo>
                  <a:lnTo>
                    <a:pt x="2404237" y="197358"/>
                  </a:lnTo>
                  <a:lnTo>
                    <a:pt x="2404999" y="194818"/>
                  </a:lnTo>
                  <a:lnTo>
                    <a:pt x="2407793" y="191008"/>
                  </a:lnTo>
                  <a:lnTo>
                    <a:pt x="2409952" y="188468"/>
                  </a:lnTo>
                  <a:lnTo>
                    <a:pt x="2412746" y="187198"/>
                  </a:lnTo>
                  <a:lnTo>
                    <a:pt x="2414778" y="185928"/>
                  </a:lnTo>
                  <a:lnTo>
                    <a:pt x="2416683" y="184658"/>
                  </a:lnTo>
                  <a:lnTo>
                    <a:pt x="2420112" y="184658"/>
                  </a:lnTo>
                  <a:lnTo>
                    <a:pt x="2421636" y="183388"/>
                  </a:lnTo>
                  <a:lnTo>
                    <a:pt x="2427478" y="183388"/>
                  </a:lnTo>
                  <a:lnTo>
                    <a:pt x="2428240" y="182118"/>
                  </a:lnTo>
                  <a:lnTo>
                    <a:pt x="2429764" y="182118"/>
                  </a:lnTo>
                  <a:lnTo>
                    <a:pt x="2430018" y="180848"/>
                  </a:lnTo>
                  <a:lnTo>
                    <a:pt x="2429510" y="178308"/>
                  </a:lnTo>
                  <a:lnTo>
                    <a:pt x="2429129" y="178308"/>
                  </a:lnTo>
                  <a:lnTo>
                    <a:pt x="2428875" y="177038"/>
                  </a:lnTo>
                  <a:lnTo>
                    <a:pt x="2427478" y="174498"/>
                  </a:lnTo>
                  <a:lnTo>
                    <a:pt x="2426589" y="171958"/>
                  </a:lnTo>
                  <a:lnTo>
                    <a:pt x="2425827" y="171958"/>
                  </a:lnTo>
                  <a:lnTo>
                    <a:pt x="2425192" y="170688"/>
                  </a:lnTo>
                  <a:lnTo>
                    <a:pt x="2423795" y="169418"/>
                  </a:lnTo>
                  <a:lnTo>
                    <a:pt x="2422271" y="168148"/>
                  </a:lnTo>
                  <a:lnTo>
                    <a:pt x="2421636" y="166878"/>
                  </a:lnTo>
                  <a:lnTo>
                    <a:pt x="2415667" y="166878"/>
                  </a:lnTo>
                  <a:lnTo>
                    <a:pt x="2413381" y="168148"/>
                  </a:lnTo>
                  <a:lnTo>
                    <a:pt x="2410587" y="169418"/>
                  </a:lnTo>
                  <a:lnTo>
                    <a:pt x="2407920" y="169418"/>
                  </a:lnTo>
                  <a:lnTo>
                    <a:pt x="2405126" y="170688"/>
                  </a:lnTo>
                  <a:lnTo>
                    <a:pt x="2382520" y="201168"/>
                  </a:lnTo>
                  <a:lnTo>
                    <a:pt x="2382901" y="206248"/>
                  </a:lnTo>
                  <a:lnTo>
                    <a:pt x="2399030" y="241808"/>
                  </a:lnTo>
                  <a:lnTo>
                    <a:pt x="2384171" y="250698"/>
                  </a:lnTo>
                  <a:lnTo>
                    <a:pt x="2383663" y="250698"/>
                  </a:lnTo>
                  <a:lnTo>
                    <a:pt x="2383155" y="251968"/>
                  </a:lnTo>
                  <a:lnTo>
                    <a:pt x="2383155" y="254508"/>
                  </a:lnTo>
                  <a:lnTo>
                    <a:pt x="2383409" y="255778"/>
                  </a:lnTo>
                  <a:lnTo>
                    <a:pt x="2384171" y="257048"/>
                  </a:lnTo>
                  <a:lnTo>
                    <a:pt x="2384806" y="258318"/>
                  </a:lnTo>
                  <a:lnTo>
                    <a:pt x="2385695" y="260858"/>
                  </a:lnTo>
                  <a:lnTo>
                    <a:pt x="2387219" y="263398"/>
                  </a:lnTo>
                  <a:lnTo>
                    <a:pt x="2388616" y="264668"/>
                  </a:lnTo>
                  <a:lnTo>
                    <a:pt x="2389886" y="265938"/>
                  </a:lnTo>
                  <a:lnTo>
                    <a:pt x="2391283" y="265938"/>
                  </a:lnTo>
                  <a:lnTo>
                    <a:pt x="2392426" y="267208"/>
                  </a:lnTo>
                  <a:lnTo>
                    <a:pt x="2393696" y="265938"/>
                  </a:lnTo>
                  <a:lnTo>
                    <a:pt x="2408047" y="257048"/>
                  </a:lnTo>
                  <a:lnTo>
                    <a:pt x="2459355" y="347218"/>
                  </a:lnTo>
                  <a:lnTo>
                    <a:pt x="2460752" y="347218"/>
                  </a:lnTo>
                  <a:lnTo>
                    <a:pt x="2461260" y="348488"/>
                  </a:lnTo>
                  <a:lnTo>
                    <a:pt x="2463673" y="348488"/>
                  </a:lnTo>
                  <a:lnTo>
                    <a:pt x="2464816" y="347218"/>
                  </a:lnTo>
                  <a:lnTo>
                    <a:pt x="2466086" y="347218"/>
                  </a:lnTo>
                  <a:lnTo>
                    <a:pt x="2467356" y="345948"/>
                  </a:lnTo>
                  <a:lnTo>
                    <a:pt x="2469007" y="345948"/>
                  </a:lnTo>
                  <a:lnTo>
                    <a:pt x="2472563" y="343408"/>
                  </a:lnTo>
                  <a:lnTo>
                    <a:pt x="2473960" y="342138"/>
                  </a:lnTo>
                  <a:lnTo>
                    <a:pt x="2475103" y="342138"/>
                  </a:lnTo>
                  <a:lnTo>
                    <a:pt x="2476246" y="340868"/>
                  </a:lnTo>
                  <a:lnTo>
                    <a:pt x="2477135" y="340868"/>
                  </a:lnTo>
                  <a:lnTo>
                    <a:pt x="2478151" y="338328"/>
                  </a:lnTo>
                  <a:lnTo>
                    <a:pt x="2478405" y="338328"/>
                  </a:lnTo>
                  <a:lnTo>
                    <a:pt x="2478405" y="3370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5" name="object 15"/>
            <p:cNvSpPr/>
            <p:nvPr/>
          </p:nvSpPr>
          <p:spPr>
            <a:xfrm>
              <a:off x="8075676" y="1280160"/>
              <a:ext cx="3827145" cy="486409"/>
            </a:xfrm>
            <a:custGeom>
              <a:avLst/>
              <a:gdLst/>
              <a:ahLst/>
              <a:cxnLst/>
              <a:rect l="l" t="t" r="r" b="b"/>
              <a:pathLst>
                <a:path w="3827145" h="486410">
                  <a:moveTo>
                    <a:pt x="0" y="486155"/>
                  </a:moveTo>
                  <a:lnTo>
                    <a:pt x="2067" y="409328"/>
                  </a:lnTo>
                  <a:lnTo>
                    <a:pt x="7823" y="342601"/>
                  </a:lnTo>
                  <a:lnTo>
                    <a:pt x="16596" y="289980"/>
                  </a:lnTo>
                  <a:lnTo>
                    <a:pt x="40513" y="243077"/>
                  </a:lnTo>
                  <a:lnTo>
                    <a:pt x="1872869" y="243077"/>
                  </a:lnTo>
                  <a:lnTo>
                    <a:pt x="1885665" y="230684"/>
                  </a:lnTo>
                  <a:lnTo>
                    <a:pt x="1896785" y="196175"/>
                  </a:lnTo>
                  <a:lnTo>
                    <a:pt x="1905558" y="143554"/>
                  </a:lnTo>
                  <a:lnTo>
                    <a:pt x="1911314" y="76827"/>
                  </a:lnTo>
                  <a:lnTo>
                    <a:pt x="1913381" y="0"/>
                  </a:lnTo>
                  <a:lnTo>
                    <a:pt x="1915449" y="76827"/>
                  </a:lnTo>
                  <a:lnTo>
                    <a:pt x="1921205" y="143554"/>
                  </a:lnTo>
                  <a:lnTo>
                    <a:pt x="1929978" y="196175"/>
                  </a:lnTo>
                  <a:lnTo>
                    <a:pt x="1941098" y="230684"/>
                  </a:lnTo>
                  <a:lnTo>
                    <a:pt x="1953895" y="243077"/>
                  </a:lnTo>
                  <a:lnTo>
                    <a:pt x="3786251" y="243077"/>
                  </a:lnTo>
                  <a:lnTo>
                    <a:pt x="3799047" y="255471"/>
                  </a:lnTo>
                  <a:lnTo>
                    <a:pt x="3810167" y="289980"/>
                  </a:lnTo>
                  <a:lnTo>
                    <a:pt x="3818940" y="342601"/>
                  </a:lnTo>
                  <a:lnTo>
                    <a:pt x="3824696" y="409328"/>
                  </a:lnTo>
                  <a:lnTo>
                    <a:pt x="3826764" y="486155"/>
                  </a:lnTo>
                </a:path>
              </a:pathLst>
            </a:custGeom>
            <a:ln w="9525">
              <a:solidFill>
                <a:srgbClr val="8B1111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16" name="object 16"/>
          <p:cNvSpPr/>
          <p:nvPr/>
        </p:nvSpPr>
        <p:spPr>
          <a:xfrm>
            <a:off x="9253938" y="2574941"/>
            <a:ext cx="357807" cy="245174"/>
          </a:xfrm>
          <a:custGeom>
            <a:avLst/>
            <a:gdLst/>
            <a:ahLst/>
            <a:cxnLst/>
            <a:rect l="l" t="t" r="r" b="b"/>
            <a:pathLst>
              <a:path w="433704" h="297180">
                <a:moveTo>
                  <a:pt x="18923" y="200659"/>
                </a:moveTo>
                <a:lnTo>
                  <a:pt x="14224" y="200659"/>
                </a:lnTo>
                <a:lnTo>
                  <a:pt x="12953" y="201929"/>
                </a:lnTo>
                <a:lnTo>
                  <a:pt x="11556" y="201929"/>
                </a:lnTo>
                <a:lnTo>
                  <a:pt x="9778" y="203200"/>
                </a:lnTo>
                <a:lnTo>
                  <a:pt x="7747" y="204469"/>
                </a:lnTo>
                <a:lnTo>
                  <a:pt x="5969" y="204469"/>
                </a:lnTo>
                <a:lnTo>
                  <a:pt x="4572" y="205739"/>
                </a:lnTo>
                <a:lnTo>
                  <a:pt x="3428" y="207009"/>
                </a:lnTo>
                <a:lnTo>
                  <a:pt x="2285" y="207009"/>
                </a:lnTo>
                <a:lnTo>
                  <a:pt x="1397" y="208279"/>
                </a:lnTo>
                <a:lnTo>
                  <a:pt x="253" y="209550"/>
                </a:lnTo>
                <a:lnTo>
                  <a:pt x="0" y="210819"/>
                </a:lnTo>
                <a:lnTo>
                  <a:pt x="0" y="212089"/>
                </a:lnTo>
                <a:lnTo>
                  <a:pt x="380" y="213359"/>
                </a:lnTo>
                <a:lnTo>
                  <a:pt x="1142" y="213359"/>
                </a:lnTo>
                <a:lnTo>
                  <a:pt x="2285" y="214629"/>
                </a:lnTo>
                <a:lnTo>
                  <a:pt x="3048" y="215900"/>
                </a:lnTo>
                <a:lnTo>
                  <a:pt x="4063" y="217169"/>
                </a:lnTo>
                <a:lnTo>
                  <a:pt x="89407" y="295909"/>
                </a:lnTo>
                <a:lnTo>
                  <a:pt x="90804" y="297179"/>
                </a:lnTo>
                <a:lnTo>
                  <a:pt x="96774" y="297179"/>
                </a:lnTo>
                <a:lnTo>
                  <a:pt x="98425" y="295909"/>
                </a:lnTo>
                <a:lnTo>
                  <a:pt x="99949" y="295909"/>
                </a:lnTo>
                <a:lnTo>
                  <a:pt x="101853" y="294639"/>
                </a:lnTo>
                <a:lnTo>
                  <a:pt x="106425" y="292100"/>
                </a:lnTo>
                <a:lnTo>
                  <a:pt x="108330" y="290829"/>
                </a:lnTo>
                <a:lnTo>
                  <a:pt x="109854" y="289559"/>
                </a:lnTo>
                <a:lnTo>
                  <a:pt x="111251" y="288289"/>
                </a:lnTo>
                <a:lnTo>
                  <a:pt x="112395" y="288289"/>
                </a:lnTo>
                <a:lnTo>
                  <a:pt x="113156" y="287019"/>
                </a:lnTo>
                <a:lnTo>
                  <a:pt x="114046" y="285750"/>
                </a:lnTo>
                <a:lnTo>
                  <a:pt x="114553" y="284479"/>
                </a:lnTo>
                <a:lnTo>
                  <a:pt x="114807" y="283209"/>
                </a:lnTo>
                <a:lnTo>
                  <a:pt x="114553" y="281939"/>
                </a:lnTo>
                <a:lnTo>
                  <a:pt x="111839" y="271779"/>
                </a:lnTo>
                <a:lnTo>
                  <a:pt x="92836" y="271779"/>
                </a:lnTo>
                <a:lnTo>
                  <a:pt x="20065" y="201929"/>
                </a:lnTo>
                <a:lnTo>
                  <a:pt x="18923" y="200659"/>
                </a:lnTo>
                <a:close/>
              </a:path>
              <a:path w="433704" h="297180">
                <a:moveTo>
                  <a:pt x="85725" y="162559"/>
                </a:moveTo>
                <a:lnTo>
                  <a:pt x="79501" y="162559"/>
                </a:lnTo>
                <a:lnTo>
                  <a:pt x="76707" y="163829"/>
                </a:lnTo>
                <a:lnTo>
                  <a:pt x="74929" y="165100"/>
                </a:lnTo>
                <a:lnTo>
                  <a:pt x="73025" y="166369"/>
                </a:lnTo>
                <a:lnTo>
                  <a:pt x="71627" y="167639"/>
                </a:lnTo>
                <a:lnTo>
                  <a:pt x="69341" y="168909"/>
                </a:lnTo>
                <a:lnTo>
                  <a:pt x="68579" y="170179"/>
                </a:lnTo>
                <a:lnTo>
                  <a:pt x="67563" y="171450"/>
                </a:lnTo>
                <a:lnTo>
                  <a:pt x="67182" y="171450"/>
                </a:lnTo>
                <a:lnTo>
                  <a:pt x="67182" y="173989"/>
                </a:lnTo>
                <a:lnTo>
                  <a:pt x="67436" y="173989"/>
                </a:lnTo>
                <a:lnTo>
                  <a:pt x="93345" y="270509"/>
                </a:lnTo>
                <a:lnTo>
                  <a:pt x="93725" y="271779"/>
                </a:lnTo>
                <a:lnTo>
                  <a:pt x="111839" y="271779"/>
                </a:lnTo>
                <a:lnTo>
                  <a:pt x="91821" y="196850"/>
                </a:lnTo>
                <a:lnTo>
                  <a:pt x="91439" y="195579"/>
                </a:lnTo>
                <a:lnTo>
                  <a:pt x="119310" y="195579"/>
                </a:lnTo>
                <a:lnTo>
                  <a:pt x="86232" y="163829"/>
                </a:lnTo>
                <a:lnTo>
                  <a:pt x="85725" y="162559"/>
                </a:lnTo>
                <a:close/>
              </a:path>
              <a:path w="433704" h="297180">
                <a:moveTo>
                  <a:pt x="119310" y="195579"/>
                </a:moveTo>
                <a:lnTo>
                  <a:pt x="91439" y="195579"/>
                </a:lnTo>
                <a:lnTo>
                  <a:pt x="92328" y="196850"/>
                </a:lnTo>
                <a:lnTo>
                  <a:pt x="156082" y="257809"/>
                </a:lnTo>
                <a:lnTo>
                  <a:pt x="156717" y="257809"/>
                </a:lnTo>
                <a:lnTo>
                  <a:pt x="157479" y="259079"/>
                </a:lnTo>
                <a:lnTo>
                  <a:pt x="162178" y="259079"/>
                </a:lnTo>
                <a:lnTo>
                  <a:pt x="163575" y="257809"/>
                </a:lnTo>
                <a:lnTo>
                  <a:pt x="166877" y="256539"/>
                </a:lnTo>
                <a:lnTo>
                  <a:pt x="168909" y="255269"/>
                </a:lnTo>
                <a:lnTo>
                  <a:pt x="173481" y="252729"/>
                </a:lnTo>
                <a:lnTo>
                  <a:pt x="175259" y="251459"/>
                </a:lnTo>
                <a:lnTo>
                  <a:pt x="176783" y="251459"/>
                </a:lnTo>
                <a:lnTo>
                  <a:pt x="178180" y="250189"/>
                </a:lnTo>
                <a:lnTo>
                  <a:pt x="179197" y="248919"/>
                </a:lnTo>
                <a:lnTo>
                  <a:pt x="180594" y="247650"/>
                </a:lnTo>
                <a:lnTo>
                  <a:pt x="181101" y="246379"/>
                </a:lnTo>
                <a:lnTo>
                  <a:pt x="181355" y="243839"/>
                </a:lnTo>
                <a:lnTo>
                  <a:pt x="181101" y="243839"/>
                </a:lnTo>
                <a:lnTo>
                  <a:pt x="178810" y="233679"/>
                </a:lnTo>
                <a:lnTo>
                  <a:pt x="159003" y="233679"/>
                </a:lnTo>
                <a:lnTo>
                  <a:pt x="119310" y="195579"/>
                </a:lnTo>
                <a:close/>
              </a:path>
              <a:path w="433704" h="297180">
                <a:moveTo>
                  <a:pt x="153288" y="123189"/>
                </a:moveTo>
                <a:lnTo>
                  <a:pt x="147447" y="123189"/>
                </a:lnTo>
                <a:lnTo>
                  <a:pt x="146303" y="124459"/>
                </a:lnTo>
                <a:lnTo>
                  <a:pt x="143001" y="125729"/>
                </a:lnTo>
                <a:lnTo>
                  <a:pt x="141097" y="127000"/>
                </a:lnTo>
                <a:lnTo>
                  <a:pt x="138429" y="128269"/>
                </a:lnTo>
                <a:lnTo>
                  <a:pt x="137159" y="129539"/>
                </a:lnTo>
                <a:lnTo>
                  <a:pt x="136271" y="130809"/>
                </a:lnTo>
                <a:lnTo>
                  <a:pt x="135762" y="130809"/>
                </a:lnTo>
                <a:lnTo>
                  <a:pt x="135254" y="132079"/>
                </a:lnTo>
                <a:lnTo>
                  <a:pt x="134874" y="132079"/>
                </a:lnTo>
                <a:lnTo>
                  <a:pt x="134747" y="134619"/>
                </a:lnTo>
                <a:lnTo>
                  <a:pt x="135127" y="135889"/>
                </a:lnTo>
                <a:lnTo>
                  <a:pt x="159257" y="232409"/>
                </a:lnTo>
                <a:lnTo>
                  <a:pt x="159765" y="233679"/>
                </a:lnTo>
                <a:lnTo>
                  <a:pt x="178810" y="233679"/>
                </a:lnTo>
                <a:lnTo>
                  <a:pt x="155321" y="129539"/>
                </a:lnTo>
                <a:lnTo>
                  <a:pt x="154558" y="125729"/>
                </a:lnTo>
                <a:lnTo>
                  <a:pt x="153924" y="124459"/>
                </a:lnTo>
                <a:lnTo>
                  <a:pt x="153670" y="124459"/>
                </a:lnTo>
                <a:lnTo>
                  <a:pt x="153288" y="123189"/>
                </a:lnTo>
                <a:close/>
              </a:path>
              <a:path w="433704" h="297180">
                <a:moveTo>
                  <a:pt x="240664" y="213359"/>
                </a:moveTo>
                <a:lnTo>
                  <a:pt x="236092" y="213359"/>
                </a:lnTo>
                <a:lnTo>
                  <a:pt x="237108" y="214629"/>
                </a:lnTo>
                <a:lnTo>
                  <a:pt x="239649" y="214629"/>
                </a:lnTo>
                <a:lnTo>
                  <a:pt x="240664" y="213359"/>
                </a:lnTo>
                <a:close/>
              </a:path>
              <a:path w="433704" h="297180">
                <a:moveTo>
                  <a:pt x="165100" y="49529"/>
                </a:moveTo>
                <a:lnTo>
                  <a:pt x="161544" y="49529"/>
                </a:lnTo>
                <a:lnTo>
                  <a:pt x="159003" y="50800"/>
                </a:lnTo>
                <a:lnTo>
                  <a:pt x="157352" y="52069"/>
                </a:lnTo>
                <a:lnTo>
                  <a:pt x="155575" y="53339"/>
                </a:lnTo>
                <a:lnTo>
                  <a:pt x="153670" y="54609"/>
                </a:lnTo>
                <a:lnTo>
                  <a:pt x="152273" y="54609"/>
                </a:lnTo>
                <a:lnTo>
                  <a:pt x="149986" y="57150"/>
                </a:lnTo>
                <a:lnTo>
                  <a:pt x="149225" y="57150"/>
                </a:lnTo>
                <a:lnTo>
                  <a:pt x="148716" y="58419"/>
                </a:lnTo>
                <a:lnTo>
                  <a:pt x="148081" y="58419"/>
                </a:lnTo>
                <a:lnTo>
                  <a:pt x="147827" y="59689"/>
                </a:lnTo>
                <a:lnTo>
                  <a:pt x="147827" y="60959"/>
                </a:lnTo>
                <a:lnTo>
                  <a:pt x="148335" y="62229"/>
                </a:lnTo>
                <a:lnTo>
                  <a:pt x="235711" y="213359"/>
                </a:lnTo>
                <a:lnTo>
                  <a:pt x="243331" y="213359"/>
                </a:lnTo>
                <a:lnTo>
                  <a:pt x="244855" y="212089"/>
                </a:lnTo>
                <a:lnTo>
                  <a:pt x="246633" y="210819"/>
                </a:lnTo>
                <a:lnTo>
                  <a:pt x="248538" y="209550"/>
                </a:lnTo>
                <a:lnTo>
                  <a:pt x="250062" y="208279"/>
                </a:lnTo>
                <a:lnTo>
                  <a:pt x="252222" y="207009"/>
                </a:lnTo>
                <a:lnTo>
                  <a:pt x="252983" y="207009"/>
                </a:lnTo>
                <a:lnTo>
                  <a:pt x="254000" y="204469"/>
                </a:lnTo>
                <a:lnTo>
                  <a:pt x="254380" y="204469"/>
                </a:lnTo>
                <a:lnTo>
                  <a:pt x="254507" y="203200"/>
                </a:lnTo>
                <a:lnTo>
                  <a:pt x="254000" y="201929"/>
                </a:lnTo>
                <a:lnTo>
                  <a:pt x="212978" y="130809"/>
                </a:lnTo>
                <a:lnTo>
                  <a:pt x="214375" y="121919"/>
                </a:lnTo>
                <a:lnTo>
                  <a:pt x="216534" y="114300"/>
                </a:lnTo>
                <a:lnTo>
                  <a:pt x="217652" y="111759"/>
                </a:lnTo>
                <a:lnTo>
                  <a:pt x="202056" y="111759"/>
                </a:lnTo>
                <a:lnTo>
                  <a:pt x="167004" y="50800"/>
                </a:lnTo>
                <a:lnTo>
                  <a:pt x="166115" y="50800"/>
                </a:lnTo>
                <a:lnTo>
                  <a:pt x="165100" y="49529"/>
                </a:lnTo>
                <a:close/>
              </a:path>
              <a:path w="433704" h="297180">
                <a:moveTo>
                  <a:pt x="308355" y="173989"/>
                </a:moveTo>
                <a:lnTo>
                  <a:pt x="306070" y="173989"/>
                </a:lnTo>
                <a:lnTo>
                  <a:pt x="306704" y="175259"/>
                </a:lnTo>
                <a:lnTo>
                  <a:pt x="308355" y="173989"/>
                </a:lnTo>
                <a:close/>
              </a:path>
              <a:path w="433704" h="297180">
                <a:moveTo>
                  <a:pt x="281781" y="91439"/>
                </a:moveTo>
                <a:lnTo>
                  <a:pt x="248030" y="91439"/>
                </a:lnTo>
                <a:lnTo>
                  <a:pt x="251205" y="93979"/>
                </a:lnTo>
                <a:lnTo>
                  <a:pt x="254380" y="95250"/>
                </a:lnTo>
                <a:lnTo>
                  <a:pt x="257428" y="97789"/>
                </a:lnTo>
                <a:lnTo>
                  <a:pt x="263398" y="102869"/>
                </a:lnTo>
                <a:lnTo>
                  <a:pt x="266446" y="107950"/>
                </a:lnTo>
                <a:lnTo>
                  <a:pt x="269875" y="113029"/>
                </a:lnTo>
                <a:lnTo>
                  <a:pt x="304546" y="173989"/>
                </a:lnTo>
                <a:lnTo>
                  <a:pt x="310769" y="173989"/>
                </a:lnTo>
                <a:lnTo>
                  <a:pt x="312038" y="172719"/>
                </a:lnTo>
                <a:lnTo>
                  <a:pt x="313689" y="172719"/>
                </a:lnTo>
                <a:lnTo>
                  <a:pt x="315467" y="171450"/>
                </a:lnTo>
                <a:lnTo>
                  <a:pt x="317373" y="170179"/>
                </a:lnTo>
                <a:lnTo>
                  <a:pt x="318770" y="168909"/>
                </a:lnTo>
                <a:lnTo>
                  <a:pt x="321055" y="167639"/>
                </a:lnTo>
                <a:lnTo>
                  <a:pt x="321817" y="166369"/>
                </a:lnTo>
                <a:lnTo>
                  <a:pt x="322325" y="166369"/>
                </a:lnTo>
                <a:lnTo>
                  <a:pt x="322833" y="165100"/>
                </a:lnTo>
                <a:lnTo>
                  <a:pt x="323087" y="165100"/>
                </a:lnTo>
                <a:lnTo>
                  <a:pt x="323087" y="162559"/>
                </a:lnTo>
                <a:lnTo>
                  <a:pt x="322706" y="162559"/>
                </a:lnTo>
                <a:lnTo>
                  <a:pt x="282828" y="92709"/>
                </a:lnTo>
                <a:lnTo>
                  <a:pt x="281781" y="91439"/>
                </a:lnTo>
                <a:close/>
              </a:path>
              <a:path w="433704" h="297180">
                <a:moveTo>
                  <a:pt x="83438" y="161289"/>
                </a:moveTo>
                <a:lnTo>
                  <a:pt x="81787" y="162559"/>
                </a:lnTo>
                <a:lnTo>
                  <a:pt x="84074" y="162559"/>
                </a:lnTo>
                <a:lnTo>
                  <a:pt x="83438" y="161289"/>
                </a:lnTo>
                <a:close/>
              </a:path>
              <a:path w="433704" h="297180">
                <a:moveTo>
                  <a:pt x="371475" y="0"/>
                </a:moveTo>
                <a:lnTo>
                  <a:pt x="363854" y="1269"/>
                </a:lnTo>
                <a:lnTo>
                  <a:pt x="358068" y="2539"/>
                </a:lnTo>
                <a:lnTo>
                  <a:pt x="352139" y="5079"/>
                </a:lnTo>
                <a:lnTo>
                  <a:pt x="339851" y="10159"/>
                </a:lnTo>
                <a:lnTo>
                  <a:pt x="311657" y="40639"/>
                </a:lnTo>
                <a:lnTo>
                  <a:pt x="308990" y="63500"/>
                </a:lnTo>
                <a:lnTo>
                  <a:pt x="310896" y="72389"/>
                </a:lnTo>
                <a:lnTo>
                  <a:pt x="312588" y="78739"/>
                </a:lnTo>
                <a:lnTo>
                  <a:pt x="314817" y="85089"/>
                </a:lnTo>
                <a:lnTo>
                  <a:pt x="317593" y="90169"/>
                </a:lnTo>
                <a:lnTo>
                  <a:pt x="320928" y="96519"/>
                </a:lnTo>
                <a:lnTo>
                  <a:pt x="324737" y="102869"/>
                </a:lnTo>
                <a:lnTo>
                  <a:pt x="328723" y="109219"/>
                </a:lnTo>
                <a:lnTo>
                  <a:pt x="332876" y="113029"/>
                </a:lnTo>
                <a:lnTo>
                  <a:pt x="337184" y="118109"/>
                </a:lnTo>
                <a:lnTo>
                  <a:pt x="343153" y="123189"/>
                </a:lnTo>
                <a:lnTo>
                  <a:pt x="349503" y="128269"/>
                </a:lnTo>
                <a:lnTo>
                  <a:pt x="356488" y="129539"/>
                </a:lnTo>
                <a:lnTo>
                  <a:pt x="363347" y="132079"/>
                </a:lnTo>
                <a:lnTo>
                  <a:pt x="370585" y="133350"/>
                </a:lnTo>
                <a:lnTo>
                  <a:pt x="378205" y="132079"/>
                </a:lnTo>
                <a:lnTo>
                  <a:pt x="383992" y="130809"/>
                </a:lnTo>
                <a:lnTo>
                  <a:pt x="389921" y="128269"/>
                </a:lnTo>
                <a:lnTo>
                  <a:pt x="402208" y="123189"/>
                </a:lnTo>
                <a:lnTo>
                  <a:pt x="408255" y="119379"/>
                </a:lnTo>
                <a:lnTo>
                  <a:pt x="413623" y="115569"/>
                </a:lnTo>
                <a:lnTo>
                  <a:pt x="417131" y="111759"/>
                </a:lnTo>
                <a:lnTo>
                  <a:pt x="367029" y="111759"/>
                </a:lnTo>
                <a:lnTo>
                  <a:pt x="362584" y="109219"/>
                </a:lnTo>
                <a:lnTo>
                  <a:pt x="358012" y="106679"/>
                </a:lnTo>
                <a:lnTo>
                  <a:pt x="353949" y="104139"/>
                </a:lnTo>
                <a:lnTo>
                  <a:pt x="350011" y="99059"/>
                </a:lnTo>
                <a:lnTo>
                  <a:pt x="346201" y="95250"/>
                </a:lnTo>
                <a:lnTo>
                  <a:pt x="342646" y="90169"/>
                </a:lnTo>
                <a:lnTo>
                  <a:pt x="339471" y="83819"/>
                </a:lnTo>
                <a:lnTo>
                  <a:pt x="336169" y="78739"/>
                </a:lnTo>
                <a:lnTo>
                  <a:pt x="333628" y="73659"/>
                </a:lnTo>
                <a:lnTo>
                  <a:pt x="330580" y="62229"/>
                </a:lnTo>
                <a:lnTo>
                  <a:pt x="329946" y="55879"/>
                </a:lnTo>
                <a:lnTo>
                  <a:pt x="330580" y="52069"/>
                </a:lnTo>
                <a:lnTo>
                  <a:pt x="331088" y="45719"/>
                </a:lnTo>
                <a:lnTo>
                  <a:pt x="348106" y="26669"/>
                </a:lnTo>
                <a:lnTo>
                  <a:pt x="354202" y="22859"/>
                </a:lnTo>
                <a:lnTo>
                  <a:pt x="359790" y="20319"/>
                </a:lnTo>
                <a:lnTo>
                  <a:pt x="410305" y="20319"/>
                </a:lnTo>
                <a:lnTo>
                  <a:pt x="409257" y="19050"/>
                </a:lnTo>
                <a:lnTo>
                  <a:pt x="404875" y="15239"/>
                </a:lnTo>
                <a:lnTo>
                  <a:pt x="398906" y="10159"/>
                </a:lnTo>
                <a:lnTo>
                  <a:pt x="392556" y="5079"/>
                </a:lnTo>
                <a:lnTo>
                  <a:pt x="385699" y="3809"/>
                </a:lnTo>
                <a:lnTo>
                  <a:pt x="378713" y="1269"/>
                </a:lnTo>
                <a:lnTo>
                  <a:pt x="371475" y="0"/>
                </a:lnTo>
                <a:close/>
              </a:path>
              <a:path w="433704" h="297180">
                <a:moveTo>
                  <a:pt x="249935" y="69850"/>
                </a:moveTo>
                <a:lnTo>
                  <a:pt x="207136" y="96519"/>
                </a:lnTo>
                <a:lnTo>
                  <a:pt x="202056" y="111759"/>
                </a:lnTo>
                <a:lnTo>
                  <a:pt x="217652" y="111759"/>
                </a:lnTo>
                <a:lnTo>
                  <a:pt x="219328" y="107950"/>
                </a:lnTo>
                <a:lnTo>
                  <a:pt x="221996" y="101600"/>
                </a:lnTo>
                <a:lnTo>
                  <a:pt x="225678" y="97789"/>
                </a:lnTo>
                <a:lnTo>
                  <a:pt x="230377" y="95250"/>
                </a:lnTo>
                <a:lnTo>
                  <a:pt x="234060" y="92709"/>
                </a:lnTo>
                <a:lnTo>
                  <a:pt x="237616" y="91439"/>
                </a:lnTo>
                <a:lnTo>
                  <a:pt x="281781" y="91439"/>
                </a:lnTo>
                <a:lnTo>
                  <a:pt x="278637" y="87629"/>
                </a:lnTo>
                <a:lnTo>
                  <a:pt x="270255" y="78739"/>
                </a:lnTo>
                <a:lnTo>
                  <a:pt x="265556" y="74929"/>
                </a:lnTo>
                <a:lnTo>
                  <a:pt x="260476" y="72389"/>
                </a:lnTo>
                <a:lnTo>
                  <a:pt x="255397" y="71119"/>
                </a:lnTo>
                <a:lnTo>
                  <a:pt x="249935" y="69850"/>
                </a:lnTo>
                <a:close/>
              </a:path>
              <a:path w="433704" h="297180">
                <a:moveTo>
                  <a:pt x="410305" y="20319"/>
                </a:moveTo>
                <a:lnTo>
                  <a:pt x="370331" y="20319"/>
                </a:lnTo>
                <a:lnTo>
                  <a:pt x="375157" y="21589"/>
                </a:lnTo>
                <a:lnTo>
                  <a:pt x="379602" y="24129"/>
                </a:lnTo>
                <a:lnTo>
                  <a:pt x="384175" y="26669"/>
                </a:lnTo>
                <a:lnTo>
                  <a:pt x="388238" y="29209"/>
                </a:lnTo>
                <a:lnTo>
                  <a:pt x="392175" y="34289"/>
                </a:lnTo>
                <a:lnTo>
                  <a:pt x="395985" y="38100"/>
                </a:lnTo>
                <a:lnTo>
                  <a:pt x="410082" y="66039"/>
                </a:lnTo>
                <a:lnTo>
                  <a:pt x="411733" y="71119"/>
                </a:lnTo>
                <a:lnTo>
                  <a:pt x="411987" y="73659"/>
                </a:lnTo>
                <a:lnTo>
                  <a:pt x="412114" y="77469"/>
                </a:lnTo>
                <a:lnTo>
                  <a:pt x="411225" y="86359"/>
                </a:lnTo>
                <a:lnTo>
                  <a:pt x="409448" y="91439"/>
                </a:lnTo>
                <a:lnTo>
                  <a:pt x="406653" y="95250"/>
                </a:lnTo>
                <a:lnTo>
                  <a:pt x="403732" y="100329"/>
                </a:lnTo>
                <a:lnTo>
                  <a:pt x="399541" y="104139"/>
                </a:lnTo>
                <a:lnTo>
                  <a:pt x="394080" y="106679"/>
                </a:lnTo>
                <a:lnTo>
                  <a:pt x="388111" y="110489"/>
                </a:lnTo>
                <a:lnTo>
                  <a:pt x="382397" y="111759"/>
                </a:lnTo>
                <a:lnTo>
                  <a:pt x="417131" y="111759"/>
                </a:lnTo>
                <a:lnTo>
                  <a:pt x="418300" y="110489"/>
                </a:lnTo>
                <a:lnTo>
                  <a:pt x="427227" y="99059"/>
                </a:lnTo>
                <a:lnTo>
                  <a:pt x="430402" y="92709"/>
                </a:lnTo>
                <a:lnTo>
                  <a:pt x="433197" y="77469"/>
                </a:lnTo>
                <a:lnTo>
                  <a:pt x="432942" y="68579"/>
                </a:lnTo>
                <a:lnTo>
                  <a:pt x="417449" y="30479"/>
                </a:lnTo>
                <a:lnTo>
                  <a:pt x="413448" y="24129"/>
                </a:lnTo>
                <a:lnTo>
                  <a:pt x="410305" y="203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17" name="object 17"/>
          <p:cNvSpPr txBox="1"/>
          <p:nvPr/>
        </p:nvSpPr>
        <p:spPr>
          <a:xfrm>
            <a:off x="7204433" y="1544687"/>
            <a:ext cx="1970818" cy="518940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 marR="4191">
              <a:spcBef>
                <a:spcPts val="87"/>
              </a:spcBef>
            </a:pPr>
            <a:r>
              <a:rPr sz="1650" spc="-29" dirty="0">
                <a:solidFill>
                  <a:srgbClr val="8B1515"/>
                </a:solidFill>
                <a:latin typeface="Calibri"/>
                <a:cs typeface="Calibri"/>
              </a:rPr>
              <a:t>We </a:t>
            </a:r>
            <a:r>
              <a:rPr sz="1650" spc="-4" dirty="0">
                <a:solidFill>
                  <a:srgbClr val="8B1515"/>
                </a:solidFill>
                <a:latin typeface="Calibri"/>
                <a:cs typeface="Calibri"/>
              </a:rPr>
              <a:t>can </a:t>
            </a:r>
            <a:r>
              <a:rPr sz="1650" dirty="0">
                <a:solidFill>
                  <a:srgbClr val="8B1515"/>
                </a:solidFill>
                <a:latin typeface="Calibri"/>
                <a:cs typeface="Calibri"/>
              </a:rPr>
              <a:t>look </a:t>
            </a:r>
            <a:r>
              <a:rPr sz="1650" spc="-12" dirty="0">
                <a:solidFill>
                  <a:srgbClr val="8B1515"/>
                </a:solidFill>
                <a:latin typeface="Calibri"/>
                <a:cs typeface="Calibri"/>
              </a:rPr>
              <a:t>at </a:t>
            </a:r>
            <a:r>
              <a:rPr sz="1650" dirty="0">
                <a:solidFill>
                  <a:srgbClr val="8B1515"/>
                </a:solidFill>
                <a:latin typeface="Calibri"/>
                <a:cs typeface="Calibri"/>
              </a:rPr>
              <a:t>these </a:t>
            </a:r>
            <a:r>
              <a:rPr sz="1650" spc="4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8B1515"/>
                </a:solidFill>
                <a:latin typeface="Calibri"/>
                <a:cs typeface="Calibri"/>
              </a:rPr>
              <a:t>(not</a:t>
            </a:r>
            <a:r>
              <a:rPr sz="1650" spc="-29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650" spc="-9" dirty="0">
                <a:solidFill>
                  <a:srgbClr val="8B1515"/>
                </a:solidFill>
                <a:latin typeface="Calibri"/>
                <a:cs typeface="Calibri"/>
              </a:rPr>
              <a:t>greyed</a:t>
            </a:r>
            <a:r>
              <a:rPr sz="1650" spc="-33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650" spc="-4" dirty="0">
                <a:solidFill>
                  <a:srgbClr val="8B1515"/>
                </a:solidFill>
                <a:latin typeface="Calibri"/>
                <a:cs typeface="Calibri"/>
              </a:rPr>
              <a:t>out)</a:t>
            </a:r>
            <a:r>
              <a:rPr sz="1650" spc="-29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650" spc="-12" dirty="0">
                <a:solidFill>
                  <a:srgbClr val="8B1515"/>
                </a:solidFill>
                <a:latin typeface="Calibri"/>
                <a:cs typeface="Calibri"/>
              </a:rPr>
              <a:t>words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619D4B3C-C52E-4469-8CF1-0C084FDF1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541687"/>
          </a:xfrm>
        </p:spPr>
        <p:txBody>
          <a:bodyPr/>
          <a:lstStyle/>
          <a:p>
            <a:r>
              <a:rPr lang="en-US" sz="3520" spc="9" dirty="0">
                <a:latin typeface="Calibri"/>
                <a:cs typeface="Calibri"/>
              </a:rPr>
              <a:t>Masking</a:t>
            </a:r>
            <a:r>
              <a:rPr lang="en-US" sz="3520" spc="4" dirty="0">
                <a:latin typeface="Calibri"/>
                <a:cs typeface="Calibri"/>
              </a:rPr>
              <a:t> </a:t>
            </a:r>
            <a:r>
              <a:rPr lang="en-US" sz="3520" spc="9" dirty="0">
                <a:latin typeface="Calibri"/>
                <a:cs typeface="Calibri"/>
              </a:rPr>
              <a:t>the</a:t>
            </a:r>
            <a:r>
              <a:rPr lang="en-US" sz="3520" spc="-4" dirty="0">
                <a:latin typeface="Calibri"/>
                <a:cs typeface="Calibri"/>
              </a:rPr>
              <a:t> </a:t>
            </a:r>
            <a:r>
              <a:rPr lang="en-US" sz="3520" spc="4" dirty="0">
                <a:latin typeface="Calibri"/>
                <a:cs typeface="Calibri"/>
              </a:rPr>
              <a:t>future</a:t>
            </a:r>
            <a:r>
              <a:rPr lang="en-US" sz="3520" spc="-17" dirty="0">
                <a:latin typeface="Calibri"/>
                <a:cs typeface="Calibri"/>
              </a:rPr>
              <a:t> </a:t>
            </a:r>
            <a:r>
              <a:rPr lang="en-US" sz="3520" spc="4" dirty="0">
                <a:latin typeface="Calibri"/>
                <a:cs typeface="Calibri"/>
              </a:rPr>
              <a:t>in</a:t>
            </a:r>
            <a:r>
              <a:rPr lang="en-US" sz="3520" dirty="0">
                <a:latin typeface="Calibri"/>
                <a:cs typeface="Calibri"/>
              </a:rPr>
              <a:t> </a:t>
            </a:r>
            <a:r>
              <a:rPr lang="en-US" sz="3520" spc="4" dirty="0">
                <a:latin typeface="Calibri"/>
                <a:cs typeface="Calibri"/>
              </a:rPr>
              <a:t>self-attention</a:t>
            </a:r>
            <a:endParaRPr lang="en-US" dirty="0"/>
          </a:p>
        </p:txBody>
      </p:sp>
      <p:sp>
        <p:nvSpPr>
          <p:cNvPr id="18" name="object 18"/>
          <p:cNvSpPr txBox="1"/>
          <p:nvPr/>
        </p:nvSpPr>
        <p:spPr>
          <a:xfrm>
            <a:off x="4110219" y="5891678"/>
            <a:ext cx="80153" cy="214241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>
              <a:spcBef>
                <a:spcPts val="87"/>
              </a:spcBef>
            </a:pPr>
            <a:r>
              <a:rPr sz="1320" spc="144" dirty="0">
                <a:latin typeface="Cambria Math"/>
                <a:cs typeface="Cambria Math"/>
              </a:rPr>
              <a:t>𝑖</a:t>
            </a:r>
            <a:endParaRPr sz="1320">
              <a:latin typeface="Cambria Math"/>
              <a:cs typeface="Cambria Math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69821" y="5773491"/>
            <a:ext cx="1201873" cy="289358"/>
          </a:xfrm>
          <a:prstGeom prst="rect">
            <a:avLst/>
          </a:prstGeom>
        </p:spPr>
        <p:txBody>
          <a:bodyPr vert="horz" wrap="square" lIns="0" tIns="9954" rIns="0" bIns="0" rtlCol="0">
            <a:spAutoFit/>
          </a:bodyPr>
          <a:lstStyle/>
          <a:p>
            <a:pPr marL="31433">
              <a:spcBef>
                <a:spcPts val="78"/>
              </a:spcBef>
            </a:pPr>
            <a:r>
              <a:rPr sz="1815" spc="58" dirty="0">
                <a:latin typeface="Cambria Math"/>
                <a:cs typeface="Cambria Math"/>
              </a:rPr>
              <a:t>𝑞</a:t>
            </a:r>
            <a:r>
              <a:rPr sz="2207" spc="867" baseline="31250" dirty="0">
                <a:latin typeface="Cambria Math"/>
                <a:cs typeface="Cambria Math"/>
              </a:rPr>
              <a:t>𝖳</a:t>
            </a:r>
            <a:r>
              <a:rPr sz="1815" spc="-165" dirty="0">
                <a:latin typeface="Cambria Math"/>
                <a:cs typeface="Cambria Math"/>
              </a:rPr>
              <a:t>𝑘</a:t>
            </a:r>
            <a:r>
              <a:rPr sz="2207" spc="792" baseline="-15625" dirty="0">
                <a:latin typeface="Cambria Math"/>
                <a:cs typeface="Cambria Math"/>
              </a:rPr>
              <a:t>𝑗</a:t>
            </a:r>
            <a:r>
              <a:rPr sz="1815" spc="-4" dirty="0">
                <a:latin typeface="Cambria Math"/>
                <a:cs typeface="Cambria Math"/>
              </a:rPr>
              <a:t>,</a:t>
            </a:r>
            <a:r>
              <a:rPr sz="1815" spc="-111" dirty="0">
                <a:latin typeface="Cambria Math"/>
                <a:cs typeface="Cambria Math"/>
              </a:rPr>
              <a:t> </a:t>
            </a:r>
            <a:r>
              <a:rPr sz="1815" spc="-4" dirty="0">
                <a:latin typeface="Cambria Math"/>
                <a:cs typeface="Cambria Math"/>
              </a:rPr>
              <a:t>𝑗</a:t>
            </a:r>
            <a:r>
              <a:rPr sz="1815" spc="136" dirty="0">
                <a:latin typeface="Cambria Math"/>
                <a:cs typeface="Cambria Math"/>
              </a:rPr>
              <a:t> </a:t>
            </a:r>
            <a:r>
              <a:rPr sz="1815" spc="-4" dirty="0">
                <a:latin typeface="Cambria Math"/>
                <a:cs typeface="Cambria Math"/>
              </a:rPr>
              <a:t>&lt;</a:t>
            </a:r>
            <a:r>
              <a:rPr sz="1815" spc="103" dirty="0">
                <a:latin typeface="Cambria Math"/>
                <a:cs typeface="Cambria Math"/>
              </a:rPr>
              <a:t> </a:t>
            </a:r>
            <a:r>
              <a:rPr sz="1815" spc="-4" dirty="0">
                <a:latin typeface="Cambria Math"/>
                <a:cs typeface="Cambria Math"/>
              </a:rPr>
              <a:t>𝑖</a:t>
            </a:r>
            <a:endParaRPr sz="1815" dirty="0">
              <a:latin typeface="Cambria Math"/>
              <a:cs typeface="Cambria Math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37294" y="6077506"/>
            <a:ext cx="935641" cy="289358"/>
          </a:xfrm>
          <a:prstGeom prst="rect">
            <a:avLst/>
          </a:prstGeom>
        </p:spPr>
        <p:txBody>
          <a:bodyPr vert="horz" wrap="square" lIns="0" tIns="9954" rIns="0" bIns="0" rtlCol="0">
            <a:spAutoFit/>
          </a:bodyPr>
          <a:lstStyle/>
          <a:p>
            <a:pPr marL="10478">
              <a:spcBef>
                <a:spcPts val="78"/>
              </a:spcBef>
            </a:pPr>
            <a:r>
              <a:rPr sz="1815" spc="-4" dirty="0">
                <a:latin typeface="Cambria Math"/>
                <a:cs typeface="Cambria Math"/>
              </a:rPr>
              <a:t>−∞,</a:t>
            </a:r>
            <a:r>
              <a:rPr sz="1815" spc="-111" dirty="0">
                <a:latin typeface="Cambria Math"/>
                <a:cs typeface="Cambria Math"/>
              </a:rPr>
              <a:t> </a:t>
            </a:r>
            <a:r>
              <a:rPr sz="1815" spc="-4" dirty="0">
                <a:latin typeface="Cambria Math"/>
                <a:cs typeface="Cambria Math"/>
              </a:rPr>
              <a:t>𝑗</a:t>
            </a:r>
            <a:r>
              <a:rPr sz="1815" spc="136" dirty="0">
                <a:latin typeface="Cambria Math"/>
                <a:cs typeface="Cambria Math"/>
              </a:rPr>
              <a:t> </a:t>
            </a:r>
            <a:r>
              <a:rPr sz="1815" spc="-4" dirty="0">
                <a:latin typeface="Cambria Math"/>
                <a:cs typeface="Cambria Math"/>
              </a:rPr>
              <a:t>≥</a:t>
            </a:r>
            <a:r>
              <a:rPr sz="1815" spc="111" dirty="0">
                <a:latin typeface="Cambria Math"/>
                <a:cs typeface="Cambria Math"/>
              </a:rPr>
              <a:t> </a:t>
            </a:r>
            <a:r>
              <a:rPr sz="1815" spc="-4" dirty="0">
                <a:latin typeface="Cambria Math"/>
                <a:cs typeface="Cambria Math"/>
              </a:rPr>
              <a:t>𝑖</a:t>
            </a:r>
            <a:endParaRPr sz="1815">
              <a:latin typeface="Cambria Math"/>
              <a:cs typeface="Cambria Math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593733-A247-47A2-9694-40F16757EA9F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6254748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9053" y="1937314"/>
            <a:ext cx="3222355" cy="4353644"/>
          </a:xfrm>
          <a:prstGeom prst="rect">
            <a:avLst/>
          </a:prstGeom>
        </p:spPr>
        <p:txBody>
          <a:bodyPr vert="horz" wrap="square" lIns="0" tIns="84344" rIns="0" bIns="0" rtlCol="0">
            <a:spAutoFit/>
          </a:bodyPr>
          <a:lstStyle/>
          <a:p>
            <a:pPr marL="91678" algn="ctr">
              <a:spcBef>
                <a:spcPts val="664"/>
              </a:spcBef>
            </a:pPr>
            <a:r>
              <a:rPr sz="2310" b="1" spc="-4" dirty="0">
                <a:latin typeface="Calibri"/>
                <a:cs typeface="Calibri"/>
              </a:rPr>
              <a:t>Barriers</a:t>
            </a:r>
            <a:endParaRPr sz="2310" dirty="0">
              <a:latin typeface="Calibri"/>
              <a:cs typeface="Calibri"/>
            </a:endParaRPr>
          </a:p>
          <a:p>
            <a:pPr marL="282369" marR="433769" indent="-282369">
              <a:spcBef>
                <a:spcPts val="483"/>
              </a:spcBef>
              <a:buClr>
                <a:srgbClr val="8B1515"/>
              </a:buClr>
              <a:buFont typeface="Times New Roman"/>
              <a:buChar char="•"/>
              <a:tabLst>
                <a:tab pos="282369" algn="l"/>
                <a:tab pos="293894" algn="l"/>
              </a:tabLst>
            </a:pPr>
            <a:r>
              <a:rPr sz="1898" spc="-4" dirty="0">
                <a:latin typeface="Calibri"/>
                <a:cs typeface="Calibri"/>
              </a:rPr>
              <a:t>Doesn’t</a:t>
            </a:r>
            <a:r>
              <a:rPr sz="1898" spc="-21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have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an</a:t>
            </a:r>
            <a:r>
              <a:rPr sz="1898" spc="-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inherent</a:t>
            </a:r>
          </a:p>
          <a:p>
            <a:pPr marR="1054037" algn="ctr"/>
            <a:r>
              <a:rPr sz="1898" spc="-4" dirty="0">
                <a:latin typeface="Calibri"/>
                <a:cs typeface="Calibri"/>
              </a:rPr>
              <a:t>notion</a:t>
            </a:r>
            <a:r>
              <a:rPr sz="1898" spc="-17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of</a:t>
            </a:r>
            <a:r>
              <a:rPr sz="1898" spc="-21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order!</a:t>
            </a:r>
            <a:endParaRPr sz="1898" dirty="0">
              <a:latin typeface="Calibri"/>
              <a:cs typeface="Calibri"/>
            </a:endParaRPr>
          </a:p>
          <a:p>
            <a:pPr>
              <a:spcBef>
                <a:spcPts val="17"/>
              </a:spcBef>
            </a:pPr>
            <a:endParaRPr sz="2599" dirty="0">
              <a:latin typeface="Calibri"/>
              <a:cs typeface="Calibri"/>
            </a:endParaRPr>
          </a:p>
          <a:p>
            <a:pPr marL="293370" marR="352568" indent="-283416" algn="just">
              <a:buClr>
                <a:srgbClr val="8B1515"/>
              </a:buClr>
              <a:buFont typeface="Times New Roman"/>
              <a:buChar char="•"/>
              <a:tabLst>
                <a:tab pos="293894" algn="l"/>
              </a:tabLst>
            </a:pPr>
            <a:r>
              <a:rPr sz="1898" dirty="0">
                <a:latin typeface="Calibri"/>
                <a:cs typeface="Calibri"/>
              </a:rPr>
              <a:t>No </a:t>
            </a:r>
            <a:r>
              <a:rPr sz="1898" spc="-4" dirty="0">
                <a:latin typeface="Calibri"/>
                <a:cs typeface="Calibri"/>
              </a:rPr>
              <a:t>nonlinearities for deep </a:t>
            </a:r>
            <a:r>
              <a:rPr sz="1898" spc="-4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learning </a:t>
            </a:r>
            <a:r>
              <a:rPr sz="1898" spc="-4" dirty="0">
                <a:latin typeface="Calibri"/>
                <a:cs typeface="Calibri"/>
              </a:rPr>
              <a:t>magic! It’s </a:t>
            </a:r>
            <a:r>
              <a:rPr sz="1898" dirty="0">
                <a:latin typeface="Calibri"/>
                <a:cs typeface="Calibri"/>
              </a:rPr>
              <a:t>all </a:t>
            </a:r>
            <a:r>
              <a:rPr sz="1898" spc="-4" dirty="0">
                <a:latin typeface="Calibri"/>
                <a:cs typeface="Calibri"/>
              </a:rPr>
              <a:t>just </a:t>
            </a:r>
            <a:r>
              <a:rPr sz="1898" spc="-4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weighted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averages</a:t>
            </a:r>
          </a:p>
          <a:p>
            <a:pPr>
              <a:spcBef>
                <a:spcPts val="17"/>
              </a:spcBef>
              <a:buClr>
                <a:srgbClr val="8B1515"/>
              </a:buClr>
              <a:buFont typeface="Times New Roman"/>
              <a:buChar char="•"/>
            </a:pPr>
            <a:endParaRPr sz="2599" dirty="0">
              <a:latin typeface="Calibri"/>
              <a:cs typeface="Calibri"/>
            </a:endParaRPr>
          </a:p>
          <a:p>
            <a:pPr marL="293370" marR="398145" indent="-283416"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894" algn="l"/>
              </a:tabLst>
            </a:pPr>
            <a:r>
              <a:rPr sz="1898" dirty="0">
                <a:latin typeface="Calibri"/>
                <a:cs typeface="Calibri"/>
              </a:rPr>
              <a:t>Need to ensure we </a:t>
            </a:r>
            <a:r>
              <a:rPr sz="1898" spc="-4" dirty="0">
                <a:latin typeface="Calibri"/>
                <a:cs typeface="Calibri"/>
              </a:rPr>
              <a:t>don’t </a:t>
            </a:r>
            <a:r>
              <a:rPr sz="1898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“look</a:t>
            </a:r>
            <a:r>
              <a:rPr sz="1898" spc="-21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at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future”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when </a:t>
            </a:r>
            <a:r>
              <a:rPr sz="1898" spc="-417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predicting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 sequence</a:t>
            </a:r>
          </a:p>
          <a:p>
            <a:pPr marL="576263" lvl="1" indent="-189119">
              <a:spcBef>
                <a:spcPts val="458"/>
              </a:spcBef>
              <a:buClr>
                <a:srgbClr val="007B92"/>
              </a:buClr>
              <a:buFont typeface="Times New Roman"/>
              <a:buChar char="•"/>
              <a:tabLst>
                <a:tab pos="576786" algn="l"/>
              </a:tabLst>
            </a:pPr>
            <a:r>
              <a:rPr sz="1898" spc="-4" dirty="0">
                <a:latin typeface="Calibri"/>
                <a:cs typeface="Calibri"/>
              </a:rPr>
              <a:t>Like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in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machine</a:t>
            </a:r>
            <a:r>
              <a:rPr sz="1898" spc="-4" dirty="0">
                <a:latin typeface="Calibri"/>
                <a:cs typeface="Calibri"/>
              </a:rPr>
              <a:t> translation</a:t>
            </a:r>
            <a:endParaRPr sz="1898" dirty="0">
              <a:latin typeface="Calibri"/>
              <a:cs typeface="Calibri"/>
            </a:endParaRPr>
          </a:p>
          <a:p>
            <a:pPr marL="576263" lvl="1" indent="-189119">
              <a:spcBef>
                <a:spcPts val="454"/>
              </a:spcBef>
              <a:buClr>
                <a:srgbClr val="007B92"/>
              </a:buClr>
              <a:buFont typeface="Times New Roman"/>
              <a:buChar char="•"/>
              <a:tabLst>
                <a:tab pos="576786" algn="l"/>
              </a:tabLst>
            </a:pPr>
            <a:r>
              <a:rPr sz="1898" dirty="0">
                <a:latin typeface="Calibri"/>
                <a:cs typeface="Calibri"/>
              </a:rPr>
              <a:t>Or</a:t>
            </a:r>
            <a:r>
              <a:rPr sz="1898" spc="-21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language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modeling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sz="half" idx="3"/>
          </p:nvPr>
        </p:nvSpPr>
        <p:spPr>
          <a:xfrm>
            <a:off x="5652747" y="1939409"/>
            <a:ext cx="3281553" cy="3811701"/>
          </a:xfrm>
          <a:prstGeom prst="rect">
            <a:avLst/>
          </a:prstGeom>
        </p:spPr>
        <p:txBody>
          <a:bodyPr vert="horz" wrap="square" lIns="0" tIns="84344" rIns="0" bIns="0" rtlCol="0">
            <a:spAutoFit/>
          </a:bodyPr>
          <a:lstStyle/>
          <a:p>
            <a:pPr marL="1311783">
              <a:spcBef>
                <a:spcPts val="664"/>
              </a:spcBef>
            </a:pPr>
            <a:r>
              <a:rPr lang="en-US" sz="2310" b="1" spc="-4" dirty="0"/>
              <a:t>Solutions</a:t>
            </a:r>
            <a:endParaRPr sz="2310" b="1" spc="-4" dirty="0"/>
          </a:p>
          <a:p>
            <a:pPr marL="293370" marR="243078" indent="-282893">
              <a:spcBef>
                <a:spcPts val="483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1898" dirty="0">
                <a:latin typeface="Calibri"/>
                <a:cs typeface="Calibri"/>
              </a:rPr>
              <a:t>Add </a:t>
            </a:r>
            <a:r>
              <a:rPr sz="1898" spc="-4" dirty="0">
                <a:latin typeface="Calibri"/>
                <a:cs typeface="Calibri"/>
              </a:rPr>
              <a:t>position </a:t>
            </a:r>
            <a:r>
              <a:rPr sz="1898" dirty="0">
                <a:latin typeface="Calibri"/>
                <a:cs typeface="Calibri"/>
              </a:rPr>
              <a:t>representations to </a:t>
            </a:r>
            <a:r>
              <a:rPr sz="1898" spc="-4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inputs</a:t>
            </a:r>
          </a:p>
          <a:p>
            <a:pPr>
              <a:spcBef>
                <a:spcPts val="17"/>
              </a:spcBef>
              <a:buClr>
                <a:srgbClr val="8B1515"/>
              </a:buClr>
              <a:buFont typeface="Times New Roman"/>
              <a:buChar char="•"/>
            </a:pPr>
            <a:endParaRPr sz="2599" dirty="0">
              <a:latin typeface="Calibri"/>
              <a:cs typeface="Calibri"/>
            </a:endParaRPr>
          </a:p>
          <a:p>
            <a:pPr marL="293370" marR="4191" indent="-282893"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1898" dirty="0">
                <a:latin typeface="Calibri"/>
                <a:cs typeface="Calibri"/>
              </a:rPr>
              <a:t>Easy </a:t>
            </a:r>
            <a:r>
              <a:rPr sz="1898" spc="-4" dirty="0">
                <a:latin typeface="Calibri"/>
                <a:cs typeface="Calibri"/>
              </a:rPr>
              <a:t>fix: </a:t>
            </a:r>
            <a:r>
              <a:rPr sz="1898" dirty="0">
                <a:latin typeface="Calibri"/>
                <a:cs typeface="Calibri"/>
              </a:rPr>
              <a:t>apply </a:t>
            </a:r>
            <a:r>
              <a:rPr sz="1898" spc="-4" dirty="0">
                <a:latin typeface="Calibri"/>
                <a:cs typeface="Calibri"/>
              </a:rPr>
              <a:t>the </a:t>
            </a:r>
            <a:r>
              <a:rPr sz="1898" dirty="0">
                <a:latin typeface="Calibri"/>
                <a:cs typeface="Calibri"/>
              </a:rPr>
              <a:t>same 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feedforward network to each </a:t>
            </a:r>
            <a:r>
              <a:rPr sz="1898" spc="-4" dirty="0">
                <a:latin typeface="Calibri"/>
                <a:cs typeface="Calibri"/>
              </a:rPr>
              <a:t>self- </a:t>
            </a:r>
            <a:r>
              <a:rPr sz="1898" spc="-417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attention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output.</a:t>
            </a:r>
            <a:endParaRPr sz="1898" dirty="0">
              <a:latin typeface="Calibri"/>
              <a:cs typeface="Calibri"/>
            </a:endParaRPr>
          </a:p>
          <a:p>
            <a:pPr>
              <a:spcBef>
                <a:spcPts val="17"/>
              </a:spcBef>
              <a:buClr>
                <a:srgbClr val="8B1515"/>
              </a:buClr>
              <a:buFont typeface="Times New Roman"/>
              <a:buChar char="•"/>
            </a:pPr>
            <a:endParaRPr sz="2599" dirty="0">
              <a:latin typeface="Calibri"/>
              <a:cs typeface="Calibri"/>
            </a:endParaRPr>
          </a:p>
          <a:p>
            <a:pPr marL="282369" marR="75962" indent="-282369">
              <a:buClr>
                <a:srgbClr val="8B1515"/>
              </a:buClr>
              <a:buFont typeface="Times New Roman"/>
              <a:buChar char="•"/>
              <a:tabLst>
                <a:tab pos="282369" algn="l"/>
                <a:tab pos="293370" algn="l"/>
              </a:tabLst>
            </a:pPr>
            <a:r>
              <a:rPr sz="1898" dirty="0">
                <a:latin typeface="Calibri"/>
                <a:cs typeface="Calibri"/>
              </a:rPr>
              <a:t>Mask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out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 future by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artificially</a:t>
            </a:r>
            <a:r>
              <a:rPr lang="en-US" sz="1898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setting </a:t>
            </a:r>
            <a:r>
              <a:rPr sz="1898" spc="-4" dirty="0">
                <a:latin typeface="Calibri"/>
                <a:cs typeface="Calibri"/>
              </a:rPr>
              <a:t>attention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weights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to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0!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4249626" y="2654739"/>
            <a:ext cx="1109568" cy="112110"/>
            <a:chOff x="5151062" y="1936320"/>
            <a:chExt cx="1344930" cy="1358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1062" y="1936320"/>
              <a:ext cx="1344853" cy="13538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185409" y="19438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4182989" y="3849174"/>
            <a:ext cx="1109568" cy="112110"/>
            <a:chOff x="5070290" y="3384120"/>
            <a:chExt cx="1344930" cy="13589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0290" y="3384120"/>
              <a:ext cx="1344853" cy="13538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104638" y="33916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4182989" y="5106474"/>
            <a:ext cx="1109568" cy="112110"/>
            <a:chOff x="5070290" y="4908120"/>
            <a:chExt cx="1344930" cy="13589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0290" y="4908120"/>
              <a:ext cx="1344853" cy="13538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104638" y="49156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186E118-2E70-41F2-BD14-43ACA3369200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19" name="Title 15">
            <a:extLst>
              <a:ext uri="{FF2B5EF4-FFF2-40B4-BE49-F238E27FC236}">
                <a16:creationId xmlns:a16="http://schemas.microsoft.com/office/drawing/2014/main" id="{1CAA92E5-8A7E-4431-AD83-AC00B954B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1083374"/>
          </a:xfrm>
        </p:spPr>
        <p:txBody>
          <a:bodyPr/>
          <a:lstStyle/>
          <a:p>
            <a:r>
              <a:rPr lang="en-US" sz="3520" b="0" spc="4" dirty="0">
                <a:latin typeface="Calibri"/>
                <a:cs typeface="Calibri"/>
              </a:rPr>
              <a:t>Barriers</a:t>
            </a:r>
            <a:r>
              <a:rPr lang="en-US" sz="3520" b="0" spc="9" dirty="0">
                <a:latin typeface="Calibri"/>
                <a:cs typeface="Calibri"/>
              </a:rPr>
              <a:t> and</a:t>
            </a:r>
            <a:r>
              <a:rPr lang="en-US" sz="3520" b="0" spc="4" dirty="0">
                <a:latin typeface="Calibri"/>
                <a:cs typeface="Calibri"/>
              </a:rPr>
              <a:t> </a:t>
            </a:r>
            <a:r>
              <a:rPr lang="en-US" sz="3520" b="0" dirty="0">
                <a:latin typeface="Calibri"/>
                <a:cs typeface="Calibri"/>
              </a:rPr>
              <a:t>solutions</a:t>
            </a:r>
            <a:r>
              <a:rPr lang="en-US" sz="3520" b="0" spc="21" dirty="0">
                <a:latin typeface="Calibri"/>
                <a:cs typeface="Calibri"/>
              </a:rPr>
              <a:t> </a:t>
            </a:r>
            <a:r>
              <a:rPr lang="en-US" sz="3520" b="0" spc="4" dirty="0">
                <a:latin typeface="Calibri"/>
                <a:cs typeface="Calibri"/>
              </a:rPr>
              <a:t>for Self-Attention</a:t>
            </a:r>
            <a:r>
              <a:rPr lang="en-US" sz="3520" b="0" dirty="0">
                <a:latin typeface="Calibri"/>
                <a:cs typeface="Calibri"/>
              </a:rPr>
              <a:t> </a:t>
            </a:r>
            <a:r>
              <a:rPr lang="en-US" sz="3520" b="0" spc="4" dirty="0">
                <a:latin typeface="Calibri"/>
                <a:cs typeface="Calibri"/>
              </a:rPr>
              <a:t>as</a:t>
            </a:r>
            <a:r>
              <a:rPr lang="en-US" sz="3520" b="0" spc="12" dirty="0">
                <a:latin typeface="Calibri"/>
                <a:cs typeface="Calibri"/>
              </a:rPr>
              <a:t> </a:t>
            </a:r>
            <a:r>
              <a:rPr lang="en-US" sz="3520" b="0" spc="9" dirty="0">
                <a:latin typeface="Calibri"/>
                <a:cs typeface="Calibri"/>
              </a:rPr>
              <a:t>a </a:t>
            </a:r>
            <a:r>
              <a:rPr lang="en-US" sz="3520" b="0" spc="4" dirty="0">
                <a:latin typeface="Calibri"/>
                <a:cs typeface="Calibri"/>
              </a:rPr>
              <a:t>building</a:t>
            </a:r>
            <a:r>
              <a:rPr lang="en-US" sz="3520" b="0" spc="17" dirty="0">
                <a:latin typeface="Calibri"/>
                <a:cs typeface="Calibri"/>
              </a:rPr>
              <a:t> </a:t>
            </a:r>
            <a:r>
              <a:rPr lang="en-US" sz="3520" b="0" dirty="0">
                <a:latin typeface="Calibri"/>
                <a:cs typeface="Calibri"/>
              </a:rPr>
              <a:t>block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0934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9053" y="1956643"/>
            <a:ext cx="8276178" cy="4550637"/>
          </a:xfrm>
          <a:prstGeom prst="rect">
            <a:avLst/>
          </a:prstGeom>
        </p:spPr>
        <p:txBody>
          <a:bodyPr vert="horz" wrap="square" lIns="0" tIns="68104" rIns="0" bIns="0" rtlCol="0">
            <a:spAutoFit/>
          </a:bodyPr>
          <a:lstStyle/>
          <a:p>
            <a:pPr marL="293370" indent="-283416">
              <a:spcBef>
                <a:spcPts val="537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894" algn="l"/>
              </a:tabLst>
            </a:pPr>
            <a:r>
              <a:rPr sz="1898" b="1" dirty="0">
                <a:latin typeface="Calibri"/>
                <a:cs typeface="Calibri"/>
              </a:rPr>
              <a:t>Self-attention</a:t>
            </a:r>
            <a:r>
              <a:rPr sz="1898" dirty="0">
                <a:latin typeface="Calibri"/>
                <a:cs typeface="Calibri"/>
              </a:rPr>
              <a:t>:</a:t>
            </a:r>
            <a:endParaRPr sz="1898">
              <a:latin typeface="Calibri"/>
              <a:cs typeface="Calibri"/>
            </a:endParaRPr>
          </a:p>
          <a:p>
            <a:pPr marL="576263" lvl="1" indent="-189119">
              <a:spcBef>
                <a:spcPts val="458"/>
              </a:spcBef>
              <a:buClr>
                <a:srgbClr val="007B92"/>
              </a:buClr>
              <a:buFont typeface="Times New Roman"/>
              <a:buChar char="•"/>
              <a:tabLst>
                <a:tab pos="576786" algn="l"/>
              </a:tabLst>
            </a:pPr>
            <a:r>
              <a:rPr sz="1898" dirty="0">
                <a:latin typeface="Calibri"/>
                <a:cs typeface="Calibri"/>
              </a:rPr>
              <a:t>the</a:t>
            </a:r>
            <a:r>
              <a:rPr sz="1898" spc="-4" dirty="0">
                <a:latin typeface="Calibri"/>
                <a:cs typeface="Calibri"/>
              </a:rPr>
              <a:t> basis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of </a:t>
            </a:r>
            <a:r>
              <a:rPr sz="1898" dirty="0">
                <a:latin typeface="Calibri"/>
                <a:cs typeface="Calibri"/>
              </a:rPr>
              <a:t>the method.</a:t>
            </a:r>
            <a:endParaRPr sz="1898">
              <a:latin typeface="Calibri"/>
              <a:cs typeface="Calibri"/>
            </a:endParaRPr>
          </a:p>
          <a:p>
            <a:pPr marL="293370" indent="-283416">
              <a:spcBef>
                <a:spcPts val="458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894" algn="l"/>
              </a:tabLst>
            </a:pPr>
            <a:r>
              <a:rPr sz="1898" b="1" spc="-4" dirty="0">
                <a:latin typeface="Calibri"/>
                <a:cs typeface="Calibri"/>
              </a:rPr>
              <a:t>Position</a:t>
            </a:r>
            <a:r>
              <a:rPr sz="1898" b="1" spc="-37" dirty="0">
                <a:latin typeface="Calibri"/>
                <a:cs typeface="Calibri"/>
              </a:rPr>
              <a:t> </a:t>
            </a:r>
            <a:r>
              <a:rPr sz="1898" b="1" dirty="0">
                <a:latin typeface="Calibri"/>
                <a:cs typeface="Calibri"/>
              </a:rPr>
              <a:t>representations</a:t>
            </a:r>
            <a:r>
              <a:rPr sz="1898" dirty="0">
                <a:latin typeface="Calibri"/>
                <a:cs typeface="Calibri"/>
              </a:rPr>
              <a:t>:</a:t>
            </a:r>
            <a:endParaRPr sz="1898">
              <a:latin typeface="Calibri"/>
              <a:cs typeface="Calibri"/>
            </a:endParaRPr>
          </a:p>
          <a:p>
            <a:pPr marL="576263" marR="4191" lvl="1" indent="-188595">
              <a:spcBef>
                <a:spcPts val="454"/>
              </a:spcBef>
              <a:buClr>
                <a:srgbClr val="007B92"/>
              </a:buClr>
              <a:buFont typeface="Times New Roman"/>
              <a:buChar char="•"/>
              <a:tabLst>
                <a:tab pos="576786" algn="l"/>
              </a:tabLst>
            </a:pPr>
            <a:r>
              <a:rPr sz="1898" spc="-4" dirty="0">
                <a:latin typeface="Calibri"/>
                <a:cs typeface="Calibri"/>
              </a:rPr>
              <a:t>Specify</a:t>
            </a:r>
            <a:r>
              <a:rPr sz="1898" dirty="0">
                <a:latin typeface="Calibri"/>
                <a:cs typeface="Calibri"/>
              </a:rPr>
              <a:t> the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sequence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order,</a:t>
            </a:r>
            <a:r>
              <a:rPr sz="1898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since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self-attention is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an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unordered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function</a:t>
            </a:r>
            <a:r>
              <a:rPr sz="1898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of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its </a:t>
            </a:r>
            <a:r>
              <a:rPr sz="1898" spc="-4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inputs.</a:t>
            </a:r>
            <a:endParaRPr sz="1898">
              <a:latin typeface="Calibri"/>
              <a:cs typeface="Calibri"/>
            </a:endParaRPr>
          </a:p>
          <a:p>
            <a:pPr marL="293370" indent="-283416">
              <a:spcBef>
                <a:spcPts val="458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894" algn="l"/>
              </a:tabLst>
            </a:pPr>
            <a:r>
              <a:rPr sz="1898" b="1" spc="-4" dirty="0">
                <a:latin typeface="Calibri"/>
                <a:cs typeface="Calibri"/>
              </a:rPr>
              <a:t>Nonlinearities</a:t>
            </a:r>
            <a:r>
              <a:rPr sz="1898" spc="-4" dirty="0">
                <a:latin typeface="Calibri"/>
                <a:cs typeface="Calibri"/>
              </a:rPr>
              <a:t>:</a:t>
            </a:r>
            <a:endParaRPr sz="1898">
              <a:latin typeface="Calibri"/>
              <a:cs typeface="Calibri"/>
            </a:endParaRPr>
          </a:p>
          <a:p>
            <a:pPr marL="576263" lvl="1" indent="-189119">
              <a:spcBef>
                <a:spcPts val="454"/>
              </a:spcBef>
              <a:buClr>
                <a:srgbClr val="007B92"/>
              </a:buClr>
              <a:buFont typeface="Times New Roman"/>
              <a:buChar char="•"/>
              <a:tabLst>
                <a:tab pos="576786" algn="l"/>
              </a:tabLst>
            </a:pPr>
            <a:r>
              <a:rPr sz="1898" dirty="0">
                <a:latin typeface="Calibri"/>
                <a:cs typeface="Calibri"/>
              </a:rPr>
              <a:t>At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output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of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 self-attention </a:t>
            </a:r>
            <a:r>
              <a:rPr sz="1898" spc="-4" dirty="0">
                <a:latin typeface="Calibri"/>
                <a:cs typeface="Calibri"/>
              </a:rPr>
              <a:t>block</a:t>
            </a:r>
            <a:endParaRPr sz="1898">
              <a:latin typeface="Calibri"/>
              <a:cs typeface="Calibri"/>
            </a:endParaRPr>
          </a:p>
          <a:p>
            <a:pPr marL="576263" lvl="1" indent="-189119">
              <a:spcBef>
                <a:spcPts val="458"/>
              </a:spcBef>
              <a:buClr>
                <a:srgbClr val="007B92"/>
              </a:buClr>
              <a:buFont typeface="Times New Roman"/>
              <a:buChar char="•"/>
              <a:tabLst>
                <a:tab pos="576786" algn="l"/>
              </a:tabLst>
            </a:pPr>
            <a:r>
              <a:rPr sz="1898" dirty="0">
                <a:latin typeface="Calibri"/>
                <a:cs typeface="Calibri"/>
              </a:rPr>
              <a:t>Frequently implemented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as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simple</a:t>
            </a:r>
            <a:r>
              <a:rPr sz="1898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feed-forward</a:t>
            </a:r>
            <a:r>
              <a:rPr sz="1898" spc="-21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network.</a:t>
            </a:r>
            <a:endParaRPr sz="1898">
              <a:latin typeface="Calibri"/>
              <a:cs typeface="Calibri"/>
            </a:endParaRPr>
          </a:p>
          <a:p>
            <a:pPr marL="293370" indent="-283416">
              <a:spcBef>
                <a:spcPts val="454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894" algn="l"/>
              </a:tabLst>
            </a:pPr>
            <a:r>
              <a:rPr sz="1898" b="1" spc="-4" dirty="0">
                <a:latin typeface="Calibri"/>
                <a:cs typeface="Calibri"/>
              </a:rPr>
              <a:t>Masking</a:t>
            </a:r>
            <a:r>
              <a:rPr sz="1898" spc="-4" dirty="0">
                <a:latin typeface="Calibri"/>
                <a:cs typeface="Calibri"/>
              </a:rPr>
              <a:t>:</a:t>
            </a:r>
            <a:endParaRPr sz="1898">
              <a:latin typeface="Calibri"/>
              <a:cs typeface="Calibri"/>
            </a:endParaRPr>
          </a:p>
          <a:p>
            <a:pPr marL="576263" lvl="1" indent="-189119">
              <a:spcBef>
                <a:spcPts val="458"/>
              </a:spcBef>
              <a:buClr>
                <a:srgbClr val="007B92"/>
              </a:buClr>
              <a:buFont typeface="Times New Roman"/>
              <a:buChar char="•"/>
              <a:tabLst>
                <a:tab pos="576786" algn="l"/>
              </a:tabLst>
            </a:pPr>
            <a:r>
              <a:rPr sz="1898" dirty="0">
                <a:latin typeface="Calibri"/>
                <a:cs typeface="Calibri"/>
              </a:rPr>
              <a:t>In </a:t>
            </a:r>
            <a:r>
              <a:rPr sz="1898" spc="-4" dirty="0">
                <a:latin typeface="Calibri"/>
                <a:cs typeface="Calibri"/>
              </a:rPr>
              <a:t>order</a:t>
            </a:r>
            <a:r>
              <a:rPr sz="1898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to </a:t>
            </a:r>
            <a:r>
              <a:rPr sz="1898" dirty="0">
                <a:latin typeface="Calibri"/>
                <a:cs typeface="Calibri"/>
              </a:rPr>
              <a:t>parallelize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operations while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not </a:t>
            </a:r>
            <a:r>
              <a:rPr sz="1898" dirty="0">
                <a:latin typeface="Calibri"/>
                <a:cs typeface="Calibri"/>
              </a:rPr>
              <a:t>looking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at the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future.</a:t>
            </a:r>
            <a:endParaRPr sz="1898">
              <a:latin typeface="Calibri"/>
              <a:cs typeface="Calibri"/>
            </a:endParaRPr>
          </a:p>
          <a:p>
            <a:pPr marL="576263" lvl="1" indent="-189119">
              <a:spcBef>
                <a:spcPts val="454"/>
              </a:spcBef>
              <a:buClr>
                <a:srgbClr val="007B92"/>
              </a:buClr>
              <a:buFont typeface="Times New Roman"/>
              <a:buChar char="•"/>
              <a:tabLst>
                <a:tab pos="576786" algn="l"/>
              </a:tabLst>
            </a:pPr>
            <a:r>
              <a:rPr sz="1898" dirty="0">
                <a:latin typeface="Calibri"/>
                <a:cs typeface="Calibri"/>
              </a:rPr>
              <a:t>Keeps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information about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future </a:t>
            </a:r>
            <a:r>
              <a:rPr sz="1898" spc="-4" dirty="0">
                <a:latin typeface="Calibri"/>
                <a:cs typeface="Calibri"/>
              </a:rPr>
              <a:t>from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“leaking”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to the</a:t>
            </a:r>
            <a:r>
              <a:rPr sz="1898" spc="17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past.</a:t>
            </a:r>
            <a:endParaRPr sz="1898">
              <a:latin typeface="Calibri"/>
              <a:cs typeface="Calibri"/>
            </a:endParaRPr>
          </a:p>
          <a:p>
            <a:pPr lvl="1">
              <a:spcBef>
                <a:spcPts val="17"/>
              </a:spcBef>
              <a:buClr>
                <a:srgbClr val="007B92"/>
              </a:buClr>
              <a:buFont typeface="Times New Roman"/>
              <a:buChar char="•"/>
            </a:pPr>
            <a:endParaRPr sz="2599">
              <a:latin typeface="Calibri"/>
              <a:cs typeface="Calibri"/>
            </a:endParaRPr>
          </a:p>
          <a:p>
            <a:pPr marL="293370" indent="-283416"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894" algn="l"/>
              </a:tabLst>
            </a:pPr>
            <a:r>
              <a:rPr sz="1898" spc="-4" dirty="0">
                <a:latin typeface="Calibri"/>
                <a:cs typeface="Calibri"/>
              </a:rPr>
              <a:t>That’s</a:t>
            </a:r>
            <a:r>
              <a:rPr sz="1898" dirty="0">
                <a:latin typeface="Calibri"/>
                <a:cs typeface="Calibri"/>
              </a:rPr>
              <a:t> it!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But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this is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not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b="1" spc="-4" dirty="0">
                <a:latin typeface="Calibri"/>
                <a:cs typeface="Calibri"/>
              </a:rPr>
              <a:t>Transformer</a:t>
            </a:r>
            <a:r>
              <a:rPr sz="1898" b="1" spc="-21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model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we’ve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been</a:t>
            </a:r>
            <a:r>
              <a:rPr sz="1898" spc="17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hearing </a:t>
            </a:r>
            <a:r>
              <a:rPr sz="1898" dirty="0">
                <a:latin typeface="Calibri"/>
                <a:cs typeface="Calibri"/>
              </a:rPr>
              <a:t>about.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17C6292-3318-4535-A2B6-3C4B1C195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541687"/>
          </a:xfrm>
        </p:spPr>
        <p:txBody>
          <a:bodyPr/>
          <a:lstStyle/>
          <a:p>
            <a:r>
              <a:rPr lang="en-US" sz="3520" spc="4" dirty="0">
                <a:latin typeface="Calibri"/>
                <a:cs typeface="Calibri"/>
              </a:rPr>
              <a:t>Necessities for </a:t>
            </a:r>
            <a:r>
              <a:rPr lang="en-US" sz="3520" spc="9" dirty="0">
                <a:latin typeface="Calibri"/>
                <a:cs typeface="Calibri"/>
              </a:rPr>
              <a:t>a</a:t>
            </a:r>
            <a:r>
              <a:rPr lang="en-US" sz="3520" spc="4" dirty="0">
                <a:latin typeface="Calibri"/>
                <a:cs typeface="Calibri"/>
              </a:rPr>
              <a:t> self-attention </a:t>
            </a:r>
            <a:r>
              <a:rPr lang="en-US" sz="3520" dirty="0">
                <a:latin typeface="Calibri"/>
                <a:cs typeface="Calibri"/>
              </a:rPr>
              <a:t>building</a:t>
            </a:r>
            <a:r>
              <a:rPr lang="en-US" sz="3520" spc="9" dirty="0">
                <a:latin typeface="Calibri"/>
                <a:cs typeface="Calibri"/>
              </a:rPr>
              <a:t> </a:t>
            </a:r>
            <a:r>
              <a:rPr lang="en-US" sz="3520" dirty="0">
                <a:latin typeface="Calibri"/>
                <a:cs typeface="Calibri"/>
              </a:rPr>
              <a:t>block: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645926-8D8B-48F8-8940-C5D6CA73F7C5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25400781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42028" y="114300"/>
            <a:ext cx="5089549" cy="75069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5840">
              <a:defRPr/>
            </a:pPr>
            <a:endParaRPr sz="19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1894" y="390907"/>
            <a:ext cx="5340731" cy="55579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10"/>
              </a:spcBef>
            </a:pPr>
            <a:r>
              <a:rPr sz="3520" dirty="0"/>
              <a:t>Transformer Overview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21894" y="1886508"/>
            <a:ext cx="4607306" cy="6035307"/>
          </a:xfrm>
          <a:prstGeom prst="rect">
            <a:avLst/>
          </a:prstGeom>
        </p:spPr>
        <p:txBody>
          <a:bodyPr vert="horz" wrap="square" lIns="0" tIns="11176" rIns="0" bIns="0" rtlCol="0">
            <a:spAutoFit/>
          </a:bodyPr>
          <a:lstStyle/>
          <a:p>
            <a:pPr marL="13970" marR="5588" defTabSz="1005840">
              <a:lnSpc>
                <a:spcPct val="100600"/>
              </a:lnSpc>
              <a:spcBef>
                <a:spcPts val="88"/>
              </a:spcBef>
              <a:defRPr/>
            </a:pPr>
            <a:r>
              <a:rPr sz="2207" dirty="0">
                <a:solidFill>
                  <a:prstClr val="black"/>
                </a:solidFill>
                <a:latin typeface="Arial"/>
                <a:cs typeface="Arial"/>
              </a:rPr>
              <a:t>Attention is all you need. 2017.  Aswani, Shazeer, Parmar, Uszkoreit,  Jones, Gomez, Kaiser, Polosukhin  </a:t>
            </a:r>
            <a:r>
              <a:rPr sz="2207" dirty="0">
                <a:solidFill>
                  <a:prstClr val="black"/>
                </a:solidFill>
                <a:latin typeface="Arial"/>
                <a:cs typeface="Arial"/>
                <a:hlinkClick r:id="rId3"/>
              </a:rPr>
              <a:t>https://arxiv.org/pdf/1706.03762.pdf</a:t>
            </a:r>
            <a:r>
              <a:rPr lang="en-US" sz="220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endParaRPr sz="2207" dirty="0">
              <a:solidFill>
                <a:prstClr val="black"/>
              </a:solidFill>
              <a:latin typeface="Arial"/>
              <a:cs typeface="Arial"/>
            </a:endParaRPr>
          </a:p>
          <a:p>
            <a:pPr marL="391160" marR="63564" indent="-377190" defTabSz="1005840">
              <a:lnSpc>
                <a:spcPct val="100800"/>
              </a:lnSpc>
              <a:spcBef>
                <a:spcPts val="556"/>
              </a:spcBef>
              <a:buClr>
                <a:srgbClr val="CC0000"/>
              </a:buClr>
              <a:buFont typeface="Times New Roman"/>
              <a:buChar char="•"/>
              <a:tabLst>
                <a:tab pos="390462" algn="l"/>
                <a:tab pos="391160" algn="l"/>
              </a:tabLst>
              <a:defRPr/>
            </a:pPr>
            <a:r>
              <a:rPr sz="2207" dirty="0">
                <a:solidFill>
                  <a:prstClr val="black"/>
                </a:solidFill>
                <a:latin typeface="Arial"/>
                <a:cs typeface="Arial"/>
              </a:rPr>
              <a:t>Non-recurrent sequence-to-  sequence encoder-decoder model</a:t>
            </a:r>
          </a:p>
          <a:p>
            <a:pPr marL="391160" marR="1241933" indent="-377190" defTabSz="1005840">
              <a:lnSpc>
                <a:spcPct val="100800"/>
              </a:lnSpc>
              <a:spcBef>
                <a:spcPts val="660"/>
              </a:spcBef>
              <a:buClr>
                <a:srgbClr val="CC0000"/>
              </a:buClr>
              <a:buFont typeface="Times New Roman"/>
              <a:buChar char="•"/>
              <a:tabLst>
                <a:tab pos="390462" algn="l"/>
                <a:tab pos="391160" algn="l"/>
              </a:tabLst>
              <a:defRPr/>
            </a:pPr>
            <a:r>
              <a:rPr sz="2207" dirty="0">
                <a:solidFill>
                  <a:prstClr val="black"/>
                </a:solidFill>
                <a:latin typeface="Arial"/>
                <a:cs typeface="Arial"/>
              </a:rPr>
              <a:t>Task: machine translation  with parallel corpus</a:t>
            </a:r>
          </a:p>
          <a:p>
            <a:pPr marL="391160" indent="-377190" defTabSz="1005840">
              <a:spcBef>
                <a:spcPts val="556"/>
              </a:spcBef>
              <a:buClr>
                <a:srgbClr val="CC0000"/>
              </a:buClr>
              <a:buFont typeface="Times New Roman"/>
              <a:buChar char="•"/>
              <a:tabLst>
                <a:tab pos="390462" algn="l"/>
                <a:tab pos="391160" algn="l"/>
              </a:tabLst>
              <a:defRPr/>
            </a:pPr>
            <a:r>
              <a:rPr sz="2207" dirty="0">
                <a:solidFill>
                  <a:prstClr val="black"/>
                </a:solidFill>
                <a:latin typeface="Arial"/>
                <a:cs typeface="Arial"/>
              </a:rPr>
              <a:t>Predict each translated word</a:t>
            </a:r>
          </a:p>
          <a:p>
            <a:pPr marL="391160" marR="798386" indent="-377190" defTabSz="1005840">
              <a:lnSpc>
                <a:spcPct val="99200"/>
              </a:lnSpc>
              <a:spcBef>
                <a:spcPts val="715"/>
              </a:spcBef>
              <a:buClr>
                <a:srgbClr val="CC0000"/>
              </a:buClr>
              <a:buFont typeface="Times New Roman"/>
              <a:buChar char="•"/>
              <a:tabLst>
                <a:tab pos="390462" algn="l"/>
                <a:tab pos="391160" algn="l"/>
              </a:tabLst>
              <a:defRPr/>
            </a:pPr>
            <a:r>
              <a:rPr sz="2207" dirty="0">
                <a:solidFill>
                  <a:prstClr val="black"/>
                </a:solidFill>
                <a:latin typeface="Arial"/>
                <a:cs typeface="Arial"/>
              </a:rPr>
              <a:t>Final cost/error function is  standard cross-entropy error on top of a softmax classifier</a:t>
            </a:r>
          </a:p>
          <a:p>
            <a:pPr defTabSz="1005840">
              <a:spcBef>
                <a:spcPts val="22"/>
              </a:spcBef>
              <a:defRPr/>
            </a:pPr>
            <a:endParaRPr sz="2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114806" defTabSz="1005840">
              <a:spcBef>
                <a:spcPts val="6"/>
              </a:spcBef>
              <a:defRPr/>
            </a:pPr>
            <a:r>
              <a:rPr sz="1540" dirty="0">
                <a:solidFill>
                  <a:prstClr val="black"/>
                </a:solidFill>
                <a:latin typeface="Arial"/>
                <a:cs typeface="Arial"/>
              </a:rPr>
              <a:t>This and related figures from paper </a:t>
            </a:r>
            <a:r>
              <a:rPr sz="1540" dirty="0">
                <a:solidFill>
                  <a:prstClr val="black"/>
                </a:solidFill>
                <a:latin typeface="DejaVu Sans"/>
                <a:cs typeface="DejaVu Sans"/>
              </a:rPr>
              <a:t>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CFA523-29A8-4AD3-A31B-9A85DCACBC11}"/>
              </a:ext>
            </a:extLst>
          </p:cNvPr>
          <p:cNvSpPr txBox="1"/>
          <p:nvPr/>
        </p:nvSpPr>
        <p:spPr>
          <a:xfrm>
            <a:off x="0" y="7353401"/>
            <a:ext cx="1636602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1113806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1893" y="390907"/>
            <a:ext cx="4942585" cy="55579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10"/>
              </a:spcBef>
            </a:pPr>
            <a:r>
              <a:rPr lang="en-US" sz="3520" spc="-198"/>
              <a:t>Transformer</a:t>
            </a:r>
            <a:r>
              <a:rPr lang="en-US" sz="3520" spc="-347"/>
              <a:t> </a:t>
            </a:r>
            <a:r>
              <a:rPr lang="en-US" sz="3520" spc="-224"/>
              <a:t>Encoder</a:t>
            </a:r>
            <a:endParaRPr lang="en-US" sz="3520" dirty="0"/>
          </a:p>
        </p:txBody>
      </p:sp>
      <p:sp>
        <p:nvSpPr>
          <p:cNvPr id="3" name="object 3"/>
          <p:cNvSpPr txBox="1"/>
          <p:nvPr/>
        </p:nvSpPr>
        <p:spPr>
          <a:xfrm>
            <a:off x="421895" y="1324103"/>
            <a:ext cx="4942586" cy="2251835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391160" marR="5588" indent="-377190" defTabSz="1005840">
              <a:lnSpc>
                <a:spcPct val="100800"/>
              </a:lnSpc>
              <a:spcBef>
                <a:spcPts val="83"/>
              </a:spcBef>
              <a:buClr>
                <a:srgbClr val="CC0000"/>
              </a:buClr>
              <a:buFont typeface="Times New Roman"/>
              <a:buChar char="•"/>
              <a:tabLst>
                <a:tab pos="390462" algn="l"/>
                <a:tab pos="391160" algn="l"/>
              </a:tabLst>
              <a:defRPr/>
            </a:pP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For encoder, at each block, we use the same Q, K and V</a:t>
            </a:r>
          </a:p>
          <a:p>
            <a:pPr marL="391160" defTabSz="1005840">
              <a:spcBef>
                <a:spcPts val="28"/>
              </a:spcBef>
              <a:defRPr/>
            </a:pP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from the previous layer</a:t>
            </a:r>
          </a:p>
          <a:p>
            <a:pPr defTabSz="1005840">
              <a:spcBef>
                <a:spcPts val="44"/>
              </a:spcBef>
              <a:defRPr/>
            </a:pPr>
            <a:endParaRPr sz="352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91160" indent="-377190" defTabSz="1005840">
              <a:buClr>
                <a:srgbClr val="CC0000"/>
              </a:buClr>
              <a:buFont typeface="Times New Roman"/>
              <a:buChar char="•"/>
              <a:tabLst>
                <a:tab pos="390462" algn="l"/>
                <a:tab pos="391160" algn="l"/>
              </a:tabLst>
              <a:defRPr/>
            </a:pP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Blocks are repeated 6 times</a:t>
            </a:r>
            <a:r>
              <a:rPr lang="en-US" sz="22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(in vertical stack)</a:t>
            </a:r>
          </a:p>
        </p:txBody>
      </p:sp>
      <p:sp>
        <p:nvSpPr>
          <p:cNvPr id="4" name="object 4"/>
          <p:cNvSpPr/>
          <p:nvPr/>
        </p:nvSpPr>
        <p:spPr>
          <a:xfrm>
            <a:off x="6085332" y="764743"/>
            <a:ext cx="3195218" cy="62227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5840">
              <a:defRPr/>
            </a:pPr>
            <a:endParaRPr sz="19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E6C8B2-B640-4887-9B7A-5F0380425933}"/>
              </a:ext>
            </a:extLst>
          </p:cNvPr>
          <p:cNvSpPr txBox="1"/>
          <p:nvPr/>
        </p:nvSpPr>
        <p:spPr>
          <a:xfrm>
            <a:off x="0" y="7353401"/>
            <a:ext cx="1636602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4052880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1894" y="390907"/>
            <a:ext cx="4791169" cy="55579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10"/>
              </a:spcBef>
            </a:pPr>
            <a:r>
              <a:rPr lang="en-US" sz="3520" dirty="0"/>
              <a:t>Additional resources</a:t>
            </a:r>
            <a:endParaRPr sz="3520" dirty="0"/>
          </a:p>
        </p:txBody>
      </p:sp>
      <p:sp>
        <p:nvSpPr>
          <p:cNvPr id="3" name="object 3"/>
          <p:cNvSpPr txBox="1"/>
          <p:nvPr/>
        </p:nvSpPr>
        <p:spPr>
          <a:xfrm>
            <a:off x="421894" y="1236929"/>
            <a:ext cx="9092375" cy="4357796"/>
          </a:xfrm>
          <a:prstGeom prst="rect">
            <a:avLst/>
          </a:prstGeom>
        </p:spPr>
        <p:txBody>
          <a:bodyPr vert="horz" wrap="square" lIns="0" tIns="101283" rIns="0" bIns="0" rtlCol="0">
            <a:spAutoFit/>
          </a:bodyPr>
          <a:lstStyle/>
          <a:p>
            <a:pPr marL="391160" indent="-377190" defTabSz="1005840">
              <a:spcBef>
                <a:spcPts val="798"/>
              </a:spcBef>
              <a:buClr>
                <a:srgbClr val="CC0000"/>
              </a:buClr>
              <a:buFont typeface="Times New Roman"/>
              <a:buChar char="•"/>
              <a:tabLst>
                <a:tab pos="390462" algn="l"/>
                <a:tab pos="391160" algn="l"/>
              </a:tabLst>
              <a:defRPr/>
            </a:pPr>
            <a:r>
              <a:rPr sz="2640" dirty="0">
                <a:solidFill>
                  <a:prstClr val="black"/>
                </a:solidFill>
                <a:latin typeface="Arial"/>
                <a:cs typeface="Arial"/>
              </a:rPr>
              <a:t>Learning about transformers on your own?</a:t>
            </a:r>
          </a:p>
          <a:p>
            <a:pPr marL="768350" lvl="1" indent="-251460" defTabSz="1005840">
              <a:spcBef>
                <a:spcPts val="682"/>
              </a:spcBef>
              <a:buClr>
                <a:srgbClr val="3A87FF"/>
              </a:buClr>
              <a:buFont typeface="Times New Roman"/>
              <a:buChar char="•"/>
              <a:tabLst>
                <a:tab pos="768350" algn="l"/>
              </a:tabLst>
              <a:defRPr/>
            </a:pPr>
            <a:r>
              <a:rPr sz="2640" dirty="0">
                <a:solidFill>
                  <a:prstClr val="black"/>
                </a:solidFill>
                <a:latin typeface="Arial"/>
                <a:cs typeface="Arial"/>
              </a:rPr>
              <a:t>Key recommended resource:</a:t>
            </a:r>
          </a:p>
          <a:p>
            <a:pPr marL="1145540" lvl="2" indent="-251460" defTabSz="1005840">
              <a:spcBef>
                <a:spcPts val="572"/>
              </a:spcBef>
              <a:buClr>
                <a:srgbClr val="CC0000"/>
              </a:buClr>
              <a:buFont typeface="Times New Roman"/>
              <a:buChar char="•"/>
              <a:tabLst>
                <a:tab pos="1144842" algn="l"/>
                <a:tab pos="1145540" algn="l"/>
              </a:tabLst>
              <a:defRPr/>
            </a:pPr>
            <a:r>
              <a:rPr sz="2200" u="sng" dirty="0">
                <a:solidFill>
                  <a:srgbClr val="EF8E1C"/>
                </a:solidFill>
                <a:uFill>
                  <a:solidFill>
                    <a:srgbClr val="EF8E1C"/>
                  </a:solidFill>
                </a:uFill>
                <a:latin typeface="Arial"/>
                <a:cs typeface="Arial"/>
                <a:hlinkClick r:id="rId2"/>
              </a:rPr>
              <a:t>http://nlp.seas.harvard.edu/2018/04/03/attention.html</a:t>
            </a:r>
            <a:endParaRPr sz="2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145540" lvl="2" indent="-251460" defTabSz="1005840">
              <a:spcBef>
                <a:spcPts val="556"/>
              </a:spcBef>
              <a:buClr>
                <a:srgbClr val="CC0000"/>
              </a:buClr>
              <a:buFont typeface="Times New Roman"/>
              <a:buChar char="•"/>
              <a:tabLst>
                <a:tab pos="1144842" algn="l"/>
                <a:tab pos="1145540" algn="l"/>
              </a:tabLst>
              <a:defRPr/>
            </a:pP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The Annotated Transformer by Sasha Rush</a:t>
            </a:r>
            <a:endParaRPr lang="en-US" sz="2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145540" lvl="2" indent="-251460" defTabSz="1005840">
              <a:spcBef>
                <a:spcPts val="556"/>
              </a:spcBef>
              <a:buClr>
                <a:srgbClr val="CC0000"/>
              </a:buClr>
              <a:buFont typeface="Times New Roman"/>
              <a:buChar char="•"/>
              <a:tabLst>
                <a:tab pos="1144842" algn="l"/>
                <a:tab pos="1145540" algn="l"/>
              </a:tabLst>
              <a:defRPr/>
            </a:pPr>
            <a:r>
              <a:rPr lang="en-US" sz="2200" dirty="0">
                <a:solidFill>
                  <a:prstClr val="black"/>
                </a:solidFill>
                <a:latin typeface="Arial"/>
                <a:cs typeface="Arial"/>
              </a:rPr>
              <a:t>J</a:t>
            </a:r>
            <a:r>
              <a:rPr sz="2200" dirty="0" err="1">
                <a:solidFill>
                  <a:prstClr val="black"/>
                </a:solidFill>
                <a:latin typeface="Arial"/>
                <a:cs typeface="Arial"/>
              </a:rPr>
              <a:t>upyter</a:t>
            </a: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 Notebook using PyTorch that explains everything!</a:t>
            </a:r>
            <a:endParaRPr lang="en-US" sz="2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642620" lvl="1" indent="-251460">
              <a:spcBef>
                <a:spcPts val="556"/>
              </a:spcBef>
              <a:buClr>
                <a:srgbClr val="CC0000"/>
              </a:buClr>
              <a:buFont typeface="Times New Roman"/>
              <a:buChar char="•"/>
              <a:tabLst>
                <a:tab pos="1144842" algn="l"/>
                <a:tab pos="1145540" algn="l"/>
              </a:tabLst>
              <a:defRPr/>
            </a:pPr>
            <a:r>
              <a:rPr lang="en-US" sz="2200" dirty="0">
                <a:solidFill>
                  <a:prstClr val="black"/>
                </a:solidFill>
                <a:latin typeface="Arial"/>
                <a:cs typeface="Arial"/>
              </a:rPr>
              <a:t>The Illustrated Transformer </a:t>
            </a:r>
          </a:p>
          <a:p>
            <a:pPr marL="1145540" lvl="2" indent="-251460" defTabSz="1005840">
              <a:spcBef>
                <a:spcPts val="556"/>
              </a:spcBef>
              <a:buClr>
                <a:srgbClr val="CC0000"/>
              </a:buClr>
              <a:buFont typeface="Times New Roman"/>
              <a:buChar char="•"/>
              <a:tabLst>
                <a:tab pos="1144842" algn="l"/>
                <a:tab pos="1145540" algn="l"/>
              </a:tabLst>
              <a:defRPr/>
            </a:pPr>
            <a:r>
              <a:rPr lang="en-US" sz="2200" dirty="0">
                <a:solidFill>
                  <a:prstClr val="black"/>
                </a:solidFill>
                <a:latin typeface="Arial"/>
                <a:cs typeface="Arial"/>
                <a:hlinkClick r:id="rId3"/>
              </a:rPr>
              <a:t>http://jalammar.github.io/illustrated-transformer/</a:t>
            </a:r>
            <a:r>
              <a:rPr lang="en-US" sz="22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</a:p>
          <a:p>
            <a:pPr marL="768350" lvl="1" indent="-251460">
              <a:spcBef>
                <a:spcPts val="538"/>
              </a:spcBef>
              <a:buClr>
                <a:srgbClr val="3A87FF"/>
              </a:buClr>
              <a:buFont typeface="Times New Roman"/>
              <a:buChar char="•"/>
              <a:tabLst>
                <a:tab pos="768350" algn="l"/>
              </a:tabLst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Attention visualizer</a:t>
            </a:r>
          </a:p>
          <a:p>
            <a:pPr marL="1271270" lvl="2" indent="-251460">
              <a:spcBef>
                <a:spcPts val="538"/>
              </a:spcBef>
              <a:buClr>
                <a:srgbClr val="3A87FF"/>
              </a:buClr>
              <a:buFont typeface="Times New Roman"/>
              <a:buChar char="•"/>
              <a:tabLst>
                <a:tab pos="768350" algn="l"/>
              </a:tabLst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https://github.com/jessevig/bertviz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6890" lvl="1" defTabSz="1005840">
              <a:spcBef>
                <a:spcPts val="538"/>
              </a:spcBef>
              <a:buClr>
                <a:srgbClr val="3A87FF"/>
              </a:buClr>
              <a:tabLst>
                <a:tab pos="768350" algn="l"/>
              </a:tabLst>
              <a:defRPr/>
            </a:pPr>
            <a:endParaRPr sz="264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5441DB-EE4D-4D5B-AC2E-AF48B8BB4AC5}"/>
              </a:ext>
            </a:extLst>
          </p:cNvPr>
          <p:cNvSpPr txBox="1"/>
          <p:nvPr/>
        </p:nvSpPr>
        <p:spPr>
          <a:xfrm>
            <a:off x="0" y="7353401"/>
            <a:ext cx="2628348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Adapted from 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8257733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1895" y="390907"/>
            <a:ext cx="3994022" cy="55579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10"/>
              </a:spcBef>
            </a:pPr>
            <a:r>
              <a:rPr sz="3520" spc="-215" dirty="0"/>
              <a:t>Transformer</a:t>
            </a:r>
            <a:r>
              <a:rPr sz="3520" spc="-308" dirty="0"/>
              <a:t> </a:t>
            </a:r>
            <a:r>
              <a:rPr sz="3520" spc="-204" dirty="0"/>
              <a:t>Decoder</a:t>
            </a:r>
            <a:endParaRPr sz="3520"/>
          </a:p>
        </p:txBody>
      </p:sp>
      <p:sp>
        <p:nvSpPr>
          <p:cNvPr id="3" name="object 3"/>
          <p:cNvSpPr txBox="1"/>
          <p:nvPr/>
        </p:nvSpPr>
        <p:spPr>
          <a:xfrm>
            <a:off x="421894" y="1265987"/>
            <a:ext cx="4184714" cy="117724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391160" indent="-377190" defTabSz="1005840">
              <a:spcBef>
                <a:spcPts val="660"/>
              </a:spcBef>
              <a:buClr>
                <a:srgbClr val="CC0000"/>
              </a:buClr>
              <a:buFont typeface="Times New Roman"/>
              <a:buChar char="•"/>
              <a:tabLst>
                <a:tab pos="390462" algn="l"/>
                <a:tab pos="391160" algn="l"/>
              </a:tabLst>
              <a:defRPr/>
            </a:pPr>
            <a:r>
              <a:rPr sz="2200" spc="-110" dirty="0">
                <a:solidFill>
                  <a:prstClr val="black"/>
                </a:solidFill>
                <a:latin typeface="Arial"/>
                <a:cs typeface="Arial"/>
              </a:rPr>
              <a:t>2 </a:t>
            </a:r>
            <a:r>
              <a:rPr sz="2200" spc="-94" dirty="0">
                <a:solidFill>
                  <a:prstClr val="black"/>
                </a:solidFill>
                <a:latin typeface="Arial"/>
                <a:cs typeface="Arial"/>
              </a:rPr>
              <a:t>sublayer </a:t>
            </a:r>
            <a:r>
              <a:rPr sz="2200" spc="-154" dirty="0">
                <a:solidFill>
                  <a:prstClr val="black"/>
                </a:solidFill>
                <a:latin typeface="Arial"/>
                <a:cs typeface="Arial"/>
              </a:rPr>
              <a:t>changes </a:t>
            </a:r>
            <a:r>
              <a:rPr sz="2200" spc="-28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sz="2200" spc="-14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88" dirty="0">
                <a:solidFill>
                  <a:prstClr val="black"/>
                </a:solidFill>
                <a:latin typeface="Arial"/>
                <a:cs typeface="Arial"/>
              </a:rPr>
              <a:t>decoder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  <a:p>
            <a:pPr marL="391160" marR="5588" indent="-377190" defTabSz="1005840">
              <a:spcBef>
                <a:spcPts val="556"/>
              </a:spcBef>
              <a:buClr>
                <a:srgbClr val="CC0000"/>
              </a:buClr>
              <a:buFont typeface="Times New Roman"/>
              <a:buChar char="•"/>
              <a:tabLst>
                <a:tab pos="390462" algn="l"/>
                <a:tab pos="391160" algn="l"/>
              </a:tabLst>
              <a:defRPr/>
            </a:pPr>
            <a:r>
              <a:rPr sz="2200" spc="-110" dirty="0">
                <a:solidFill>
                  <a:prstClr val="black"/>
                </a:solidFill>
                <a:latin typeface="Arial"/>
                <a:cs typeface="Arial"/>
              </a:rPr>
              <a:t>Masked </a:t>
            </a:r>
            <a:r>
              <a:rPr sz="2200" spc="-88" dirty="0">
                <a:solidFill>
                  <a:prstClr val="black"/>
                </a:solidFill>
                <a:latin typeface="Arial"/>
                <a:cs typeface="Arial"/>
              </a:rPr>
              <a:t>decoder </a:t>
            </a:r>
            <a:r>
              <a:rPr sz="2200" spc="-33" dirty="0">
                <a:solidFill>
                  <a:prstClr val="black"/>
                </a:solidFill>
                <a:latin typeface="Arial"/>
                <a:cs typeface="Arial"/>
              </a:rPr>
              <a:t>self-attention  </a:t>
            </a:r>
            <a:r>
              <a:rPr sz="2200" spc="-72" dirty="0">
                <a:solidFill>
                  <a:prstClr val="black"/>
                </a:solidFill>
                <a:latin typeface="Arial"/>
                <a:cs typeface="Arial"/>
              </a:rPr>
              <a:t>on </a:t>
            </a:r>
            <a:r>
              <a:rPr sz="2200" spc="-77" dirty="0">
                <a:solidFill>
                  <a:prstClr val="black"/>
                </a:solidFill>
                <a:latin typeface="Arial"/>
                <a:cs typeface="Arial"/>
              </a:rPr>
              <a:t>previously </a:t>
            </a:r>
            <a:r>
              <a:rPr sz="2200" spc="-83" dirty="0">
                <a:solidFill>
                  <a:prstClr val="black"/>
                </a:solidFill>
                <a:latin typeface="Arial"/>
                <a:cs typeface="Arial"/>
              </a:rPr>
              <a:t>generated</a:t>
            </a:r>
            <a:r>
              <a:rPr sz="2200" spc="-25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38" dirty="0">
                <a:solidFill>
                  <a:prstClr val="black"/>
                </a:solidFill>
                <a:latin typeface="Arial"/>
                <a:cs typeface="Arial"/>
              </a:rPr>
              <a:t>outputs: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1894" y="3683356"/>
            <a:ext cx="3605657" cy="170687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91160" marR="5588" indent="-377190" defTabSz="1005840">
              <a:spcBef>
                <a:spcPts val="110"/>
              </a:spcBef>
              <a:buClr>
                <a:srgbClr val="CC0000"/>
              </a:buClr>
              <a:buFont typeface="Times New Roman"/>
              <a:buChar char="•"/>
              <a:tabLst>
                <a:tab pos="390462" algn="l"/>
                <a:tab pos="391160" algn="l"/>
              </a:tabLst>
              <a:defRPr/>
            </a:pPr>
            <a:r>
              <a:rPr sz="2200" spc="-116" dirty="0">
                <a:solidFill>
                  <a:prstClr val="black"/>
                </a:solidFill>
                <a:latin typeface="Arial"/>
                <a:cs typeface="Arial"/>
              </a:rPr>
              <a:t>Encoder-Decoder </a:t>
            </a:r>
            <a:r>
              <a:rPr sz="2200" spc="-22" dirty="0">
                <a:solidFill>
                  <a:prstClr val="black"/>
                </a:solidFill>
                <a:latin typeface="Arial"/>
                <a:cs typeface="Arial"/>
              </a:rPr>
              <a:t>Attention,  </a:t>
            </a:r>
            <a:r>
              <a:rPr sz="2200" spc="-66" dirty="0">
                <a:solidFill>
                  <a:prstClr val="black"/>
                </a:solidFill>
                <a:latin typeface="Arial"/>
                <a:cs typeface="Arial"/>
              </a:rPr>
              <a:t>where </a:t>
            </a:r>
            <a:r>
              <a:rPr sz="2200" spc="-88" dirty="0">
                <a:solidFill>
                  <a:prstClr val="black"/>
                </a:solidFill>
                <a:latin typeface="Arial"/>
                <a:cs typeface="Arial"/>
              </a:rPr>
              <a:t>queries </a:t>
            </a:r>
            <a:r>
              <a:rPr sz="2200" spc="-116" dirty="0">
                <a:solidFill>
                  <a:prstClr val="black"/>
                </a:solidFill>
                <a:latin typeface="Arial"/>
                <a:cs typeface="Arial"/>
              </a:rPr>
              <a:t>come </a:t>
            </a:r>
            <a:r>
              <a:rPr sz="2200" spc="-17" dirty="0">
                <a:solidFill>
                  <a:prstClr val="black"/>
                </a:solidFill>
                <a:latin typeface="Arial"/>
                <a:cs typeface="Arial"/>
              </a:rPr>
              <a:t>from  </a:t>
            </a:r>
            <a:r>
              <a:rPr sz="2200" spc="-83" dirty="0">
                <a:solidFill>
                  <a:prstClr val="black"/>
                </a:solidFill>
                <a:latin typeface="Arial"/>
                <a:cs typeface="Arial"/>
              </a:rPr>
              <a:t>previous </a:t>
            </a:r>
            <a:r>
              <a:rPr sz="2200" spc="-88" dirty="0">
                <a:solidFill>
                  <a:prstClr val="black"/>
                </a:solidFill>
                <a:latin typeface="Arial"/>
                <a:cs typeface="Arial"/>
              </a:rPr>
              <a:t>decoder </a:t>
            </a:r>
            <a:r>
              <a:rPr sz="2200" spc="-77" dirty="0">
                <a:solidFill>
                  <a:prstClr val="black"/>
                </a:solidFill>
                <a:latin typeface="Arial"/>
                <a:cs typeface="Arial"/>
              </a:rPr>
              <a:t>layer </a:t>
            </a:r>
            <a:r>
              <a:rPr sz="2200" spc="-110" dirty="0">
                <a:solidFill>
                  <a:prstClr val="black"/>
                </a:solidFill>
                <a:latin typeface="Arial"/>
                <a:cs typeface="Arial"/>
              </a:rPr>
              <a:t>and  </a:t>
            </a:r>
            <a:r>
              <a:rPr sz="2200" spc="-149" dirty="0">
                <a:solidFill>
                  <a:prstClr val="black"/>
                </a:solidFill>
                <a:latin typeface="Arial"/>
                <a:cs typeface="Arial"/>
              </a:rPr>
              <a:t>keys </a:t>
            </a:r>
            <a:r>
              <a:rPr sz="2200" spc="-105" dirty="0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sz="2200" spc="-121" dirty="0">
                <a:solidFill>
                  <a:prstClr val="black"/>
                </a:solidFill>
                <a:latin typeface="Arial"/>
                <a:cs typeface="Arial"/>
              </a:rPr>
              <a:t>values </a:t>
            </a:r>
            <a:r>
              <a:rPr sz="2200" spc="-116" dirty="0">
                <a:solidFill>
                  <a:prstClr val="black"/>
                </a:solidFill>
                <a:latin typeface="Arial"/>
                <a:cs typeface="Arial"/>
              </a:rPr>
              <a:t>come </a:t>
            </a:r>
            <a:r>
              <a:rPr sz="2200" spc="-17" dirty="0">
                <a:solidFill>
                  <a:prstClr val="black"/>
                </a:solidFill>
                <a:latin typeface="Arial"/>
                <a:cs typeface="Arial"/>
              </a:rPr>
              <a:t>from  </a:t>
            </a:r>
            <a:r>
              <a:rPr sz="2200" spc="-11" dirty="0">
                <a:solidFill>
                  <a:prstClr val="black"/>
                </a:solidFill>
                <a:latin typeface="Arial"/>
                <a:cs typeface="Arial"/>
              </a:rPr>
              <a:t>output </a:t>
            </a:r>
            <a:r>
              <a:rPr sz="2200" spc="-6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2200" spc="-23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88" dirty="0">
                <a:solidFill>
                  <a:prstClr val="black"/>
                </a:solidFill>
                <a:latin typeface="Arial"/>
                <a:cs typeface="Arial"/>
              </a:rPr>
              <a:t>encoder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99084" y="7036156"/>
            <a:ext cx="3267583" cy="35266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3970" defTabSz="1005840">
              <a:spcBef>
                <a:spcPts val="110"/>
              </a:spcBef>
              <a:defRPr/>
            </a:pPr>
            <a:r>
              <a:rPr sz="2200" spc="-143" dirty="0">
                <a:solidFill>
                  <a:prstClr val="black"/>
                </a:solidFill>
                <a:latin typeface="Arial"/>
                <a:cs typeface="Arial"/>
              </a:rPr>
              <a:t>Blocks </a:t>
            </a:r>
            <a:r>
              <a:rPr sz="2200" spc="-72" dirty="0">
                <a:solidFill>
                  <a:prstClr val="black"/>
                </a:solidFill>
                <a:latin typeface="Arial"/>
                <a:cs typeface="Arial"/>
              </a:rPr>
              <a:t>repeated </a:t>
            </a:r>
            <a:r>
              <a:rPr sz="2200" spc="-110" dirty="0">
                <a:solidFill>
                  <a:prstClr val="black"/>
                </a:solidFill>
                <a:latin typeface="Arial"/>
                <a:cs typeface="Arial"/>
              </a:rPr>
              <a:t>6 </a:t>
            </a:r>
            <a:r>
              <a:rPr sz="2200" spc="-61" dirty="0">
                <a:solidFill>
                  <a:prstClr val="black"/>
                </a:solidFill>
                <a:latin typeface="Arial"/>
                <a:cs typeface="Arial"/>
              </a:rPr>
              <a:t>times</a:t>
            </a:r>
            <a:r>
              <a:rPr sz="2200" spc="-18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200" spc="-116" dirty="0">
                <a:solidFill>
                  <a:prstClr val="black"/>
                </a:solidFill>
                <a:latin typeface="Arial"/>
                <a:cs typeface="Arial"/>
              </a:rPr>
              <a:t>also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942028" y="114300"/>
            <a:ext cx="5089549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5840">
              <a:defRPr/>
            </a:pPr>
            <a:endParaRPr sz="19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54964" y="2545080"/>
            <a:ext cx="2809646" cy="10360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5840">
              <a:defRPr/>
            </a:pPr>
            <a:endParaRPr sz="19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10794" y="5673242"/>
            <a:ext cx="3486912" cy="12271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5840">
              <a:defRPr/>
            </a:pPr>
            <a:endParaRPr sz="19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0B8BD5-C8A6-4F14-977E-F6F4C2A5422B}"/>
              </a:ext>
            </a:extLst>
          </p:cNvPr>
          <p:cNvSpPr txBox="1"/>
          <p:nvPr/>
        </p:nvSpPr>
        <p:spPr>
          <a:xfrm>
            <a:off x="0" y="7353401"/>
            <a:ext cx="1636602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9326391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955101" y="4116286"/>
            <a:ext cx="1516094" cy="1089136"/>
            <a:chOff x="2369818" y="3707891"/>
            <a:chExt cx="1837689" cy="13201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39314" y="4368102"/>
              <a:ext cx="126361" cy="65968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66694" y="4368545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499"/>
                  </a:moveTo>
                  <a:lnTo>
                    <a:pt x="25400" y="63499"/>
                  </a:lnTo>
                  <a:lnTo>
                    <a:pt x="25400" y="609599"/>
                  </a:lnTo>
                  <a:lnTo>
                    <a:pt x="50800" y="609599"/>
                  </a:lnTo>
                  <a:lnTo>
                    <a:pt x="50800" y="63499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199"/>
                  </a:lnTo>
                  <a:lnTo>
                    <a:pt x="25400" y="76199"/>
                  </a:lnTo>
                  <a:lnTo>
                    <a:pt x="2540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499"/>
                  </a:moveTo>
                  <a:lnTo>
                    <a:pt x="50800" y="63499"/>
                  </a:lnTo>
                  <a:lnTo>
                    <a:pt x="5080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9818" y="3707891"/>
              <a:ext cx="1837183" cy="64084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153545" y="4108323"/>
            <a:ext cx="1114806" cy="518412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algn="ctr">
              <a:spcBef>
                <a:spcPts val="83"/>
              </a:spcBef>
            </a:pPr>
            <a:r>
              <a:rPr sz="1650" spc="21" dirty="0">
                <a:latin typeface="Calibri"/>
                <a:cs typeface="Calibri"/>
              </a:rPr>
              <a:t>Transformer</a:t>
            </a:r>
            <a:endParaRPr sz="16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50" spc="33" dirty="0">
                <a:latin typeface="Calibri"/>
                <a:cs typeface="Calibri"/>
              </a:rPr>
              <a:t>Encoder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46300" y="2802408"/>
            <a:ext cx="1515676" cy="52869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144326" y="2794968"/>
            <a:ext cx="1114806" cy="518940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92785" marR="4191" indent="-182307">
              <a:spcBef>
                <a:spcPts val="87"/>
              </a:spcBef>
            </a:pPr>
            <a:r>
              <a:rPr sz="1650" spc="37" dirty="0">
                <a:latin typeface="Calibri"/>
                <a:cs typeface="Calibri"/>
              </a:rPr>
              <a:t>Tra</a:t>
            </a:r>
            <a:r>
              <a:rPr sz="1650" spc="33" dirty="0">
                <a:latin typeface="Calibri"/>
                <a:cs typeface="Calibri"/>
              </a:rPr>
              <a:t>n</a:t>
            </a:r>
            <a:r>
              <a:rPr sz="1650" spc="12" dirty="0">
                <a:latin typeface="Calibri"/>
                <a:cs typeface="Calibri"/>
              </a:rPr>
              <a:t>sf</a:t>
            </a:r>
            <a:r>
              <a:rPr sz="1650" spc="25" dirty="0">
                <a:latin typeface="Calibri"/>
                <a:cs typeface="Calibri"/>
              </a:rPr>
              <a:t>o</a:t>
            </a:r>
            <a:r>
              <a:rPr sz="1650" spc="9" dirty="0">
                <a:latin typeface="Calibri"/>
                <a:cs typeface="Calibri"/>
              </a:rPr>
              <a:t>rmer  </a:t>
            </a:r>
            <a:r>
              <a:rPr sz="1650" spc="29" dirty="0">
                <a:latin typeface="Calibri"/>
                <a:cs typeface="Calibri"/>
              </a:rPr>
              <a:t>Encoder</a:t>
            </a:r>
            <a:endParaRPr sz="165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86395" y="3253758"/>
            <a:ext cx="1920002" cy="2361105"/>
            <a:chOff x="1074418" y="2662402"/>
            <a:chExt cx="2327275" cy="286194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56204" y="3430498"/>
              <a:ext cx="234670" cy="30482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37738" y="3530346"/>
              <a:ext cx="76200" cy="14668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27832" y="3332987"/>
              <a:ext cx="117347" cy="11734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4418" y="4882895"/>
              <a:ext cx="1837183" cy="64084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66872" y="2662402"/>
              <a:ext cx="234670" cy="30482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48405" y="2762250"/>
              <a:ext cx="76199" cy="14668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27832" y="2999231"/>
              <a:ext cx="117347" cy="11734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27832" y="3165348"/>
              <a:ext cx="117347" cy="117348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1083374" y="5078435"/>
            <a:ext cx="1118473" cy="518412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 marR="4191" indent="314325">
              <a:spcBef>
                <a:spcPts val="83"/>
              </a:spcBef>
            </a:pPr>
            <a:r>
              <a:rPr sz="1650" spc="-25" dirty="0">
                <a:latin typeface="Calibri"/>
                <a:cs typeface="Calibri"/>
              </a:rPr>
              <a:t>Word </a:t>
            </a:r>
            <a:r>
              <a:rPr sz="1650" spc="-21" dirty="0">
                <a:latin typeface="Calibri"/>
                <a:cs typeface="Calibri"/>
              </a:rPr>
              <a:t> </a:t>
            </a:r>
            <a:r>
              <a:rPr sz="1650" spc="58" dirty="0">
                <a:latin typeface="Calibri"/>
                <a:cs typeface="Calibri"/>
              </a:rPr>
              <a:t>Em</a:t>
            </a:r>
            <a:r>
              <a:rPr sz="1650" spc="37" dirty="0">
                <a:latin typeface="Calibri"/>
                <a:cs typeface="Calibri"/>
              </a:rPr>
              <a:t>b</a:t>
            </a:r>
            <a:r>
              <a:rPr sz="1650" spc="33" dirty="0">
                <a:latin typeface="Calibri"/>
                <a:cs typeface="Calibri"/>
              </a:rPr>
              <a:t>ed</a:t>
            </a:r>
            <a:r>
              <a:rPr sz="1650" spc="37" dirty="0">
                <a:latin typeface="Calibri"/>
                <a:cs typeface="Calibri"/>
              </a:rPr>
              <a:t>ding</a:t>
            </a:r>
            <a:r>
              <a:rPr sz="1650" spc="45" dirty="0">
                <a:latin typeface="Calibri"/>
                <a:cs typeface="Calibri"/>
              </a:rPr>
              <a:t>s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023806" y="5085664"/>
            <a:ext cx="1515676" cy="528695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3050001" y="5078435"/>
            <a:ext cx="1460564" cy="518412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 marR="4191" indent="356759">
              <a:spcBef>
                <a:spcPts val="83"/>
              </a:spcBef>
            </a:pPr>
            <a:r>
              <a:rPr sz="1650" spc="33" dirty="0">
                <a:latin typeface="Calibri"/>
                <a:cs typeface="Calibri"/>
              </a:rPr>
              <a:t>Position </a:t>
            </a:r>
            <a:r>
              <a:rPr sz="1650" spc="37" dirty="0">
                <a:latin typeface="Calibri"/>
                <a:cs typeface="Calibri"/>
              </a:rPr>
              <a:t> </a:t>
            </a:r>
            <a:r>
              <a:rPr sz="1650" spc="21" dirty="0">
                <a:latin typeface="Calibri"/>
                <a:cs typeface="Calibri"/>
              </a:rPr>
              <a:t>Represent</a:t>
            </a:r>
            <a:r>
              <a:rPr sz="1650" spc="12" dirty="0">
                <a:latin typeface="Calibri"/>
                <a:cs typeface="Calibri"/>
              </a:rPr>
              <a:t>a</a:t>
            </a:r>
            <a:r>
              <a:rPr sz="1650" spc="17" dirty="0">
                <a:latin typeface="Calibri"/>
                <a:cs typeface="Calibri"/>
              </a:rPr>
              <a:t>t</a:t>
            </a:r>
            <a:r>
              <a:rPr sz="1650" spc="4" dirty="0">
                <a:latin typeface="Calibri"/>
                <a:cs typeface="Calibri"/>
              </a:rPr>
              <a:t>i</a:t>
            </a:r>
            <a:r>
              <a:rPr sz="1650" spc="33" dirty="0">
                <a:latin typeface="Calibri"/>
                <a:cs typeface="Calibri"/>
              </a:rPr>
              <a:t>ons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650493" y="5111125"/>
            <a:ext cx="157163" cy="340671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145" dirty="0">
                <a:latin typeface="Calibri"/>
                <a:cs typeface="Calibri"/>
              </a:rPr>
              <a:t>+</a:t>
            </a:r>
            <a:endParaRPr sz="2145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837230" y="5905005"/>
            <a:ext cx="1748171" cy="6898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207" dirty="0">
                <a:solidFill>
                  <a:srgbClr val="8B1515"/>
                </a:solidFill>
                <a:latin typeface="Calibri"/>
                <a:cs typeface="Calibri"/>
              </a:rPr>
              <a:t>[input</a:t>
            </a:r>
            <a:r>
              <a:rPr sz="2207" spc="-62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220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2207">
              <a:latin typeface="Calibri"/>
              <a:cs typeface="Calibri"/>
            </a:endParaRPr>
          </a:p>
        </p:txBody>
      </p:sp>
      <p:pic>
        <p:nvPicPr>
          <p:cNvPr id="24" name="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478055" y="5100752"/>
            <a:ext cx="1515676" cy="528695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5675767" y="5092747"/>
            <a:ext cx="1118473" cy="518940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algn="ctr">
              <a:spcBef>
                <a:spcPts val="87"/>
              </a:spcBef>
            </a:pPr>
            <a:r>
              <a:rPr sz="1650" spc="-25" dirty="0">
                <a:latin typeface="Calibri"/>
                <a:cs typeface="Calibri"/>
              </a:rPr>
              <a:t>Word</a:t>
            </a:r>
            <a:endParaRPr sz="1650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650" spc="42" dirty="0">
                <a:latin typeface="Calibri"/>
                <a:cs typeface="Calibri"/>
              </a:rPr>
              <a:t>Embeddings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615465" y="5100752"/>
            <a:ext cx="1515676" cy="528695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7642498" y="5092747"/>
            <a:ext cx="1460564" cy="518940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algn="ctr">
              <a:spcBef>
                <a:spcPts val="87"/>
              </a:spcBef>
            </a:pPr>
            <a:r>
              <a:rPr sz="1650" spc="33" dirty="0">
                <a:latin typeface="Calibri"/>
                <a:cs typeface="Calibri"/>
              </a:rPr>
              <a:t>Position</a:t>
            </a:r>
            <a:endParaRPr sz="1650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650" spc="21" dirty="0">
                <a:latin typeface="Calibri"/>
                <a:cs typeface="Calibri"/>
              </a:rPr>
              <a:t>Representations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242887" y="5125437"/>
            <a:ext cx="157163" cy="341199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>
              <a:spcBef>
                <a:spcPts val="87"/>
              </a:spcBef>
            </a:pPr>
            <a:r>
              <a:rPr sz="2145" dirty="0">
                <a:latin typeface="Calibri"/>
                <a:cs typeface="Calibri"/>
              </a:rPr>
              <a:t>+</a:t>
            </a:r>
            <a:endParaRPr sz="2145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429413" y="5919842"/>
            <a:ext cx="1904810" cy="6898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207" spc="-4" dirty="0">
                <a:solidFill>
                  <a:srgbClr val="8B1515"/>
                </a:solidFill>
                <a:latin typeface="Calibri"/>
                <a:cs typeface="Calibri"/>
              </a:rPr>
              <a:t>[output</a:t>
            </a:r>
            <a:r>
              <a:rPr sz="2207" spc="-54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220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2207">
              <a:latin typeface="Calibri"/>
              <a:cs typeface="Calibri"/>
            </a:endParaRPr>
          </a:p>
        </p:txBody>
      </p:sp>
      <p:pic>
        <p:nvPicPr>
          <p:cNvPr id="30" name="object 3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546760" y="4130115"/>
            <a:ext cx="1515676" cy="528695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6745729" y="4123201"/>
            <a:ext cx="1114806" cy="518412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88595" marR="4191" indent="-178641">
              <a:spcBef>
                <a:spcPts val="83"/>
              </a:spcBef>
            </a:pPr>
            <a:r>
              <a:rPr sz="1650" spc="37" dirty="0">
                <a:latin typeface="Calibri"/>
                <a:cs typeface="Calibri"/>
              </a:rPr>
              <a:t>Tra</a:t>
            </a:r>
            <a:r>
              <a:rPr sz="1650" spc="33" dirty="0">
                <a:latin typeface="Calibri"/>
                <a:cs typeface="Calibri"/>
              </a:rPr>
              <a:t>n</a:t>
            </a:r>
            <a:r>
              <a:rPr sz="1650" spc="12" dirty="0">
                <a:latin typeface="Calibri"/>
                <a:cs typeface="Calibri"/>
              </a:rPr>
              <a:t>sf</a:t>
            </a:r>
            <a:r>
              <a:rPr sz="1650" spc="25" dirty="0">
                <a:latin typeface="Calibri"/>
                <a:cs typeface="Calibri"/>
              </a:rPr>
              <a:t>o</a:t>
            </a:r>
            <a:r>
              <a:rPr sz="1650" spc="9" dirty="0">
                <a:latin typeface="Calibri"/>
                <a:cs typeface="Calibri"/>
              </a:rPr>
              <a:t>rmer  </a:t>
            </a:r>
            <a:r>
              <a:rPr sz="1650" spc="17" dirty="0">
                <a:latin typeface="Calibri"/>
                <a:cs typeface="Calibri"/>
              </a:rPr>
              <a:t>Decoder</a:t>
            </a:r>
            <a:endParaRPr sz="165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2696700" y="2625233"/>
            <a:ext cx="4716447" cy="2602611"/>
            <a:chOff x="3268726" y="1900554"/>
            <a:chExt cx="5716905" cy="3154680"/>
          </a:xfrm>
        </p:grpSpPr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50808" y="4286986"/>
              <a:ext cx="234670" cy="768121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3268726" y="1900554"/>
              <a:ext cx="5640070" cy="3096260"/>
            </a:xfrm>
            <a:custGeom>
              <a:avLst/>
              <a:gdLst/>
              <a:ahLst/>
              <a:cxnLst/>
              <a:rect l="l" t="t" r="r" b="b"/>
              <a:pathLst>
                <a:path w="5640070" h="3096260">
                  <a:moveTo>
                    <a:pt x="4668901" y="2159000"/>
                  </a:moveTo>
                  <a:lnTo>
                    <a:pt x="4650003" y="2146300"/>
                  </a:lnTo>
                  <a:lnTo>
                    <a:pt x="4593336" y="2108200"/>
                  </a:lnTo>
                  <a:lnTo>
                    <a:pt x="4592637" y="2146300"/>
                  </a:lnTo>
                  <a:lnTo>
                    <a:pt x="4493895" y="2146300"/>
                  </a:lnTo>
                  <a:lnTo>
                    <a:pt x="4406646" y="2133600"/>
                  </a:lnTo>
                  <a:lnTo>
                    <a:pt x="4406773" y="2133600"/>
                  </a:lnTo>
                  <a:lnTo>
                    <a:pt x="4320032" y="2120900"/>
                  </a:lnTo>
                  <a:lnTo>
                    <a:pt x="4320286" y="2120900"/>
                  </a:lnTo>
                  <a:lnTo>
                    <a:pt x="4234180" y="2108200"/>
                  </a:lnTo>
                  <a:lnTo>
                    <a:pt x="4234307" y="2108200"/>
                  </a:lnTo>
                  <a:lnTo>
                    <a:pt x="4149090" y="2095500"/>
                  </a:lnTo>
                  <a:lnTo>
                    <a:pt x="4149217" y="2095500"/>
                  </a:lnTo>
                  <a:lnTo>
                    <a:pt x="4065016" y="2070100"/>
                  </a:lnTo>
                  <a:lnTo>
                    <a:pt x="4065270" y="2070100"/>
                  </a:lnTo>
                  <a:lnTo>
                    <a:pt x="3982339" y="2057400"/>
                  </a:lnTo>
                  <a:lnTo>
                    <a:pt x="3982466" y="2057400"/>
                  </a:lnTo>
                  <a:lnTo>
                    <a:pt x="3900805" y="2032000"/>
                  </a:lnTo>
                  <a:lnTo>
                    <a:pt x="3901059" y="2032000"/>
                  </a:lnTo>
                  <a:lnTo>
                    <a:pt x="3820922" y="2006600"/>
                  </a:lnTo>
                  <a:lnTo>
                    <a:pt x="3821176" y="2006600"/>
                  </a:lnTo>
                  <a:lnTo>
                    <a:pt x="3742690" y="1981200"/>
                  </a:lnTo>
                  <a:lnTo>
                    <a:pt x="3742944" y="1981200"/>
                  </a:lnTo>
                  <a:lnTo>
                    <a:pt x="3666490" y="1955800"/>
                  </a:lnTo>
                  <a:lnTo>
                    <a:pt x="3666617" y="1955800"/>
                  </a:lnTo>
                  <a:lnTo>
                    <a:pt x="3592195" y="1917700"/>
                  </a:lnTo>
                  <a:lnTo>
                    <a:pt x="3592322" y="1917700"/>
                  </a:lnTo>
                  <a:lnTo>
                    <a:pt x="3520186" y="1879600"/>
                  </a:lnTo>
                  <a:lnTo>
                    <a:pt x="3520313" y="1879600"/>
                  </a:lnTo>
                  <a:lnTo>
                    <a:pt x="3450463" y="1854200"/>
                  </a:lnTo>
                  <a:lnTo>
                    <a:pt x="3450717" y="1854200"/>
                  </a:lnTo>
                  <a:lnTo>
                    <a:pt x="3383521" y="1816100"/>
                  </a:lnTo>
                  <a:lnTo>
                    <a:pt x="3383788" y="1816100"/>
                  </a:lnTo>
                  <a:lnTo>
                    <a:pt x="3319272" y="1778000"/>
                  </a:lnTo>
                  <a:lnTo>
                    <a:pt x="3319399" y="1778000"/>
                  </a:lnTo>
                  <a:lnTo>
                    <a:pt x="3257804" y="1739900"/>
                  </a:lnTo>
                  <a:lnTo>
                    <a:pt x="3258045" y="1739900"/>
                  </a:lnTo>
                  <a:lnTo>
                    <a:pt x="3199511" y="1689100"/>
                  </a:lnTo>
                  <a:lnTo>
                    <a:pt x="3199765" y="1689100"/>
                  </a:lnTo>
                  <a:lnTo>
                    <a:pt x="3144647" y="1651000"/>
                  </a:lnTo>
                  <a:lnTo>
                    <a:pt x="3144774" y="1651000"/>
                  </a:lnTo>
                  <a:lnTo>
                    <a:pt x="3092958" y="1612900"/>
                  </a:lnTo>
                  <a:lnTo>
                    <a:pt x="3093212" y="1612900"/>
                  </a:lnTo>
                  <a:lnTo>
                    <a:pt x="3045079" y="1562100"/>
                  </a:lnTo>
                  <a:lnTo>
                    <a:pt x="3045333" y="1562100"/>
                  </a:lnTo>
                  <a:lnTo>
                    <a:pt x="3000883" y="1524000"/>
                  </a:lnTo>
                  <a:lnTo>
                    <a:pt x="3001137" y="1524000"/>
                  </a:lnTo>
                  <a:lnTo>
                    <a:pt x="2960624" y="1473200"/>
                  </a:lnTo>
                  <a:lnTo>
                    <a:pt x="2960878" y="1473200"/>
                  </a:lnTo>
                  <a:lnTo>
                    <a:pt x="2924556" y="1422400"/>
                  </a:lnTo>
                  <a:lnTo>
                    <a:pt x="2924810" y="1422400"/>
                  </a:lnTo>
                  <a:lnTo>
                    <a:pt x="2892806" y="1371600"/>
                  </a:lnTo>
                  <a:lnTo>
                    <a:pt x="2893060" y="1371600"/>
                  </a:lnTo>
                  <a:lnTo>
                    <a:pt x="2865374" y="1333500"/>
                  </a:lnTo>
                  <a:lnTo>
                    <a:pt x="2865628" y="1333500"/>
                  </a:lnTo>
                  <a:lnTo>
                    <a:pt x="2842641" y="1282700"/>
                  </a:lnTo>
                  <a:lnTo>
                    <a:pt x="2842895" y="1282700"/>
                  </a:lnTo>
                  <a:lnTo>
                    <a:pt x="2824607" y="1231900"/>
                  </a:lnTo>
                  <a:lnTo>
                    <a:pt x="2824861" y="1231900"/>
                  </a:lnTo>
                  <a:lnTo>
                    <a:pt x="2811653" y="1181100"/>
                  </a:lnTo>
                  <a:lnTo>
                    <a:pt x="2811780" y="1181100"/>
                  </a:lnTo>
                  <a:lnTo>
                    <a:pt x="2803779" y="1130300"/>
                  </a:lnTo>
                  <a:lnTo>
                    <a:pt x="2803906" y="1130300"/>
                  </a:lnTo>
                  <a:lnTo>
                    <a:pt x="2801112" y="1079500"/>
                  </a:lnTo>
                  <a:lnTo>
                    <a:pt x="2800604" y="1054100"/>
                  </a:lnTo>
                  <a:lnTo>
                    <a:pt x="2796540" y="1003300"/>
                  </a:lnTo>
                  <a:lnTo>
                    <a:pt x="2788539" y="952500"/>
                  </a:lnTo>
                  <a:lnTo>
                    <a:pt x="2776855" y="901700"/>
                  </a:lnTo>
                  <a:lnTo>
                    <a:pt x="2761361" y="850900"/>
                  </a:lnTo>
                  <a:lnTo>
                    <a:pt x="2742311" y="800100"/>
                  </a:lnTo>
                  <a:lnTo>
                    <a:pt x="2731643" y="787400"/>
                  </a:lnTo>
                  <a:lnTo>
                    <a:pt x="2719959" y="762000"/>
                  </a:lnTo>
                  <a:lnTo>
                    <a:pt x="2694432" y="711200"/>
                  </a:lnTo>
                  <a:lnTo>
                    <a:pt x="2665603" y="660400"/>
                  </a:lnTo>
                  <a:lnTo>
                    <a:pt x="2633853" y="609600"/>
                  </a:lnTo>
                  <a:lnTo>
                    <a:pt x="2616835" y="596900"/>
                  </a:lnTo>
                  <a:lnTo>
                    <a:pt x="2599309" y="571500"/>
                  </a:lnTo>
                  <a:lnTo>
                    <a:pt x="2580894" y="546100"/>
                  </a:lnTo>
                  <a:lnTo>
                    <a:pt x="2561844" y="520700"/>
                  </a:lnTo>
                  <a:lnTo>
                    <a:pt x="2542159" y="508000"/>
                  </a:lnTo>
                  <a:lnTo>
                    <a:pt x="2521839" y="482600"/>
                  </a:lnTo>
                  <a:lnTo>
                    <a:pt x="2500884" y="457200"/>
                  </a:lnTo>
                  <a:lnTo>
                    <a:pt x="2479294" y="444500"/>
                  </a:lnTo>
                  <a:lnTo>
                    <a:pt x="2457196" y="419100"/>
                  </a:lnTo>
                  <a:lnTo>
                    <a:pt x="2434463" y="393700"/>
                  </a:lnTo>
                  <a:lnTo>
                    <a:pt x="2411222" y="381000"/>
                  </a:lnTo>
                  <a:lnTo>
                    <a:pt x="2362962" y="342900"/>
                  </a:lnTo>
                  <a:lnTo>
                    <a:pt x="2312797" y="304800"/>
                  </a:lnTo>
                  <a:lnTo>
                    <a:pt x="2260727" y="266700"/>
                  </a:lnTo>
                  <a:lnTo>
                    <a:pt x="2206752" y="228600"/>
                  </a:lnTo>
                  <a:lnTo>
                    <a:pt x="2151126" y="203200"/>
                  </a:lnTo>
                  <a:lnTo>
                    <a:pt x="2093976" y="177800"/>
                  </a:lnTo>
                  <a:lnTo>
                    <a:pt x="2035429" y="139700"/>
                  </a:lnTo>
                  <a:lnTo>
                    <a:pt x="1975612" y="114300"/>
                  </a:lnTo>
                  <a:lnTo>
                    <a:pt x="1945386" y="114300"/>
                  </a:lnTo>
                  <a:lnTo>
                    <a:pt x="1821434" y="63500"/>
                  </a:lnTo>
                  <a:lnTo>
                    <a:pt x="1789811" y="63500"/>
                  </a:lnTo>
                  <a:lnTo>
                    <a:pt x="1726184" y="38100"/>
                  </a:lnTo>
                  <a:lnTo>
                    <a:pt x="1694053" y="38100"/>
                  </a:lnTo>
                  <a:lnTo>
                    <a:pt x="1661795" y="25400"/>
                  </a:lnTo>
                  <a:lnTo>
                    <a:pt x="1629410" y="25400"/>
                  </a:lnTo>
                  <a:lnTo>
                    <a:pt x="1596898" y="12700"/>
                  </a:lnTo>
                  <a:lnTo>
                    <a:pt x="1498981" y="12700"/>
                  </a:lnTo>
                  <a:lnTo>
                    <a:pt x="1466215" y="0"/>
                  </a:lnTo>
                  <a:lnTo>
                    <a:pt x="1269619" y="0"/>
                  </a:lnTo>
                  <a:lnTo>
                    <a:pt x="1204722" y="12700"/>
                  </a:lnTo>
                  <a:lnTo>
                    <a:pt x="1012444" y="12700"/>
                  </a:lnTo>
                  <a:lnTo>
                    <a:pt x="949833" y="25400"/>
                  </a:lnTo>
                  <a:lnTo>
                    <a:pt x="827278" y="25400"/>
                  </a:lnTo>
                  <a:lnTo>
                    <a:pt x="767715" y="38100"/>
                  </a:lnTo>
                  <a:lnTo>
                    <a:pt x="709295" y="38100"/>
                  </a:lnTo>
                  <a:lnTo>
                    <a:pt x="652272" y="50800"/>
                  </a:lnTo>
                  <a:lnTo>
                    <a:pt x="596900" y="50800"/>
                  </a:lnTo>
                  <a:lnTo>
                    <a:pt x="543052" y="63500"/>
                  </a:lnTo>
                  <a:lnTo>
                    <a:pt x="491109" y="63500"/>
                  </a:lnTo>
                  <a:lnTo>
                    <a:pt x="440944" y="76200"/>
                  </a:lnTo>
                  <a:lnTo>
                    <a:pt x="392938" y="88900"/>
                  </a:lnTo>
                  <a:lnTo>
                    <a:pt x="347091" y="88900"/>
                  </a:lnTo>
                  <a:lnTo>
                    <a:pt x="324993" y="101600"/>
                  </a:lnTo>
                  <a:lnTo>
                    <a:pt x="282575" y="101600"/>
                  </a:lnTo>
                  <a:lnTo>
                    <a:pt x="262255" y="114300"/>
                  </a:lnTo>
                  <a:lnTo>
                    <a:pt x="223520" y="114300"/>
                  </a:lnTo>
                  <a:lnTo>
                    <a:pt x="205232" y="127000"/>
                  </a:lnTo>
                  <a:lnTo>
                    <a:pt x="187579" y="127000"/>
                  </a:lnTo>
                  <a:lnTo>
                    <a:pt x="170688" y="139700"/>
                  </a:lnTo>
                  <a:lnTo>
                    <a:pt x="138811" y="139700"/>
                  </a:lnTo>
                  <a:lnTo>
                    <a:pt x="124079" y="152400"/>
                  </a:lnTo>
                  <a:lnTo>
                    <a:pt x="110109" y="152400"/>
                  </a:lnTo>
                  <a:lnTo>
                    <a:pt x="96774" y="165100"/>
                  </a:lnTo>
                  <a:lnTo>
                    <a:pt x="72644" y="165100"/>
                  </a:lnTo>
                  <a:lnTo>
                    <a:pt x="61722" y="177800"/>
                  </a:lnTo>
                  <a:lnTo>
                    <a:pt x="51689" y="177800"/>
                  </a:lnTo>
                  <a:lnTo>
                    <a:pt x="42418" y="190500"/>
                  </a:lnTo>
                  <a:lnTo>
                    <a:pt x="34036" y="190500"/>
                  </a:lnTo>
                  <a:lnTo>
                    <a:pt x="26543" y="203200"/>
                  </a:lnTo>
                  <a:lnTo>
                    <a:pt x="14224" y="203200"/>
                  </a:lnTo>
                  <a:lnTo>
                    <a:pt x="9271" y="215900"/>
                  </a:lnTo>
                  <a:lnTo>
                    <a:pt x="5207" y="215900"/>
                  </a:lnTo>
                  <a:lnTo>
                    <a:pt x="2413" y="228600"/>
                  </a:lnTo>
                  <a:lnTo>
                    <a:pt x="508" y="228600"/>
                  </a:lnTo>
                  <a:lnTo>
                    <a:pt x="0" y="241300"/>
                  </a:lnTo>
                  <a:lnTo>
                    <a:pt x="12700" y="241300"/>
                  </a:lnTo>
                  <a:lnTo>
                    <a:pt x="13208" y="228600"/>
                  </a:lnTo>
                  <a:lnTo>
                    <a:pt x="12941" y="241300"/>
                  </a:lnTo>
                  <a:lnTo>
                    <a:pt x="14465" y="228600"/>
                  </a:lnTo>
                  <a:lnTo>
                    <a:pt x="16116" y="228600"/>
                  </a:lnTo>
                  <a:lnTo>
                    <a:pt x="19685" y="215900"/>
                  </a:lnTo>
                  <a:lnTo>
                    <a:pt x="28321" y="215900"/>
                  </a:lnTo>
                  <a:lnTo>
                    <a:pt x="34544" y="203200"/>
                  </a:lnTo>
                  <a:lnTo>
                    <a:pt x="41148" y="203200"/>
                  </a:lnTo>
                  <a:lnTo>
                    <a:pt x="49276" y="190500"/>
                  </a:lnTo>
                  <a:lnTo>
                    <a:pt x="49022" y="203200"/>
                  </a:lnTo>
                  <a:lnTo>
                    <a:pt x="57912" y="190500"/>
                  </a:lnTo>
                  <a:lnTo>
                    <a:pt x="67310" y="190500"/>
                  </a:lnTo>
                  <a:lnTo>
                    <a:pt x="78105" y="177800"/>
                  </a:lnTo>
                  <a:lnTo>
                    <a:pt x="89281" y="177800"/>
                  </a:lnTo>
                  <a:lnTo>
                    <a:pt x="101600" y="165100"/>
                  </a:lnTo>
                  <a:lnTo>
                    <a:pt x="128270" y="165100"/>
                  </a:lnTo>
                  <a:lnTo>
                    <a:pt x="142875" y="152400"/>
                  </a:lnTo>
                  <a:lnTo>
                    <a:pt x="174244" y="152400"/>
                  </a:lnTo>
                  <a:lnTo>
                    <a:pt x="191135" y="139700"/>
                  </a:lnTo>
                  <a:lnTo>
                    <a:pt x="208407" y="139700"/>
                  </a:lnTo>
                  <a:lnTo>
                    <a:pt x="226695" y="127000"/>
                  </a:lnTo>
                  <a:lnTo>
                    <a:pt x="265176" y="127000"/>
                  </a:lnTo>
                  <a:lnTo>
                    <a:pt x="285369" y="114300"/>
                  </a:lnTo>
                  <a:lnTo>
                    <a:pt x="327406" y="114300"/>
                  </a:lnTo>
                  <a:lnTo>
                    <a:pt x="349504" y="101600"/>
                  </a:lnTo>
                  <a:lnTo>
                    <a:pt x="395097" y="101600"/>
                  </a:lnTo>
                  <a:lnTo>
                    <a:pt x="443103" y="88900"/>
                  </a:lnTo>
                  <a:lnTo>
                    <a:pt x="442976" y="88900"/>
                  </a:lnTo>
                  <a:lnTo>
                    <a:pt x="493014" y="76200"/>
                  </a:lnTo>
                  <a:lnTo>
                    <a:pt x="544830" y="76200"/>
                  </a:lnTo>
                  <a:lnTo>
                    <a:pt x="598551" y="63500"/>
                  </a:lnTo>
                  <a:lnTo>
                    <a:pt x="653669" y="63500"/>
                  </a:lnTo>
                  <a:lnTo>
                    <a:pt x="710692" y="50800"/>
                  </a:lnTo>
                  <a:lnTo>
                    <a:pt x="768858" y="50800"/>
                  </a:lnTo>
                  <a:lnTo>
                    <a:pt x="828421" y="38100"/>
                  </a:lnTo>
                  <a:lnTo>
                    <a:pt x="950722" y="38100"/>
                  </a:lnTo>
                  <a:lnTo>
                    <a:pt x="1013206" y="25400"/>
                  </a:lnTo>
                  <a:lnTo>
                    <a:pt x="1204976" y="25400"/>
                  </a:lnTo>
                  <a:lnTo>
                    <a:pt x="1269873" y="12700"/>
                  </a:lnTo>
                  <a:lnTo>
                    <a:pt x="1465580" y="12700"/>
                  </a:lnTo>
                  <a:lnTo>
                    <a:pt x="1498219" y="25400"/>
                  </a:lnTo>
                  <a:lnTo>
                    <a:pt x="1595120" y="25400"/>
                  </a:lnTo>
                  <a:lnTo>
                    <a:pt x="1627505" y="38100"/>
                  </a:lnTo>
                  <a:lnTo>
                    <a:pt x="1659509" y="38100"/>
                  </a:lnTo>
                  <a:lnTo>
                    <a:pt x="1691513" y="50800"/>
                  </a:lnTo>
                  <a:lnTo>
                    <a:pt x="1723263" y="50800"/>
                  </a:lnTo>
                  <a:lnTo>
                    <a:pt x="1755140" y="63500"/>
                  </a:lnTo>
                  <a:lnTo>
                    <a:pt x="1755013" y="63500"/>
                  </a:lnTo>
                  <a:lnTo>
                    <a:pt x="1786636" y="76200"/>
                  </a:lnTo>
                  <a:lnTo>
                    <a:pt x="1817751" y="76200"/>
                  </a:lnTo>
                  <a:lnTo>
                    <a:pt x="1848993" y="88900"/>
                  </a:lnTo>
                  <a:lnTo>
                    <a:pt x="1848866" y="88900"/>
                  </a:lnTo>
                  <a:lnTo>
                    <a:pt x="1879854" y="101600"/>
                  </a:lnTo>
                  <a:lnTo>
                    <a:pt x="1879727" y="101600"/>
                  </a:lnTo>
                  <a:lnTo>
                    <a:pt x="1910461" y="114300"/>
                  </a:lnTo>
                  <a:lnTo>
                    <a:pt x="1940814" y="114300"/>
                  </a:lnTo>
                  <a:lnTo>
                    <a:pt x="1970913" y="127000"/>
                  </a:lnTo>
                  <a:lnTo>
                    <a:pt x="1970786" y="127000"/>
                  </a:lnTo>
                  <a:lnTo>
                    <a:pt x="2030349" y="152400"/>
                  </a:lnTo>
                  <a:lnTo>
                    <a:pt x="2030222" y="152400"/>
                  </a:lnTo>
                  <a:lnTo>
                    <a:pt x="2088515" y="190500"/>
                  </a:lnTo>
                  <a:lnTo>
                    <a:pt x="2088261" y="190500"/>
                  </a:lnTo>
                  <a:lnTo>
                    <a:pt x="2145157" y="215900"/>
                  </a:lnTo>
                  <a:lnTo>
                    <a:pt x="2145030" y="215900"/>
                  </a:lnTo>
                  <a:lnTo>
                    <a:pt x="2200402" y="241300"/>
                  </a:lnTo>
                  <a:lnTo>
                    <a:pt x="2200148" y="241300"/>
                  </a:lnTo>
                  <a:lnTo>
                    <a:pt x="2253869" y="279400"/>
                  </a:lnTo>
                  <a:lnTo>
                    <a:pt x="2253615" y="279400"/>
                  </a:lnTo>
                  <a:lnTo>
                    <a:pt x="2305558" y="317500"/>
                  </a:lnTo>
                  <a:lnTo>
                    <a:pt x="2305304" y="317500"/>
                  </a:lnTo>
                  <a:lnTo>
                    <a:pt x="2355342" y="355600"/>
                  </a:lnTo>
                  <a:lnTo>
                    <a:pt x="2355215" y="355600"/>
                  </a:lnTo>
                  <a:lnTo>
                    <a:pt x="2403221" y="393700"/>
                  </a:lnTo>
                  <a:lnTo>
                    <a:pt x="2402967" y="393700"/>
                  </a:lnTo>
                  <a:lnTo>
                    <a:pt x="2426081" y="406400"/>
                  </a:lnTo>
                  <a:lnTo>
                    <a:pt x="2448687" y="431800"/>
                  </a:lnTo>
                  <a:lnTo>
                    <a:pt x="2448560" y="431800"/>
                  </a:lnTo>
                  <a:lnTo>
                    <a:pt x="2470658" y="444500"/>
                  </a:lnTo>
                  <a:lnTo>
                    <a:pt x="2470531" y="444500"/>
                  </a:lnTo>
                  <a:lnTo>
                    <a:pt x="2491994" y="469900"/>
                  </a:lnTo>
                  <a:lnTo>
                    <a:pt x="2491867" y="469900"/>
                  </a:lnTo>
                  <a:lnTo>
                    <a:pt x="2512695" y="495300"/>
                  </a:lnTo>
                  <a:lnTo>
                    <a:pt x="2512568" y="495300"/>
                  </a:lnTo>
                  <a:lnTo>
                    <a:pt x="2532761" y="508000"/>
                  </a:lnTo>
                  <a:lnTo>
                    <a:pt x="2552319" y="533400"/>
                  </a:lnTo>
                  <a:lnTo>
                    <a:pt x="2552192" y="533400"/>
                  </a:lnTo>
                  <a:lnTo>
                    <a:pt x="2571242" y="558800"/>
                  </a:lnTo>
                  <a:lnTo>
                    <a:pt x="2571115" y="558800"/>
                  </a:lnTo>
                  <a:lnTo>
                    <a:pt x="2589403" y="571500"/>
                  </a:lnTo>
                  <a:lnTo>
                    <a:pt x="2589276" y="571500"/>
                  </a:lnTo>
                  <a:lnTo>
                    <a:pt x="2606802" y="596900"/>
                  </a:lnTo>
                  <a:lnTo>
                    <a:pt x="2606675" y="596900"/>
                  </a:lnTo>
                  <a:lnTo>
                    <a:pt x="2623566" y="622300"/>
                  </a:lnTo>
                  <a:lnTo>
                    <a:pt x="2623439" y="622300"/>
                  </a:lnTo>
                  <a:lnTo>
                    <a:pt x="2639695" y="647700"/>
                  </a:lnTo>
                  <a:lnTo>
                    <a:pt x="2639568" y="647700"/>
                  </a:lnTo>
                  <a:lnTo>
                    <a:pt x="2655062" y="673100"/>
                  </a:lnTo>
                  <a:lnTo>
                    <a:pt x="2654935" y="673100"/>
                  </a:lnTo>
                  <a:lnTo>
                    <a:pt x="2669540" y="685800"/>
                  </a:lnTo>
                  <a:lnTo>
                    <a:pt x="2683383" y="711200"/>
                  </a:lnTo>
                  <a:lnTo>
                    <a:pt x="2683256" y="711200"/>
                  </a:lnTo>
                  <a:lnTo>
                    <a:pt x="2696464" y="736600"/>
                  </a:lnTo>
                  <a:lnTo>
                    <a:pt x="2696337" y="736600"/>
                  </a:lnTo>
                  <a:lnTo>
                    <a:pt x="2708656" y="762000"/>
                  </a:lnTo>
                  <a:lnTo>
                    <a:pt x="2708529" y="762000"/>
                  </a:lnTo>
                  <a:lnTo>
                    <a:pt x="2720086" y="787400"/>
                  </a:lnTo>
                  <a:lnTo>
                    <a:pt x="2719959" y="787400"/>
                  </a:lnTo>
                  <a:lnTo>
                    <a:pt x="2730627" y="812800"/>
                  </a:lnTo>
                  <a:lnTo>
                    <a:pt x="2740533" y="838200"/>
                  </a:lnTo>
                  <a:lnTo>
                    <a:pt x="2740406" y="838200"/>
                  </a:lnTo>
                  <a:lnTo>
                    <a:pt x="2749423" y="863600"/>
                  </a:lnTo>
                  <a:lnTo>
                    <a:pt x="2749296" y="863600"/>
                  </a:lnTo>
                  <a:lnTo>
                    <a:pt x="2757424" y="889000"/>
                  </a:lnTo>
                  <a:lnTo>
                    <a:pt x="2764663" y="914400"/>
                  </a:lnTo>
                  <a:lnTo>
                    <a:pt x="2764536" y="914400"/>
                  </a:lnTo>
                  <a:lnTo>
                    <a:pt x="2770886" y="927100"/>
                  </a:lnTo>
                  <a:lnTo>
                    <a:pt x="2770759" y="927100"/>
                  </a:lnTo>
                  <a:lnTo>
                    <a:pt x="2776093" y="952500"/>
                  </a:lnTo>
                  <a:lnTo>
                    <a:pt x="2780538" y="977900"/>
                  </a:lnTo>
                  <a:lnTo>
                    <a:pt x="2783967" y="1003300"/>
                  </a:lnTo>
                  <a:lnTo>
                    <a:pt x="2783840" y="1003300"/>
                  </a:lnTo>
                  <a:lnTo>
                    <a:pt x="2786380" y="1028700"/>
                  </a:lnTo>
                  <a:lnTo>
                    <a:pt x="2787904" y="1054100"/>
                  </a:lnTo>
                  <a:lnTo>
                    <a:pt x="2788412" y="1079500"/>
                  </a:lnTo>
                  <a:lnTo>
                    <a:pt x="2791206" y="1130300"/>
                  </a:lnTo>
                  <a:lnTo>
                    <a:pt x="2799334" y="1181100"/>
                  </a:lnTo>
                  <a:lnTo>
                    <a:pt x="2812669" y="1231900"/>
                  </a:lnTo>
                  <a:lnTo>
                    <a:pt x="2831084" y="1282700"/>
                  </a:lnTo>
                  <a:lnTo>
                    <a:pt x="2854198" y="1333500"/>
                  </a:lnTo>
                  <a:lnTo>
                    <a:pt x="2882011" y="1384300"/>
                  </a:lnTo>
                  <a:lnTo>
                    <a:pt x="2914269" y="1435100"/>
                  </a:lnTo>
                  <a:lnTo>
                    <a:pt x="2950972" y="1485900"/>
                  </a:lnTo>
                  <a:lnTo>
                    <a:pt x="2991612" y="1524000"/>
                  </a:lnTo>
                  <a:lnTo>
                    <a:pt x="3036316" y="1574800"/>
                  </a:lnTo>
                  <a:lnTo>
                    <a:pt x="3084703" y="1612900"/>
                  </a:lnTo>
                  <a:lnTo>
                    <a:pt x="3136773" y="1663700"/>
                  </a:lnTo>
                  <a:lnTo>
                    <a:pt x="3192145" y="1701800"/>
                  </a:lnTo>
                  <a:lnTo>
                    <a:pt x="3250819" y="1739900"/>
                  </a:lnTo>
                  <a:lnTo>
                    <a:pt x="3312668" y="1790700"/>
                  </a:lnTo>
                  <a:lnTo>
                    <a:pt x="3377298" y="1828800"/>
                  </a:lnTo>
                  <a:lnTo>
                    <a:pt x="3444621" y="1866900"/>
                  </a:lnTo>
                  <a:lnTo>
                    <a:pt x="3514725" y="1892300"/>
                  </a:lnTo>
                  <a:lnTo>
                    <a:pt x="3587115" y="1930400"/>
                  </a:lnTo>
                  <a:lnTo>
                    <a:pt x="3661791" y="1955800"/>
                  </a:lnTo>
                  <a:lnTo>
                    <a:pt x="3738372" y="1993900"/>
                  </a:lnTo>
                  <a:lnTo>
                    <a:pt x="3979164" y="2070100"/>
                  </a:lnTo>
                  <a:lnTo>
                    <a:pt x="4062222" y="2082800"/>
                  </a:lnTo>
                  <a:lnTo>
                    <a:pt x="4146677" y="2108200"/>
                  </a:lnTo>
                  <a:lnTo>
                    <a:pt x="4493006" y="2159000"/>
                  </a:lnTo>
                  <a:lnTo>
                    <a:pt x="4592396" y="2159000"/>
                  </a:lnTo>
                  <a:lnTo>
                    <a:pt x="4591939" y="2184400"/>
                  </a:lnTo>
                  <a:lnTo>
                    <a:pt x="4668901" y="2159000"/>
                  </a:lnTo>
                  <a:close/>
                </a:path>
                <a:path w="5640070" h="3096260">
                  <a:moveTo>
                    <a:pt x="5639816" y="2562479"/>
                  </a:moveTo>
                  <a:lnTo>
                    <a:pt x="5633466" y="2549779"/>
                  </a:lnTo>
                  <a:lnTo>
                    <a:pt x="5601716" y="2486279"/>
                  </a:lnTo>
                  <a:lnTo>
                    <a:pt x="5563616" y="2562479"/>
                  </a:lnTo>
                  <a:lnTo>
                    <a:pt x="5589016" y="2562479"/>
                  </a:lnTo>
                  <a:lnTo>
                    <a:pt x="5589016" y="3095879"/>
                  </a:lnTo>
                  <a:lnTo>
                    <a:pt x="5614416" y="3095879"/>
                  </a:lnTo>
                  <a:lnTo>
                    <a:pt x="5614416" y="2562479"/>
                  </a:lnTo>
                  <a:lnTo>
                    <a:pt x="5639816" y="25624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5084312" y="3319995"/>
            <a:ext cx="1406079" cy="46762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 marR="4191">
              <a:spcBef>
                <a:spcPts val="83"/>
              </a:spcBef>
            </a:pPr>
            <a:r>
              <a:rPr sz="1485" spc="-4" dirty="0">
                <a:solidFill>
                  <a:srgbClr val="8B1515"/>
                </a:solidFill>
                <a:latin typeface="Calibri"/>
                <a:cs typeface="Calibri"/>
              </a:rPr>
              <a:t>[decoder </a:t>
            </a:r>
            <a:r>
              <a:rPr sz="1485" spc="-12" dirty="0">
                <a:solidFill>
                  <a:srgbClr val="8B1515"/>
                </a:solidFill>
                <a:latin typeface="Calibri"/>
                <a:cs typeface="Calibri"/>
              </a:rPr>
              <a:t>attends </a:t>
            </a:r>
            <a:r>
              <a:rPr sz="1485" spc="-9" dirty="0">
                <a:solidFill>
                  <a:srgbClr val="8B1515"/>
                </a:solidFill>
                <a:latin typeface="Calibri"/>
                <a:cs typeface="Calibri"/>
              </a:rPr>
              <a:t> to</a:t>
            </a:r>
            <a:r>
              <a:rPr sz="1485" spc="-33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485" spc="-4" dirty="0">
                <a:solidFill>
                  <a:srgbClr val="8B1515"/>
                </a:solidFill>
                <a:latin typeface="Calibri"/>
                <a:cs typeface="Calibri"/>
              </a:rPr>
              <a:t>encoder</a:t>
            </a:r>
            <a:r>
              <a:rPr sz="1485" spc="-25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485" spc="-12" dirty="0">
                <a:solidFill>
                  <a:srgbClr val="8B1515"/>
                </a:solidFill>
                <a:latin typeface="Calibri"/>
                <a:cs typeface="Calibri"/>
              </a:rPr>
              <a:t>states]</a:t>
            </a:r>
            <a:endParaRPr sz="1485">
              <a:latin typeface="Calibri"/>
              <a:cs typeface="Calibri"/>
            </a:endParaRPr>
          </a:p>
        </p:txBody>
      </p:sp>
      <p:pic>
        <p:nvPicPr>
          <p:cNvPr id="36" name="object 3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534188" y="2817496"/>
            <a:ext cx="1519447" cy="528694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6736718" y="2809532"/>
            <a:ext cx="1114806" cy="518940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88595" marR="4191" indent="-178641">
              <a:spcBef>
                <a:spcPts val="87"/>
              </a:spcBef>
            </a:pPr>
            <a:r>
              <a:rPr sz="1650" spc="37" dirty="0">
                <a:latin typeface="Calibri"/>
                <a:cs typeface="Calibri"/>
              </a:rPr>
              <a:t>Tra</a:t>
            </a:r>
            <a:r>
              <a:rPr sz="1650" spc="33" dirty="0">
                <a:latin typeface="Calibri"/>
                <a:cs typeface="Calibri"/>
              </a:rPr>
              <a:t>n</a:t>
            </a:r>
            <a:r>
              <a:rPr sz="1650" spc="12" dirty="0">
                <a:latin typeface="Calibri"/>
                <a:cs typeface="Calibri"/>
              </a:rPr>
              <a:t>sf</a:t>
            </a:r>
            <a:r>
              <a:rPr sz="1650" spc="25" dirty="0">
                <a:latin typeface="Calibri"/>
                <a:cs typeface="Calibri"/>
              </a:rPr>
              <a:t>o</a:t>
            </a:r>
            <a:r>
              <a:rPr sz="1650" spc="9" dirty="0">
                <a:latin typeface="Calibri"/>
                <a:cs typeface="Calibri"/>
              </a:rPr>
              <a:t>rmer  </a:t>
            </a:r>
            <a:r>
              <a:rPr sz="1650" spc="17" dirty="0">
                <a:latin typeface="Calibri"/>
                <a:cs typeface="Calibri"/>
              </a:rPr>
              <a:t>Decoder</a:t>
            </a:r>
            <a:endParaRPr sz="1650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2696698" y="2615048"/>
            <a:ext cx="4701255" cy="1539145"/>
            <a:chOff x="3268726" y="1888210"/>
            <a:chExt cx="5698490" cy="1865630"/>
          </a:xfrm>
        </p:grpSpPr>
        <p:pic>
          <p:nvPicPr>
            <p:cNvPr id="39" name="object 3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21852" y="3448786"/>
              <a:ext cx="234670" cy="30482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03385" y="3548633"/>
              <a:ext cx="76200" cy="14668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32520" y="2679166"/>
              <a:ext cx="234670" cy="30482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14054" y="2779013"/>
              <a:ext cx="76200" cy="14668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793479" y="3015995"/>
              <a:ext cx="117348" cy="11734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793479" y="3183635"/>
              <a:ext cx="117348" cy="11734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793479" y="3351275"/>
              <a:ext cx="117348" cy="117348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3268726" y="1899284"/>
              <a:ext cx="4658360" cy="594360"/>
            </a:xfrm>
            <a:custGeom>
              <a:avLst/>
              <a:gdLst/>
              <a:ahLst/>
              <a:cxnLst/>
              <a:rect l="l" t="t" r="r" b="b"/>
              <a:pathLst>
                <a:path w="4658359" h="594360">
                  <a:moveTo>
                    <a:pt x="4581906" y="518160"/>
                  </a:moveTo>
                  <a:lnTo>
                    <a:pt x="4581632" y="551035"/>
                  </a:lnTo>
                  <a:lnTo>
                    <a:pt x="4594352" y="551180"/>
                  </a:lnTo>
                  <a:lnTo>
                    <a:pt x="4594225" y="563880"/>
                  </a:lnTo>
                  <a:lnTo>
                    <a:pt x="4581525" y="563880"/>
                  </a:lnTo>
                  <a:lnTo>
                    <a:pt x="4581271" y="594360"/>
                  </a:lnTo>
                  <a:lnTo>
                    <a:pt x="4644648" y="563880"/>
                  </a:lnTo>
                  <a:lnTo>
                    <a:pt x="4594225" y="563880"/>
                  </a:lnTo>
                  <a:lnTo>
                    <a:pt x="4581526" y="563735"/>
                  </a:lnTo>
                  <a:lnTo>
                    <a:pt x="4644949" y="563735"/>
                  </a:lnTo>
                  <a:lnTo>
                    <a:pt x="4657852" y="557530"/>
                  </a:lnTo>
                  <a:lnTo>
                    <a:pt x="4581906" y="518160"/>
                  </a:lnTo>
                  <a:close/>
                </a:path>
                <a:path w="4658359" h="594360">
                  <a:moveTo>
                    <a:pt x="4581632" y="551035"/>
                  </a:moveTo>
                  <a:lnTo>
                    <a:pt x="4581526" y="563735"/>
                  </a:lnTo>
                  <a:lnTo>
                    <a:pt x="4594225" y="563880"/>
                  </a:lnTo>
                  <a:lnTo>
                    <a:pt x="4594352" y="551180"/>
                  </a:lnTo>
                  <a:lnTo>
                    <a:pt x="4581632" y="551035"/>
                  </a:lnTo>
                  <a:close/>
                </a:path>
                <a:path w="4658359" h="594360">
                  <a:moveTo>
                    <a:pt x="2795142" y="275589"/>
                  </a:moveTo>
                  <a:lnTo>
                    <a:pt x="2782316" y="275589"/>
                  </a:lnTo>
                  <a:lnTo>
                    <a:pt x="2782443" y="276860"/>
                  </a:lnTo>
                  <a:lnTo>
                    <a:pt x="2809113" y="325120"/>
                  </a:lnTo>
                  <a:lnTo>
                    <a:pt x="2851277" y="351789"/>
                  </a:lnTo>
                  <a:lnTo>
                    <a:pt x="2911348" y="377189"/>
                  </a:lnTo>
                  <a:lnTo>
                    <a:pt x="2988437" y="401320"/>
                  </a:lnTo>
                  <a:lnTo>
                    <a:pt x="3032887" y="412750"/>
                  </a:lnTo>
                  <a:lnTo>
                    <a:pt x="3081147" y="424180"/>
                  </a:lnTo>
                  <a:lnTo>
                    <a:pt x="3132836" y="435610"/>
                  </a:lnTo>
                  <a:lnTo>
                    <a:pt x="3188081" y="447039"/>
                  </a:lnTo>
                  <a:lnTo>
                    <a:pt x="3307842" y="467360"/>
                  </a:lnTo>
                  <a:lnTo>
                    <a:pt x="3439414" y="487680"/>
                  </a:lnTo>
                  <a:lnTo>
                    <a:pt x="3581019" y="505460"/>
                  </a:lnTo>
                  <a:lnTo>
                    <a:pt x="3809873" y="528320"/>
                  </a:lnTo>
                  <a:lnTo>
                    <a:pt x="3889755" y="534670"/>
                  </a:lnTo>
                  <a:lnTo>
                    <a:pt x="4138041" y="549910"/>
                  </a:lnTo>
                  <a:lnTo>
                    <a:pt x="4308983" y="557530"/>
                  </a:lnTo>
                  <a:lnTo>
                    <a:pt x="4482719" y="562610"/>
                  </a:lnTo>
                  <a:lnTo>
                    <a:pt x="4581526" y="563735"/>
                  </a:lnTo>
                  <a:lnTo>
                    <a:pt x="4581632" y="551035"/>
                  </a:lnTo>
                  <a:lnTo>
                    <a:pt x="4482846" y="549910"/>
                  </a:lnTo>
                  <a:lnTo>
                    <a:pt x="4309491" y="544830"/>
                  </a:lnTo>
                  <a:lnTo>
                    <a:pt x="4138676" y="537210"/>
                  </a:lnTo>
                  <a:lnTo>
                    <a:pt x="3972052" y="527050"/>
                  </a:lnTo>
                  <a:lnTo>
                    <a:pt x="3890772" y="521970"/>
                  </a:lnTo>
                  <a:lnTo>
                    <a:pt x="3811016" y="515620"/>
                  </a:lnTo>
                  <a:lnTo>
                    <a:pt x="3732783" y="508000"/>
                  </a:lnTo>
                  <a:lnTo>
                    <a:pt x="3582416" y="492760"/>
                  </a:lnTo>
                  <a:lnTo>
                    <a:pt x="3510533" y="483870"/>
                  </a:lnTo>
                  <a:lnTo>
                    <a:pt x="3441065" y="474980"/>
                  </a:lnTo>
                  <a:lnTo>
                    <a:pt x="3374008" y="464820"/>
                  </a:lnTo>
                  <a:lnTo>
                    <a:pt x="3309874" y="455930"/>
                  </a:lnTo>
                  <a:lnTo>
                    <a:pt x="3248532" y="444500"/>
                  </a:lnTo>
                  <a:lnTo>
                    <a:pt x="3190366" y="434339"/>
                  </a:lnTo>
                  <a:lnTo>
                    <a:pt x="3190494" y="434339"/>
                  </a:lnTo>
                  <a:lnTo>
                    <a:pt x="3141500" y="424180"/>
                  </a:lnTo>
                  <a:lnTo>
                    <a:pt x="3135503" y="424180"/>
                  </a:lnTo>
                  <a:lnTo>
                    <a:pt x="3083941" y="412750"/>
                  </a:lnTo>
                  <a:lnTo>
                    <a:pt x="3084068" y="412750"/>
                  </a:lnTo>
                  <a:lnTo>
                    <a:pt x="3035935" y="401320"/>
                  </a:lnTo>
                  <a:lnTo>
                    <a:pt x="2991739" y="388620"/>
                  </a:lnTo>
                  <a:lnTo>
                    <a:pt x="2991993" y="388620"/>
                  </a:lnTo>
                  <a:lnTo>
                    <a:pt x="2951734" y="377189"/>
                  </a:lnTo>
                  <a:lnTo>
                    <a:pt x="2915666" y="364489"/>
                  </a:lnTo>
                  <a:lnTo>
                    <a:pt x="2915920" y="364489"/>
                  </a:lnTo>
                  <a:lnTo>
                    <a:pt x="2883916" y="353060"/>
                  </a:lnTo>
                  <a:lnTo>
                    <a:pt x="2884297" y="353060"/>
                  </a:lnTo>
                  <a:lnTo>
                    <a:pt x="2856738" y="340360"/>
                  </a:lnTo>
                  <a:lnTo>
                    <a:pt x="2857246" y="340360"/>
                  </a:lnTo>
                  <a:lnTo>
                    <a:pt x="2834386" y="327660"/>
                  </a:lnTo>
                  <a:lnTo>
                    <a:pt x="2834894" y="327660"/>
                  </a:lnTo>
                  <a:lnTo>
                    <a:pt x="2818663" y="316230"/>
                  </a:lnTo>
                  <a:lnTo>
                    <a:pt x="2817622" y="316230"/>
                  </a:lnTo>
                  <a:lnTo>
                    <a:pt x="2805734" y="304800"/>
                  </a:lnTo>
                  <a:lnTo>
                    <a:pt x="2805429" y="304800"/>
                  </a:lnTo>
                  <a:lnTo>
                    <a:pt x="2804414" y="303530"/>
                  </a:lnTo>
                  <a:lnTo>
                    <a:pt x="2804617" y="303530"/>
                  </a:lnTo>
                  <a:lnTo>
                    <a:pt x="2797302" y="292100"/>
                  </a:lnTo>
                  <a:lnTo>
                    <a:pt x="2797924" y="292100"/>
                  </a:lnTo>
                  <a:lnTo>
                    <a:pt x="2795524" y="280670"/>
                  </a:lnTo>
                  <a:lnTo>
                    <a:pt x="2795142" y="275589"/>
                  </a:lnTo>
                  <a:close/>
                </a:path>
                <a:path w="4658359" h="594360">
                  <a:moveTo>
                    <a:pt x="3135376" y="422910"/>
                  </a:moveTo>
                  <a:lnTo>
                    <a:pt x="3135503" y="424180"/>
                  </a:lnTo>
                  <a:lnTo>
                    <a:pt x="3141500" y="424180"/>
                  </a:lnTo>
                  <a:lnTo>
                    <a:pt x="3135376" y="422910"/>
                  </a:lnTo>
                  <a:close/>
                </a:path>
                <a:path w="4658359" h="594360">
                  <a:moveTo>
                    <a:pt x="2816860" y="314960"/>
                  </a:moveTo>
                  <a:lnTo>
                    <a:pt x="2817622" y="316230"/>
                  </a:lnTo>
                  <a:lnTo>
                    <a:pt x="2818663" y="316230"/>
                  </a:lnTo>
                  <a:lnTo>
                    <a:pt x="2816860" y="314960"/>
                  </a:lnTo>
                  <a:close/>
                </a:path>
                <a:path w="4658359" h="594360">
                  <a:moveTo>
                    <a:pt x="2804414" y="303530"/>
                  </a:moveTo>
                  <a:lnTo>
                    <a:pt x="2805429" y="304800"/>
                  </a:lnTo>
                  <a:lnTo>
                    <a:pt x="2804942" y="304038"/>
                  </a:lnTo>
                  <a:lnTo>
                    <a:pt x="2804414" y="303530"/>
                  </a:lnTo>
                  <a:close/>
                </a:path>
                <a:path w="4658359" h="594360">
                  <a:moveTo>
                    <a:pt x="2804942" y="304038"/>
                  </a:moveTo>
                  <a:lnTo>
                    <a:pt x="2805429" y="304800"/>
                  </a:lnTo>
                  <a:lnTo>
                    <a:pt x="2805734" y="304800"/>
                  </a:lnTo>
                  <a:lnTo>
                    <a:pt x="2804942" y="304038"/>
                  </a:lnTo>
                  <a:close/>
                </a:path>
                <a:path w="4658359" h="594360">
                  <a:moveTo>
                    <a:pt x="2804617" y="303530"/>
                  </a:moveTo>
                  <a:lnTo>
                    <a:pt x="2804414" y="303530"/>
                  </a:lnTo>
                  <a:lnTo>
                    <a:pt x="2804942" y="304038"/>
                  </a:lnTo>
                  <a:lnTo>
                    <a:pt x="2804617" y="303530"/>
                  </a:lnTo>
                  <a:close/>
                </a:path>
                <a:path w="4658359" h="594360">
                  <a:moveTo>
                    <a:pt x="2797924" y="292100"/>
                  </a:moveTo>
                  <a:lnTo>
                    <a:pt x="2797302" y="292100"/>
                  </a:lnTo>
                  <a:lnTo>
                    <a:pt x="2798191" y="293370"/>
                  </a:lnTo>
                  <a:lnTo>
                    <a:pt x="2797924" y="292100"/>
                  </a:lnTo>
                  <a:close/>
                </a:path>
                <a:path w="4658359" h="594360">
                  <a:moveTo>
                    <a:pt x="2782408" y="276705"/>
                  </a:moveTo>
                  <a:lnTo>
                    <a:pt x="2782421" y="276860"/>
                  </a:lnTo>
                  <a:lnTo>
                    <a:pt x="2782408" y="276705"/>
                  </a:lnTo>
                  <a:close/>
                </a:path>
                <a:path w="4658359" h="594360">
                  <a:moveTo>
                    <a:pt x="2782316" y="275589"/>
                  </a:moveTo>
                  <a:lnTo>
                    <a:pt x="2782408" y="276705"/>
                  </a:lnTo>
                  <a:lnTo>
                    <a:pt x="2782443" y="276860"/>
                  </a:lnTo>
                  <a:lnTo>
                    <a:pt x="2782316" y="275589"/>
                  </a:lnTo>
                  <a:close/>
                </a:path>
                <a:path w="4658359" h="594360">
                  <a:moveTo>
                    <a:pt x="2794190" y="270510"/>
                  </a:moveTo>
                  <a:lnTo>
                    <a:pt x="2781046" y="270510"/>
                  </a:lnTo>
                  <a:lnTo>
                    <a:pt x="2781427" y="271780"/>
                  </a:lnTo>
                  <a:lnTo>
                    <a:pt x="2782408" y="276705"/>
                  </a:lnTo>
                  <a:lnTo>
                    <a:pt x="2782316" y="275589"/>
                  </a:lnTo>
                  <a:lnTo>
                    <a:pt x="2795142" y="275589"/>
                  </a:lnTo>
                  <a:lnTo>
                    <a:pt x="2795016" y="274320"/>
                  </a:lnTo>
                  <a:lnTo>
                    <a:pt x="2794190" y="270510"/>
                  </a:lnTo>
                  <a:close/>
                </a:path>
                <a:path w="4658359" h="594360">
                  <a:moveTo>
                    <a:pt x="2781213" y="271272"/>
                  </a:moveTo>
                  <a:lnTo>
                    <a:pt x="2781325" y="271780"/>
                  </a:lnTo>
                  <a:lnTo>
                    <a:pt x="2781213" y="271272"/>
                  </a:lnTo>
                  <a:close/>
                </a:path>
                <a:path w="4658359" h="594360">
                  <a:moveTo>
                    <a:pt x="2781046" y="270510"/>
                  </a:moveTo>
                  <a:lnTo>
                    <a:pt x="2781213" y="271272"/>
                  </a:lnTo>
                  <a:lnTo>
                    <a:pt x="2781427" y="271780"/>
                  </a:lnTo>
                  <a:lnTo>
                    <a:pt x="2781046" y="270510"/>
                  </a:lnTo>
                  <a:close/>
                </a:path>
                <a:path w="4658359" h="594360">
                  <a:moveTo>
                    <a:pt x="2786761" y="252730"/>
                  </a:moveTo>
                  <a:lnTo>
                    <a:pt x="2771648" y="252730"/>
                  </a:lnTo>
                  <a:lnTo>
                    <a:pt x="2775966" y="259080"/>
                  </a:lnTo>
                  <a:lnTo>
                    <a:pt x="2775712" y="259080"/>
                  </a:lnTo>
                  <a:lnTo>
                    <a:pt x="2779141" y="265430"/>
                  </a:lnTo>
                  <a:lnTo>
                    <a:pt x="2778760" y="265430"/>
                  </a:lnTo>
                  <a:lnTo>
                    <a:pt x="2781213" y="271272"/>
                  </a:lnTo>
                  <a:lnTo>
                    <a:pt x="2781046" y="270510"/>
                  </a:lnTo>
                  <a:lnTo>
                    <a:pt x="2794190" y="270510"/>
                  </a:lnTo>
                  <a:lnTo>
                    <a:pt x="2793365" y="266700"/>
                  </a:lnTo>
                  <a:lnTo>
                    <a:pt x="2790444" y="260350"/>
                  </a:lnTo>
                  <a:lnTo>
                    <a:pt x="2786761" y="252730"/>
                  </a:lnTo>
                  <a:close/>
                </a:path>
                <a:path w="4658359" h="594360">
                  <a:moveTo>
                    <a:pt x="2765069" y="228600"/>
                  </a:moveTo>
                  <a:lnTo>
                    <a:pt x="2745994" y="228600"/>
                  </a:lnTo>
                  <a:lnTo>
                    <a:pt x="2754122" y="234950"/>
                  </a:lnTo>
                  <a:lnTo>
                    <a:pt x="2753741" y="234950"/>
                  </a:lnTo>
                  <a:lnTo>
                    <a:pt x="2760979" y="241300"/>
                  </a:lnTo>
                  <a:lnTo>
                    <a:pt x="2760599" y="241300"/>
                  </a:lnTo>
                  <a:lnTo>
                    <a:pt x="2766949" y="247650"/>
                  </a:lnTo>
                  <a:lnTo>
                    <a:pt x="2766568" y="247650"/>
                  </a:lnTo>
                  <a:lnTo>
                    <a:pt x="2772029" y="254000"/>
                  </a:lnTo>
                  <a:lnTo>
                    <a:pt x="2771648" y="252730"/>
                  </a:lnTo>
                  <a:lnTo>
                    <a:pt x="2786761" y="252730"/>
                  </a:lnTo>
                  <a:lnTo>
                    <a:pt x="2781935" y="246380"/>
                  </a:lnTo>
                  <a:lnTo>
                    <a:pt x="2776093" y="238760"/>
                  </a:lnTo>
                  <a:lnTo>
                    <a:pt x="2769489" y="232410"/>
                  </a:lnTo>
                  <a:lnTo>
                    <a:pt x="2765069" y="228600"/>
                  </a:lnTo>
                  <a:close/>
                </a:path>
                <a:path w="4658359" h="594360">
                  <a:moveTo>
                    <a:pt x="1463166" y="0"/>
                  </a:moveTo>
                  <a:lnTo>
                    <a:pt x="1332484" y="0"/>
                  </a:lnTo>
                  <a:lnTo>
                    <a:pt x="1202563" y="2539"/>
                  </a:lnTo>
                  <a:lnTo>
                    <a:pt x="1074039" y="7620"/>
                  </a:lnTo>
                  <a:lnTo>
                    <a:pt x="886460" y="19050"/>
                  </a:lnTo>
                  <a:lnTo>
                    <a:pt x="825753" y="24130"/>
                  </a:lnTo>
                  <a:lnTo>
                    <a:pt x="766190" y="30480"/>
                  </a:lnTo>
                  <a:lnTo>
                    <a:pt x="707898" y="35560"/>
                  </a:lnTo>
                  <a:lnTo>
                    <a:pt x="651128" y="41910"/>
                  </a:lnTo>
                  <a:lnTo>
                    <a:pt x="595757" y="49530"/>
                  </a:lnTo>
                  <a:lnTo>
                    <a:pt x="542163" y="55880"/>
                  </a:lnTo>
                  <a:lnTo>
                    <a:pt x="440182" y="71120"/>
                  </a:lnTo>
                  <a:lnTo>
                    <a:pt x="392302" y="80010"/>
                  </a:lnTo>
                  <a:lnTo>
                    <a:pt x="346456" y="87630"/>
                  </a:lnTo>
                  <a:lnTo>
                    <a:pt x="324358" y="92710"/>
                  </a:lnTo>
                  <a:lnTo>
                    <a:pt x="281939" y="101600"/>
                  </a:lnTo>
                  <a:lnTo>
                    <a:pt x="261747" y="106680"/>
                  </a:lnTo>
                  <a:lnTo>
                    <a:pt x="242062" y="110489"/>
                  </a:lnTo>
                  <a:lnTo>
                    <a:pt x="223138" y="115570"/>
                  </a:lnTo>
                  <a:lnTo>
                    <a:pt x="187198" y="125730"/>
                  </a:lnTo>
                  <a:lnTo>
                    <a:pt x="170307" y="129539"/>
                  </a:lnTo>
                  <a:lnTo>
                    <a:pt x="123825" y="144780"/>
                  </a:lnTo>
                  <a:lnTo>
                    <a:pt x="84074" y="160020"/>
                  </a:lnTo>
                  <a:lnTo>
                    <a:pt x="61595" y="171450"/>
                  </a:lnTo>
                  <a:lnTo>
                    <a:pt x="51562" y="176530"/>
                  </a:lnTo>
                  <a:lnTo>
                    <a:pt x="42418" y="181610"/>
                  </a:lnTo>
                  <a:lnTo>
                    <a:pt x="33909" y="186689"/>
                  </a:lnTo>
                  <a:lnTo>
                    <a:pt x="26543" y="193039"/>
                  </a:lnTo>
                  <a:lnTo>
                    <a:pt x="19938" y="198120"/>
                  </a:lnTo>
                  <a:lnTo>
                    <a:pt x="0" y="234950"/>
                  </a:lnTo>
                  <a:lnTo>
                    <a:pt x="12700" y="234950"/>
                  </a:lnTo>
                  <a:lnTo>
                    <a:pt x="13081" y="231139"/>
                  </a:lnTo>
                  <a:lnTo>
                    <a:pt x="12953" y="231139"/>
                  </a:lnTo>
                  <a:lnTo>
                    <a:pt x="13208" y="229870"/>
                  </a:lnTo>
                  <a:lnTo>
                    <a:pt x="14477" y="226060"/>
                  </a:lnTo>
                  <a:lnTo>
                    <a:pt x="16637" y="220980"/>
                  </a:lnTo>
                  <a:lnTo>
                    <a:pt x="17017" y="220980"/>
                  </a:lnTo>
                  <a:lnTo>
                    <a:pt x="19685" y="217170"/>
                  </a:lnTo>
                  <a:lnTo>
                    <a:pt x="19303" y="217170"/>
                  </a:lnTo>
                  <a:lnTo>
                    <a:pt x="23622" y="212089"/>
                  </a:lnTo>
                  <a:lnTo>
                    <a:pt x="23240" y="212089"/>
                  </a:lnTo>
                  <a:lnTo>
                    <a:pt x="28575" y="207010"/>
                  </a:lnTo>
                  <a:lnTo>
                    <a:pt x="29464" y="207010"/>
                  </a:lnTo>
                  <a:lnTo>
                    <a:pt x="34544" y="201930"/>
                  </a:lnTo>
                  <a:lnTo>
                    <a:pt x="35712" y="201930"/>
                  </a:lnTo>
                  <a:lnTo>
                    <a:pt x="41401" y="196850"/>
                  </a:lnTo>
                  <a:lnTo>
                    <a:pt x="42646" y="196850"/>
                  </a:lnTo>
                  <a:lnTo>
                    <a:pt x="49149" y="191770"/>
                  </a:lnTo>
                  <a:lnTo>
                    <a:pt x="50698" y="191770"/>
                  </a:lnTo>
                  <a:lnTo>
                    <a:pt x="57912" y="186689"/>
                  </a:lnTo>
                  <a:lnTo>
                    <a:pt x="59613" y="186689"/>
                  </a:lnTo>
                  <a:lnTo>
                    <a:pt x="67437" y="181610"/>
                  </a:lnTo>
                  <a:lnTo>
                    <a:pt x="67183" y="181610"/>
                  </a:lnTo>
                  <a:lnTo>
                    <a:pt x="77850" y="176530"/>
                  </a:lnTo>
                  <a:lnTo>
                    <a:pt x="89281" y="171450"/>
                  </a:lnTo>
                  <a:lnTo>
                    <a:pt x="89153" y="171450"/>
                  </a:lnTo>
                  <a:lnTo>
                    <a:pt x="101346" y="166370"/>
                  </a:lnTo>
                  <a:lnTo>
                    <a:pt x="114300" y="162560"/>
                  </a:lnTo>
                  <a:lnTo>
                    <a:pt x="128143" y="157480"/>
                  </a:lnTo>
                  <a:lnTo>
                    <a:pt x="128015" y="157480"/>
                  </a:lnTo>
                  <a:lnTo>
                    <a:pt x="142621" y="152400"/>
                  </a:lnTo>
                  <a:lnTo>
                    <a:pt x="157987" y="147320"/>
                  </a:lnTo>
                  <a:lnTo>
                    <a:pt x="173862" y="142239"/>
                  </a:lnTo>
                  <a:lnTo>
                    <a:pt x="190753" y="137160"/>
                  </a:lnTo>
                  <a:lnTo>
                    <a:pt x="208152" y="132080"/>
                  </a:lnTo>
                  <a:lnTo>
                    <a:pt x="226313" y="128270"/>
                  </a:lnTo>
                  <a:lnTo>
                    <a:pt x="245110" y="123189"/>
                  </a:lnTo>
                  <a:lnTo>
                    <a:pt x="264668" y="118110"/>
                  </a:lnTo>
                  <a:lnTo>
                    <a:pt x="264540" y="118110"/>
                  </a:lnTo>
                  <a:lnTo>
                    <a:pt x="284734" y="114300"/>
                  </a:lnTo>
                  <a:lnTo>
                    <a:pt x="305562" y="109220"/>
                  </a:lnTo>
                  <a:lnTo>
                    <a:pt x="326898" y="105410"/>
                  </a:lnTo>
                  <a:lnTo>
                    <a:pt x="348869" y="100330"/>
                  </a:lnTo>
                  <a:lnTo>
                    <a:pt x="394462" y="92710"/>
                  </a:lnTo>
                  <a:lnTo>
                    <a:pt x="442213" y="83820"/>
                  </a:lnTo>
                  <a:lnTo>
                    <a:pt x="492125" y="76200"/>
                  </a:lnTo>
                  <a:lnTo>
                    <a:pt x="543940" y="68580"/>
                  </a:lnTo>
                  <a:lnTo>
                    <a:pt x="597408" y="60960"/>
                  </a:lnTo>
                  <a:lnTo>
                    <a:pt x="652652" y="54610"/>
                  </a:lnTo>
                  <a:lnTo>
                    <a:pt x="709295" y="48260"/>
                  </a:lnTo>
                  <a:lnTo>
                    <a:pt x="767461" y="43180"/>
                  </a:lnTo>
                  <a:lnTo>
                    <a:pt x="826897" y="36830"/>
                  </a:lnTo>
                  <a:lnTo>
                    <a:pt x="887476" y="31750"/>
                  </a:lnTo>
                  <a:lnTo>
                    <a:pt x="949071" y="27939"/>
                  </a:lnTo>
                  <a:lnTo>
                    <a:pt x="1074674" y="20320"/>
                  </a:lnTo>
                  <a:lnTo>
                    <a:pt x="1202944" y="15239"/>
                  </a:lnTo>
                  <a:lnTo>
                    <a:pt x="1202816" y="15239"/>
                  </a:lnTo>
                  <a:lnTo>
                    <a:pt x="1332738" y="12700"/>
                  </a:lnTo>
                  <a:lnTo>
                    <a:pt x="1769173" y="12700"/>
                  </a:lnTo>
                  <a:lnTo>
                    <a:pt x="1721739" y="8889"/>
                  </a:lnTo>
                  <a:lnTo>
                    <a:pt x="1528318" y="1270"/>
                  </a:lnTo>
                  <a:lnTo>
                    <a:pt x="1463166" y="0"/>
                  </a:lnTo>
                  <a:close/>
                </a:path>
                <a:path w="4658359" h="594360">
                  <a:moveTo>
                    <a:pt x="13208" y="229870"/>
                  </a:moveTo>
                  <a:lnTo>
                    <a:pt x="12953" y="231139"/>
                  </a:lnTo>
                  <a:lnTo>
                    <a:pt x="13144" y="230504"/>
                  </a:lnTo>
                  <a:lnTo>
                    <a:pt x="13208" y="229870"/>
                  </a:lnTo>
                  <a:close/>
                </a:path>
                <a:path w="4658359" h="594360">
                  <a:moveTo>
                    <a:pt x="13144" y="230504"/>
                  </a:moveTo>
                  <a:lnTo>
                    <a:pt x="12953" y="231139"/>
                  </a:lnTo>
                  <a:lnTo>
                    <a:pt x="13081" y="231139"/>
                  </a:lnTo>
                  <a:lnTo>
                    <a:pt x="13144" y="230504"/>
                  </a:lnTo>
                  <a:close/>
                </a:path>
                <a:path w="4658359" h="594360">
                  <a:moveTo>
                    <a:pt x="13334" y="229870"/>
                  </a:moveTo>
                  <a:lnTo>
                    <a:pt x="13144" y="230504"/>
                  </a:lnTo>
                  <a:lnTo>
                    <a:pt x="13334" y="229870"/>
                  </a:lnTo>
                  <a:close/>
                </a:path>
                <a:path w="4658359" h="594360">
                  <a:moveTo>
                    <a:pt x="2669260" y="173989"/>
                  </a:moveTo>
                  <a:lnTo>
                    <a:pt x="2637282" y="173989"/>
                  </a:lnTo>
                  <a:lnTo>
                    <a:pt x="2652776" y="180339"/>
                  </a:lnTo>
                  <a:lnTo>
                    <a:pt x="2667381" y="186689"/>
                  </a:lnTo>
                  <a:lnTo>
                    <a:pt x="2667127" y="186689"/>
                  </a:lnTo>
                  <a:lnTo>
                    <a:pt x="2680970" y="193039"/>
                  </a:lnTo>
                  <a:lnTo>
                    <a:pt x="2694051" y="198120"/>
                  </a:lnTo>
                  <a:lnTo>
                    <a:pt x="2693797" y="198120"/>
                  </a:lnTo>
                  <a:lnTo>
                    <a:pt x="2706116" y="204470"/>
                  </a:lnTo>
                  <a:lnTo>
                    <a:pt x="2717546" y="210820"/>
                  </a:lnTo>
                  <a:lnTo>
                    <a:pt x="2717291" y="210820"/>
                  </a:lnTo>
                  <a:lnTo>
                    <a:pt x="2727960" y="217170"/>
                  </a:lnTo>
                  <a:lnTo>
                    <a:pt x="2727706" y="217170"/>
                  </a:lnTo>
                  <a:lnTo>
                    <a:pt x="2737612" y="223520"/>
                  </a:lnTo>
                  <a:lnTo>
                    <a:pt x="2737358" y="223520"/>
                  </a:lnTo>
                  <a:lnTo>
                    <a:pt x="2746248" y="229870"/>
                  </a:lnTo>
                  <a:lnTo>
                    <a:pt x="2745994" y="228600"/>
                  </a:lnTo>
                  <a:lnTo>
                    <a:pt x="2765069" y="228600"/>
                  </a:lnTo>
                  <a:lnTo>
                    <a:pt x="2762123" y="226060"/>
                  </a:lnTo>
                  <a:lnTo>
                    <a:pt x="2723641" y="199389"/>
                  </a:lnTo>
                  <a:lnTo>
                    <a:pt x="2686177" y="181610"/>
                  </a:lnTo>
                  <a:lnTo>
                    <a:pt x="2672207" y="175260"/>
                  </a:lnTo>
                  <a:lnTo>
                    <a:pt x="2669260" y="173989"/>
                  </a:lnTo>
                  <a:close/>
                </a:path>
                <a:path w="4658359" h="594360">
                  <a:moveTo>
                    <a:pt x="14604" y="226060"/>
                  </a:moveTo>
                  <a:lnTo>
                    <a:pt x="14096" y="227330"/>
                  </a:lnTo>
                  <a:lnTo>
                    <a:pt x="14604" y="226060"/>
                  </a:lnTo>
                  <a:close/>
                </a:path>
                <a:path w="4658359" h="594360">
                  <a:moveTo>
                    <a:pt x="17017" y="220980"/>
                  </a:moveTo>
                  <a:lnTo>
                    <a:pt x="16637" y="220980"/>
                  </a:lnTo>
                  <a:lnTo>
                    <a:pt x="16128" y="222250"/>
                  </a:lnTo>
                  <a:lnTo>
                    <a:pt x="17017" y="220980"/>
                  </a:lnTo>
                  <a:close/>
                </a:path>
                <a:path w="4658359" h="594360">
                  <a:moveTo>
                    <a:pt x="29464" y="207010"/>
                  </a:moveTo>
                  <a:lnTo>
                    <a:pt x="28575" y="207010"/>
                  </a:lnTo>
                  <a:lnTo>
                    <a:pt x="28194" y="208280"/>
                  </a:lnTo>
                  <a:lnTo>
                    <a:pt x="29464" y="207010"/>
                  </a:lnTo>
                  <a:close/>
                </a:path>
                <a:path w="4658359" h="594360">
                  <a:moveTo>
                    <a:pt x="35712" y="201930"/>
                  </a:moveTo>
                  <a:lnTo>
                    <a:pt x="34544" y="201930"/>
                  </a:lnTo>
                  <a:lnTo>
                    <a:pt x="34289" y="203200"/>
                  </a:lnTo>
                  <a:lnTo>
                    <a:pt x="35712" y="201930"/>
                  </a:lnTo>
                  <a:close/>
                </a:path>
                <a:path w="4658359" h="594360">
                  <a:moveTo>
                    <a:pt x="42646" y="196850"/>
                  </a:moveTo>
                  <a:lnTo>
                    <a:pt x="41401" y="196850"/>
                  </a:lnTo>
                  <a:lnTo>
                    <a:pt x="41021" y="198120"/>
                  </a:lnTo>
                  <a:lnTo>
                    <a:pt x="42646" y="196850"/>
                  </a:lnTo>
                  <a:close/>
                </a:path>
                <a:path w="4658359" h="594360">
                  <a:moveTo>
                    <a:pt x="50698" y="191770"/>
                  </a:moveTo>
                  <a:lnTo>
                    <a:pt x="49149" y="191770"/>
                  </a:lnTo>
                  <a:lnTo>
                    <a:pt x="48895" y="193039"/>
                  </a:lnTo>
                  <a:lnTo>
                    <a:pt x="50698" y="191770"/>
                  </a:lnTo>
                  <a:close/>
                </a:path>
                <a:path w="4658359" h="594360">
                  <a:moveTo>
                    <a:pt x="59613" y="186689"/>
                  </a:moveTo>
                  <a:lnTo>
                    <a:pt x="57912" y="186689"/>
                  </a:lnTo>
                  <a:lnTo>
                    <a:pt x="57658" y="187960"/>
                  </a:lnTo>
                  <a:lnTo>
                    <a:pt x="59613" y="186689"/>
                  </a:lnTo>
                  <a:close/>
                </a:path>
                <a:path w="4658359" h="594360">
                  <a:moveTo>
                    <a:pt x="1769173" y="12700"/>
                  </a:moveTo>
                  <a:lnTo>
                    <a:pt x="1463039" y="12700"/>
                  </a:lnTo>
                  <a:lnTo>
                    <a:pt x="1528064" y="13970"/>
                  </a:lnTo>
                  <a:lnTo>
                    <a:pt x="1720977" y="21589"/>
                  </a:lnTo>
                  <a:lnTo>
                    <a:pt x="1784223" y="26670"/>
                  </a:lnTo>
                  <a:lnTo>
                    <a:pt x="1846707" y="30480"/>
                  </a:lnTo>
                  <a:lnTo>
                    <a:pt x="1846579" y="30480"/>
                  </a:lnTo>
                  <a:lnTo>
                    <a:pt x="1908175" y="36830"/>
                  </a:lnTo>
                  <a:lnTo>
                    <a:pt x="1968753" y="41910"/>
                  </a:lnTo>
                  <a:lnTo>
                    <a:pt x="2028189" y="48260"/>
                  </a:lnTo>
                  <a:lnTo>
                    <a:pt x="2086356" y="55880"/>
                  </a:lnTo>
                  <a:lnTo>
                    <a:pt x="2086228" y="55880"/>
                  </a:lnTo>
                  <a:lnTo>
                    <a:pt x="2142998" y="63500"/>
                  </a:lnTo>
                  <a:lnTo>
                    <a:pt x="2198116" y="71120"/>
                  </a:lnTo>
                  <a:lnTo>
                    <a:pt x="2251710" y="80010"/>
                  </a:lnTo>
                  <a:lnTo>
                    <a:pt x="2303399" y="88900"/>
                  </a:lnTo>
                  <a:lnTo>
                    <a:pt x="2353310" y="99060"/>
                  </a:lnTo>
                  <a:lnTo>
                    <a:pt x="2401062" y="107950"/>
                  </a:lnTo>
                  <a:lnTo>
                    <a:pt x="2424176" y="113030"/>
                  </a:lnTo>
                  <a:lnTo>
                    <a:pt x="2446654" y="119380"/>
                  </a:lnTo>
                  <a:lnTo>
                    <a:pt x="2468626" y="124460"/>
                  </a:lnTo>
                  <a:lnTo>
                    <a:pt x="2530856" y="139700"/>
                  </a:lnTo>
                  <a:lnTo>
                    <a:pt x="2530729" y="139700"/>
                  </a:lnTo>
                  <a:lnTo>
                    <a:pt x="2550287" y="146050"/>
                  </a:lnTo>
                  <a:lnTo>
                    <a:pt x="2569083" y="151130"/>
                  </a:lnTo>
                  <a:lnTo>
                    <a:pt x="2587244" y="157480"/>
                  </a:lnTo>
                  <a:lnTo>
                    <a:pt x="2587116" y="157480"/>
                  </a:lnTo>
                  <a:lnTo>
                    <a:pt x="2604643" y="162560"/>
                  </a:lnTo>
                  <a:lnTo>
                    <a:pt x="2604516" y="162560"/>
                  </a:lnTo>
                  <a:lnTo>
                    <a:pt x="2621407" y="168910"/>
                  </a:lnTo>
                  <a:lnTo>
                    <a:pt x="2637409" y="175260"/>
                  </a:lnTo>
                  <a:lnTo>
                    <a:pt x="2637282" y="173989"/>
                  </a:lnTo>
                  <a:lnTo>
                    <a:pt x="2669260" y="173989"/>
                  </a:lnTo>
                  <a:lnTo>
                    <a:pt x="2657475" y="168910"/>
                  </a:lnTo>
                  <a:lnTo>
                    <a:pt x="2641854" y="162560"/>
                  </a:lnTo>
                  <a:lnTo>
                    <a:pt x="2625725" y="156210"/>
                  </a:lnTo>
                  <a:lnTo>
                    <a:pt x="2608707" y="151130"/>
                  </a:lnTo>
                  <a:lnTo>
                    <a:pt x="2591054" y="144780"/>
                  </a:lnTo>
                  <a:lnTo>
                    <a:pt x="2572766" y="139700"/>
                  </a:lnTo>
                  <a:lnTo>
                    <a:pt x="2553843" y="133350"/>
                  </a:lnTo>
                  <a:lnTo>
                    <a:pt x="2534158" y="128270"/>
                  </a:lnTo>
                  <a:lnTo>
                    <a:pt x="2449576" y="106680"/>
                  </a:lnTo>
                  <a:lnTo>
                    <a:pt x="2355723" y="86360"/>
                  </a:lnTo>
                  <a:lnTo>
                    <a:pt x="2305685" y="76200"/>
                  </a:lnTo>
                  <a:lnTo>
                    <a:pt x="2200021" y="58420"/>
                  </a:lnTo>
                  <a:lnTo>
                    <a:pt x="2029587" y="35560"/>
                  </a:lnTo>
                  <a:lnTo>
                    <a:pt x="1970024" y="29210"/>
                  </a:lnTo>
                  <a:lnTo>
                    <a:pt x="1909318" y="24130"/>
                  </a:lnTo>
                  <a:lnTo>
                    <a:pt x="1847723" y="17780"/>
                  </a:lnTo>
                  <a:lnTo>
                    <a:pt x="1784985" y="13970"/>
                  </a:lnTo>
                  <a:lnTo>
                    <a:pt x="1769173" y="127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pic>
          <p:nvPicPr>
            <p:cNvPr id="47" name="object 4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21852" y="1888210"/>
              <a:ext cx="234670" cy="30482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03385" y="1988057"/>
              <a:ext cx="76200" cy="146684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451203" y="1968608"/>
            <a:ext cx="7612952" cy="685588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>
              <a:spcBef>
                <a:spcPts val="87"/>
              </a:spcBef>
            </a:pPr>
            <a:r>
              <a:rPr lang="en-US" sz="1898" spc="-4" dirty="0">
                <a:latin typeface="Calibri"/>
                <a:cs typeface="Calibri"/>
              </a:rPr>
              <a:t>Another </a:t>
            </a:r>
            <a:r>
              <a:rPr sz="1898" dirty="0">
                <a:latin typeface="Calibri"/>
                <a:cs typeface="Calibri"/>
              </a:rPr>
              <a:t>look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at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Transformer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Encoder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and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Decoder</a:t>
            </a:r>
            <a:r>
              <a:rPr sz="1898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Blocks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at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high</a:t>
            </a:r>
            <a:r>
              <a:rPr sz="1898" dirty="0">
                <a:latin typeface="Calibri"/>
                <a:cs typeface="Calibri"/>
              </a:rPr>
              <a:t> level</a:t>
            </a:r>
          </a:p>
          <a:p>
            <a:pPr marR="237315" algn="r">
              <a:spcBef>
                <a:spcPts val="1225"/>
              </a:spcBef>
            </a:pPr>
            <a:r>
              <a:rPr sz="1485" spc="-4" dirty="0">
                <a:solidFill>
                  <a:srgbClr val="8B1515"/>
                </a:solidFill>
                <a:latin typeface="Calibri"/>
                <a:cs typeface="Calibri"/>
              </a:rPr>
              <a:t>[predictions!]</a:t>
            </a:r>
            <a:endParaRPr sz="1485" dirty="0">
              <a:latin typeface="Calibri"/>
              <a:cs typeface="Calibri"/>
            </a:endParaRPr>
          </a:p>
        </p:txBody>
      </p:sp>
      <p:sp>
        <p:nvSpPr>
          <p:cNvPr id="52" name="Title 51">
            <a:extLst>
              <a:ext uri="{FF2B5EF4-FFF2-40B4-BE49-F238E27FC236}">
                <a16:creationId xmlns:a16="http://schemas.microsoft.com/office/drawing/2014/main" id="{7246AFC6-61A8-4C8B-8FB8-2CCAC5665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1083374"/>
          </a:xfrm>
        </p:spPr>
        <p:txBody>
          <a:bodyPr/>
          <a:lstStyle/>
          <a:p>
            <a:r>
              <a:rPr lang="en-US" sz="3520" spc="4" dirty="0">
                <a:latin typeface="Calibri"/>
                <a:cs typeface="Calibri"/>
              </a:rPr>
              <a:t>The Transformer</a:t>
            </a:r>
            <a:r>
              <a:rPr lang="en-US" sz="3520" dirty="0">
                <a:latin typeface="Calibri"/>
                <a:cs typeface="Calibri"/>
              </a:rPr>
              <a:t> </a:t>
            </a:r>
            <a:r>
              <a:rPr lang="en-US" sz="3520" spc="4" dirty="0">
                <a:latin typeface="Calibri"/>
                <a:cs typeface="Calibri"/>
              </a:rPr>
              <a:t>Encoder-Decoder </a:t>
            </a:r>
            <a:br>
              <a:rPr lang="en-US" sz="3520" spc="4" dirty="0">
                <a:latin typeface="Calibri"/>
                <a:cs typeface="Calibri"/>
              </a:rPr>
            </a:br>
            <a:r>
              <a:rPr lang="en-US" sz="3520" u="heavy" spc="9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4"/>
              </a:rPr>
              <a:t>[Vaswani</a:t>
            </a:r>
            <a:r>
              <a:rPr lang="en-US" sz="352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4"/>
              </a:rPr>
              <a:t> et </a:t>
            </a:r>
            <a:r>
              <a:rPr lang="en-US" sz="352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4"/>
              </a:rPr>
              <a:t>al., </a:t>
            </a:r>
            <a:r>
              <a:rPr lang="en-US" sz="352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4"/>
              </a:rPr>
              <a:t>2017]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3E22270-8871-464D-B66B-16BF79FC7AEC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6691369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0CBED6F-3F0A-45F6-99B3-273C15969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1083374"/>
          </a:xfrm>
        </p:spPr>
        <p:txBody>
          <a:bodyPr/>
          <a:lstStyle/>
          <a:p>
            <a:r>
              <a:rPr lang="en-US" sz="3520" spc="4" dirty="0">
                <a:latin typeface="Calibri"/>
                <a:cs typeface="Calibri"/>
              </a:rPr>
              <a:t>The Transformer</a:t>
            </a:r>
            <a:r>
              <a:rPr lang="en-US" sz="3520" dirty="0">
                <a:latin typeface="Calibri"/>
                <a:cs typeface="Calibri"/>
              </a:rPr>
              <a:t> </a:t>
            </a:r>
            <a:r>
              <a:rPr lang="en-US" sz="3520" spc="4" dirty="0">
                <a:latin typeface="Calibri"/>
                <a:cs typeface="Calibri"/>
              </a:rPr>
              <a:t>Encoder-Decoder </a:t>
            </a:r>
            <a:br>
              <a:rPr lang="en-US" sz="3520" spc="4" dirty="0">
                <a:latin typeface="Calibri"/>
                <a:cs typeface="Calibri"/>
              </a:rPr>
            </a:br>
            <a:r>
              <a:rPr lang="en-US" sz="3520" u="heavy" spc="9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[Vaswani</a:t>
            </a:r>
            <a:r>
              <a:rPr lang="en-US" sz="352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et </a:t>
            </a:r>
            <a:r>
              <a:rPr lang="en-US" sz="352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 </a:t>
            </a:r>
            <a:r>
              <a:rPr lang="en-US" sz="352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2017]</a:t>
            </a:r>
            <a:endParaRPr lang="en-US" dirty="0"/>
          </a:p>
        </p:txBody>
      </p:sp>
      <p:sp>
        <p:nvSpPr>
          <p:cNvPr id="3" name="object 3"/>
          <p:cNvSpPr txBox="1"/>
          <p:nvPr/>
        </p:nvSpPr>
        <p:spPr>
          <a:xfrm>
            <a:off x="451203" y="1968607"/>
            <a:ext cx="8907971" cy="3131706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>
              <a:spcBef>
                <a:spcPts val="87"/>
              </a:spcBef>
            </a:pPr>
            <a:r>
              <a:rPr sz="1898" dirty="0">
                <a:latin typeface="Calibri"/>
                <a:cs typeface="Calibri"/>
              </a:rPr>
              <a:t>Next, let’s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look at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21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Transformer</a:t>
            </a:r>
            <a:r>
              <a:rPr sz="1898" spc="-21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Encoder</a:t>
            </a:r>
            <a:r>
              <a:rPr sz="1898" dirty="0">
                <a:latin typeface="Calibri"/>
                <a:cs typeface="Calibri"/>
              </a:rPr>
              <a:t> and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Decoder</a:t>
            </a:r>
            <a:r>
              <a:rPr sz="1898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Blocks</a:t>
            </a:r>
            <a:endParaRPr sz="1898" dirty="0">
              <a:latin typeface="Calibri"/>
              <a:cs typeface="Calibri"/>
            </a:endParaRPr>
          </a:p>
          <a:p>
            <a:pPr>
              <a:spcBef>
                <a:spcPts val="12"/>
              </a:spcBef>
            </a:pPr>
            <a:endParaRPr sz="2599" dirty="0">
              <a:latin typeface="Calibri"/>
              <a:cs typeface="Calibri"/>
            </a:endParaRPr>
          </a:p>
          <a:p>
            <a:pPr marL="10478"/>
            <a:r>
              <a:rPr sz="1898" dirty="0">
                <a:latin typeface="Calibri"/>
                <a:cs typeface="Calibri"/>
              </a:rPr>
              <a:t>What’s left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in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Transformer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Encoder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Block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that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haven’t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covered?</a:t>
            </a:r>
            <a:endParaRPr sz="1898" dirty="0">
              <a:latin typeface="Calibri"/>
              <a:cs typeface="Calibri"/>
            </a:endParaRPr>
          </a:p>
          <a:p>
            <a:pPr marL="387668" indent="-377190">
              <a:spcBef>
                <a:spcPts val="429"/>
              </a:spcBef>
              <a:buClr>
                <a:srgbClr val="8B1515"/>
              </a:buClr>
              <a:buAutoNum type="arabicPeriod"/>
              <a:tabLst>
                <a:tab pos="387144" algn="l"/>
                <a:tab pos="387668" algn="l"/>
              </a:tabLst>
            </a:pPr>
            <a:r>
              <a:rPr sz="1650" b="1" spc="-4" dirty="0">
                <a:latin typeface="Calibri"/>
                <a:cs typeface="Calibri"/>
              </a:rPr>
              <a:t>Key-query-value</a:t>
            </a:r>
            <a:r>
              <a:rPr sz="1650" b="1" spc="17" dirty="0">
                <a:latin typeface="Calibri"/>
                <a:cs typeface="Calibri"/>
              </a:rPr>
              <a:t> </a:t>
            </a:r>
            <a:r>
              <a:rPr sz="1650" b="1" dirty="0">
                <a:latin typeface="Calibri"/>
                <a:cs typeface="Calibri"/>
              </a:rPr>
              <a:t>attention:</a:t>
            </a:r>
            <a:r>
              <a:rPr sz="1650" b="1" spc="-37" dirty="0">
                <a:latin typeface="Calibri"/>
                <a:cs typeface="Calibri"/>
              </a:rPr>
              <a:t> </a:t>
            </a:r>
            <a:r>
              <a:rPr sz="1650" spc="-4" dirty="0">
                <a:latin typeface="Calibri"/>
                <a:cs typeface="Calibri"/>
              </a:rPr>
              <a:t>How</a:t>
            </a:r>
            <a:r>
              <a:rPr sz="1650" spc="-9" dirty="0">
                <a:latin typeface="Calibri"/>
                <a:cs typeface="Calibri"/>
              </a:rPr>
              <a:t> </a:t>
            </a:r>
            <a:r>
              <a:rPr sz="1650" spc="-4" dirty="0">
                <a:latin typeface="Calibri"/>
                <a:cs typeface="Calibri"/>
              </a:rPr>
              <a:t>do</a:t>
            </a:r>
            <a:r>
              <a:rPr sz="1650" spc="4" dirty="0">
                <a:latin typeface="Calibri"/>
                <a:cs typeface="Calibri"/>
              </a:rPr>
              <a:t> </a:t>
            </a:r>
            <a:r>
              <a:rPr sz="1650" spc="-4" dirty="0">
                <a:latin typeface="Calibri"/>
                <a:cs typeface="Calibri"/>
              </a:rPr>
              <a:t>we </a:t>
            </a:r>
            <a:r>
              <a:rPr sz="1650" dirty="0">
                <a:latin typeface="Calibri"/>
                <a:cs typeface="Calibri"/>
              </a:rPr>
              <a:t>get the</a:t>
            </a:r>
            <a:r>
              <a:rPr sz="1650" spc="9" dirty="0">
                <a:latin typeface="Calibri"/>
                <a:cs typeface="Calibri"/>
              </a:rPr>
              <a:t> </a:t>
            </a:r>
            <a:r>
              <a:rPr sz="1650" spc="21" dirty="0">
                <a:latin typeface="Cambria Math"/>
                <a:cs typeface="Cambria Math"/>
              </a:rPr>
              <a:t>𝑘,</a:t>
            </a:r>
            <a:r>
              <a:rPr sz="1650" spc="-87" dirty="0">
                <a:latin typeface="Cambria Math"/>
                <a:cs typeface="Cambria Math"/>
              </a:rPr>
              <a:t> </a:t>
            </a:r>
            <a:r>
              <a:rPr sz="1650" spc="17" dirty="0">
                <a:latin typeface="Cambria Math"/>
                <a:cs typeface="Cambria Math"/>
              </a:rPr>
              <a:t>𝑞,</a:t>
            </a:r>
            <a:r>
              <a:rPr sz="1650" spc="-87" dirty="0">
                <a:latin typeface="Cambria Math"/>
                <a:cs typeface="Cambria Math"/>
              </a:rPr>
              <a:t> </a:t>
            </a:r>
            <a:r>
              <a:rPr sz="1650" dirty="0">
                <a:latin typeface="Cambria Math"/>
                <a:cs typeface="Cambria Math"/>
              </a:rPr>
              <a:t>𝑣</a:t>
            </a:r>
            <a:r>
              <a:rPr sz="1650" spc="62" dirty="0">
                <a:latin typeface="Cambria Math"/>
                <a:cs typeface="Cambria Math"/>
              </a:rPr>
              <a:t> </a:t>
            </a:r>
            <a:r>
              <a:rPr sz="1650" dirty="0">
                <a:latin typeface="Calibri"/>
                <a:cs typeface="Calibri"/>
              </a:rPr>
              <a:t>vectors</a:t>
            </a:r>
            <a:r>
              <a:rPr sz="1650" spc="12" dirty="0">
                <a:latin typeface="Calibri"/>
                <a:cs typeface="Calibri"/>
              </a:rPr>
              <a:t> </a:t>
            </a:r>
            <a:r>
              <a:rPr sz="1650" spc="-4" dirty="0">
                <a:latin typeface="Calibri"/>
                <a:cs typeface="Calibri"/>
              </a:rPr>
              <a:t>from </a:t>
            </a:r>
            <a:r>
              <a:rPr sz="1650" dirty="0">
                <a:latin typeface="Calibri"/>
                <a:cs typeface="Calibri"/>
              </a:rPr>
              <a:t>a</a:t>
            </a:r>
            <a:r>
              <a:rPr sz="1650" spc="9" dirty="0">
                <a:latin typeface="Calibri"/>
                <a:cs typeface="Calibri"/>
              </a:rPr>
              <a:t> </a:t>
            </a:r>
            <a:r>
              <a:rPr sz="1650" spc="-4" dirty="0">
                <a:latin typeface="Calibri"/>
                <a:cs typeface="Calibri"/>
              </a:rPr>
              <a:t>single</a:t>
            </a:r>
            <a:r>
              <a:rPr sz="1650" spc="4" dirty="0">
                <a:latin typeface="Calibri"/>
                <a:cs typeface="Calibri"/>
              </a:rPr>
              <a:t> </a:t>
            </a:r>
            <a:r>
              <a:rPr sz="1650" spc="-4" dirty="0">
                <a:latin typeface="Calibri"/>
                <a:cs typeface="Calibri"/>
              </a:rPr>
              <a:t>word</a:t>
            </a:r>
            <a:r>
              <a:rPr sz="1650" dirty="0">
                <a:latin typeface="Calibri"/>
                <a:cs typeface="Calibri"/>
              </a:rPr>
              <a:t> embedding?</a:t>
            </a:r>
          </a:p>
          <a:p>
            <a:pPr marL="387668" indent="-377190">
              <a:spcBef>
                <a:spcPts val="388"/>
              </a:spcBef>
              <a:buClr>
                <a:srgbClr val="8B1515"/>
              </a:buClr>
              <a:buAutoNum type="arabicPeriod"/>
              <a:tabLst>
                <a:tab pos="387144" algn="l"/>
                <a:tab pos="387668" algn="l"/>
              </a:tabLst>
            </a:pPr>
            <a:r>
              <a:rPr sz="1650" b="1" dirty="0">
                <a:latin typeface="Calibri"/>
                <a:cs typeface="Calibri"/>
              </a:rPr>
              <a:t>Multi-headed</a:t>
            </a:r>
            <a:r>
              <a:rPr sz="1650" b="1" spc="-29" dirty="0">
                <a:latin typeface="Calibri"/>
                <a:cs typeface="Calibri"/>
              </a:rPr>
              <a:t> </a:t>
            </a:r>
            <a:r>
              <a:rPr sz="1650" b="1" dirty="0">
                <a:latin typeface="Calibri"/>
                <a:cs typeface="Calibri"/>
              </a:rPr>
              <a:t>attention</a:t>
            </a:r>
            <a:r>
              <a:rPr sz="1650" dirty="0">
                <a:latin typeface="Calibri"/>
                <a:cs typeface="Calibri"/>
              </a:rPr>
              <a:t>:</a:t>
            </a:r>
            <a:r>
              <a:rPr sz="1650" spc="-2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Attend</a:t>
            </a:r>
            <a:r>
              <a:rPr sz="1650" spc="-4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to</a:t>
            </a:r>
            <a:r>
              <a:rPr sz="1650" spc="-12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multiple</a:t>
            </a:r>
            <a:r>
              <a:rPr sz="1650" spc="4" dirty="0">
                <a:latin typeface="Calibri"/>
                <a:cs typeface="Calibri"/>
              </a:rPr>
              <a:t> </a:t>
            </a:r>
            <a:r>
              <a:rPr sz="1650" spc="-4" dirty="0">
                <a:latin typeface="Calibri"/>
                <a:cs typeface="Calibri"/>
              </a:rPr>
              <a:t>places</a:t>
            </a:r>
            <a:r>
              <a:rPr sz="1650" spc="4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in</a:t>
            </a:r>
            <a:r>
              <a:rPr sz="1650" spc="-12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a </a:t>
            </a:r>
            <a:r>
              <a:rPr sz="1650" spc="-4" dirty="0">
                <a:latin typeface="Calibri"/>
                <a:cs typeface="Calibri"/>
              </a:rPr>
              <a:t>single</a:t>
            </a:r>
            <a:r>
              <a:rPr sz="1650" dirty="0">
                <a:latin typeface="Calibri"/>
                <a:cs typeface="Calibri"/>
              </a:rPr>
              <a:t> layer!</a:t>
            </a:r>
          </a:p>
          <a:p>
            <a:pPr marL="387668" indent="-377190">
              <a:spcBef>
                <a:spcPts val="396"/>
              </a:spcBef>
              <a:buClr>
                <a:srgbClr val="8B1515"/>
              </a:buClr>
              <a:buAutoNum type="arabicPeriod"/>
              <a:tabLst>
                <a:tab pos="387144" algn="l"/>
                <a:tab pos="387668" algn="l"/>
              </a:tabLst>
            </a:pPr>
            <a:r>
              <a:rPr sz="1650" b="1" spc="-4" dirty="0">
                <a:latin typeface="Calibri"/>
                <a:cs typeface="Calibri"/>
              </a:rPr>
              <a:t>Tricks</a:t>
            </a:r>
            <a:r>
              <a:rPr sz="1650" b="1" spc="-29" dirty="0">
                <a:latin typeface="Calibri"/>
                <a:cs typeface="Calibri"/>
              </a:rPr>
              <a:t> </a:t>
            </a:r>
            <a:r>
              <a:rPr sz="1650" b="1" dirty="0">
                <a:latin typeface="Calibri"/>
                <a:cs typeface="Calibri"/>
              </a:rPr>
              <a:t>to</a:t>
            </a:r>
            <a:r>
              <a:rPr sz="1650" b="1" spc="-12" dirty="0">
                <a:latin typeface="Calibri"/>
                <a:cs typeface="Calibri"/>
              </a:rPr>
              <a:t> </a:t>
            </a:r>
            <a:r>
              <a:rPr sz="1650" b="1" dirty="0">
                <a:latin typeface="Calibri"/>
                <a:cs typeface="Calibri"/>
              </a:rPr>
              <a:t>help</a:t>
            </a:r>
            <a:r>
              <a:rPr sz="1650" b="1" spc="-21" dirty="0">
                <a:latin typeface="Calibri"/>
                <a:cs typeface="Calibri"/>
              </a:rPr>
              <a:t> </a:t>
            </a:r>
            <a:r>
              <a:rPr sz="1650" b="1" spc="-4" dirty="0">
                <a:latin typeface="Calibri"/>
                <a:cs typeface="Calibri"/>
              </a:rPr>
              <a:t>with</a:t>
            </a:r>
            <a:r>
              <a:rPr sz="1650" b="1" spc="-29" dirty="0">
                <a:latin typeface="Calibri"/>
                <a:cs typeface="Calibri"/>
              </a:rPr>
              <a:t> </a:t>
            </a:r>
            <a:r>
              <a:rPr sz="1650" b="1" dirty="0">
                <a:latin typeface="Calibri"/>
                <a:cs typeface="Calibri"/>
              </a:rPr>
              <a:t>training!</a:t>
            </a:r>
            <a:endParaRPr sz="1650" dirty="0">
              <a:latin typeface="Calibri"/>
              <a:cs typeface="Calibri"/>
            </a:endParaRPr>
          </a:p>
          <a:p>
            <a:pPr marL="670036" lvl="1" indent="-377714">
              <a:spcBef>
                <a:spcPts val="396"/>
              </a:spcBef>
              <a:buClr>
                <a:srgbClr val="007B92"/>
              </a:buClr>
              <a:buAutoNum type="arabicPeriod"/>
              <a:tabLst>
                <a:tab pos="670036" algn="l"/>
                <a:tab pos="670560" algn="l"/>
              </a:tabLst>
            </a:pPr>
            <a:r>
              <a:rPr sz="1650" spc="-4" dirty="0">
                <a:latin typeface="Calibri"/>
                <a:cs typeface="Calibri"/>
              </a:rPr>
              <a:t>Residual</a:t>
            </a:r>
            <a:r>
              <a:rPr sz="1650" spc="-21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connections</a:t>
            </a:r>
          </a:p>
          <a:p>
            <a:pPr marL="670036" lvl="1" indent="-377714">
              <a:spcBef>
                <a:spcPts val="396"/>
              </a:spcBef>
              <a:buClr>
                <a:srgbClr val="007B92"/>
              </a:buClr>
              <a:buAutoNum type="arabicPeriod"/>
              <a:tabLst>
                <a:tab pos="670036" algn="l"/>
                <a:tab pos="670560" algn="l"/>
              </a:tabLst>
            </a:pPr>
            <a:r>
              <a:rPr sz="1650" spc="-4" dirty="0">
                <a:latin typeface="Calibri"/>
                <a:cs typeface="Calibri"/>
              </a:rPr>
              <a:t>Layer</a:t>
            </a:r>
            <a:r>
              <a:rPr sz="1650" spc="-33" dirty="0">
                <a:latin typeface="Calibri"/>
                <a:cs typeface="Calibri"/>
              </a:rPr>
              <a:t> </a:t>
            </a:r>
            <a:r>
              <a:rPr sz="1650" spc="-4" dirty="0">
                <a:latin typeface="Calibri"/>
                <a:cs typeface="Calibri"/>
              </a:rPr>
              <a:t>normalization</a:t>
            </a:r>
            <a:endParaRPr sz="1650" dirty="0">
              <a:latin typeface="Calibri"/>
              <a:cs typeface="Calibri"/>
            </a:endParaRPr>
          </a:p>
          <a:p>
            <a:pPr marL="670036" lvl="1" indent="-377714">
              <a:spcBef>
                <a:spcPts val="396"/>
              </a:spcBef>
              <a:buClr>
                <a:srgbClr val="007B92"/>
              </a:buClr>
              <a:buAutoNum type="arabicPeriod"/>
              <a:tabLst>
                <a:tab pos="670036" algn="l"/>
                <a:tab pos="670560" algn="l"/>
              </a:tabLst>
            </a:pPr>
            <a:r>
              <a:rPr sz="1650" spc="-4" dirty="0">
                <a:latin typeface="Calibri"/>
                <a:cs typeface="Calibri"/>
              </a:rPr>
              <a:t>Scaling</a:t>
            </a:r>
            <a:r>
              <a:rPr sz="1650" spc="-12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the</a:t>
            </a:r>
            <a:r>
              <a:rPr sz="1650" spc="-4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dot</a:t>
            </a:r>
            <a:r>
              <a:rPr sz="1650" spc="-12" dirty="0">
                <a:latin typeface="Calibri"/>
                <a:cs typeface="Calibri"/>
              </a:rPr>
              <a:t> </a:t>
            </a:r>
            <a:r>
              <a:rPr sz="1650" spc="-4" dirty="0">
                <a:latin typeface="Calibri"/>
                <a:cs typeface="Calibri"/>
              </a:rPr>
              <a:t>product</a:t>
            </a:r>
            <a:endParaRPr sz="1650" dirty="0">
              <a:latin typeface="Calibri"/>
              <a:cs typeface="Calibri"/>
            </a:endParaRPr>
          </a:p>
          <a:p>
            <a:pPr marL="670036" marR="4191" lvl="1" indent="-377190">
              <a:spcBef>
                <a:spcPts val="396"/>
              </a:spcBef>
              <a:buClr>
                <a:srgbClr val="007B92"/>
              </a:buClr>
              <a:buAutoNum type="arabicPeriod"/>
              <a:tabLst>
                <a:tab pos="670036" algn="l"/>
                <a:tab pos="670560" algn="l"/>
              </a:tabLst>
            </a:pPr>
            <a:r>
              <a:rPr sz="1650" spc="-4" dirty="0">
                <a:latin typeface="Calibri"/>
                <a:cs typeface="Calibri"/>
              </a:rPr>
              <a:t>These</a:t>
            </a:r>
            <a:r>
              <a:rPr sz="1650" spc="9" dirty="0">
                <a:latin typeface="Calibri"/>
                <a:cs typeface="Calibri"/>
              </a:rPr>
              <a:t> </a:t>
            </a:r>
            <a:r>
              <a:rPr sz="1650" spc="-4" dirty="0">
                <a:latin typeface="Calibri"/>
                <a:cs typeface="Calibri"/>
              </a:rPr>
              <a:t>tricks</a:t>
            </a:r>
            <a:r>
              <a:rPr sz="1650" spc="25" dirty="0">
                <a:latin typeface="Calibri"/>
                <a:cs typeface="Calibri"/>
              </a:rPr>
              <a:t> </a:t>
            </a:r>
            <a:r>
              <a:rPr sz="1650" b="1" dirty="0">
                <a:latin typeface="Calibri"/>
                <a:cs typeface="Calibri"/>
              </a:rPr>
              <a:t>don’t</a:t>
            </a:r>
            <a:r>
              <a:rPr sz="1650" b="1" spc="-25" dirty="0">
                <a:latin typeface="Calibri"/>
                <a:cs typeface="Calibri"/>
              </a:rPr>
              <a:t> </a:t>
            </a:r>
            <a:r>
              <a:rPr sz="1650" b="1" dirty="0">
                <a:latin typeface="Calibri"/>
                <a:cs typeface="Calibri"/>
              </a:rPr>
              <a:t>improve</a:t>
            </a:r>
            <a:r>
              <a:rPr sz="1650" b="1" spc="-4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what</a:t>
            </a:r>
            <a:r>
              <a:rPr sz="1650" spc="-4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the</a:t>
            </a:r>
            <a:r>
              <a:rPr sz="1650" spc="-4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model is</a:t>
            </a:r>
            <a:r>
              <a:rPr sz="1650" spc="12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able</a:t>
            </a:r>
            <a:r>
              <a:rPr sz="1650" spc="4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to </a:t>
            </a:r>
            <a:r>
              <a:rPr sz="1650" spc="-4" dirty="0">
                <a:latin typeface="Calibri"/>
                <a:cs typeface="Calibri"/>
              </a:rPr>
              <a:t>do;</a:t>
            </a:r>
            <a:r>
              <a:rPr sz="1650" spc="-12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they </a:t>
            </a:r>
            <a:r>
              <a:rPr sz="1650" spc="-4" dirty="0">
                <a:latin typeface="Calibri"/>
                <a:cs typeface="Calibri"/>
              </a:rPr>
              <a:t>help</a:t>
            </a:r>
            <a:r>
              <a:rPr sz="1650" dirty="0">
                <a:latin typeface="Calibri"/>
                <a:cs typeface="Calibri"/>
              </a:rPr>
              <a:t> </a:t>
            </a:r>
            <a:r>
              <a:rPr sz="1650" spc="-4" dirty="0">
                <a:latin typeface="Calibri"/>
                <a:cs typeface="Calibri"/>
              </a:rPr>
              <a:t>improve </a:t>
            </a:r>
            <a:r>
              <a:rPr sz="1650" dirty="0">
                <a:latin typeface="Calibri"/>
                <a:cs typeface="Calibri"/>
              </a:rPr>
              <a:t>the</a:t>
            </a:r>
            <a:r>
              <a:rPr sz="1650" spc="4" dirty="0">
                <a:latin typeface="Calibri"/>
                <a:cs typeface="Calibri"/>
              </a:rPr>
              <a:t> </a:t>
            </a:r>
            <a:r>
              <a:rPr sz="1650" spc="-4" dirty="0">
                <a:latin typeface="Calibri"/>
                <a:cs typeface="Calibri"/>
              </a:rPr>
              <a:t>training</a:t>
            </a:r>
            <a:r>
              <a:rPr sz="1650" dirty="0">
                <a:latin typeface="Calibri"/>
                <a:cs typeface="Calibri"/>
              </a:rPr>
              <a:t> </a:t>
            </a:r>
            <a:r>
              <a:rPr sz="1650" spc="-4" dirty="0">
                <a:latin typeface="Calibri"/>
                <a:cs typeface="Calibri"/>
              </a:rPr>
              <a:t>process</a:t>
            </a:r>
            <a:endParaRPr sz="1650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C63BFC-D388-4F6E-82BA-C557D3BE08D9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1142289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1894" y="439523"/>
            <a:ext cx="8768271" cy="10974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10"/>
              </a:spcBef>
            </a:pPr>
            <a:r>
              <a:rPr lang="en-US" sz="3520" spc="4" dirty="0">
                <a:cs typeface="Calibri"/>
              </a:rPr>
              <a:t>The</a:t>
            </a:r>
            <a:r>
              <a:rPr lang="en-US" sz="3520" spc="9" dirty="0">
                <a:cs typeface="Calibri"/>
              </a:rPr>
              <a:t> </a:t>
            </a:r>
            <a:r>
              <a:rPr lang="en-US" sz="3520" spc="4" dirty="0">
                <a:cs typeface="Calibri"/>
              </a:rPr>
              <a:t>Transformer</a:t>
            </a:r>
            <a:r>
              <a:rPr lang="en-US" sz="3520" dirty="0">
                <a:cs typeface="Calibri"/>
              </a:rPr>
              <a:t> </a:t>
            </a:r>
            <a:r>
              <a:rPr lang="en-US" sz="3520" spc="4" dirty="0">
                <a:cs typeface="Calibri"/>
              </a:rPr>
              <a:t>Encoder:</a:t>
            </a:r>
            <a:br>
              <a:rPr lang="en-US" sz="3520" spc="-165" dirty="0"/>
            </a:br>
            <a:r>
              <a:rPr sz="3520" spc="-165" dirty="0"/>
              <a:t>Dot-Product </a:t>
            </a:r>
            <a:r>
              <a:rPr sz="3520" spc="-160" dirty="0"/>
              <a:t>Attention</a:t>
            </a:r>
            <a:endParaRPr sz="3520" spc="-215" dirty="0"/>
          </a:p>
        </p:txBody>
      </p:sp>
      <p:sp>
        <p:nvSpPr>
          <p:cNvPr id="3" name="object 3"/>
          <p:cNvSpPr txBox="1"/>
          <p:nvPr/>
        </p:nvSpPr>
        <p:spPr>
          <a:xfrm>
            <a:off x="379984" y="1519822"/>
            <a:ext cx="9088182" cy="2938561"/>
          </a:xfrm>
          <a:prstGeom prst="rect">
            <a:avLst/>
          </a:prstGeom>
        </p:spPr>
        <p:txBody>
          <a:bodyPr vert="horz" wrap="square" lIns="0" tIns="101283" rIns="0" bIns="0" rtlCol="0">
            <a:spAutoFit/>
          </a:bodyPr>
          <a:lstStyle/>
          <a:p>
            <a:pPr marL="433070" indent="-377190" defTabSz="1005840">
              <a:spcBef>
                <a:spcPts val="798"/>
              </a:spcBef>
              <a:buClr>
                <a:srgbClr val="CC0000"/>
              </a:buClr>
              <a:buFont typeface="Times New Roman"/>
              <a:buChar char="•"/>
              <a:tabLst>
                <a:tab pos="432372" algn="l"/>
                <a:tab pos="433070" algn="l"/>
              </a:tabLst>
              <a:defRPr/>
            </a:pP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Inputs: a query q and a set of key-value (k-v) pairs to an output</a:t>
            </a:r>
          </a:p>
          <a:p>
            <a:pPr marL="433070" indent="-377190" defTabSz="1005840">
              <a:spcBef>
                <a:spcPts val="682"/>
              </a:spcBef>
              <a:buClr>
                <a:srgbClr val="CC0000"/>
              </a:buClr>
              <a:buFont typeface="Times New Roman"/>
              <a:buChar char="•"/>
              <a:tabLst>
                <a:tab pos="432372" algn="l"/>
                <a:tab pos="433070" algn="l"/>
              </a:tabLst>
              <a:defRPr/>
            </a:pP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Query, keys, values, and output are all vectors</a:t>
            </a:r>
          </a:p>
          <a:p>
            <a:pPr defTabSz="1005840">
              <a:spcBef>
                <a:spcPts val="44"/>
              </a:spcBef>
              <a:buClr>
                <a:srgbClr val="CC0000"/>
              </a:buClr>
              <a:buFont typeface="Times New Roman"/>
              <a:buChar char="•"/>
              <a:defRPr/>
            </a:pPr>
            <a:endParaRPr sz="352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33070" indent="-377190" defTabSz="1005840">
              <a:buClr>
                <a:srgbClr val="CC0000"/>
              </a:buClr>
              <a:buFont typeface="Times New Roman"/>
              <a:buChar char="•"/>
              <a:tabLst>
                <a:tab pos="432372" algn="l"/>
                <a:tab pos="433070" algn="l"/>
              </a:tabLst>
              <a:defRPr/>
            </a:pP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Output is weighted sum of values, where</a:t>
            </a:r>
          </a:p>
          <a:p>
            <a:pPr marL="433070" marR="47498" indent="-377190" defTabSz="1005840">
              <a:lnSpc>
                <a:spcPct val="100800"/>
              </a:lnSpc>
              <a:spcBef>
                <a:spcPts val="666"/>
              </a:spcBef>
              <a:buClr>
                <a:srgbClr val="CC0000"/>
              </a:buClr>
              <a:buFont typeface="Times New Roman"/>
              <a:buChar char="•"/>
              <a:tabLst>
                <a:tab pos="432372" algn="l"/>
                <a:tab pos="433070" algn="l"/>
              </a:tabLst>
              <a:defRPr/>
            </a:pP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Weight of each value is computed by an inner product of query and corresponding key</a:t>
            </a:r>
          </a:p>
          <a:p>
            <a:pPr marL="433070" indent="-377190" defTabSz="1005840">
              <a:spcBef>
                <a:spcPts val="578"/>
              </a:spcBef>
              <a:buClr>
                <a:srgbClr val="CC0000"/>
              </a:buClr>
              <a:buFont typeface="Times New Roman"/>
              <a:buChar char="•"/>
              <a:tabLst>
                <a:tab pos="432372" algn="l"/>
                <a:tab pos="433070" algn="l"/>
              </a:tabLst>
              <a:defRPr/>
            </a:pP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Queries and keys have same dimensionality d</a:t>
            </a:r>
            <a:r>
              <a:rPr sz="2200" baseline="-17361" dirty="0">
                <a:solidFill>
                  <a:prstClr val="black"/>
                </a:solidFill>
                <a:latin typeface="Arial"/>
                <a:cs typeface="Arial"/>
              </a:rPr>
              <a:t>k </a:t>
            </a:r>
            <a:r>
              <a:rPr lang="en-US" sz="2200" baseline="-17361" dirty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value have d</a:t>
            </a:r>
            <a:r>
              <a:rPr sz="2200" baseline="-17361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</a:p>
        </p:txBody>
      </p:sp>
      <p:sp>
        <p:nvSpPr>
          <p:cNvPr id="4" name="object 4"/>
          <p:cNvSpPr/>
          <p:nvPr/>
        </p:nvSpPr>
        <p:spPr>
          <a:xfrm>
            <a:off x="1112710" y="4893002"/>
            <a:ext cx="7832980" cy="23468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5840">
              <a:defRPr/>
            </a:pPr>
            <a:endParaRPr sz="19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1C323-F5BF-4971-A986-82C3CF201F27}"/>
              </a:ext>
            </a:extLst>
          </p:cNvPr>
          <p:cNvSpPr txBox="1"/>
          <p:nvPr/>
        </p:nvSpPr>
        <p:spPr>
          <a:xfrm>
            <a:off x="0" y="7353401"/>
            <a:ext cx="1636602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726346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1894" y="390906"/>
            <a:ext cx="7564057" cy="10974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10"/>
              </a:spcBef>
            </a:pPr>
            <a:r>
              <a:rPr lang="en-US" sz="3520" spc="4" dirty="0">
                <a:cs typeface="Calibri"/>
              </a:rPr>
              <a:t>The</a:t>
            </a:r>
            <a:r>
              <a:rPr lang="en-US" sz="3520" spc="9" dirty="0">
                <a:cs typeface="Calibri"/>
              </a:rPr>
              <a:t> </a:t>
            </a:r>
            <a:r>
              <a:rPr lang="en-US" sz="3520" spc="4" dirty="0">
                <a:cs typeface="Calibri"/>
              </a:rPr>
              <a:t>Transformer</a:t>
            </a:r>
            <a:r>
              <a:rPr lang="en-US" sz="3520" dirty="0">
                <a:cs typeface="Calibri"/>
              </a:rPr>
              <a:t> </a:t>
            </a:r>
            <a:r>
              <a:rPr lang="en-US" sz="3520" spc="4" dirty="0">
                <a:cs typeface="Calibri"/>
              </a:rPr>
              <a:t>Encoder:</a:t>
            </a:r>
            <a:r>
              <a:rPr lang="en-US" sz="3520" spc="21" dirty="0">
                <a:cs typeface="Calibri"/>
              </a:rPr>
              <a:t> </a:t>
            </a:r>
            <a:br>
              <a:rPr lang="en-US" sz="3520" spc="21" dirty="0">
                <a:cs typeface="Calibri"/>
              </a:rPr>
            </a:br>
            <a:r>
              <a:rPr sz="3520" spc="-182" dirty="0"/>
              <a:t>Dot-Product </a:t>
            </a:r>
            <a:r>
              <a:rPr sz="3520" spc="-176" dirty="0"/>
              <a:t>Attention </a:t>
            </a:r>
            <a:r>
              <a:rPr sz="3520" spc="457" dirty="0"/>
              <a:t>–</a:t>
            </a:r>
            <a:r>
              <a:rPr sz="3520" spc="-594" dirty="0"/>
              <a:t> </a:t>
            </a:r>
            <a:r>
              <a:rPr sz="3520" spc="-110" dirty="0"/>
              <a:t>Matrix </a:t>
            </a:r>
            <a:r>
              <a:rPr sz="3520" spc="-160" dirty="0"/>
              <a:t>notation</a:t>
            </a:r>
            <a:endParaRPr sz="3520" dirty="0"/>
          </a:p>
        </p:txBody>
      </p:sp>
      <p:sp>
        <p:nvSpPr>
          <p:cNvPr id="3" name="object 3"/>
          <p:cNvSpPr txBox="1"/>
          <p:nvPr/>
        </p:nvSpPr>
        <p:spPr>
          <a:xfrm>
            <a:off x="421894" y="1648905"/>
            <a:ext cx="9026716" cy="42037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91160" indent="-377190" defTabSz="1005840">
              <a:spcBef>
                <a:spcPts val="110"/>
              </a:spcBef>
              <a:buClr>
                <a:srgbClr val="CC0000"/>
              </a:buClr>
              <a:buFont typeface="Times New Roman"/>
              <a:buChar char="•"/>
              <a:tabLst>
                <a:tab pos="390462" algn="l"/>
                <a:tab pos="391160" algn="l"/>
              </a:tabLst>
              <a:defRPr/>
            </a:pPr>
            <a:r>
              <a:rPr sz="2640" spc="-116" dirty="0">
                <a:solidFill>
                  <a:prstClr val="black"/>
                </a:solidFill>
                <a:latin typeface="Arial"/>
                <a:cs typeface="Arial"/>
              </a:rPr>
              <a:t>When</a:t>
            </a:r>
            <a:r>
              <a:rPr sz="2640" spc="-14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640" spc="-94" dirty="0">
                <a:solidFill>
                  <a:prstClr val="black"/>
                </a:solidFill>
                <a:latin typeface="Arial"/>
                <a:cs typeface="Arial"/>
              </a:rPr>
              <a:t>we</a:t>
            </a:r>
            <a:r>
              <a:rPr sz="2640" spc="-13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640" spc="-143" dirty="0">
                <a:solidFill>
                  <a:prstClr val="black"/>
                </a:solidFill>
                <a:latin typeface="Arial"/>
                <a:cs typeface="Arial"/>
              </a:rPr>
              <a:t>have</a:t>
            </a:r>
            <a:r>
              <a:rPr sz="2640" spc="-13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640" spc="-33" dirty="0">
                <a:solidFill>
                  <a:prstClr val="black"/>
                </a:solidFill>
                <a:latin typeface="Arial"/>
                <a:cs typeface="Arial"/>
              </a:rPr>
              <a:t>multiple</a:t>
            </a:r>
            <a:r>
              <a:rPr sz="2640" spc="-13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640" spc="-99" dirty="0">
                <a:solidFill>
                  <a:prstClr val="black"/>
                </a:solidFill>
                <a:latin typeface="Arial"/>
                <a:cs typeface="Arial"/>
              </a:rPr>
              <a:t>queries</a:t>
            </a:r>
            <a:r>
              <a:rPr sz="2640" spc="-14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640" spc="-83" dirty="0">
                <a:solidFill>
                  <a:prstClr val="black"/>
                </a:solidFill>
                <a:latin typeface="Arial"/>
                <a:cs typeface="Arial"/>
              </a:rPr>
              <a:t>q,</a:t>
            </a:r>
            <a:r>
              <a:rPr sz="2640" spc="-14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640" spc="-94" dirty="0">
                <a:solidFill>
                  <a:prstClr val="black"/>
                </a:solidFill>
                <a:latin typeface="Arial"/>
                <a:cs typeface="Arial"/>
              </a:rPr>
              <a:t>we</a:t>
            </a:r>
            <a:r>
              <a:rPr sz="2640" spc="-138" dirty="0">
                <a:solidFill>
                  <a:prstClr val="black"/>
                </a:solidFill>
                <a:latin typeface="Arial"/>
                <a:cs typeface="Arial"/>
              </a:rPr>
              <a:t> stack</a:t>
            </a:r>
            <a:r>
              <a:rPr sz="2640" spc="-14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640" spc="-44" dirty="0">
                <a:solidFill>
                  <a:prstClr val="black"/>
                </a:solidFill>
                <a:latin typeface="Arial"/>
                <a:cs typeface="Arial"/>
              </a:rPr>
              <a:t>them</a:t>
            </a:r>
            <a:r>
              <a:rPr sz="2640" spc="-14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640" spc="-38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sz="2640" spc="-13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640" spc="-209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640" spc="-14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640" spc="-50" dirty="0">
                <a:solidFill>
                  <a:prstClr val="black"/>
                </a:solidFill>
                <a:latin typeface="Arial"/>
                <a:cs typeface="Arial"/>
              </a:rPr>
              <a:t>matrix</a:t>
            </a:r>
            <a:r>
              <a:rPr sz="2640" spc="-14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640" spc="-160" dirty="0">
                <a:solidFill>
                  <a:prstClr val="black"/>
                </a:solidFill>
                <a:latin typeface="Arial"/>
                <a:cs typeface="Arial"/>
              </a:rPr>
              <a:t>Q:</a:t>
            </a:r>
            <a:endParaRPr sz="264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7924" y="4066273"/>
            <a:ext cx="6819456" cy="124982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405130" indent="-377190" defTabSz="1005840">
              <a:spcBef>
                <a:spcPts val="110"/>
              </a:spcBef>
              <a:buClr>
                <a:srgbClr val="CC0000"/>
              </a:buClr>
              <a:buFont typeface="Times New Roman"/>
              <a:buChar char="•"/>
              <a:tabLst>
                <a:tab pos="404432" algn="l"/>
                <a:tab pos="405130" algn="l"/>
              </a:tabLst>
              <a:defRPr/>
            </a:pPr>
            <a:r>
              <a:rPr sz="2640" spc="-171" dirty="0">
                <a:solidFill>
                  <a:prstClr val="black"/>
                </a:solidFill>
                <a:latin typeface="Arial"/>
                <a:cs typeface="Arial"/>
              </a:rPr>
              <a:t>Becomes:</a:t>
            </a:r>
            <a:endParaRPr sz="264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1005840">
              <a:spcBef>
                <a:spcPts val="28"/>
              </a:spcBef>
              <a:defRPr/>
            </a:pPr>
            <a:endParaRPr sz="275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039620" defTabSz="1005840">
              <a:spcBef>
                <a:spcPts val="6"/>
              </a:spcBef>
              <a:tabLst>
                <a:tab pos="3500882" algn="l"/>
                <a:tab pos="3796348" algn="l"/>
                <a:tab pos="5207318" algn="l"/>
                <a:tab pos="5502783" algn="l"/>
              </a:tabLst>
              <a:defRPr/>
            </a:pPr>
            <a:r>
              <a:rPr sz="2640" spc="209" dirty="0">
                <a:solidFill>
                  <a:prstClr val="black"/>
                </a:solidFill>
                <a:latin typeface="Arial"/>
                <a:cs typeface="Arial"/>
              </a:rPr>
              <a:t>[|Q|</a:t>
            </a:r>
            <a:r>
              <a:rPr sz="2640" spc="-14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640" spc="-182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2640" spc="-14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640" spc="-33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2640" spc="-48" baseline="-17361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2640" spc="-33" dirty="0">
                <a:solidFill>
                  <a:prstClr val="black"/>
                </a:solidFill>
                <a:latin typeface="Arial"/>
                <a:cs typeface="Arial"/>
              </a:rPr>
              <a:t>]	</a:t>
            </a:r>
            <a:r>
              <a:rPr sz="2640" spc="-182" dirty="0">
                <a:solidFill>
                  <a:prstClr val="black"/>
                </a:solidFill>
                <a:latin typeface="Arial"/>
                <a:cs typeface="Arial"/>
              </a:rPr>
              <a:t>x	</a:t>
            </a:r>
            <a:r>
              <a:rPr sz="2640" spc="-33" dirty="0">
                <a:solidFill>
                  <a:prstClr val="black"/>
                </a:solidFill>
                <a:latin typeface="Arial"/>
                <a:cs typeface="Arial"/>
              </a:rPr>
              <a:t>[d</a:t>
            </a:r>
            <a:r>
              <a:rPr sz="2640" spc="-48" baseline="-17361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2640" spc="156" baseline="-1736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640" spc="-182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2640" spc="-13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640" spc="176" dirty="0">
                <a:solidFill>
                  <a:prstClr val="black"/>
                </a:solidFill>
                <a:latin typeface="Arial"/>
                <a:cs typeface="Arial"/>
              </a:rPr>
              <a:t>|K|]	</a:t>
            </a:r>
            <a:r>
              <a:rPr sz="2640" spc="-182" dirty="0">
                <a:solidFill>
                  <a:prstClr val="black"/>
                </a:solidFill>
                <a:latin typeface="Arial"/>
                <a:cs typeface="Arial"/>
              </a:rPr>
              <a:t>x	</a:t>
            </a:r>
            <a:r>
              <a:rPr sz="2640" spc="182" dirty="0">
                <a:solidFill>
                  <a:prstClr val="black"/>
                </a:solidFill>
                <a:latin typeface="Arial"/>
                <a:cs typeface="Arial"/>
              </a:rPr>
              <a:t>[|K| </a:t>
            </a:r>
            <a:r>
              <a:rPr sz="2640" spc="-182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2640" spc="-53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640" spc="-539" dirty="0">
                <a:solidFill>
                  <a:prstClr val="black"/>
                </a:solidFill>
                <a:latin typeface="Arial"/>
                <a:cs typeface="Arial"/>
              </a:rPr>
              <a:t>  </a:t>
            </a:r>
            <a:r>
              <a:rPr sz="2640" spc="-38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2640" spc="-57" baseline="-17361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2640" spc="-38" dirty="0">
                <a:solidFill>
                  <a:prstClr val="black"/>
                </a:solidFill>
                <a:latin typeface="Arial"/>
                <a:cs typeface="Arial"/>
              </a:rPr>
              <a:t>]</a:t>
            </a:r>
            <a:endParaRPr sz="264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9084" y="5672265"/>
            <a:ext cx="1278255" cy="805670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3970" marR="5588" defTabSz="1005840">
              <a:lnSpc>
                <a:spcPct val="100800"/>
              </a:lnSpc>
              <a:spcBef>
                <a:spcPts val="83"/>
              </a:spcBef>
              <a:defRPr/>
            </a:pPr>
            <a:r>
              <a:rPr sz="2640" spc="-94" dirty="0">
                <a:solidFill>
                  <a:prstClr val="black"/>
                </a:solidFill>
                <a:latin typeface="Arial"/>
                <a:cs typeface="Arial"/>
              </a:rPr>
              <a:t>softmax  </a:t>
            </a:r>
            <a:r>
              <a:rPr sz="2640" spc="-17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640" spc="-28" dirty="0">
                <a:solidFill>
                  <a:prstClr val="black"/>
                </a:solidFill>
                <a:latin typeface="Arial"/>
                <a:cs typeface="Arial"/>
              </a:rPr>
              <a:t>ow</a:t>
            </a:r>
            <a:r>
              <a:rPr sz="2640" spc="-72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2640" spc="-6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264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2640" spc="-297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2640" spc="-16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endParaRPr sz="264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34834" y="5672265"/>
            <a:ext cx="1824482" cy="42037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41910" defTabSz="1005840">
              <a:spcBef>
                <a:spcPts val="110"/>
              </a:spcBef>
              <a:defRPr/>
            </a:pPr>
            <a:r>
              <a:rPr sz="2640" spc="-231" dirty="0">
                <a:solidFill>
                  <a:prstClr val="black"/>
                </a:solidFill>
                <a:latin typeface="Arial"/>
                <a:cs typeface="Arial"/>
              </a:rPr>
              <a:t>= </a:t>
            </a:r>
            <a:r>
              <a:rPr sz="2640" spc="209" dirty="0">
                <a:solidFill>
                  <a:prstClr val="black"/>
                </a:solidFill>
                <a:latin typeface="Arial"/>
                <a:cs typeface="Arial"/>
              </a:rPr>
              <a:t>[|Q| </a:t>
            </a:r>
            <a:r>
              <a:rPr sz="2640" spc="-182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2640" spc="-48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640" spc="-489" dirty="0">
                <a:solidFill>
                  <a:prstClr val="black"/>
                </a:solidFill>
                <a:latin typeface="Arial"/>
                <a:cs typeface="Arial"/>
              </a:rPr>
              <a:t>  </a:t>
            </a:r>
            <a:r>
              <a:rPr sz="2640" spc="-33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2640" spc="-48" baseline="-17361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2640" spc="-33" dirty="0">
                <a:solidFill>
                  <a:prstClr val="black"/>
                </a:solidFill>
                <a:latin typeface="Arial"/>
                <a:cs typeface="Arial"/>
              </a:rPr>
              <a:t>]</a:t>
            </a:r>
            <a:endParaRPr sz="264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53664" y="2306611"/>
            <a:ext cx="4398874" cy="1317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5840">
              <a:defRPr/>
            </a:pPr>
            <a:endParaRPr sz="19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53664" y="3855605"/>
            <a:ext cx="5186782" cy="868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5840">
              <a:defRPr/>
            </a:pPr>
            <a:endParaRPr sz="198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163396" y="5600653"/>
            <a:ext cx="1172782" cy="768350"/>
            <a:chOff x="5603087" y="4692319"/>
            <a:chExt cx="1066165" cy="698500"/>
          </a:xfrm>
        </p:grpSpPr>
        <p:sp>
          <p:nvSpPr>
            <p:cNvPr id="10" name="object 10"/>
            <p:cNvSpPr/>
            <p:nvPr/>
          </p:nvSpPr>
          <p:spPr>
            <a:xfrm>
              <a:off x="5603087" y="4692319"/>
              <a:ext cx="1066165" cy="698500"/>
            </a:xfrm>
            <a:custGeom>
              <a:avLst/>
              <a:gdLst/>
              <a:ahLst/>
              <a:cxnLst/>
              <a:rect l="l" t="t" r="r" b="b"/>
              <a:pathLst>
                <a:path w="1066165" h="698500">
                  <a:moveTo>
                    <a:pt x="1066038" y="0"/>
                  </a:moveTo>
                  <a:lnTo>
                    <a:pt x="0" y="0"/>
                  </a:lnTo>
                  <a:lnTo>
                    <a:pt x="0" y="698119"/>
                  </a:lnTo>
                  <a:lnTo>
                    <a:pt x="1066038" y="698119"/>
                  </a:lnTo>
                  <a:lnTo>
                    <a:pt x="1066038" y="0"/>
                  </a:lnTo>
                  <a:close/>
                </a:path>
              </a:pathLst>
            </a:custGeom>
            <a:solidFill>
              <a:srgbClr val="BDD7FF"/>
            </a:solidFill>
          </p:spPr>
          <p:txBody>
            <a:bodyPr wrap="square" lIns="0" tIns="0" rIns="0" bIns="0" rtlCol="0"/>
            <a:lstStyle/>
            <a:p>
              <a:pPr defTabSz="1005840">
                <a:defRPr/>
              </a:pPr>
              <a:endParaRPr sz="19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816930" y="4801044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005840">
                <a:defRPr/>
              </a:pPr>
              <a:endParaRPr sz="19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816930" y="4947424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005840">
                <a:defRPr/>
              </a:pPr>
              <a:endParaRPr sz="19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816930" y="5115877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005840">
                <a:defRPr/>
              </a:pPr>
              <a:endParaRPr sz="19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816930" y="5273916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005840">
                <a:defRPr/>
              </a:pPr>
              <a:endParaRPr sz="198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718143" y="5600654"/>
            <a:ext cx="966724" cy="595821"/>
            <a:chOff x="2471039" y="4692319"/>
            <a:chExt cx="878840" cy="541655"/>
          </a:xfrm>
        </p:grpSpPr>
        <p:sp>
          <p:nvSpPr>
            <p:cNvPr id="16" name="object 16"/>
            <p:cNvSpPr/>
            <p:nvPr/>
          </p:nvSpPr>
          <p:spPr>
            <a:xfrm>
              <a:off x="2471039" y="4692319"/>
              <a:ext cx="878840" cy="541655"/>
            </a:xfrm>
            <a:custGeom>
              <a:avLst/>
              <a:gdLst/>
              <a:ahLst/>
              <a:cxnLst/>
              <a:rect l="l" t="t" r="r" b="b"/>
              <a:pathLst>
                <a:path w="878839" h="541654">
                  <a:moveTo>
                    <a:pt x="878306" y="0"/>
                  </a:moveTo>
                  <a:lnTo>
                    <a:pt x="0" y="0"/>
                  </a:lnTo>
                  <a:lnTo>
                    <a:pt x="0" y="541413"/>
                  </a:lnTo>
                  <a:lnTo>
                    <a:pt x="878306" y="541413"/>
                  </a:lnTo>
                  <a:lnTo>
                    <a:pt x="878306" y="0"/>
                  </a:lnTo>
                  <a:close/>
                </a:path>
              </a:pathLst>
            </a:custGeom>
            <a:solidFill>
              <a:srgbClr val="BDD7FF"/>
            </a:solidFill>
          </p:spPr>
          <p:txBody>
            <a:bodyPr wrap="square" lIns="0" tIns="0" rIns="0" bIns="0" rtlCol="0"/>
            <a:lstStyle/>
            <a:p>
              <a:pPr defTabSz="1005840">
                <a:defRPr/>
              </a:pPr>
              <a:endParaRPr sz="19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2590685" y="4801044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005840">
                <a:defRPr/>
              </a:pPr>
              <a:endParaRPr sz="19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2590685" y="4947424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005840">
                <a:defRPr/>
              </a:pPr>
              <a:endParaRPr sz="19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590685" y="5115877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005840">
                <a:defRPr/>
              </a:pPr>
              <a:endParaRPr sz="198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562979" y="5600653"/>
            <a:ext cx="722249" cy="966724"/>
            <a:chOff x="4148163" y="4692319"/>
            <a:chExt cx="656590" cy="878840"/>
          </a:xfrm>
        </p:grpSpPr>
        <p:sp>
          <p:nvSpPr>
            <p:cNvPr id="21" name="object 21"/>
            <p:cNvSpPr/>
            <p:nvPr/>
          </p:nvSpPr>
          <p:spPr>
            <a:xfrm>
              <a:off x="4148163" y="4692319"/>
              <a:ext cx="656590" cy="878840"/>
            </a:xfrm>
            <a:custGeom>
              <a:avLst/>
              <a:gdLst/>
              <a:ahLst/>
              <a:cxnLst/>
              <a:rect l="l" t="t" r="r" b="b"/>
              <a:pathLst>
                <a:path w="656589" h="878839">
                  <a:moveTo>
                    <a:pt x="656094" y="0"/>
                  </a:moveTo>
                  <a:lnTo>
                    <a:pt x="0" y="0"/>
                  </a:lnTo>
                  <a:lnTo>
                    <a:pt x="0" y="878306"/>
                  </a:lnTo>
                  <a:lnTo>
                    <a:pt x="656094" y="878306"/>
                  </a:lnTo>
                  <a:lnTo>
                    <a:pt x="656094" y="0"/>
                  </a:lnTo>
                  <a:close/>
                </a:path>
              </a:pathLst>
            </a:custGeom>
            <a:solidFill>
              <a:srgbClr val="BDD7FF"/>
            </a:solidFill>
          </p:spPr>
          <p:txBody>
            <a:bodyPr wrap="square" lIns="0" tIns="0" rIns="0" bIns="0" rtlCol="0"/>
            <a:lstStyle/>
            <a:p>
              <a:pPr defTabSz="1005840">
                <a:defRPr/>
              </a:pPr>
              <a:endParaRPr sz="19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4261878" y="4801044"/>
              <a:ext cx="0" cy="644525"/>
            </a:xfrm>
            <a:custGeom>
              <a:avLst/>
              <a:gdLst/>
              <a:ahLst/>
              <a:cxnLst/>
              <a:rect l="l" t="t" r="r" b="b"/>
              <a:pathLst>
                <a:path h="644525">
                  <a:moveTo>
                    <a:pt x="0" y="0"/>
                  </a:moveTo>
                  <a:lnTo>
                    <a:pt x="1" y="644118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005840">
                <a:defRPr/>
              </a:pPr>
              <a:endParaRPr sz="19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4408627" y="4803940"/>
              <a:ext cx="0" cy="644525"/>
            </a:xfrm>
            <a:custGeom>
              <a:avLst/>
              <a:gdLst/>
              <a:ahLst/>
              <a:cxnLst/>
              <a:rect l="l" t="t" r="r" b="b"/>
              <a:pathLst>
                <a:path h="644525">
                  <a:moveTo>
                    <a:pt x="0" y="0"/>
                  </a:moveTo>
                  <a:lnTo>
                    <a:pt x="1" y="644118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005840">
                <a:defRPr/>
              </a:pPr>
              <a:endParaRPr sz="19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4549737" y="4801044"/>
              <a:ext cx="0" cy="644525"/>
            </a:xfrm>
            <a:custGeom>
              <a:avLst/>
              <a:gdLst/>
              <a:ahLst/>
              <a:cxnLst/>
              <a:rect l="l" t="t" r="r" b="b"/>
              <a:pathLst>
                <a:path h="644525">
                  <a:moveTo>
                    <a:pt x="0" y="0"/>
                  </a:moveTo>
                  <a:lnTo>
                    <a:pt x="1" y="644118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005840">
                <a:defRPr/>
              </a:pPr>
              <a:endParaRPr sz="198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4696498" y="4807216"/>
              <a:ext cx="0" cy="644525"/>
            </a:xfrm>
            <a:custGeom>
              <a:avLst/>
              <a:gdLst/>
              <a:ahLst/>
              <a:cxnLst/>
              <a:rect l="l" t="t" r="r" b="b"/>
              <a:pathLst>
                <a:path h="644525">
                  <a:moveTo>
                    <a:pt x="0" y="0"/>
                  </a:moveTo>
                  <a:lnTo>
                    <a:pt x="1" y="644118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005840">
                <a:defRPr/>
              </a:pPr>
              <a:endParaRPr sz="198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7784B76-E1BC-45DB-AA3E-6A6BB7E51325}"/>
              </a:ext>
            </a:extLst>
          </p:cNvPr>
          <p:cNvSpPr txBox="1"/>
          <p:nvPr/>
        </p:nvSpPr>
        <p:spPr>
          <a:xfrm>
            <a:off x="0" y="7353401"/>
            <a:ext cx="1636602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6882729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80FC7E-8805-4AFC-8670-529A05C59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1083374"/>
          </a:xfrm>
        </p:spPr>
        <p:txBody>
          <a:bodyPr/>
          <a:lstStyle/>
          <a:p>
            <a:r>
              <a:rPr lang="en-US" sz="3520" spc="4" dirty="0">
                <a:cs typeface="Calibri"/>
              </a:rPr>
              <a:t>The</a:t>
            </a:r>
            <a:r>
              <a:rPr lang="en-US" sz="3520" spc="9" dirty="0">
                <a:cs typeface="Calibri"/>
              </a:rPr>
              <a:t> </a:t>
            </a:r>
            <a:r>
              <a:rPr lang="en-US" sz="3520" spc="4" dirty="0">
                <a:cs typeface="Calibri"/>
              </a:rPr>
              <a:t>Transformer</a:t>
            </a:r>
            <a:r>
              <a:rPr lang="en-US" sz="3520" dirty="0">
                <a:cs typeface="Calibri"/>
              </a:rPr>
              <a:t> </a:t>
            </a:r>
            <a:r>
              <a:rPr lang="en-US" sz="3520" spc="4" dirty="0">
                <a:cs typeface="Calibri"/>
              </a:rPr>
              <a:t>Encoder:</a:t>
            </a:r>
            <a:r>
              <a:rPr lang="en-US" sz="3520" spc="21" dirty="0">
                <a:cs typeface="Calibri"/>
              </a:rPr>
              <a:t> </a:t>
            </a:r>
            <a:br>
              <a:rPr lang="en-US" sz="3520" spc="21" dirty="0">
                <a:cs typeface="Calibri"/>
              </a:rPr>
            </a:br>
            <a:r>
              <a:rPr lang="en-US" sz="3520" spc="4" dirty="0"/>
              <a:t>Key-Query-Value</a:t>
            </a:r>
            <a:r>
              <a:rPr lang="en-US" sz="3520" spc="29" dirty="0"/>
              <a:t> </a:t>
            </a:r>
            <a:r>
              <a:rPr lang="en-US" sz="3520" dirty="0"/>
              <a:t>Attention</a:t>
            </a:r>
            <a:endParaRPr lang="en-US" dirty="0">
              <a:latin typeface="+mj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8575" y="2014184"/>
            <a:ext cx="8332232" cy="3711480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303848" indent="-283416">
              <a:spcBef>
                <a:spcPts val="87"/>
              </a:spcBef>
              <a:buClr>
                <a:srgbClr val="8B1515"/>
              </a:buClr>
              <a:buFont typeface="Times New Roman"/>
              <a:buChar char="•"/>
              <a:tabLst>
                <a:tab pos="303324" algn="l"/>
                <a:tab pos="304371" algn="l"/>
              </a:tabLst>
            </a:pPr>
            <a:r>
              <a:rPr sz="1898" dirty="0">
                <a:latin typeface="Calibri"/>
                <a:cs typeface="Calibri"/>
              </a:rPr>
              <a:t>We </a:t>
            </a:r>
            <a:r>
              <a:rPr sz="1898" spc="-4" dirty="0">
                <a:latin typeface="Calibri"/>
                <a:cs typeface="Calibri"/>
              </a:rPr>
              <a:t>saw</a:t>
            </a:r>
            <a:r>
              <a:rPr sz="1898" dirty="0">
                <a:latin typeface="Calibri"/>
                <a:cs typeface="Calibri"/>
              </a:rPr>
              <a:t> that</a:t>
            </a:r>
            <a:r>
              <a:rPr sz="1898" spc="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self-attention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is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when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keys,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queries,</a:t>
            </a:r>
            <a:r>
              <a:rPr sz="1898" dirty="0">
                <a:latin typeface="Calibri"/>
                <a:cs typeface="Calibri"/>
              </a:rPr>
              <a:t> and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values</a:t>
            </a:r>
            <a:r>
              <a:rPr sz="1898" spc="-17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come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from</a:t>
            </a:r>
            <a:r>
              <a:rPr sz="1898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the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same</a:t>
            </a:r>
            <a:endParaRPr sz="1898">
              <a:latin typeface="Calibri"/>
              <a:cs typeface="Calibri"/>
            </a:endParaRPr>
          </a:p>
          <a:p>
            <a:pPr marL="303848"/>
            <a:r>
              <a:rPr sz="1898" spc="-4" dirty="0">
                <a:latin typeface="Calibri"/>
                <a:cs typeface="Calibri"/>
              </a:rPr>
              <a:t>source.</a:t>
            </a:r>
            <a:r>
              <a:rPr sz="1898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The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Transformer</a:t>
            </a:r>
            <a:r>
              <a:rPr sz="1898" spc="-17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does</a:t>
            </a:r>
            <a:r>
              <a:rPr sz="1898" dirty="0">
                <a:latin typeface="Calibri"/>
                <a:cs typeface="Calibri"/>
              </a:rPr>
              <a:t> this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in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particular </a:t>
            </a:r>
            <a:r>
              <a:rPr sz="1898" dirty="0">
                <a:latin typeface="Calibri"/>
                <a:cs typeface="Calibri"/>
              </a:rPr>
              <a:t>way:</a:t>
            </a:r>
            <a:endParaRPr sz="1898">
              <a:latin typeface="Calibri"/>
              <a:cs typeface="Calibri"/>
            </a:endParaRPr>
          </a:p>
          <a:p>
            <a:pPr marL="586740" lvl="1" indent="-189119">
              <a:spcBef>
                <a:spcPts val="524"/>
              </a:spcBef>
              <a:buClr>
                <a:srgbClr val="007B92"/>
              </a:buClr>
              <a:buFont typeface="Times New Roman"/>
              <a:buChar char="•"/>
              <a:tabLst>
                <a:tab pos="587264" algn="l"/>
              </a:tabLst>
            </a:pPr>
            <a:r>
              <a:rPr sz="1898" dirty="0">
                <a:latin typeface="Calibri"/>
                <a:cs typeface="Calibri"/>
              </a:rPr>
              <a:t>Let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spc="21" dirty="0">
                <a:latin typeface="Cambria Math"/>
                <a:cs typeface="Cambria Math"/>
              </a:rPr>
              <a:t>𝑥</a:t>
            </a:r>
            <a:r>
              <a:rPr sz="2042" spc="31" baseline="-15151" dirty="0">
                <a:latin typeface="Cambria Math"/>
                <a:cs typeface="Cambria Math"/>
              </a:rPr>
              <a:t>1</a:t>
            </a:r>
            <a:r>
              <a:rPr sz="1898" spc="21" dirty="0">
                <a:latin typeface="Cambria Math"/>
                <a:cs typeface="Cambria Math"/>
              </a:rPr>
              <a:t>,</a:t>
            </a:r>
            <a:r>
              <a:rPr sz="1898" spc="-95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…</a:t>
            </a:r>
            <a:r>
              <a:rPr sz="1898" spc="-108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,</a:t>
            </a:r>
            <a:r>
              <a:rPr sz="1898" spc="-108" dirty="0">
                <a:latin typeface="Cambria Math"/>
                <a:cs typeface="Cambria Math"/>
              </a:rPr>
              <a:t> </a:t>
            </a:r>
            <a:r>
              <a:rPr sz="1898" spc="42" dirty="0">
                <a:latin typeface="Cambria Math"/>
                <a:cs typeface="Cambria Math"/>
              </a:rPr>
              <a:t>𝑥</a:t>
            </a:r>
            <a:r>
              <a:rPr sz="2042" spc="62" baseline="-15151" dirty="0">
                <a:latin typeface="Cambria Math"/>
                <a:cs typeface="Cambria Math"/>
              </a:rPr>
              <a:t>𝑇</a:t>
            </a:r>
            <a:r>
              <a:rPr sz="2042" spc="384" baseline="-15151" dirty="0">
                <a:latin typeface="Cambria Math"/>
                <a:cs typeface="Cambria Math"/>
              </a:rPr>
              <a:t> </a:t>
            </a:r>
            <a:r>
              <a:rPr sz="1898" spc="-4" dirty="0">
                <a:latin typeface="Calibri"/>
                <a:cs typeface="Calibri"/>
              </a:rPr>
              <a:t>be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input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vectors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to the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Transformer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encoder;</a:t>
            </a:r>
            <a:r>
              <a:rPr sz="1898" spc="396" dirty="0">
                <a:latin typeface="Calibri"/>
                <a:cs typeface="Calibri"/>
              </a:rPr>
              <a:t> </a:t>
            </a:r>
            <a:r>
              <a:rPr sz="1898" spc="12" dirty="0">
                <a:latin typeface="Cambria Math"/>
                <a:cs typeface="Cambria Math"/>
              </a:rPr>
              <a:t>𝑥</a:t>
            </a:r>
            <a:r>
              <a:rPr sz="2042" spc="19" baseline="-15151" dirty="0">
                <a:latin typeface="Cambria Math"/>
                <a:cs typeface="Cambria Math"/>
              </a:rPr>
              <a:t>𝑖</a:t>
            </a:r>
            <a:r>
              <a:rPr sz="2042" spc="80" baseline="-15151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∈</a:t>
            </a:r>
            <a:r>
              <a:rPr sz="1898" spc="108" dirty="0">
                <a:latin typeface="Cambria Math"/>
                <a:cs typeface="Cambria Math"/>
              </a:rPr>
              <a:t> </a:t>
            </a:r>
            <a:r>
              <a:rPr sz="1898" spc="50" dirty="0">
                <a:latin typeface="Cambria Math"/>
                <a:cs typeface="Cambria Math"/>
              </a:rPr>
              <a:t>ℝ</a:t>
            </a:r>
            <a:r>
              <a:rPr sz="2042" spc="74" baseline="28619" dirty="0">
                <a:latin typeface="Cambria Math"/>
                <a:cs typeface="Cambria Math"/>
              </a:rPr>
              <a:t>𝑑</a:t>
            </a:r>
            <a:endParaRPr sz="2042" baseline="28619">
              <a:latin typeface="Cambria Math"/>
              <a:cs typeface="Cambria Math"/>
            </a:endParaRPr>
          </a:p>
          <a:p>
            <a:pPr lvl="1">
              <a:spcBef>
                <a:spcPts val="25"/>
              </a:spcBef>
              <a:buClr>
                <a:srgbClr val="007B92"/>
              </a:buClr>
              <a:buFont typeface="Times New Roman"/>
              <a:buChar char="•"/>
            </a:pPr>
            <a:endParaRPr sz="2682">
              <a:latin typeface="Cambria Math"/>
              <a:cs typeface="Cambria Math"/>
            </a:endParaRPr>
          </a:p>
          <a:p>
            <a:pPr marL="303848" indent="-283416">
              <a:buClr>
                <a:srgbClr val="8B1515"/>
              </a:buClr>
              <a:buFont typeface="Times New Roman"/>
              <a:buChar char="•"/>
              <a:tabLst>
                <a:tab pos="303324" algn="l"/>
                <a:tab pos="304371" algn="l"/>
              </a:tabLst>
            </a:pPr>
            <a:r>
              <a:rPr sz="1898" dirty="0">
                <a:latin typeface="Calibri"/>
                <a:cs typeface="Calibri"/>
              </a:rPr>
              <a:t>Then</a:t>
            </a:r>
            <a:r>
              <a:rPr sz="1898" spc="-4" dirty="0">
                <a:latin typeface="Calibri"/>
                <a:cs typeface="Calibri"/>
              </a:rPr>
              <a:t> keys,</a:t>
            </a:r>
            <a:r>
              <a:rPr sz="1898" dirty="0">
                <a:latin typeface="Calibri"/>
                <a:cs typeface="Calibri"/>
              </a:rPr>
              <a:t> queries,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values</a:t>
            </a:r>
            <a:r>
              <a:rPr sz="1898" spc="-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are:</a:t>
            </a:r>
            <a:endParaRPr sz="1898">
              <a:latin typeface="Calibri"/>
              <a:cs typeface="Calibri"/>
            </a:endParaRPr>
          </a:p>
          <a:p>
            <a:pPr marL="586740" lvl="1" indent="-189119">
              <a:spcBef>
                <a:spcPts val="528"/>
              </a:spcBef>
              <a:buClr>
                <a:srgbClr val="007B92"/>
              </a:buClr>
              <a:buFont typeface="Times New Roman"/>
              <a:buChar char="•"/>
              <a:tabLst>
                <a:tab pos="587264" algn="l"/>
              </a:tabLst>
            </a:pPr>
            <a:r>
              <a:rPr sz="1898" spc="25" dirty="0">
                <a:latin typeface="Cambria Math"/>
                <a:cs typeface="Cambria Math"/>
              </a:rPr>
              <a:t>𝑘</a:t>
            </a:r>
            <a:r>
              <a:rPr sz="2042" spc="36" baseline="-15151" dirty="0">
                <a:latin typeface="Cambria Math"/>
                <a:cs typeface="Cambria Math"/>
              </a:rPr>
              <a:t>𝑖</a:t>
            </a:r>
            <a:r>
              <a:rPr sz="2042" spc="519" baseline="-15151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=</a:t>
            </a:r>
            <a:r>
              <a:rPr sz="1898" spc="95" dirty="0">
                <a:latin typeface="Cambria Math"/>
                <a:cs typeface="Cambria Math"/>
              </a:rPr>
              <a:t> </a:t>
            </a:r>
            <a:r>
              <a:rPr sz="1898" spc="50" dirty="0">
                <a:latin typeface="Cambria Math"/>
                <a:cs typeface="Cambria Math"/>
              </a:rPr>
              <a:t>𝐾𝑥</a:t>
            </a:r>
            <a:r>
              <a:rPr sz="2042" spc="74" baseline="-15151" dirty="0">
                <a:latin typeface="Cambria Math"/>
                <a:cs typeface="Cambria Math"/>
              </a:rPr>
              <a:t>𝑖</a:t>
            </a:r>
            <a:r>
              <a:rPr sz="1898" spc="50" dirty="0">
                <a:latin typeface="Calibri"/>
                <a:cs typeface="Calibri"/>
              </a:rPr>
              <a:t>,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where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mbria Math"/>
                <a:cs typeface="Cambria Math"/>
              </a:rPr>
              <a:t>𝐾</a:t>
            </a:r>
            <a:r>
              <a:rPr sz="1898" spc="153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∈</a:t>
            </a:r>
            <a:r>
              <a:rPr sz="1898" spc="103" dirty="0">
                <a:latin typeface="Cambria Math"/>
                <a:cs typeface="Cambria Math"/>
              </a:rPr>
              <a:t> </a:t>
            </a:r>
            <a:r>
              <a:rPr sz="1898" spc="62" dirty="0">
                <a:latin typeface="Cambria Math"/>
                <a:cs typeface="Cambria Math"/>
              </a:rPr>
              <a:t>ℝ</a:t>
            </a:r>
            <a:r>
              <a:rPr sz="2042" spc="92" baseline="28619" dirty="0">
                <a:latin typeface="Cambria Math"/>
                <a:cs typeface="Cambria Math"/>
              </a:rPr>
              <a:t>𝑑×𝑑</a:t>
            </a:r>
            <a:r>
              <a:rPr sz="2042" spc="389" baseline="28619" dirty="0">
                <a:latin typeface="Cambria Math"/>
                <a:cs typeface="Cambria Math"/>
              </a:rPr>
              <a:t> </a:t>
            </a:r>
            <a:r>
              <a:rPr sz="1898" dirty="0">
                <a:latin typeface="Calibri"/>
                <a:cs typeface="Calibri"/>
              </a:rPr>
              <a:t>is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key </a:t>
            </a:r>
            <a:r>
              <a:rPr sz="1898" spc="-4" dirty="0">
                <a:latin typeface="Calibri"/>
                <a:cs typeface="Calibri"/>
              </a:rPr>
              <a:t>matrix.</a:t>
            </a:r>
            <a:endParaRPr sz="1898">
              <a:latin typeface="Calibri"/>
              <a:cs typeface="Calibri"/>
            </a:endParaRPr>
          </a:p>
          <a:p>
            <a:pPr marL="586740" lvl="1" indent="-189119">
              <a:spcBef>
                <a:spcPts val="504"/>
              </a:spcBef>
              <a:buClr>
                <a:srgbClr val="007B92"/>
              </a:buClr>
              <a:buFont typeface="Times New Roman"/>
              <a:buChar char="•"/>
              <a:tabLst>
                <a:tab pos="587264" algn="l"/>
              </a:tabLst>
            </a:pPr>
            <a:r>
              <a:rPr sz="1898" spc="4" dirty="0">
                <a:latin typeface="Cambria Math"/>
                <a:cs typeface="Cambria Math"/>
              </a:rPr>
              <a:t>𝑞</a:t>
            </a:r>
            <a:r>
              <a:rPr sz="2042" spc="6" baseline="-15151" dirty="0">
                <a:latin typeface="Cambria Math"/>
                <a:cs typeface="Cambria Math"/>
              </a:rPr>
              <a:t>𝑖</a:t>
            </a:r>
            <a:r>
              <a:rPr sz="2042" spc="74" baseline="-15151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=</a:t>
            </a:r>
            <a:r>
              <a:rPr sz="1898" spc="95" dirty="0">
                <a:latin typeface="Cambria Math"/>
                <a:cs typeface="Cambria Math"/>
              </a:rPr>
              <a:t> </a:t>
            </a:r>
            <a:r>
              <a:rPr sz="1898" spc="50" dirty="0">
                <a:latin typeface="Cambria Math"/>
                <a:cs typeface="Cambria Math"/>
              </a:rPr>
              <a:t>𝑄𝑥</a:t>
            </a:r>
            <a:r>
              <a:rPr sz="2042" spc="74" baseline="-15151" dirty="0">
                <a:latin typeface="Cambria Math"/>
                <a:cs typeface="Cambria Math"/>
              </a:rPr>
              <a:t>𝑖</a:t>
            </a:r>
            <a:r>
              <a:rPr sz="1898" spc="50" dirty="0">
                <a:latin typeface="Calibri"/>
                <a:cs typeface="Calibri"/>
              </a:rPr>
              <a:t>,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where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mbria Math"/>
                <a:cs typeface="Cambria Math"/>
              </a:rPr>
              <a:t>Q</a:t>
            </a:r>
            <a:r>
              <a:rPr sz="1898" spc="111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∈</a:t>
            </a:r>
            <a:r>
              <a:rPr sz="1898" spc="108" dirty="0">
                <a:latin typeface="Cambria Math"/>
                <a:cs typeface="Cambria Math"/>
              </a:rPr>
              <a:t> </a:t>
            </a:r>
            <a:r>
              <a:rPr sz="1898" spc="58" dirty="0">
                <a:latin typeface="Cambria Math"/>
                <a:cs typeface="Cambria Math"/>
              </a:rPr>
              <a:t>ℝ</a:t>
            </a:r>
            <a:r>
              <a:rPr sz="2042" spc="86" baseline="28619" dirty="0">
                <a:latin typeface="Cambria Math"/>
                <a:cs typeface="Cambria Math"/>
              </a:rPr>
              <a:t>𝑑×𝑑</a:t>
            </a:r>
            <a:r>
              <a:rPr sz="2042" spc="384" baseline="28619" dirty="0">
                <a:latin typeface="Cambria Math"/>
                <a:cs typeface="Cambria Math"/>
              </a:rPr>
              <a:t> </a:t>
            </a:r>
            <a:r>
              <a:rPr sz="1898" dirty="0">
                <a:latin typeface="Calibri"/>
                <a:cs typeface="Calibri"/>
              </a:rPr>
              <a:t>is the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query </a:t>
            </a:r>
            <a:r>
              <a:rPr sz="1898" spc="-4" dirty="0">
                <a:latin typeface="Calibri"/>
                <a:cs typeface="Calibri"/>
              </a:rPr>
              <a:t>matrix.</a:t>
            </a:r>
            <a:endParaRPr sz="1898">
              <a:latin typeface="Calibri"/>
              <a:cs typeface="Calibri"/>
            </a:endParaRPr>
          </a:p>
          <a:p>
            <a:pPr marL="586740" lvl="1" indent="-189119">
              <a:spcBef>
                <a:spcPts val="507"/>
              </a:spcBef>
              <a:buClr>
                <a:srgbClr val="007B92"/>
              </a:buClr>
              <a:buFont typeface="Times New Roman"/>
              <a:buChar char="•"/>
              <a:tabLst>
                <a:tab pos="587264" algn="l"/>
              </a:tabLst>
            </a:pPr>
            <a:r>
              <a:rPr sz="1898" spc="12" dirty="0">
                <a:latin typeface="Cambria Math"/>
                <a:cs typeface="Cambria Math"/>
              </a:rPr>
              <a:t>𝑣</a:t>
            </a:r>
            <a:r>
              <a:rPr sz="2042" spc="19" baseline="-15151" dirty="0">
                <a:latin typeface="Cambria Math"/>
                <a:cs typeface="Cambria Math"/>
              </a:rPr>
              <a:t>𝑖</a:t>
            </a:r>
            <a:r>
              <a:rPr sz="2042" spc="55" baseline="-15151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=</a:t>
            </a:r>
            <a:r>
              <a:rPr sz="1898" spc="95" dirty="0">
                <a:latin typeface="Cambria Math"/>
                <a:cs typeface="Cambria Math"/>
              </a:rPr>
              <a:t> </a:t>
            </a:r>
            <a:r>
              <a:rPr sz="1898" spc="54" dirty="0">
                <a:latin typeface="Cambria Math"/>
                <a:cs typeface="Cambria Math"/>
              </a:rPr>
              <a:t>𝑉𝑥</a:t>
            </a:r>
            <a:r>
              <a:rPr sz="2042" spc="80" baseline="-15151" dirty="0">
                <a:latin typeface="Cambria Math"/>
                <a:cs typeface="Cambria Math"/>
              </a:rPr>
              <a:t>𝑖</a:t>
            </a:r>
            <a:r>
              <a:rPr sz="1898" spc="54" dirty="0">
                <a:latin typeface="Calibri"/>
                <a:cs typeface="Calibri"/>
              </a:rPr>
              <a:t>,</a:t>
            </a:r>
            <a:r>
              <a:rPr sz="1898" dirty="0">
                <a:latin typeface="Calibri"/>
                <a:cs typeface="Calibri"/>
              </a:rPr>
              <a:t> where </a:t>
            </a:r>
            <a:r>
              <a:rPr sz="1898" dirty="0">
                <a:latin typeface="Cambria Math"/>
                <a:cs typeface="Cambria Math"/>
              </a:rPr>
              <a:t>V</a:t>
            </a:r>
            <a:r>
              <a:rPr sz="1898" spc="103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∈</a:t>
            </a:r>
            <a:r>
              <a:rPr sz="1898" spc="108" dirty="0">
                <a:latin typeface="Cambria Math"/>
                <a:cs typeface="Cambria Math"/>
              </a:rPr>
              <a:t> </a:t>
            </a:r>
            <a:r>
              <a:rPr sz="1898" spc="62" dirty="0">
                <a:latin typeface="Cambria Math"/>
                <a:cs typeface="Cambria Math"/>
              </a:rPr>
              <a:t>ℝ</a:t>
            </a:r>
            <a:r>
              <a:rPr sz="2042" spc="92" baseline="28619" dirty="0">
                <a:latin typeface="Cambria Math"/>
                <a:cs typeface="Cambria Math"/>
              </a:rPr>
              <a:t>𝑑×𝑑</a:t>
            </a:r>
            <a:r>
              <a:rPr sz="2042" spc="377" baseline="28619" dirty="0">
                <a:latin typeface="Cambria Math"/>
                <a:cs typeface="Cambria Math"/>
              </a:rPr>
              <a:t> </a:t>
            </a:r>
            <a:r>
              <a:rPr sz="1898" dirty="0">
                <a:latin typeface="Calibri"/>
                <a:cs typeface="Calibri"/>
              </a:rPr>
              <a:t>is the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value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matrix.</a:t>
            </a:r>
            <a:endParaRPr sz="1898">
              <a:latin typeface="Calibri"/>
              <a:cs typeface="Calibri"/>
            </a:endParaRPr>
          </a:p>
          <a:p>
            <a:pPr lvl="1">
              <a:spcBef>
                <a:spcPts val="37"/>
              </a:spcBef>
              <a:buClr>
                <a:srgbClr val="007B92"/>
              </a:buClr>
              <a:buFont typeface="Times New Roman"/>
              <a:buChar char="•"/>
            </a:pPr>
            <a:endParaRPr sz="2640">
              <a:latin typeface="Calibri"/>
              <a:cs typeface="Calibri"/>
            </a:endParaRPr>
          </a:p>
          <a:p>
            <a:pPr marL="303848" marR="74914" indent="-283416">
              <a:lnSpc>
                <a:spcPts val="2269"/>
              </a:lnSpc>
              <a:buClr>
                <a:srgbClr val="8B1515"/>
              </a:buClr>
              <a:buFont typeface="Times New Roman"/>
              <a:buChar char="•"/>
              <a:tabLst>
                <a:tab pos="303324" algn="l"/>
                <a:tab pos="304371" algn="l"/>
              </a:tabLst>
            </a:pPr>
            <a:r>
              <a:rPr sz="1898" dirty="0">
                <a:latin typeface="Calibri"/>
                <a:cs typeface="Calibri"/>
              </a:rPr>
              <a:t>These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matrices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allow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i="1" dirty="0">
                <a:latin typeface="Calibri"/>
                <a:cs typeface="Calibri"/>
              </a:rPr>
              <a:t>different</a:t>
            </a:r>
            <a:r>
              <a:rPr sz="1898" i="1" spc="-12" dirty="0">
                <a:latin typeface="Calibri"/>
                <a:cs typeface="Calibri"/>
              </a:rPr>
              <a:t> </a:t>
            </a:r>
            <a:r>
              <a:rPr sz="1898" i="1" spc="-4" dirty="0">
                <a:latin typeface="Calibri"/>
                <a:cs typeface="Calibri"/>
              </a:rPr>
              <a:t>aspects</a:t>
            </a:r>
            <a:r>
              <a:rPr sz="1898" i="1" spc="2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of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mbria Math"/>
                <a:cs typeface="Cambria Math"/>
              </a:rPr>
              <a:t>𝑥</a:t>
            </a:r>
            <a:r>
              <a:rPr sz="1898" spc="78" dirty="0">
                <a:latin typeface="Cambria Math"/>
                <a:cs typeface="Cambria Math"/>
              </a:rPr>
              <a:t> </a:t>
            </a:r>
            <a:r>
              <a:rPr sz="1898" dirty="0">
                <a:latin typeface="Calibri"/>
                <a:cs typeface="Calibri"/>
              </a:rPr>
              <a:t>vectors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to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be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used/emphasized</a:t>
            </a:r>
            <a:r>
              <a:rPr sz="1898" dirty="0">
                <a:latin typeface="Calibri"/>
                <a:cs typeface="Calibri"/>
              </a:rPr>
              <a:t> in </a:t>
            </a:r>
            <a:r>
              <a:rPr sz="1898" spc="-4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each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of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three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roles.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F1AA55-56F8-47C9-8F30-3E8A1489936C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8685097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358564" y="2441353"/>
            <a:ext cx="52911" cy="224219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40005" y="10160"/>
                </a:lnTo>
                <a:lnTo>
                  <a:pt x="40005" y="260350"/>
                </a:lnTo>
                <a:lnTo>
                  <a:pt x="0" y="26035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035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4" name="object 4"/>
          <p:cNvSpPr/>
          <p:nvPr/>
        </p:nvSpPr>
        <p:spPr>
          <a:xfrm>
            <a:off x="2334283" y="2441353"/>
            <a:ext cx="52911" cy="224219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0" y="26035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0350"/>
                </a:lnTo>
                <a:lnTo>
                  <a:pt x="23749" y="260350"/>
                </a:lnTo>
                <a:lnTo>
                  <a:pt x="23749" y="1016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5" name="object 5"/>
          <p:cNvSpPr txBox="1"/>
          <p:nvPr/>
        </p:nvSpPr>
        <p:spPr>
          <a:xfrm>
            <a:off x="888575" y="1947842"/>
            <a:ext cx="7213235" cy="1082204"/>
          </a:xfrm>
          <a:prstGeom prst="rect">
            <a:avLst/>
          </a:prstGeom>
        </p:spPr>
        <p:txBody>
          <a:bodyPr vert="horz" wrap="square" lIns="0" tIns="77010" rIns="0" bIns="0" rtlCol="0">
            <a:spAutoFit/>
          </a:bodyPr>
          <a:lstStyle/>
          <a:p>
            <a:pPr marL="303848" indent="-283416">
              <a:spcBef>
                <a:spcPts val="606"/>
              </a:spcBef>
              <a:buClr>
                <a:srgbClr val="8B1515"/>
              </a:buClr>
              <a:buFont typeface="Times New Roman"/>
              <a:buChar char="•"/>
              <a:tabLst>
                <a:tab pos="303324" algn="l"/>
                <a:tab pos="304371" algn="l"/>
              </a:tabLst>
            </a:pPr>
            <a:r>
              <a:rPr sz="1898" dirty="0">
                <a:latin typeface="Calibri"/>
                <a:cs typeface="Calibri"/>
              </a:rPr>
              <a:t>Let’s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look at </a:t>
            </a:r>
            <a:r>
              <a:rPr sz="1898" spc="-4" dirty="0">
                <a:latin typeface="Calibri"/>
                <a:cs typeface="Calibri"/>
              </a:rPr>
              <a:t>how</a:t>
            </a:r>
            <a:r>
              <a:rPr sz="1898" spc="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key-query-value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attention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is </a:t>
            </a:r>
            <a:r>
              <a:rPr sz="1898" spc="-4" dirty="0">
                <a:latin typeface="Calibri"/>
                <a:cs typeface="Calibri"/>
              </a:rPr>
              <a:t>computed,</a:t>
            </a:r>
            <a:r>
              <a:rPr sz="1898" spc="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in </a:t>
            </a:r>
            <a:r>
              <a:rPr sz="1898" spc="-4" dirty="0">
                <a:latin typeface="Calibri"/>
                <a:cs typeface="Calibri"/>
              </a:rPr>
              <a:t>matrices.</a:t>
            </a:r>
            <a:endParaRPr sz="1898">
              <a:latin typeface="Calibri"/>
              <a:cs typeface="Calibri"/>
            </a:endParaRPr>
          </a:p>
          <a:p>
            <a:pPr marL="586740" lvl="1" indent="-189119">
              <a:spcBef>
                <a:spcPts val="528"/>
              </a:spcBef>
              <a:buClr>
                <a:srgbClr val="007B92"/>
              </a:buClr>
              <a:buFont typeface="Times New Roman"/>
              <a:buChar char="•"/>
              <a:tabLst>
                <a:tab pos="587264" algn="l"/>
                <a:tab pos="1502997" algn="l"/>
                <a:tab pos="2615708" algn="l"/>
              </a:tabLst>
            </a:pPr>
            <a:r>
              <a:rPr sz="1898" dirty="0">
                <a:latin typeface="Calibri"/>
                <a:cs typeface="Calibri"/>
              </a:rPr>
              <a:t>Let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mbria Math"/>
                <a:cs typeface="Cambria Math"/>
              </a:rPr>
              <a:t>𝑋</a:t>
            </a:r>
            <a:r>
              <a:rPr sz="1898" spc="165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=	</a:t>
            </a:r>
            <a:r>
              <a:rPr sz="1898" spc="21" dirty="0">
                <a:latin typeface="Cambria Math"/>
                <a:cs typeface="Cambria Math"/>
              </a:rPr>
              <a:t>𝑥</a:t>
            </a:r>
            <a:r>
              <a:rPr sz="2042" spc="31" baseline="-15151" dirty="0">
                <a:latin typeface="Cambria Math"/>
                <a:cs typeface="Cambria Math"/>
              </a:rPr>
              <a:t>1</a:t>
            </a:r>
            <a:r>
              <a:rPr sz="1898" spc="21" dirty="0">
                <a:latin typeface="Cambria Math"/>
                <a:cs typeface="Cambria Math"/>
              </a:rPr>
              <a:t>;</a:t>
            </a:r>
            <a:r>
              <a:rPr sz="1898" spc="-99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…</a:t>
            </a:r>
            <a:r>
              <a:rPr sz="1898" spc="-99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;</a:t>
            </a:r>
            <a:r>
              <a:rPr sz="1898" spc="-99" dirty="0">
                <a:latin typeface="Cambria Math"/>
                <a:cs typeface="Cambria Math"/>
              </a:rPr>
              <a:t> </a:t>
            </a:r>
            <a:r>
              <a:rPr sz="1898" spc="42" dirty="0">
                <a:latin typeface="Cambria Math"/>
                <a:cs typeface="Cambria Math"/>
              </a:rPr>
              <a:t>𝑥</a:t>
            </a:r>
            <a:r>
              <a:rPr sz="2042" spc="62" baseline="-15151" dirty="0">
                <a:latin typeface="Cambria Math"/>
                <a:cs typeface="Cambria Math"/>
              </a:rPr>
              <a:t>𝑇	</a:t>
            </a:r>
            <a:r>
              <a:rPr sz="1898" dirty="0">
                <a:latin typeface="Cambria Math"/>
                <a:cs typeface="Cambria Math"/>
              </a:rPr>
              <a:t>∈</a:t>
            </a:r>
            <a:r>
              <a:rPr sz="1898" spc="103" dirty="0">
                <a:latin typeface="Cambria Math"/>
                <a:cs typeface="Cambria Math"/>
              </a:rPr>
              <a:t> </a:t>
            </a:r>
            <a:r>
              <a:rPr sz="1898" spc="45" dirty="0">
                <a:latin typeface="Cambria Math"/>
                <a:cs typeface="Cambria Math"/>
              </a:rPr>
              <a:t>ℝ</a:t>
            </a:r>
            <a:r>
              <a:rPr sz="2042" spc="68" baseline="28619" dirty="0">
                <a:latin typeface="Cambria Math"/>
                <a:cs typeface="Cambria Math"/>
              </a:rPr>
              <a:t>𝑇×𝑑</a:t>
            </a:r>
            <a:r>
              <a:rPr sz="2042" spc="384" baseline="28619" dirty="0">
                <a:latin typeface="Cambria Math"/>
                <a:cs typeface="Cambria Math"/>
              </a:rPr>
              <a:t> </a:t>
            </a:r>
            <a:r>
              <a:rPr sz="1898" spc="-4" dirty="0">
                <a:latin typeface="Calibri"/>
                <a:cs typeface="Calibri"/>
              </a:rPr>
              <a:t>be</a:t>
            </a:r>
            <a:r>
              <a:rPr sz="1898" dirty="0">
                <a:latin typeface="Calibri"/>
                <a:cs typeface="Calibri"/>
              </a:rPr>
              <a:t> the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concatenation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of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input vectors.</a:t>
            </a:r>
            <a:endParaRPr sz="1898">
              <a:latin typeface="Calibri"/>
              <a:cs typeface="Calibri"/>
            </a:endParaRPr>
          </a:p>
          <a:p>
            <a:pPr marL="586740" lvl="1" indent="-189119">
              <a:spcBef>
                <a:spcPts val="504"/>
              </a:spcBef>
              <a:buClr>
                <a:srgbClr val="007B92"/>
              </a:buClr>
              <a:buFont typeface="Times New Roman"/>
              <a:buChar char="•"/>
              <a:tabLst>
                <a:tab pos="587264" algn="l"/>
              </a:tabLst>
            </a:pPr>
            <a:r>
              <a:rPr sz="1898" spc="-4" dirty="0">
                <a:latin typeface="Calibri"/>
                <a:cs typeface="Calibri"/>
              </a:rPr>
              <a:t>First,</a:t>
            </a:r>
            <a:r>
              <a:rPr sz="1898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note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that</a:t>
            </a:r>
            <a:r>
              <a:rPr sz="1898" spc="25" dirty="0">
                <a:latin typeface="Calibri"/>
                <a:cs typeface="Calibri"/>
              </a:rPr>
              <a:t> </a:t>
            </a:r>
            <a:r>
              <a:rPr sz="1898" dirty="0">
                <a:latin typeface="Cambria Math"/>
                <a:cs typeface="Cambria Math"/>
              </a:rPr>
              <a:t>𝑋𝐾</a:t>
            </a:r>
            <a:r>
              <a:rPr sz="1898" spc="153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∈</a:t>
            </a:r>
            <a:r>
              <a:rPr sz="1898" spc="108" dirty="0">
                <a:latin typeface="Cambria Math"/>
                <a:cs typeface="Cambria Math"/>
              </a:rPr>
              <a:t> </a:t>
            </a:r>
            <a:r>
              <a:rPr sz="1898" spc="62" dirty="0">
                <a:latin typeface="Cambria Math"/>
                <a:cs typeface="Cambria Math"/>
              </a:rPr>
              <a:t>ℝ</a:t>
            </a:r>
            <a:r>
              <a:rPr sz="2042" spc="92" baseline="28619" dirty="0">
                <a:latin typeface="Cambria Math"/>
                <a:cs typeface="Cambria Math"/>
              </a:rPr>
              <a:t>𝑇×𝑑</a:t>
            </a:r>
            <a:r>
              <a:rPr sz="1898" spc="62" dirty="0">
                <a:latin typeface="Calibri"/>
                <a:cs typeface="Calibri"/>
              </a:rPr>
              <a:t>,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mbria Math"/>
                <a:cs typeface="Cambria Math"/>
              </a:rPr>
              <a:t>𝑋𝑄</a:t>
            </a:r>
            <a:r>
              <a:rPr sz="1898" spc="157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∈</a:t>
            </a:r>
            <a:r>
              <a:rPr sz="1898" spc="120" dirty="0">
                <a:latin typeface="Cambria Math"/>
                <a:cs typeface="Cambria Math"/>
              </a:rPr>
              <a:t> </a:t>
            </a:r>
            <a:r>
              <a:rPr sz="1898" spc="58" dirty="0">
                <a:latin typeface="Cambria Math"/>
                <a:cs typeface="Cambria Math"/>
              </a:rPr>
              <a:t>ℝ</a:t>
            </a:r>
            <a:r>
              <a:rPr sz="2042" spc="86" baseline="28619" dirty="0">
                <a:latin typeface="Cambria Math"/>
                <a:cs typeface="Cambria Math"/>
              </a:rPr>
              <a:t>𝑇×𝑑</a:t>
            </a:r>
            <a:r>
              <a:rPr sz="1898" spc="58" dirty="0">
                <a:latin typeface="Calibri"/>
                <a:cs typeface="Calibri"/>
              </a:rPr>
              <a:t>,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mbria Math"/>
                <a:cs typeface="Cambria Math"/>
              </a:rPr>
              <a:t>𝑋𝑉</a:t>
            </a:r>
            <a:r>
              <a:rPr sz="1898" spc="161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∈</a:t>
            </a:r>
            <a:r>
              <a:rPr sz="1898" spc="108" dirty="0">
                <a:latin typeface="Cambria Math"/>
                <a:cs typeface="Cambria Math"/>
              </a:rPr>
              <a:t> </a:t>
            </a:r>
            <a:r>
              <a:rPr sz="1898" spc="62" dirty="0">
                <a:latin typeface="Cambria Math"/>
                <a:cs typeface="Cambria Math"/>
              </a:rPr>
              <a:t>ℝ</a:t>
            </a:r>
            <a:r>
              <a:rPr sz="2042" spc="92" baseline="28619" dirty="0">
                <a:latin typeface="Cambria Math"/>
                <a:cs typeface="Cambria Math"/>
              </a:rPr>
              <a:t>𝑇×𝑑</a:t>
            </a:r>
            <a:r>
              <a:rPr sz="1898" spc="62" dirty="0">
                <a:latin typeface="Calibri"/>
                <a:cs typeface="Calibri"/>
              </a:rPr>
              <a:t>.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97515" y="3141564"/>
            <a:ext cx="1148334" cy="223695"/>
          </a:xfrm>
          <a:custGeom>
            <a:avLst/>
            <a:gdLst/>
            <a:ahLst/>
            <a:cxnLst/>
            <a:rect l="l" t="t" r="r" b="b"/>
            <a:pathLst>
              <a:path w="1391920" h="271144">
                <a:moveTo>
                  <a:pt x="90297" y="11049"/>
                </a:moveTo>
                <a:lnTo>
                  <a:pt x="86487" y="0"/>
                </a:lnTo>
                <a:lnTo>
                  <a:pt x="66827" y="7124"/>
                </a:lnTo>
                <a:lnTo>
                  <a:pt x="49606" y="17437"/>
                </a:lnTo>
                <a:lnTo>
                  <a:pt x="22352" y="47625"/>
                </a:lnTo>
                <a:lnTo>
                  <a:pt x="5600" y="87820"/>
                </a:lnTo>
                <a:lnTo>
                  <a:pt x="0" y="135636"/>
                </a:lnTo>
                <a:lnTo>
                  <a:pt x="1397" y="160578"/>
                </a:lnTo>
                <a:lnTo>
                  <a:pt x="12585" y="204635"/>
                </a:lnTo>
                <a:lnTo>
                  <a:pt x="34709" y="240385"/>
                </a:lnTo>
                <a:lnTo>
                  <a:pt x="66763" y="264058"/>
                </a:lnTo>
                <a:lnTo>
                  <a:pt x="86487" y="271145"/>
                </a:lnTo>
                <a:lnTo>
                  <a:pt x="89916" y="260096"/>
                </a:lnTo>
                <a:lnTo>
                  <a:pt x="74485" y="253238"/>
                </a:lnTo>
                <a:lnTo>
                  <a:pt x="61163" y="243713"/>
                </a:lnTo>
                <a:lnTo>
                  <a:pt x="33807" y="199364"/>
                </a:lnTo>
                <a:lnTo>
                  <a:pt x="25755" y="158127"/>
                </a:lnTo>
                <a:lnTo>
                  <a:pt x="24765" y="134239"/>
                </a:lnTo>
                <a:lnTo>
                  <a:pt x="25755" y="111099"/>
                </a:lnTo>
                <a:lnTo>
                  <a:pt x="33807" y="70993"/>
                </a:lnTo>
                <a:lnTo>
                  <a:pt x="61252" y="27330"/>
                </a:lnTo>
                <a:lnTo>
                  <a:pt x="74701" y="17881"/>
                </a:lnTo>
                <a:lnTo>
                  <a:pt x="90297" y="11049"/>
                </a:lnTo>
                <a:close/>
              </a:path>
              <a:path w="1391920" h="271144">
                <a:moveTo>
                  <a:pt x="603885" y="11049"/>
                </a:moveTo>
                <a:lnTo>
                  <a:pt x="600075" y="0"/>
                </a:lnTo>
                <a:lnTo>
                  <a:pt x="580415" y="7124"/>
                </a:lnTo>
                <a:lnTo>
                  <a:pt x="563194" y="17437"/>
                </a:lnTo>
                <a:lnTo>
                  <a:pt x="535940" y="47625"/>
                </a:lnTo>
                <a:lnTo>
                  <a:pt x="519188" y="87820"/>
                </a:lnTo>
                <a:lnTo>
                  <a:pt x="513588" y="135636"/>
                </a:lnTo>
                <a:lnTo>
                  <a:pt x="514985" y="160578"/>
                </a:lnTo>
                <a:lnTo>
                  <a:pt x="526173" y="204635"/>
                </a:lnTo>
                <a:lnTo>
                  <a:pt x="548297" y="240385"/>
                </a:lnTo>
                <a:lnTo>
                  <a:pt x="580351" y="264058"/>
                </a:lnTo>
                <a:lnTo>
                  <a:pt x="600075" y="271145"/>
                </a:lnTo>
                <a:lnTo>
                  <a:pt x="603504" y="260096"/>
                </a:lnTo>
                <a:lnTo>
                  <a:pt x="588073" y="253238"/>
                </a:lnTo>
                <a:lnTo>
                  <a:pt x="574751" y="243713"/>
                </a:lnTo>
                <a:lnTo>
                  <a:pt x="547395" y="199364"/>
                </a:lnTo>
                <a:lnTo>
                  <a:pt x="539343" y="158127"/>
                </a:lnTo>
                <a:lnTo>
                  <a:pt x="538353" y="134239"/>
                </a:lnTo>
                <a:lnTo>
                  <a:pt x="539343" y="111099"/>
                </a:lnTo>
                <a:lnTo>
                  <a:pt x="547395" y="70993"/>
                </a:lnTo>
                <a:lnTo>
                  <a:pt x="574840" y="27330"/>
                </a:lnTo>
                <a:lnTo>
                  <a:pt x="588289" y="17881"/>
                </a:lnTo>
                <a:lnTo>
                  <a:pt x="603885" y="11049"/>
                </a:lnTo>
                <a:close/>
              </a:path>
              <a:path w="1391920" h="271144">
                <a:moveTo>
                  <a:pt x="1107948" y="135636"/>
                </a:moveTo>
                <a:lnTo>
                  <a:pt x="1102334" y="87820"/>
                </a:lnTo>
                <a:lnTo>
                  <a:pt x="1085596" y="47625"/>
                </a:lnTo>
                <a:lnTo>
                  <a:pt x="1058329" y="17437"/>
                </a:lnTo>
                <a:lnTo>
                  <a:pt x="1021461" y="0"/>
                </a:lnTo>
                <a:lnTo>
                  <a:pt x="1017651" y="11049"/>
                </a:lnTo>
                <a:lnTo>
                  <a:pt x="1033310" y="17881"/>
                </a:lnTo>
                <a:lnTo>
                  <a:pt x="1046797" y="27330"/>
                </a:lnTo>
                <a:lnTo>
                  <a:pt x="1074178" y="70993"/>
                </a:lnTo>
                <a:lnTo>
                  <a:pt x="1082179" y="111099"/>
                </a:lnTo>
                <a:lnTo>
                  <a:pt x="1083183" y="134239"/>
                </a:lnTo>
                <a:lnTo>
                  <a:pt x="1082179" y="158127"/>
                </a:lnTo>
                <a:lnTo>
                  <a:pt x="1074127" y="199364"/>
                </a:lnTo>
                <a:lnTo>
                  <a:pt x="1046772" y="243713"/>
                </a:lnTo>
                <a:lnTo>
                  <a:pt x="1018032" y="260096"/>
                </a:lnTo>
                <a:lnTo>
                  <a:pt x="1021461" y="271145"/>
                </a:lnTo>
                <a:lnTo>
                  <a:pt x="1058430" y="253796"/>
                </a:lnTo>
                <a:lnTo>
                  <a:pt x="1085596" y="223774"/>
                </a:lnTo>
                <a:lnTo>
                  <a:pt x="1102334" y="183565"/>
                </a:lnTo>
                <a:lnTo>
                  <a:pt x="1106538" y="160578"/>
                </a:lnTo>
                <a:lnTo>
                  <a:pt x="1107948" y="135636"/>
                </a:lnTo>
                <a:close/>
              </a:path>
              <a:path w="1391920" h="271144">
                <a:moveTo>
                  <a:pt x="1391412" y="135636"/>
                </a:moveTo>
                <a:lnTo>
                  <a:pt x="1385798" y="87820"/>
                </a:lnTo>
                <a:lnTo>
                  <a:pt x="1369060" y="47625"/>
                </a:lnTo>
                <a:lnTo>
                  <a:pt x="1341793" y="17437"/>
                </a:lnTo>
                <a:lnTo>
                  <a:pt x="1304925" y="0"/>
                </a:lnTo>
                <a:lnTo>
                  <a:pt x="1301115" y="11049"/>
                </a:lnTo>
                <a:lnTo>
                  <a:pt x="1316774" y="17881"/>
                </a:lnTo>
                <a:lnTo>
                  <a:pt x="1330261" y="27330"/>
                </a:lnTo>
                <a:lnTo>
                  <a:pt x="1357642" y="70993"/>
                </a:lnTo>
                <a:lnTo>
                  <a:pt x="1365643" y="111099"/>
                </a:lnTo>
                <a:lnTo>
                  <a:pt x="1366647" y="134239"/>
                </a:lnTo>
                <a:lnTo>
                  <a:pt x="1365643" y="158127"/>
                </a:lnTo>
                <a:lnTo>
                  <a:pt x="1357591" y="199364"/>
                </a:lnTo>
                <a:lnTo>
                  <a:pt x="1330236" y="243713"/>
                </a:lnTo>
                <a:lnTo>
                  <a:pt x="1301496" y="260096"/>
                </a:lnTo>
                <a:lnTo>
                  <a:pt x="1304925" y="271145"/>
                </a:lnTo>
                <a:lnTo>
                  <a:pt x="1341894" y="253796"/>
                </a:lnTo>
                <a:lnTo>
                  <a:pt x="1369060" y="223774"/>
                </a:lnTo>
                <a:lnTo>
                  <a:pt x="1385798" y="183565"/>
                </a:lnTo>
                <a:lnTo>
                  <a:pt x="1390002" y="160578"/>
                </a:lnTo>
                <a:lnTo>
                  <a:pt x="1391412" y="1356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7" name="object 7"/>
          <p:cNvSpPr txBox="1"/>
          <p:nvPr/>
        </p:nvSpPr>
        <p:spPr>
          <a:xfrm>
            <a:off x="6723413" y="3047896"/>
            <a:ext cx="145113" cy="223363"/>
          </a:xfrm>
          <a:prstGeom prst="rect">
            <a:avLst/>
          </a:prstGeom>
        </p:spPr>
        <p:txBody>
          <a:bodyPr vert="horz" wrap="square" lIns="0" tIns="13621" rIns="0" bIns="0" rtlCol="0">
            <a:spAutoFit/>
          </a:bodyPr>
          <a:lstStyle/>
          <a:p>
            <a:pPr marL="10478">
              <a:spcBef>
                <a:spcPts val="108"/>
              </a:spcBef>
            </a:pPr>
            <a:r>
              <a:rPr sz="1362" spc="545" dirty="0">
                <a:latin typeface="Cambria Math"/>
                <a:cs typeface="Cambria Math"/>
              </a:rPr>
              <a:t>𝖳</a:t>
            </a:r>
            <a:endParaRPr sz="1362">
              <a:latin typeface="Cambria Math"/>
              <a:cs typeface="Cambria Math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76264" y="3070528"/>
            <a:ext cx="6354080" cy="303176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99073" indent="-188595">
              <a:spcBef>
                <a:spcPts val="87"/>
              </a:spcBef>
              <a:buClr>
                <a:srgbClr val="007B92"/>
              </a:buClr>
              <a:buFont typeface="Times New Roman"/>
              <a:buChar char="•"/>
              <a:tabLst>
                <a:tab pos="199073" algn="l"/>
                <a:tab pos="3678126" algn="l"/>
                <a:tab pos="5743766" algn="l"/>
              </a:tabLst>
            </a:pPr>
            <a:r>
              <a:rPr sz="1898" dirty="0">
                <a:latin typeface="Calibri"/>
                <a:cs typeface="Calibri"/>
              </a:rPr>
              <a:t>The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output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is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defined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as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mbria Math"/>
                <a:cs typeface="Cambria Math"/>
              </a:rPr>
              <a:t>output</a:t>
            </a:r>
            <a:r>
              <a:rPr sz="1898" spc="99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=	softmax</a:t>
            </a:r>
            <a:r>
              <a:rPr sz="1898" spc="375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𝑋𝑄</a:t>
            </a:r>
            <a:r>
              <a:rPr sz="1898" spc="405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𝑋𝐾</a:t>
            </a:r>
            <a:r>
              <a:rPr lang="en-US" sz="1898" dirty="0">
                <a:latin typeface="Cambria Math"/>
                <a:cs typeface="Cambria Math"/>
              </a:rPr>
              <a:t>  </a:t>
            </a:r>
            <a:r>
              <a:rPr lang="en-US" sz="1898" baseline="30000" dirty="0">
                <a:latin typeface="Cambria Math"/>
                <a:cs typeface="Cambria Math"/>
              </a:rPr>
              <a:t>T</a:t>
            </a:r>
            <a:r>
              <a:rPr sz="1898" dirty="0">
                <a:latin typeface="Cambria Math"/>
                <a:cs typeface="Cambria Math"/>
              </a:rPr>
              <a:t>	×</a:t>
            </a:r>
            <a:r>
              <a:rPr sz="1898" spc="-66" dirty="0">
                <a:latin typeface="Cambria Math"/>
                <a:cs typeface="Cambria Math"/>
              </a:rPr>
              <a:t> </a:t>
            </a:r>
            <a:r>
              <a:rPr sz="1898" spc="17" dirty="0">
                <a:latin typeface="Cambria Math"/>
                <a:cs typeface="Cambria Math"/>
              </a:rPr>
              <a:t>𝑋𝑉</a:t>
            </a:r>
            <a:r>
              <a:rPr sz="1898" spc="17" dirty="0">
                <a:latin typeface="Calibri"/>
                <a:cs typeface="Calibri"/>
              </a:rPr>
              <a:t>.</a:t>
            </a:r>
            <a:endParaRPr sz="1898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80887" y="3762985"/>
            <a:ext cx="1090184" cy="1001125"/>
          </a:xfrm>
          <a:custGeom>
            <a:avLst/>
            <a:gdLst/>
            <a:ahLst/>
            <a:cxnLst/>
            <a:rect l="l" t="t" r="r" b="b"/>
            <a:pathLst>
              <a:path w="1321434" h="1213485">
                <a:moveTo>
                  <a:pt x="1119124" y="0"/>
                </a:moveTo>
                <a:lnTo>
                  <a:pt x="202184" y="0"/>
                </a:lnTo>
                <a:lnTo>
                  <a:pt x="155834" y="5341"/>
                </a:lnTo>
                <a:lnTo>
                  <a:pt x="113281" y="20555"/>
                </a:lnTo>
                <a:lnTo>
                  <a:pt x="75740" y="44427"/>
                </a:lnTo>
                <a:lnTo>
                  <a:pt x="44427" y="75740"/>
                </a:lnTo>
                <a:lnTo>
                  <a:pt x="20555" y="113281"/>
                </a:lnTo>
                <a:lnTo>
                  <a:pt x="5341" y="155834"/>
                </a:lnTo>
                <a:lnTo>
                  <a:pt x="0" y="202184"/>
                </a:lnTo>
                <a:lnTo>
                  <a:pt x="0" y="1010919"/>
                </a:lnTo>
                <a:lnTo>
                  <a:pt x="5341" y="1057269"/>
                </a:lnTo>
                <a:lnTo>
                  <a:pt x="20555" y="1099822"/>
                </a:lnTo>
                <a:lnTo>
                  <a:pt x="44427" y="1137363"/>
                </a:lnTo>
                <a:lnTo>
                  <a:pt x="75740" y="1168676"/>
                </a:lnTo>
                <a:lnTo>
                  <a:pt x="113281" y="1192548"/>
                </a:lnTo>
                <a:lnTo>
                  <a:pt x="155834" y="1207762"/>
                </a:lnTo>
                <a:lnTo>
                  <a:pt x="202184" y="1213103"/>
                </a:lnTo>
                <a:lnTo>
                  <a:pt x="1119124" y="1213103"/>
                </a:lnTo>
                <a:lnTo>
                  <a:pt x="1165473" y="1207762"/>
                </a:lnTo>
                <a:lnTo>
                  <a:pt x="1208026" y="1192548"/>
                </a:lnTo>
                <a:lnTo>
                  <a:pt x="1245567" y="1168676"/>
                </a:lnTo>
                <a:lnTo>
                  <a:pt x="1276880" y="1137363"/>
                </a:lnTo>
                <a:lnTo>
                  <a:pt x="1300752" y="1099822"/>
                </a:lnTo>
                <a:lnTo>
                  <a:pt x="1315966" y="1057269"/>
                </a:lnTo>
                <a:lnTo>
                  <a:pt x="1321308" y="1010919"/>
                </a:lnTo>
                <a:lnTo>
                  <a:pt x="1321308" y="202184"/>
                </a:lnTo>
                <a:lnTo>
                  <a:pt x="1315966" y="155834"/>
                </a:lnTo>
                <a:lnTo>
                  <a:pt x="1300752" y="113281"/>
                </a:lnTo>
                <a:lnTo>
                  <a:pt x="1276880" y="75740"/>
                </a:lnTo>
                <a:lnTo>
                  <a:pt x="1245567" y="44427"/>
                </a:lnTo>
                <a:lnTo>
                  <a:pt x="1208026" y="20555"/>
                </a:lnTo>
                <a:lnTo>
                  <a:pt x="1165473" y="5341"/>
                </a:lnTo>
                <a:lnTo>
                  <a:pt x="1119124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10" name="object 10"/>
          <p:cNvSpPr txBox="1"/>
          <p:nvPr/>
        </p:nvSpPr>
        <p:spPr>
          <a:xfrm>
            <a:off x="5884689" y="3958180"/>
            <a:ext cx="1322784" cy="455525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31433">
              <a:spcBef>
                <a:spcPts val="87"/>
              </a:spcBef>
              <a:tabLst>
                <a:tab pos="423815" algn="l"/>
              </a:tabLst>
            </a:pPr>
            <a:r>
              <a:rPr sz="2888" b="1" dirty="0">
                <a:latin typeface="Calibri"/>
                <a:cs typeface="Calibri"/>
              </a:rPr>
              <a:t>=	</a:t>
            </a:r>
            <a:r>
              <a:rPr sz="1650" spc="91" dirty="0">
                <a:latin typeface="Cambria Math"/>
                <a:cs typeface="Cambria Math"/>
              </a:rPr>
              <a:t>𝑋𝑄𝐾</a:t>
            </a:r>
            <a:r>
              <a:rPr sz="1794" spc="136" baseline="28735" dirty="0">
                <a:latin typeface="Cambria Math"/>
                <a:cs typeface="Cambria Math"/>
              </a:rPr>
              <a:t>𝖳</a:t>
            </a:r>
            <a:r>
              <a:rPr sz="1794" spc="179" baseline="28735" dirty="0">
                <a:latin typeface="Cambria Math"/>
                <a:cs typeface="Cambria Math"/>
              </a:rPr>
              <a:t> </a:t>
            </a:r>
            <a:r>
              <a:rPr sz="1650" spc="153" dirty="0">
                <a:latin typeface="Cambria Math"/>
                <a:cs typeface="Cambria Math"/>
              </a:rPr>
              <a:t>𝑋</a:t>
            </a:r>
            <a:r>
              <a:rPr sz="1794" spc="229" baseline="28735" dirty="0">
                <a:latin typeface="Cambria Math"/>
                <a:cs typeface="Cambria Math"/>
              </a:rPr>
              <a:t>𝖳</a:t>
            </a:r>
            <a:endParaRPr sz="1794" baseline="28735">
              <a:latin typeface="Cambria Math"/>
              <a:cs typeface="Cambria Math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36975" y="4460367"/>
            <a:ext cx="435864" cy="6898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207" dirty="0">
                <a:latin typeface="Cambria Math"/>
                <a:cs typeface="Cambria Math"/>
              </a:rPr>
              <a:t>∈</a:t>
            </a:r>
            <a:r>
              <a:rPr sz="2207" spc="45" dirty="0">
                <a:latin typeface="Cambria Math"/>
                <a:cs typeface="Cambria Math"/>
              </a:rPr>
              <a:t> </a:t>
            </a:r>
            <a:r>
              <a:rPr sz="2207" dirty="0">
                <a:latin typeface="Cambria Math"/>
                <a:cs typeface="Cambria Math"/>
              </a:rPr>
              <a:t>ℝ</a:t>
            </a:r>
            <a:endParaRPr sz="2207">
              <a:latin typeface="Cambria Math"/>
              <a:cs typeface="Cambria Math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52093" y="4436479"/>
            <a:ext cx="382952" cy="455061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44" spc="87" dirty="0">
                <a:latin typeface="Cambria Math"/>
                <a:cs typeface="Cambria Math"/>
              </a:rPr>
              <a:t>𝑇</a:t>
            </a:r>
            <a:r>
              <a:rPr sz="1444" spc="-4" dirty="0">
                <a:latin typeface="Cambria Math"/>
                <a:cs typeface="Cambria Math"/>
              </a:rPr>
              <a:t>×</a:t>
            </a:r>
            <a:r>
              <a:rPr sz="1444" spc="45" dirty="0">
                <a:latin typeface="Cambria Math"/>
                <a:cs typeface="Cambria Math"/>
              </a:rPr>
              <a:t>𝑇</a:t>
            </a:r>
            <a:endParaRPr sz="1444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051330" y="3809609"/>
            <a:ext cx="1315450" cy="46762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 marR="4191">
              <a:spcBef>
                <a:spcPts val="83"/>
              </a:spcBef>
            </a:pPr>
            <a:r>
              <a:rPr sz="1485" dirty="0">
                <a:solidFill>
                  <a:srgbClr val="007B92"/>
                </a:solidFill>
                <a:latin typeface="Calibri"/>
                <a:cs typeface="Calibri"/>
              </a:rPr>
              <a:t>All</a:t>
            </a:r>
            <a:r>
              <a:rPr sz="1485" spc="-9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485" spc="-12" dirty="0">
                <a:solidFill>
                  <a:srgbClr val="007B92"/>
                </a:solidFill>
                <a:latin typeface="Calibri"/>
                <a:cs typeface="Calibri"/>
              </a:rPr>
              <a:t>pairs</a:t>
            </a:r>
            <a:r>
              <a:rPr sz="1485" spc="-4" dirty="0">
                <a:solidFill>
                  <a:srgbClr val="007B92"/>
                </a:solidFill>
                <a:latin typeface="Calibri"/>
                <a:cs typeface="Calibri"/>
              </a:rPr>
              <a:t> of </a:t>
            </a:r>
            <a:r>
              <a:rPr sz="1485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485" spc="-12" dirty="0">
                <a:solidFill>
                  <a:srgbClr val="007B92"/>
                </a:solidFill>
                <a:latin typeface="Calibri"/>
                <a:cs typeface="Calibri"/>
              </a:rPr>
              <a:t>attention</a:t>
            </a:r>
            <a:r>
              <a:rPr sz="1485" spc="-25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485" spc="-9" dirty="0">
                <a:solidFill>
                  <a:srgbClr val="007B92"/>
                </a:solidFill>
                <a:latin typeface="Calibri"/>
                <a:cs typeface="Calibri"/>
              </a:rPr>
              <a:t>scores!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959156" y="5310721"/>
            <a:ext cx="440055" cy="1001125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899"/>
                </a:lnTo>
                <a:lnTo>
                  <a:pt x="0" y="1124203"/>
                </a:lnTo>
                <a:lnTo>
                  <a:pt x="6979" y="1158807"/>
                </a:lnTo>
                <a:lnTo>
                  <a:pt x="26019" y="1187065"/>
                </a:lnTo>
                <a:lnTo>
                  <a:pt x="54274" y="1206117"/>
                </a:lnTo>
                <a:lnTo>
                  <a:pt x="88900" y="1213103"/>
                </a:lnTo>
                <a:lnTo>
                  <a:pt x="444500" y="1213103"/>
                </a:lnTo>
                <a:lnTo>
                  <a:pt x="479125" y="1206117"/>
                </a:lnTo>
                <a:lnTo>
                  <a:pt x="507380" y="1187065"/>
                </a:lnTo>
                <a:lnTo>
                  <a:pt x="526420" y="1158807"/>
                </a:lnTo>
                <a:lnTo>
                  <a:pt x="533400" y="1124203"/>
                </a:lnTo>
                <a:lnTo>
                  <a:pt x="533400" y="88899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15" name="object 15"/>
          <p:cNvSpPr txBox="1"/>
          <p:nvPr/>
        </p:nvSpPr>
        <p:spPr>
          <a:xfrm>
            <a:off x="7474857" y="6006342"/>
            <a:ext cx="1372028" cy="265024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31433">
              <a:spcBef>
                <a:spcPts val="87"/>
              </a:spcBef>
            </a:pPr>
            <a:r>
              <a:rPr sz="1650" spc="-4" dirty="0">
                <a:latin typeface="Cambria Math"/>
                <a:cs typeface="Cambria Math"/>
              </a:rPr>
              <a:t>output</a:t>
            </a:r>
            <a:r>
              <a:rPr sz="1650" spc="54" dirty="0">
                <a:latin typeface="Cambria Math"/>
                <a:cs typeface="Cambria Math"/>
              </a:rPr>
              <a:t> </a:t>
            </a:r>
            <a:r>
              <a:rPr sz="1650" dirty="0">
                <a:latin typeface="Cambria Math"/>
                <a:cs typeface="Cambria Math"/>
              </a:rPr>
              <a:t>∈</a:t>
            </a:r>
            <a:r>
              <a:rPr sz="1650" spc="62" dirty="0">
                <a:latin typeface="Cambria Math"/>
                <a:cs typeface="Cambria Math"/>
              </a:rPr>
              <a:t> </a:t>
            </a:r>
            <a:r>
              <a:rPr sz="1650" spc="37" dirty="0">
                <a:latin typeface="Cambria Math"/>
                <a:cs typeface="Cambria Math"/>
              </a:rPr>
              <a:t>ℝ</a:t>
            </a:r>
            <a:r>
              <a:rPr sz="1794" spc="55" baseline="28735" dirty="0">
                <a:latin typeface="Cambria Math"/>
                <a:cs typeface="Cambria Math"/>
              </a:rPr>
              <a:t>𝑇×𝑑</a:t>
            </a:r>
            <a:endParaRPr sz="1794" baseline="28735">
              <a:latin typeface="Cambria Math"/>
              <a:cs typeface="Cambria Math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541522" y="5535108"/>
            <a:ext cx="204312" cy="454997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888" b="1" dirty="0">
                <a:latin typeface="Calibri"/>
                <a:cs typeface="Calibri"/>
              </a:rPr>
              <a:t>=</a:t>
            </a:r>
            <a:endParaRPr sz="2888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771454" y="4323740"/>
            <a:ext cx="1001125" cy="440055"/>
          </a:xfrm>
          <a:custGeom>
            <a:avLst/>
            <a:gdLst/>
            <a:ahLst/>
            <a:cxnLst/>
            <a:rect l="l" t="t" r="r" b="b"/>
            <a:pathLst>
              <a:path w="1213484" h="533400">
                <a:moveTo>
                  <a:pt x="1124203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1124203" y="533400"/>
                </a:lnTo>
                <a:lnTo>
                  <a:pt x="1158829" y="526420"/>
                </a:lnTo>
                <a:lnTo>
                  <a:pt x="1187084" y="507380"/>
                </a:lnTo>
                <a:lnTo>
                  <a:pt x="1206124" y="479125"/>
                </a:lnTo>
                <a:lnTo>
                  <a:pt x="1213103" y="444500"/>
                </a:lnTo>
                <a:lnTo>
                  <a:pt x="1213103" y="88900"/>
                </a:lnTo>
                <a:lnTo>
                  <a:pt x="1206124" y="54274"/>
                </a:lnTo>
                <a:lnTo>
                  <a:pt x="1187084" y="26019"/>
                </a:lnTo>
                <a:lnTo>
                  <a:pt x="1158829" y="6979"/>
                </a:lnTo>
                <a:lnTo>
                  <a:pt x="1124203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18" name="object 18"/>
          <p:cNvSpPr txBox="1"/>
          <p:nvPr/>
        </p:nvSpPr>
        <p:spPr>
          <a:xfrm>
            <a:off x="4929874" y="4320807"/>
            <a:ext cx="636508" cy="264496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31433">
              <a:spcBef>
                <a:spcPts val="83"/>
              </a:spcBef>
            </a:pPr>
            <a:r>
              <a:rPr sz="2475" spc="248" baseline="-20833" dirty="0">
                <a:latin typeface="Cambria Math"/>
                <a:cs typeface="Cambria Math"/>
              </a:rPr>
              <a:t>𝐾</a:t>
            </a:r>
            <a:r>
              <a:rPr sz="1197" spc="165" dirty="0">
                <a:latin typeface="Cambria Math"/>
                <a:cs typeface="Cambria Math"/>
              </a:rPr>
              <a:t>𝖳</a:t>
            </a:r>
            <a:r>
              <a:rPr sz="1197" spc="111" dirty="0">
                <a:latin typeface="Cambria Math"/>
                <a:cs typeface="Cambria Math"/>
              </a:rPr>
              <a:t> </a:t>
            </a:r>
            <a:r>
              <a:rPr sz="2475" spc="229" baseline="-20833" dirty="0">
                <a:latin typeface="Cambria Math"/>
                <a:cs typeface="Cambria Math"/>
              </a:rPr>
              <a:t>𝑋</a:t>
            </a:r>
            <a:r>
              <a:rPr sz="1197" spc="153" dirty="0">
                <a:latin typeface="Cambria Math"/>
                <a:cs typeface="Cambria Math"/>
              </a:rPr>
              <a:t>𝖳</a:t>
            </a:r>
            <a:endParaRPr sz="1197">
              <a:latin typeface="Cambria Math"/>
              <a:cs typeface="Cambria Math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209440" y="3762985"/>
            <a:ext cx="440055" cy="1001125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1124203"/>
                </a:lnTo>
                <a:lnTo>
                  <a:pt x="6979" y="1158829"/>
                </a:lnTo>
                <a:lnTo>
                  <a:pt x="26019" y="1187084"/>
                </a:lnTo>
                <a:lnTo>
                  <a:pt x="54274" y="1206124"/>
                </a:lnTo>
                <a:lnTo>
                  <a:pt x="88900" y="1213103"/>
                </a:lnTo>
                <a:lnTo>
                  <a:pt x="444500" y="1213103"/>
                </a:lnTo>
                <a:lnTo>
                  <a:pt x="479125" y="1206124"/>
                </a:lnTo>
                <a:lnTo>
                  <a:pt x="507380" y="1187084"/>
                </a:lnTo>
                <a:lnTo>
                  <a:pt x="526420" y="1158829"/>
                </a:lnTo>
                <a:lnTo>
                  <a:pt x="533400" y="1124203"/>
                </a:lnTo>
                <a:lnTo>
                  <a:pt x="533400" y="88900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20" name="object 20"/>
          <p:cNvSpPr txBox="1"/>
          <p:nvPr/>
        </p:nvSpPr>
        <p:spPr>
          <a:xfrm>
            <a:off x="4283727" y="4114086"/>
            <a:ext cx="299133" cy="264496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650" dirty="0">
                <a:latin typeface="Cambria Math"/>
                <a:cs typeface="Cambria Math"/>
              </a:rPr>
              <a:t>𝑋𝑄</a:t>
            </a:r>
            <a:endParaRPr sz="1650">
              <a:latin typeface="Cambria Math"/>
              <a:cs typeface="Cambria Math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18085" y="3709970"/>
            <a:ext cx="2798016" cy="595243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 marR="4191">
              <a:spcBef>
                <a:spcPts val="87"/>
              </a:spcBef>
            </a:pPr>
            <a:r>
              <a:rPr sz="1898" spc="-4" dirty="0">
                <a:latin typeface="Calibri"/>
                <a:cs typeface="Calibri"/>
              </a:rPr>
              <a:t>First, take </a:t>
            </a:r>
            <a:r>
              <a:rPr sz="1898" dirty="0">
                <a:latin typeface="Calibri"/>
                <a:cs typeface="Calibri"/>
              </a:rPr>
              <a:t>the query-key </a:t>
            </a:r>
            <a:r>
              <a:rPr sz="1898" spc="-4" dirty="0">
                <a:latin typeface="Calibri"/>
                <a:cs typeface="Calibri"/>
              </a:rPr>
              <a:t>dot </a:t>
            </a:r>
            <a:r>
              <a:rPr sz="1898" spc="-417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products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in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one</a:t>
            </a:r>
            <a:r>
              <a:rPr sz="1898" dirty="0">
                <a:latin typeface="Calibri"/>
                <a:cs typeface="Calibri"/>
              </a:rPr>
              <a:t> matrix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650178" y="4361775"/>
            <a:ext cx="489300" cy="223695"/>
          </a:xfrm>
          <a:custGeom>
            <a:avLst/>
            <a:gdLst/>
            <a:ahLst/>
            <a:cxnLst/>
            <a:rect l="l" t="t" r="r" b="b"/>
            <a:pathLst>
              <a:path w="593089" h="271145">
                <a:moveTo>
                  <a:pt x="506349" y="0"/>
                </a:moveTo>
                <a:lnTo>
                  <a:pt x="502412" y="11049"/>
                </a:lnTo>
                <a:lnTo>
                  <a:pt x="518100" y="17809"/>
                </a:lnTo>
                <a:lnTo>
                  <a:pt x="531621" y="27225"/>
                </a:lnTo>
                <a:lnTo>
                  <a:pt x="559069" y="70925"/>
                </a:lnTo>
                <a:lnTo>
                  <a:pt x="567070" y="111017"/>
                </a:lnTo>
                <a:lnTo>
                  <a:pt x="568071" y="134112"/>
                </a:lnTo>
                <a:lnTo>
                  <a:pt x="567051" y="158047"/>
                </a:lnTo>
                <a:lnTo>
                  <a:pt x="558962" y="199298"/>
                </a:lnTo>
                <a:lnTo>
                  <a:pt x="531669" y="243713"/>
                </a:lnTo>
                <a:lnTo>
                  <a:pt x="502920" y="260096"/>
                </a:lnTo>
                <a:lnTo>
                  <a:pt x="506349" y="271018"/>
                </a:lnTo>
                <a:lnTo>
                  <a:pt x="543274" y="253666"/>
                </a:lnTo>
                <a:lnTo>
                  <a:pt x="570484" y="223647"/>
                </a:lnTo>
                <a:lnTo>
                  <a:pt x="587168" y="183451"/>
                </a:lnTo>
                <a:lnTo>
                  <a:pt x="592709" y="135636"/>
                </a:lnTo>
                <a:lnTo>
                  <a:pt x="591323" y="110773"/>
                </a:lnTo>
                <a:lnTo>
                  <a:pt x="580171" y="66716"/>
                </a:lnTo>
                <a:lnTo>
                  <a:pt x="557998" y="30825"/>
                </a:lnTo>
                <a:lnTo>
                  <a:pt x="525994" y="7100"/>
                </a:lnTo>
                <a:lnTo>
                  <a:pt x="506349" y="0"/>
                </a:lnTo>
                <a:close/>
              </a:path>
              <a:path w="593089" h="271145">
                <a:moveTo>
                  <a:pt x="86487" y="0"/>
                </a:moveTo>
                <a:lnTo>
                  <a:pt x="49561" y="17367"/>
                </a:lnTo>
                <a:lnTo>
                  <a:pt x="22351" y="47498"/>
                </a:lnTo>
                <a:lnTo>
                  <a:pt x="5603" y="87804"/>
                </a:lnTo>
                <a:lnTo>
                  <a:pt x="0" y="135636"/>
                </a:lnTo>
                <a:lnTo>
                  <a:pt x="1383" y="160496"/>
                </a:lnTo>
                <a:lnTo>
                  <a:pt x="12483" y="204501"/>
                </a:lnTo>
                <a:lnTo>
                  <a:pt x="34605" y="240246"/>
                </a:lnTo>
                <a:lnTo>
                  <a:pt x="66748" y="263919"/>
                </a:lnTo>
                <a:lnTo>
                  <a:pt x="86487" y="271018"/>
                </a:lnTo>
                <a:lnTo>
                  <a:pt x="89915" y="260096"/>
                </a:lnTo>
                <a:lnTo>
                  <a:pt x="74431" y="253238"/>
                </a:lnTo>
                <a:lnTo>
                  <a:pt x="61102" y="243713"/>
                </a:lnTo>
                <a:lnTo>
                  <a:pt x="33766" y="199298"/>
                </a:lnTo>
                <a:lnTo>
                  <a:pt x="25765" y="158047"/>
                </a:lnTo>
                <a:lnTo>
                  <a:pt x="24764" y="134112"/>
                </a:lnTo>
                <a:lnTo>
                  <a:pt x="25765" y="111017"/>
                </a:lnTo>
                <a:lnTo>
                  <a:pt x="33766" y="70925"/>
                </a:lnTo>
                <a:lnTo>
                  <a:pt x="61198" y="27225"/>
                </a:lnTo>
                <a:lnTo>
                  <a:pt x="90297" y="11049"/>
                </a:lnTo>
                <a:lnTo>
                  <a:pt x="864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23" name="object 23"/>
          <p:cNvSpPr txBox="1"/>
          <p:nvPr/>
        </p:nvSpPr>
        <p:spPr>
          <a:xfrm>
            <a:off x="818084" y="4290590"/>
            <a:ext cx="2246900" cy="303176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>
              <a:spcBef>
                <a:spcPts val="87"/>
              </a:spcBef>
              <a:tabLst>
                <a:tab pos="1911620" algn="l"/>
              </a:tabLst>
            </a:pPr>
            <a:r>
              <a:rPr sz="1898" dirty="0">
                <a:latin typeface="Calibri"/>
                <a:cs typeface="Calibri"/>
              </a:rPr>
              <a:t>mu</a:t>
            </a:r>
            <a:r>
              <a:rPr sz="1898" spc="-9" dirty="0">
                <a:latin typeface="Calibri"/>
                <a:cs typeface="Calibri"/>
              </a:rPr>
              <a:t>l</a:t>
            </a:r>
            <a:r>
              <a:rPr sz="1898" dirty="0">
                <a:latin typeface="Calibri"/>
                <a:cs typeface="Calibri"/>
              </a:rPr>
              <a:t>t</a:t>
            </a:r>
            <a:r>
              <a:rPr sz="1898" spc="-9" dirty="0">
                <a:latin typeface="Calibri"/>
                <a:cs typeface="Calibri"/>
              </a:rPr>
              <a:t>i</a:t>
            </a:r>
            <a:r>
              <a:rPr sz="1898" spc="-4" dirty="0">
                <a:latin typeface="Calibri"/>
                <a:cs typeface="Calibri"/>
              </a:rPr>
              <a:t>pli</a:t>
            </a:r>
            <a:r>
              <a:rPr sz="1898" spc="-9" dirty="0">
                <a:latin typeface="Calibri"/>
                <a:cs typeface="Calibri"/>
              </a:rPr>
              <a:t>c</a:t>
            </a:r>
            <a:r>
              <a:rPr sz="1898" dirty="0">
                <a:latin typeface="Calibri"/>
                <a:cs typeface="Calibri"/>
              </a:rPr>
              <a:t>at</a:t>
            </a:r>
            <a:r>
              <a:rPr sz="1898" spc="-9" dirty="0">
                <a:latin typeface="Calibri"/>
                <a:cs typeface="Calibri"/>
              </a:rPr>
              <a:t>i</a:t>
            </a:r>
            <a:r>
              <a:rPr sz="1898" spc="-4" dirty="0">
                <a:latin typeface="Calibri"/>
                <a:cs typeface="Calibri"/>
              </a:rPr>
              <a:t>on</a:t>
            </a:r>
            <a:r>
              <a:rPr sz="1898" dirty="0">
                <a:latin typeface="Calibri"/>
                <a:cs typeface="Calibri"/>
              </a:rPr>
              <a:t>: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4" dirty="0">
                <a:latin typeface="Cambria Math"/>
                <a:cs typeface="Cambria Math"/>
              </a:rPr>
              <a:t>𝑋𝑄</a:t>
            </a:r>
            <a:r>
              <a:rPr sz="1898" dirty="0">
                <a:latin typeface="Cambria Math"/>
                <a:cs typeface="Cambria Math"/>
              </a:rPr>
              <a:t>	</a:t>
            </a:r>
            <a:r>
              <a:rPr sz="1898" spc="4" dirty="0">
                <a:latin typeface="Cambria Math"/>
                <a:cs typeface="Cambria Math"/>
              </a:rPr>
              <a:t>𝑋𝐾</a:t>
            </a:r>
            <a:endParaRPr sz="1898">
              <a:latin typeface="Cambria Math"/>
              <a:cs typeface="Cambria Math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150585" y="4268210"/>
            <a:ext cx="145113" cy="223363"/>
          </a:xfrm>
          <a:prstGeom prst="rect">
            <a:avLst/>
          </a:prstGeom>
        </p:spPr>
        <p:txBody>
          <a:bodyPr vert="horz" wrap="square" lIns="0" tIns="13621" rIns="0" bIns="0" rtlCol="0">
            <a:spAutoFit/>
          </a:bodyPr>
          <a:lstStyle/>
          <a:p>
            <a:pPr marL="10478">
              <a:spcBef>
                <a:spcPts val="108"/>
              </a:spcBef>
            </a:pPr>
            <a:r>
              <a:rPr sz="1362" spc="545" dirty="0">
                <a:latin typeface="Cambria Math"/>
                <a:cs typeface="Cambria Math"/>
              </a:rPr>
              <a:t>𝖳</a:t>
            </a:r>
            <a:endParaRPr sz="1362">
              <a:latin typeface="Cambria Math"/>
              <a:cs typeface="Cambria Math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75667" y="5214537"/>
            <a:ext cx="2252663" cy="117884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 marR="4191">
              <a:spcBef>
                <a:spcPts val="83"/>
              </a:spcBef>
            </a:pPr>
            <a:r>
              <a:rPr sz="1898" dirty="0">
                <a:latin typeface="Calibri"/>
                <a:cs typeface="Calibri"/>
              </a:rPr>
              <a:t>Next, </a:t>
            </a:r>
            <a:r>
              <a:rPr sz="1898" spc="-4" dirty="0">
                <a:latin typeface="Calibri"/>
                <a:cs typeface="Calibri"/>
              </a:rPr>
              <a:t>softmax, </a:t>
            </a:r>
            <a:r>
              <a:rPr sz="1898" dirty="0">
                <a:latin typeface="Calibri"/>
                <a:cs typeface="Calibri"/>
              </a:rPr>
              <a:t>and 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compute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-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weighted </a:t>
            </a:r>
            <a:r>
              <a:rPr sz="1898" spc="-4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average </a:t>
            </a:r>
            <a:r>
              <a:rPr sz="1898" spc="-4" dirty="0">
                <a:latin typeface="Calibri"/>
                <a:cs typeface="Calibri"/>
              </a:rPr>
              <a:t>with </a:t>
            </a:r>
            <a:r>
              <a:rPr sz="1898" dirty="0">
                <a:latin typeface="Calibri"/>
                <a:cs typeface="Calibri"/>
              </a:rPr>
              <a:t>another 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matrix multiplication.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596689" y="5290604"/>
            <a:ext cx="1091756" cy="1001125"/>
          </a:xfrm>
          <a:custGeom>
            <a:avLst/>
            <a:gdLst/>
            <a:ahLst/>
            <a:cxnLst/>
            <a:rect l="l" t="t" r="r" b="b"/>
            <a:pathLst>
              <a:path w="1323340" h="1213485">
                <a:moveTo>
                  <a:pt x="1120648" y="0"/>
                </a:moveTo>
                <a:lnTo>
                  <a:pt x="202183" y="0"/>
                </a:lnTo>
                <a:lnTo>
                  <a:pt x="155834" y="5341"/>
                </a:lnTo>
                <a:lnTo>
                  <a:pt x="113281" y="20555"/>
                </a:lnTo>
                <a:lnTo>
                  <a:pt x="75740" y="44427"/>
                </a:lnTo>
                <a:lnTo>
                  <a:pt x="44427" y="75740"/>
                </a:lnTo>
                <a:lnTo>
                  <a:pt x="20555" y="113281"/>
                </a:lnTo>
                <a:lnTo>
                  <a:pt x="5341" y="155834"/>
                </a:lnTo>
                <a:lnTo>
                  <a:pt x="0" y="202184"/>
                </a:lnTo>
                <a:lnTo>
                  <a:pt x="0" y="1010920"/>
                </a:lnTo>
                <a:lnTo>
                  <a:pt x="5341" y="1057277"/>
                </a:lnTo>
                <a:lnTo>
                  <a:pt x="20555" y="1099833"/>
                </a:lnTo>
                <a:lnTo>
                  <a:pt x="44427" y="1137373"/>
                </a:lnTo>
                <a:lnTo>
                  <a:pt x="75740" y="1168684"/>
                </a:lnTo>
                <a:lnTo>
                  <a:pt x="113281" y="1192552"/>
                </a:lnTo>
                <a:lnTo>
                  <a:pt x="155834" y="1207763"/>
                </a:lnTo>
                <a:lnTo>
                  <a:pt x="202183" y="1213104"/>
                </a:lnTo>
                <a:lnTo>
                  <a:pt x="1120648" y="1213104"/>
                </a:lnTo>
                <a:lnTo>
                  <a:pt x="1166997" y="1207763"/>
                </a:lnTo>
                <a:lnTo>
                  <a:pt x="1209550" y="1192552"/>
                </a:lnTo>
                <a:lnTo>
                  <a:pt x="1247091" y="1168684"/>
                </a:lnTo>
                <a:lnTo>
                  <a:pt x="1278404" y="1137373"/>
                </a:lnTo>
                <a:lnTo>
                  <a:pt x="1302276" y="1099833"/>
                </a:lnTo>
                <a:lnTo>
                  <a:pt x="1317490" y="1057277"/>
                </a:lnTo>
                <a:lnTo>
                  <a:pt x="1322831" y="1010920"/>
                </a:lnTo>
                <a:lnTo>
                  <a:pt x="1322831" y="202184"/>
                </a:lnTo>
                <a:lnTo>
                  <a:pt x="1317490" y="155834"/>
                </a:lnTo>
                <a:lnTo>
                  <a:pt x="1302276" y="113281"/>
                </a:lnTo>
                <a:lnTo>
                  <a:pt x="1278404" y="75740"/>
                </a:lnTo>
                <a:lnTo>
                  <a:pt x="1247091" y="44427"/>
                </a:lnTo>
                <a:lnTo>
                  <a:pt x="1209550" y="20555"/>
                </a:lnTo>
                <a:lnTo>
                  <a:pt x="1166997" y="5341"/>
                </a:lnTo>
                <a:lnTo>
                  <a:pt x="1120648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27" name="object 27"/>
          <p:cNvSpPr txBox="1"/>
          <p:nvPr/>
        </p:nvSpPr>
        <p:spPr>
          <a:xfrm>
            <a:off x="4693712" y="5642984"/>
            <a:ext cx="919401" cy="264496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31433">
              <a:spcBef>
                <a:spcPts val="83"/>
              </a:spcBef>
            </a:pPr>
            <a:r>
              <a:rPr sz="1650" spc="91" dirty="0">
                <a:latin typeface="Cambria Math"/>
                <a:cs typeface="Cambria Math"/>
              </a:rPr>
              <a:t>𝑋𝑄𝐾</a:t>
            </a:r>
            <a:r>
              <a:rPr sz="1794" spc="136" baseline="28735" dirty="0">
                <a:latin typeface="Cambria Math"/>
                <a:cs typeface="Cambria Math"/>
              </a:rPr>
              <a:t>𝖳</a:t>
            </a:r>
            <a:r>
              <a:rPr sz="1794" spc="173" baseline="28735" dirty="0">
                <a:latin typeface="Cambria Math"/>
                <a:cs typeface="Cambria Math"/>
              </a:rPr>
              <a:t> </a:t>
            </a:r>
            <a:r>
              <a:rPr sz="1650" spc="153" dirty="0">
                <a:latin typeface="Cambria Math"/>
                <a:cs typeface="Cambria Math"/>
              </a:rPr>
              <a:t>𝑋</a:t>
            </a:r>
            <a:r>
              <a:rPr sz="1794" spc="229" baseline="28735" dirty="0">
                <a:latin typeface="Cambria Math"/>
                <a:cs typeface="Cambria Math"/>
              </a:rPr>
              <a:t>𝖳</a:t>
            </a:r>
            <a:endParaRPr sz="1794" baseline="28735">
              <a:latin typeface="Cambria Math"/>
              <a:cs typeface="Cambria Math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701596" y="5585147"/>
            <a:ext cx="805196" cy="289358"/>
          </a:xfrm>
          <a:prstGeom prst="rect">
            <a:avLst/>
          </a:prstGeom>
        </p:spPr>
        <p:txBody>
          <a:bodyPr vert="horz" wrap="square" lIns="0" tIns="9954" rIns="0" bIns="0" rtlCol="0">
            <a:spAutoFit/>
          </a:bodyPr>
          <a:lstStyle/>
          <a:p>
            <a:pPr marL="10478">
              <a:spcBef>
                <a:spcPts val="78"/>
              </a:spcBef>
            </a:pPr>
            <a:r>
              <a:rPr sz="1815" spc="-4" dirty="0">
                <a:latin typeface="Cambria Math"/>
                <a:cs typeface="Cambria Math"/>
              </a:rPr>
              <a:t>softmax</a:t>
            </a:r>
            <a:endParaRPr sz="1815">
              <a:latin typeface="Cambria Math"/>
              <a:cs typeface="Cambria Math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4493590" y="5264200"/>
            <a:ext cx="1802130" cy="1106424"/>
            <a:chOff x="5446776" y="5099303"/>
            <a:chExt cx="2184400" cy="1341120"/>
          </a:xfrm>
        </p:grpSpPr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46776" y="5099303"/>
              <a:ext cx="198081" cy="131978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502402" y="5135117"/>
              <a:ext cx="105410" cy="1213485"/>
            </a:xfrm>
            <a:custGeom>
              <a:avLst/>
              <a:gdLst/>
              <a:ahLst/>
              <a:cxnLst/>
              <a:rect l="l" t="t" r="r" b="b"/>
              <a:pathLst>
                <a:path w="105410" h="1213485">
                  <a:moveTo>
                    <a:pt x="105156" y="1213103"/>
                  </a:moveTo>
                  <a:lnTo>
                    <a:pt x="43068" y="1175766"/>
                  </a:lnTo>
                  <a:lnTo>
                    <a:pt x="20299" y="1133874"/>
                  </a:lnTo>
                  <a:lnTo>
                    <a:pt x="5364" y="1080750"/>
                  </a:lnTo>
                  <a:lnTo>
                    <a:pt x="0" y="1019581"/>
                  </a:lnTo>
                  <a:lnTo>
                    <a:pt x="0" y="193547"/>
                  </a:lnTo>
                  <a:lnTo>
                    <a:pt x="5364" y="132356"/>
                  </a:lnTo>
                  <a:lnTo>
                    <a:pt x="20299" y="79223"/>
                  </a:lnTo>
                  <a:lnTo>
                    <a:pt x="43068" y="37331"/>
                  </a:lnTo>
                  <a:lnTo>
                    <a:pt x="71932" y="9863"/>
                  </a:lnTo>
                  <a:lnTo>
                    <a:pt x="105156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pic>
          <p:nvPicPr>
            <p:cNvPr id="32" name="object 3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12280" y="5120639"/>
              <a:ext cx="198081" cy="131978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6854190" y="5156453"/>
              <a:ext cx="105410" cy="1213485"/>
            </a:xfrm>
            <a:custGeom>
              <a:avLst/>
              <a:gdLst/>
              <a:ahLst/>
              <a:cxnLst/>
              <a:rect l="l" t="t" r="r" b="b"/>
              <a:pathLst>
                <a:path w="105409" h="1213485">
                  <a:moveTo>
                    <a:pt x="0" y="0"/>
                  </a:moveTo>
                  <a:lnTo>
                    <a:pt x="62087" y="37331"/>
                  </a:lnTo>
                  <a:lnTo>
                    <a:pt x="84856" y="79223"/>
                  </a:lnTo>
                  <a:lnTo>
                    <a:pt x="99791" y="132356"/>
                  </a:lnTo>
                  <a:lnTo>
                    <a:pt x="105155" y="193548"/>
                  </a:lnTo>
                  <a:lnTo>
                    <a:pt x="105155" y="1019581"/>
                  </a:lnTo>
                  <a:lnTo>
                    <a:pt x="99791" y="1080750"/>
                  </a:lnTo>
                  <a:lnTo>
                    <a:pt x="84856" y="1133874"/>
                  </a:lnTo>
                  <a:lnTo>
                    <a:pt x="62087" y="1175766"/>
                  </a:lnTo>
                  <a:lnTo>
                    <a:pt x="33223" y="1203238"/>
                  </a:lnTo>
                  <a:lnTo>
                    <a:pt x="0" y="1213104"/>
                  </a:lnTo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4" name="object 34"/>
            <p:cNvSpPr/>
            <p:nvPr/>
          </p:nvSpPr>
          <p:spPr>
            <a:xfrm>
              <a:off x="7097268" y="5155691"/>
              <a:ext cx="533400" cy="1213485"/>
            </a:xfrm>
            <a:custGeom>
              <a:avLst/>
              <a:gdLst/>
              <a:ahLst/>
              <a:cxnLst/>
              <a:rect l="l" t="t" r="r" b="b"/>
              <a:pathLst>
                <a:path w="533400" h="1213485">
                  <a:moveTo>
                    <a:pt x="444500" y="0"/>
                  </a:moveTo>
                  <a:lnTo>
                    <a:pt x="88900" y="0"/>
                  </a:lnTo>
                  <a:lnTo>
                    <a:pt x="54274" y="6979"/>
                  </a:lnTo>
                  <a:lnTo>
                    <a:pt x="26019" y="26019"/>
                  </a:lnTo>
                  <a:lnTo>
                    <a:pt x="6979" y="54274"/>
                  </a:lnTo>
                  <a:lnTo>
                    <a:pt x="0" y="88899"/>
                  </a:lnTo>
                  <a:lnTo>
                    <a:pt x="0" y="1124203"/>
                  </a:lnTo>
                  <a:lnTo>
                    <a:pt x="6979" y="1158807"/>
                  </a:lnTo>
                  <a:lnTo>
                    <a:pt x="26019" y="1187065"/>
                  </a:lnTo>
                  <a:lnTo>
                    <a:pt x="54274" y="1206117"/>
                  </a:lnTo>
                  <a:lnTo>
                    <a:pt x="88900" y="1213103"/>
                  </a:lnTo>
                  <a:lnTo>
                    <a:pt x="444500" y="1213103"/>
                  </a:lnTo>
                  <a:lnTo>
                    <a:pt x="479125" y="1206117"/>
                  </a:lnTo>
                  <a:lnTo>
                    <a:pt x="507380" y="1187065"/>
                  </a:lnTo>
                  <a:lnTo>
                    <a:pt x="526420" y="1158807"/>
                  </a:lnTo>
                  <a:lnTo>
                    <a:pt x="533400" y="1124203"/>
                  </a:lnTo>
                  <a:lnTo>
                    <a:pt x="533400" y="88899"/>
                  </a:lnTo>
                  <a:lnTo>
                    <a:pt x="526420" y="54274"/>
                  </a:lnTo>
                  <a:lnTo>
                    <a:pt x="507380" y="26019"/>
                  </a:lnTo>
                  <a:lnTo>
                    <a:pt x="479125" y="6979"/>
                  </a:lnTo>
                  <a:lnTo>
                    <a:pt x="444500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5934037" y="5661340"/>
            <a:ext cx="288655" cy="264496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650" dirty="0">
                <a:latin typeface="Cambria Math"/>
                <a:cs typeface="Cambria Math"/>
              </a:rPr>
              <a:t>𝑋𝑉</a:t>
            </a:r>
            <a:endParaRPr sz="1650">
              <a:latin typeface="Cambria Math"/>
              <a:cs typeface="Cambria Math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138166" y="4763483"/>
            <a:ext cx="1593104" cy="526494"/>
          </a:xfrm>
          <a:custGeom>
            <a:avLst/>
            <a:gdLst/>
            <a:ahLst/>
            <a:cxnLst/>
            <a:rect l="l" t="t" r="r" b="b"/>
            <a:pathLst>
              <a:path w="1931034" h="638175">
                <a:moveTo>
                  <a:pt x="0" y="553084"/>
                </a:moveTo>
                <a:lnTo>
                  <a:pt x="5080" y="638174"/>
                </a:lnTo>
                <a:lnTo>
                  <a:pt x="69977" y="583056"/>
                </a:lnTo>
                <a:lnTo>
                  <a:pt x="69383" y="582802"/>
                </a:lnTo>
                <a:lnTo>
                  <a:pt x="35560" y="582802"/>
                </a:lnTo>
                <a:lnTo>
                  <a:pt x="24384" y="576706"/>
                </a:lnTo>
                <a:lnTo>
                  <a:pt x="30118" y="565985"/>
                </a:lnTo>
                <a:lnTo>
                  <a:pt x="0" y="553084"/>
                </a:lnTo>
                <a:close/>
              </a:path>
              <a:path w="1931034" h="638175">
                <a:moveTo>
                  <a:pt x="30118" y="565985"/>
                </a:moveTo>
                <a:lnTo>
                  <a:pt x="24384" y="576706"/>
                </a:lnTo>
                <a:lnTo>
                  <a:pt x="35560" y="582802"/>
                </a:lnTo>
                <a:lnTo>
                  <a:pt x="41916" y="571038"/>
                </a:lnTo>
                <a:lnTo>
                  <a:pt x="30118" y="565985"/>
                </a:lnTo>
                <a:close/>
              </a:path>
              <a:path w="1931034" h="638175">
                <a:moveTo>
                  <a:pt x="41916" y="571038"/>
                </a:moveTo>
                <a:lnTo>
                  <a:pt x="35560" y="582802"/>
                </a:lnTo>
                <a:lnTo>
                  <a:pt x="69383" y="582802"/>
                </a:lnTo>
                <a:lnTo>
                  <a:pt x="41916" y="571038"/>
                </a:lnTo>
                <a:close/>
              </a:path>
              <a:path w="1931034" h="638175">
                <a:moveTo>
                  <a:pt x="1187323" y="301751"/>
                </a:moveTo>
                <a:lnTo>
                  <a:pt x="1143253" y="305688"/>
                </a:lnTo>
                <a:lnTo>
                  <a:pt x="1098803" y="308863"/>
                </a:lnTo>
                <a:lnTo>
                  <a:pt x="1099058" y="308863"/>
                </a:lnTo>
                <a:lnTo>
                  <a:pt x="1054353" y="311022"/>
                </a:lnTo>
                <a:lnTo>
                  <a:pt x="1009523" y="312419"/>
                </a:lnTo>
                <a:lnTo>
                  <a:pt x="919861" y="313435"/>
                </a:lnTo>
                <a:lnTo>
                  <a:pt x="874776" y="314705"/>
                </a:lnTo>
                <a:lnTo>
                  <a:pt x="829945" y="316991"/>
                </a:lnTo>
                <a:lnTo>
                  <a:pt x="785495" y="320039"/>
                </a:lnTo>
                <a:lnTo>
                  <a:pt x="741172" y="323976"/>
                </a:lnTo>
                <a:lnTo>
                  <a:pt x="697356" y="328802"/>
                </a:lnTo>
                <a:lnTo>
                  <a:pt x="654176" y="334263"/>
                </a:lnTo>
                <a:lnTo>
                  <a:pt x="611504" y="340486"/>
                </a:lnTo>
                <a:lnTo>
                  <a:pt x="569595" y="347344"/>
                </a:lnTo>
                <a:lnTo>
                  <a:pt x="528447" y="354837"/>
                </a:lnTo>
                <a:lnTo>
                  <a:pt x="488188" y="363092"/>
                </a:lnTo>
                <a:lnTo>
                  <a:pt x="448945" y="371982"/>
                </a:lnTo>
                <a:lnTo>
                  <a:pt x="410591" y="381380"/>
                </a:lnTo>
                <a:lnTo>
                  <a:pt x="373506" y="391413"/>
                </a:lnTo>
                <a:lnTo>
                  <a:pt x="303022" y="412876"/>
                </a:lnTo>
                <a:lnTo>
                  <a:pt x="238125" y="436371"/>
                </a:lnTo>
                <a:lnTo>
                  <a:pt x="179578" y="461390"/>
                </a:lnTo>
                <a:lnTo>
                  <a:pt x="127889" y="488060"/>
                </a:lnTo>
                <a:lnTo>
                  <a:pt x="83820" y="516000"/>
                </a:lnTo>
                <a:lnTo>
                  <a:pt x="48260" y="544829"/>
                </a:lnTo>
                <a:lnTo>
                  <a:pt x="30118" y="565985"/>
                </a:lnTo>
                <a:lnTo>
                  <a:pt x="41916" y="571038"/>
                </a:lnTo>
                <a:lnTo>
                  <a:pt x="43382" y="568324"/>
                </a:lnTo>
                <a:lnTo>
                  <a:pt x="43053" y="568324"/>
                </a:lnTo>
                <a:lnTo>
                  <a:pt x="44069" y="567054"/>
                </a:lnTo>
                <a:lnTo>
                  <a:pt x="44256" y="567054"/>
                </a:lnTo>
                <a:lnTo>
                  <a:pt x="49790" y="561212"/>
                </a:lnTo>
                <a:lnTo>
                  <a:pt x="49657" y="561212"/>
                </a:lnTo>
                <a:lnTo>
                  <a:pt x="57023" y="553973"/>
                </a:lnTo>
                <a:lnTo>
                  <a:pt x="72859" y="540257"/>
                </a:lnTo>
                <a:lnTo>
                  <a:pt x="91103" y="526414"/>
                </a:lnTo>
                <a:lnTo>
                  <a:pt x="111887" y="512444"/>
                </a:lnTo>
                <a:lnTo>
                  <a:pt x="112051" y="512444"/>
                </a:lnTo>
                <a:lnTo>
                  <a:pt x="134239" y="498982"/>
                </a:lnTo>
                <a:lnTo>
                  <a:pt x="134456" y="498982"/>
                </a:lnTo>
                <a:lnTo>
                  <a:pt x="158750" y="485901"/>
                </a:lnTo>
                <a:lnTo>
                  <a:pt x="185039" y="472947"/>
                </a:lnTo>
                <a:lnTo>
                  <a:pt x="184785" y="472947"/>
                </a:lnTo>
                <a:lnTo>
                  <a:pt x="213106" y="460374"/>
                </a:lnTo>
                <a:lnTo>
                  <a:pt x="242824" y="448055"/>
                </a:lnTo>
                <a:lnTo>
                  <a:pt x="243032" y="448055"/>
                </a:lnTo>
                <a:lnTo>
                  <a:pt x="274193" y="436244"/>
                </a:lnTo>
                <a:lnTo>
                  <a:pt x="274432" y="436244"/>
                </a:lnTo>
                <a:lnTo>
                  <a:pt x="307086" y="424941"/>
                </a:lnTo>
                <a:lnTo>
                  <a:pt x="341375" y="414019"/>
                </a:lnTo>
                <a:lnTo>
                  <a:pt x="377063" y="403605"/>
                </a:lnTo>
                <a:lnTo>
                  <a:pt x="376809" y="403605"/>
                </a:lnTo>
                <a:lnTo>
                  <a:pt x="413766" y="393699"/>
                </a:lnTo>
                <a:lnTo>
                  <a:pt x="451866" y="384301"/>
                </a:lnTo>
                <a:lnTo>
                  <a:pt x="490981" y="375538"/>
                </a:lnTo>
                <a:lnTo>
                  <a:pt x="530860" y="367283"/>
                </a:lnTo>
                <a:lnTo>
                  <a:pt x="571880" y="359790"/>
                </a:lnTo>
                <a:lnTo>
                  <a:pt x="613537" y="352932"/>
                </a:lnTo>
                <a:lnTo>
                  <a:pt x="655827" y="346836"/>
                </a:lnTo>
                <a:lnTo>
                  <a:pt x="698880" y="341375"/>
                </a:lnTo>
                <a:lnTo>
                  <a:pt x="742569" y="336676"/>
                </a:lnTo>
                <a:lnTo>
                  <a:pt x="786511" y="332739"/>
                </a:lnTo>
                <a:lnTo>
                  <a:pt x="830706" y="329691"/>
                </a:lnTo>
                <a:lnTo>
                  <a:pt x="875411" y="327405"/>
                </a:lnTo>
                <a:lnTo>
                  <a:pt x="920115" y="326135"/>
                </a:lnTo>
                <a:lnTo>
                  <a:pt x="1009776" y="325119"/>
                </a:lnTo>
                <a:lnTo>
                  <a:pt x="1054862" y="323722"/>
                </a:lnTo>
                <a:lnTo>
                  <a:pt x="1099693" y="321563"/>
                </a:lnTo>
                <a:lnTo>
                  <a:pt x="1144270" y="318388"/>
                </a:lnTo>
                <a:lnTo>
                  <a:pt x="1188466" y="314451"/>
                </a:lnTo>
                <a:lnTo>
                  <a:pt x="1232408" y="309752"/>
                </a:lnTo>
                <a:lnTo>
                  <a:pt x="1275588" y="304291"/>
                </a:lnTo>
                <a:lnTo>
                  <a:pt x="1292134" y="301878"/>
                </a:lnTo>
                <a:lnTo>
                  <a:pt x="1187196" y="301878"/>
                </a:lnTo>
                <a:close/>
              </a:path>
              <a:path w="1931034" h="638175">
                <a:moveTo>
                  <a:pt x="44069" y="567054"/>
                </a:moveTo>
                <a:lnTo>
                  <a:pt x="43053" y="568324"/>
                </a:lnTo>
                <a:lnTo>
                  <a:pt x="43820" y="567514"/>
                </a:lnTo>
                <a:lnTo>
                  <a:pt x="44069" y="567054"/>
                </a:lnTo>
                <a:close/>
              </a:path>
              <a:path w="1931034" h="638175">
                <a:moveTo>
                  <a:pt x="43820" y="567514"/>
                </a:moveTo>
                <a:lnTo>
                  <a:pt x="43053" y="568324"/>
                </a:lnTo>
                <a:lnTo>
                  <a:pt x="43382" y="568324"/>
                </a:lnTo>
                <a:lnTo>
                  <a:pt x="43820" y="567514"/>
                </a:lnTo>
                <a:close/>
              </a:path>
              <a:path w="1931034" h="638175">
                <a:moveTo>
                  <a:pt x="44256" y="567054"/>
                </a:moveTo>
                <a:lnTo>
                  <a:pt x="44069" y="567054"/>
                </a:lnTo>
                <a:lnTo>
                  <a:pt x="43820" y="567514"/>
                </a:lnTo>
                <a:lnTo>
                  <a:pt x="44256" y="567054"/>
                </a:lnTo>
                <a:close/>
              </a:path>
              <a:path w="1931034" h="638175">
                <a:moveTo>
                  <a:pt x="49911" y="561085"/>
                </a:moveTo>
                <a:lnTo>
                  <a:pt x="49657" y="561212"/>
                </a:lnTo>
                <a:lnTo>
                  <a:pt x="49790" y="561212"/>
                </a:lnTo>
                <a:close/>
              </a:path>
              <a:path w="1931034" h="638175">
                <a:moveTo>
                  <a:pt x="57080" y="553973"/>
                </a:moveTo>
                <a:lnTo>
                  <a:pt x="56642" y="554354"/>
                </a:lnTo>
                <a:lnTo>
                  <a:pt x="57080" y="553973"/>
                </a:lnTo>
                <a:close/>
              </a:path>
              <a:path w="1931034" h="638175">
                <a:moveTo>
                  <a:pt x="73152" y="540003"/>
                </a:moveTo>
                <a:lnTo>
                  <a:pt x="72771" y="540257"/>
                </a:lnTo>
                <a:lnTo>
                  <a:pt x="73152" y="540003"/>
                </a:lnTo>
                <a:close/>
              </a:path>
              <a:path w="1931034" h="638175">
                <a:moveTo>
                  <a:pt x="91440" y="526160"/>
                </a:moveTo>
                <a:lnTo>
                  <a:pt x="91059" y="526414"/>
                </a:lnTo>
                <a:lnTo>
                  <a:pt x="91440" y="526160"/>
                </a:lnTo>
                <a:close/>
              </a:path>
              <a:path w="1931034" h="638175">
                <a:moveTo>
                  <a:pt x="112051" y="512444"/>
                </a:moveTo>
                <a:lnTo>
                  <a:pt x="111887" y="512444"/>
                </a:lnTo>
                <a:lnTo>
                  <a:pt x="111633" y="512698"/>
                </a:lnTo>
                <a:lnTo>
                  <a:pt x="112051" y="512444"/>
                </a:lnTo>
                <a:close/>
              </a:path>
              <a:path w="1931034" h="638175">
                <a:moveTo>
                  <a:pt x="134456" y="498982"/>
                </a:moveTo>
                <a:lnTo>
                  <a:pt x="134239" y="498982"/>
                </a:lnTo>
                <a:lnTo>
                  <a:pt x="133985" y="499236"/>
                </a:lnTo>
                <a:lnTo>
                  <a:pt x="134456" y="498982"/>
                </a:lnTo>
                <a:close/>
              </a:path>
              <a:path w="1931034" h="638175">
                <a:moveTo>
                  <a:pt x="243032" y="448055"/>
                </a:moveTo>
                <a:lnTo>
                  <a:pt x="242824" y="448055"/>
                </a:lnTo>
                <a:lnTo>
                  <a:pt x="242697" y="448182"/>
                </a:lnTo>
                <a:lnTo>
                  <a:pt x="243032" y="448055"/>
                </a:lnTo>
                <a:close/>
              </a:path>
              <a:path w="1931034" h="638175">
                <a:moveTo>
                  <a:pt x="274432" y="436244"/>
                </a:moveTo>
                <a:lnTo>
                  <a:pt x="274193" y="436244"/>
                </a:lnTo>
                <a:lnTo>
                  <a:pt x="274432" y="436244"/>
                </a:lnTo>
                <a:close/>
              </a:path>
              <a:path w="1931034" h="638175">
                <a:moveTo>
                  <a:pt x="1798010" y="152653"/>
                </a:moveTo>
                <a:lnTo>
                  <a:pt x="1771396" y="152653"/>
                </a:lnTo>
                <a:lnTo>
                  <a:pt x="1744726" y="165607"/>
                </a:lnTo>
                <a:lnTo>
                  <a:pt x="1744979" y="165607"/>
                </a:lnTo>
                <a:lnTo>
                  <a:pt x="1716659" y="178180"/>
                </a:lnTo>
                <a:lnTo>
                  <a:pt x="1716913" y="178180"/>
                </a:lnTo>
                <a:lnTo>
                  <a:pt x="1686941" y="190499"/>
                </a:lnTo>
                <a:lnTo>
                  <a:pt x="1655572" y="202310"/>
                </a:lnTo>
                <a:lnTo>
                  <a:pt x="1622678" y="213613"/>
                </a:lnTo>
                <a:lnTo>
                  <a:pt x="1622933" y="213613"/>
                </a:lnTo>
                <a:lnTo>
                  <a:pt x="1588389" y="224535"/>
                </a:lnTo>
                <a:lnTo>
                  <a:pt x="1552828" y="234949"/>
                </a:lnTo>
                <a:lnTo>
                  <a:pt x="1515999" y="244855"/>
                </a:lnTo>
                <a:lnTo>
                  <a:pt x="1477899" y="254253"/>
                </a:lnTo>
                <a:lnTo>
                  <a:pt x="1438910" y="263016"/>
                </a:lnTo>
                <a:lnTo>
                  <a:pt x="1398904" y="271144"/>
                </a:lnTo>
                <a:lnTo>
                  <a:pt x="1357884" y="278764"/>
                </a:lnTo>
                <a:lnTo>
                  <a:pt x="1316227" y="285622"/>
                </a:lnTo>
                <a:lnTo>
                  <a:pt x="1273810" y="291718"/>
                </a:lnTo>
                <a:lnTo>
                  <a:pt x="1230884" y="297179"/>
                </a:lnTo>
                <a:lnTo>
                  <a:pt x="1187196" y="301878"/>
                </a:lnTo>
                <a:lnTo>
                  <a:pt x="1292134" y="301878"/>
                </a:lnTo>
                <a:lnTo>
                  <a:pt x="1360170" y="291210"/>
                </a:lnTo>
                <a:lnTo>
                  <a:pt x="1401318" y="283590"/>
                </a:lnTo>
                <a:lnTo>
                  <a:pt x="1441577" y="275335"/>
                </a:lnTo>
                <a:lnTo>
                  <a:pt x="1480947" y="266572"/>
                </a:lnTo>
                <a:lnTo>
                  <a:pt x="1519174" y="257174"/>
                </a:lnTo>
                <a:lnTo>
                  <a:pt x="1556385" y="247141"/>
                </a:lnTo>
                <a:lnTo>
                  <a:pt x="1626870" y="225678"/>
                </a:lnTo>
                <a:lnTo>
                  <a:pt x="1691767" y="202183"/>
                </a:lnTo>
                <a:lnTo>
                  <a:pt x="1750314" y="177164"/>
                </a:lnTo>
                <a:lnTo>
                  <a:pt x="1777111" y="163956"/>
                </a:lnTo>
                <a:lnTo>
                  <a:pt x="1798010" y="152653"/>
                </a:lnTo>
                <a:close/>
              </a:path>
              <a:path w="1931034" h="638175">
                <a:moveTo>
                  <a:pt x="1655826" y="202183"/>
                </a:moveTo>
                <a:lnTo>
                  <a:pt x="1655457" y="202310"/>
                </a:lnTo>
                <a:lnTo>
                  <a:pt x="1655826" y="202183"/>
                </a:lnTo>
                <a:close/>
              </a:path>
              <a:path w="1931034" h="638175">
                <a:moveTo>
                  <a:pt x="1687195" y="190372"/>
                </a:moveTo>
                <a:lnTo>
                  <a:pt x="1686858" y="190499"/>
                </a:lnTo>
                <a:lnTo>
                  <a:pt x="1687195" y="190372"/>
                </a:lnTo>
                <a:close/>
              </a:path>
              <a:path w="1931034" h="638175">
                <a:moveTo>
                  <a:pt x="1820249" y="139445"/>
                </a:moveTo>
                <a:lnTo>
                  <a:pt x="1795779" y="139445"/>
                </a:lnTo>
                <a:lnTo>
                  <a:pt x="1771207" y="152745"/>
                </a:lnTo>
                <a:lnTo>
                  <a:pt x="1771396" y="152653"/>
                </a:lnTo>
                <a:lnTo>
                  <a:pt x="1798010" y="152653"/>
                </a:lnTo>
                <a:lnTo>
                  <a:pt x="1802002" y="150494"/>
                </a:lnTo>
                <a:lnTo>
                  <a:pt x="1820249" y="139445"/>
                </a:lnTo>
                <a:close/>
              </a:path>
              <a:path w="1931034" h="638175">
                <a:moveTo>
                  <a:pt x="1818259" y="125856"/>
                </a:moveTo>
                <a:lnTo>
                  <a:pt x="1795526" y="139572"/>
                </a:lnTo>
                <a:lnTo>
                  <a:pt x="1795779" y="139445"/>
                </a:lnTo>
                <a:lnTo>
                  <a:pt x="1820249" y="139445"/>
                </a:lnTo>
                <a:lnTo>
                  <a:pt x="1824863" y="136651"/>
                </a:lnTo>
                <a:lnTo>
                  <a:pt x="1840627" y="126110"/>
                </a:lnTo>
                <a:lnTo>
                  <a:pt x="1818004" y="126110"/>
                </a:lnTo>
                <a:lnTo>
                  <a:pt x="1818259" y="125856"/>
                </a:lnTo>
                <a:close/>
              </a:path>
              <a:path w="1931034" h="638175">
                <a:moveTo>
                  <a:pt x="1873123" y="84200"/>
                </a:moveTo>
                <a:lnTo>
                  <a:pt x="1856740" y="98551"/>
                </a:lnTo>
                <a:lnTo>
                  <a:pt x="1838452" y="112394"/>
                </a:lnTo>
                <a:lnTo>
                  <a:pt x="1818004" y="126110"/>
                </a:lnTo>
                <a:lnTo>
                  <a:pt x="1840627" y="126110"/>
                </a:lnTo>
                <a:lnTo>
                  <a:pt x="1881631" y="93725"/>
                </a:lnTo>
                <a:lnTo>
                  <a:pt x="1890763" y="84581"/>
                </a:lnTo>
                <a:lnTo>
                  <a:pt x="1872869" y="84581"/>
                </a:lnTo>
                <a:lnTo>
                  <a:pt x="1873123" y="84200"/>
                </a:lnTo>
                <a:close/>
              </a:path>
              <a:path w="1931034" h="638175">
                <a:moveTo>
                  <a:pt x="1838705" y="112140"/>
                </a:moveTo>
                <a:lnTo>
                  <a:pt x="1838329" y="112394"/>
                </a:lnTo>
                <a:lnTo>
                  <a:pt x="1838705" y="112140"/>
                </a:lnTo>
                <a:close/>
              </a:path>
              <a:path w="1931034" h="638175">
                <a:moveTo>
                  <a:pt x="1856994" y="98297"/>
                </a:moveTo>
                <a:lnTo>
                  <a:pt x="1856659" y="98551"/>
                </a:lnTo>
                <a:lnTo>
                  <a:pt x="1856994" y="98297"/>
                </a:lnTo>
                <a:close/>
              </a:path>
              <a:path w="1931034" h="638175">
                <a:moveTo>
                  <a:pt x="1897317" y="77342"/>
                </a:moveTo>
                <a:lnTo>
                  <a:pt x="1880235" y="77342"/>
                </a:lnTo>
                <a:lnTo>
                  <a:pt x="1872869" y="84581"/>
                </a:lnTo>
                <a:lnTo>
                  <a:pt x="1890763" y="84581"/>
                </a:lnTo>
                <a:lnTo>
                  <a:pt x="1896110" y="78739"/>
                </a:lnTo>
                <a:lnTo>
                  <a:pt x="1897317" y="77342"/>
                </a:lnTo>
                <a:close/>
              </a:path>
              <a:path w="1931034" h="638175">
                <a:moveTo>
                  <a:pt x="1903353" y="70230"/>
                </a:moveTo>
                <a:lnTo>
                  <a:pt x="1886712" y="70230"/>
                </a:lnTo>
                <a:lnTo>
                  <a:pt x="1879980" y="77469"/>
                </a:lnTo>
                <a:lnTo>
                  <a:pt x="1880235" y="77342"/>
                </a:lnTo>
                <a:lnTo>
                  <a:pt x="1897317" y="77342"/>
                </a:lnTo>
                <a:lnTo>
                  <a:pt x="1902587" y="71246"/>
                </a:lnTo>
                <a:lnTo>
                  <a:pt x="1903353" y="70230"/>
                </a:lnTo>
                <a:close/>
              </a:path>
              <a:path w="1931034" h="638175">
                <a:moveTo>
                  <a:pt x="1908682" y="63118"/>
                </a:moveTo>
                <a:lnTo>
                  <a:pt x="1892808" y="63118"/>
                </a:lnTo>
                <a:lnTo>
                  <a:pt x="1886585" y="70357"/>
                </a:lnTo>
                <a:lnTo>
                  <a:pt x="1886712" y="70230"/>
                </a:lnTo>
                <a:lnTo>
                  <a:pt x="1903353" y="70230"/>
                </a:lnTo>
                <a:lnTo>
                  <a:pt x="1908513" y="63372"/>
                </a:lnTo>
                <a:lnTo>
                  <a:pt x="1908682" y="63118"/>
                </a:lnTo>
                <a:close/>
              </a:path>
              <a:path w="1931034" h="638175">
                <a:moveTo>
                  <a:pt x="1917631" y="48894"/>
                </a:moveTo>
                <a:lnTo>
                  <a:pt x="1902968" y="48894"/>
                </a:lnTo>
                <a:lnTo>
                  <a:pt x="1898015" y="56260"/>
                </a:lnTo>
                <a:lnTo>
                  <a:pt x="1892553" y="63372"/>
                </a:lnTo>
                <a:lnTo>
                  <a:pt x="1892808" y="63118"/>
                </a:lnTo>
                <a:lnTo>
                  <a:pt x="1908682" y="63118"/>
                </a:lnTo>
                <a:lnTo>
                  <a:pt x="1913509" y="55879"/>
                </a:lnTo>
                <a:lnTo>
                  <a:pt x="1917631" y="48894"/>
                </a:lnTo>
                <a:close/>
              </a:path>
              <a:path w="1931034" h="638175">
                <a:moveTo>
                  <a:pt x="1898142" y="56006"/>
                </a:moveTo>
                <a:lnTo>
                  <a:pt x="1897949" y="56260"/>
                </a:lnTo>
                <a:lnTo>
                  <a:pt x="1898142" y="56006"/>
                </a:lnTo>
                <a:close/>
              </a:path>
              <a:path w="1931034" h="638175">
                <a:moveTo>
                  <a:pt x="1926667" y="27812"/>
                </a:moveTo>
                <a:lnTo>
                  <a:pt x="1913381" y="27812"/>
                </a:lnTo>
                <a:lnTo>
                  <a:pt x="1910334" y="35305"/>
                </a:lnTo>
                <a:lnTo>
                  <a:pt x="1906777" y="42163"/>
                </a:lnTo>
                <a:lnTo>
                  <a:pt x="1902726" y="49254"/>
                </a:lnTo>
                <a:lnTo>
                  <a:pt x="1902968" y="48894"/>
                </a:lnTo>
                <a:lnTo>
                  <a:pt x="1917631" y="48894"/>
                </a:lnTo>
                <a:lnTo>
                  <a:pt x="1918080" y="48132"/>
                </a:lnTo>
                <a:lnTo>
                  <a:pt x="1922018" y="40385"/>
                </a:lnTo>
                <a:lnTo>
                  <a:pt x="1925193" y="32384"/>
                </a:lnTo>
                <a:lnTo>
                  <a:pt x="1926667" y="27812"/>
                </a:lnTo>
                <a:close/>
              </a:path>
              <a:path w="1931034" h="638175">
                <a:moveTo>
                  <a:pt x="1906904" y="41909"/>
                </a:moveTo>
                <a:lnTo>
                  <a:pt x="1906760" y="42163"/>
                </a:lnTo>
                <a:lnTo>
                  <a:pt x="1906904" y="41909"/>
                </a:lnTo>
                <a:close/>
              </a:path>
              <a:path w="1931034" h="638175">
                <a:moveTo>
                  <a:pt x="1910461" y="34797"/>
                </a:moveTo>
                <a:lnTo>
                  <a:pt x="1910207" y="35305"/>
                </a:lnTo>
                <a:lnTo>
                  <a:pt x="1910461" y="34797"/>
                </a:lnTo>
                <a:close/>
              </a:path>
              <a:path w="1931034" h="638175">
                <a:moveTo>
                  <a:pt x="1928551" y="20827"/>
                </a:moveTo>
                <a:lnTo>
                  <a:pt x="1915541" y="20827"/>
                </a:lnTo>
                <a:lnTo>
                  <a:pt x="1915414" y="21335"/>
                </a:lnTo>
                <a:lnTo>
                  <a:pt x="1913127" y="28193"/>
                </a:lnTo>
                <a:lnTo>
                  <a:pt x="1913381" y="27812"/>
                </a:lnTo>
                <a:lnTo>
                  <a:pt x="1926667" y="27812"/>
                </a:lnTo>
                <a:lnTo>
                  <a:pt x="1927733" y="24510"/>
                </a:lnTo>
                <a:lnTo>
                  <a:pt x="1928551" y="20827"/>
                </a:lnTo>
                <a:close/>
              </a:path>
              <a:path w="1931034" h="638175">
                <a:moveTo>
                  <a:pt x="1915524" y="20878"/>
                </a:moveTo>
                <a:lnTo>
                  <a:pt x="1915374" y="21335"/>
                </a:lnTo>
                <a:lnTo>
                  <a:pt x="1915524" y="20878"/>
                </a:lnTo>
                <a:close/>
              </a:path>
              <a:path w="1931034" h="638175">
                <a:moveTo>
                  <a:pt x="1929868" y="13969"/>
                </a:moveTo>
                <a:lnTo>
                  <a:pt x="1917192" y="13969"/>
                </a:lnTo>
                <a:lnTo>
                  <a:pt x="1915524" y="20878"/>
                </a:lnTo>
                <a:lnTo>
                  <a:pt x="1928551" y="20827"/>
                </a:lnTo>
                <a:lnTo>
                  <a:pt x="1929511" y="16509"/>
                </a:lnTo>
                <a:lnTo>
                  <a:pt x="1929868" y="13969"/>
                </a:lnTo>
                <a:close/>
              </a:path>
              <a:path w="1931034" h="638175">
                <a:moveTo>
                  <a:pt x="1918462" y="0"/>
                </a:moveTo>
                <a:lnTo>
                  <a:pt x="1918080" y="7492"/>
                </a:lnTo>
                <a:lnTo>
                  <a:pt x="1917065" y="14477"/>
                </a:lnTo>
                <a:lnTo>
                  <a:pt x="1917192" y="13969"/>
                </a:lnTo>
                <a:lnTo>
                  <a:pt x="1929868" y="13969"/>
                </a:lnTo>
                <a:lnTo>
                  <a:pt x="1930653" y="8381"/>
                </a:lnTo>
                <a:lnTo>
                  <a:pt x="1931035" y="761"/>
                </a:lnTo>
                <a:lnTo>
                  <a:pt x="1918462" y="0"/>
                </a:lnTo>
                <a:close/>
              </a:path>
              <a:path w="1931034" h="638175">
                <a:moveTo>
                  <a:pt x="1918080" y="6984"/>
                </a:moveTo>
                <a:lnTo>
                  <a:pt x="1918012" y="7492"/>
                </a:lnTo>
                <a:lnTo>
                  <a:pt x="1918080" y="69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7F6F3026-351D-44F6-9520-25498DC46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1083374"/>
          </a:xfrm>
        </p:spPr>
        <p:txBody>
          <a:bodyPr/>
          <a:lstStyle/>
          <a:p>
            <a:r>
              <a:rPr lang="en-US" sz="3520" spc="4" dirty="0">
                <a:cs typeface="Calibri"/>
              </a:rPr>
              <a:t>The</a:t>
            </a:r>
            <a:r>
              <a:rPr lang="en-US" sz="3520" spc="9" dirty="0">
                <a:cs typeface="Calibri"/>
              </a:rPr>
              <a:t> </a:t>
            </a:r>
            <a:r>
              <a:rPr lang="en-US" sz="3520" spc="4" dirty="0">
                <a:cs typeface="Calibri"/>
              </a:rPr>
              <a:t>Transformer</a:t>
            </a:r>
            <a:r>
              <a:rPr lang="en-US" sz="3520" dirty="0">
                <a:cs typeface="Calibri"/>
              </a:rPr>
              <a:t> </a:t>
            </a:r>
            <a:r>
              <a:rPr lang="en-US" sz="3520" spc="4" dirty="0">
                <a:cs typeface="Calibri"/>
              </a:rPr>
              <a:t>Encoder:</a:t>
            </a:r>
            <a:r>
              <a:rPr lang="en-US" sz="3520" spc="21" dirty="0">
                <a:cs typeface="Calibri"/>
              </a:rPr>
              <a:t> </a:t>
            </a:r>
            <a:br>
              <a:rPr lang="en-US" sz="3520" spc="21" dirty="0">
                <a:cs typeface="Calibri"/>
              </a:rPr>
            </a:br>
            <a:r>
              <a:rPr lang="en-US" sz="3520" spc="4" dirty="0"/>
              <a:t>Key-Query-Value</a:t>
            </a:r>
            <a:r>
              <a:rPr lang="en-US" sz="3520" spc="29" dirty="0"/>
              <a:t> </a:t>
            </a:r>
            <a:r>
              <a:rPr lang="en-US" sz="3520" dirty="0"/>
              <a:t>Attention</a:t>
            </a:r>
            <a:endParaRPr lang="en-US" dirty="0"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198899-0E0F-4E3E-AB34-F85023B13BCB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7913589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99054" y="2014186"/>
            <a:ext cx="6896814" cy="303176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293370" indent="-283416">
              <a:spcBef>
                <a:spcPts val="87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894" algn="l"/>
              </a:tabLst>
            </a:pPr>
            <a:r>
              <a:rPr sz="1898" dirty="0">
                <a:latin typeface="Calibri"/>
                <a:cs typeface="Calibri"/>
              </a:rPr>
              <a:t>What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if we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want to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look in </a:t>
            </a:r>
            <a:r>
              <a:rPr sz="1898" spc="-4" dirty="0">
                <a:latin typeface="Calibri"/>
                <a:cs typeface="Calibri"/>
              </a:rPr>
              <a:t>multiple</a:t>
            </a:r>
            <a:r>
              <a:rPr sz="1898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places </a:t>
            </a:r>
            <a:r>
              <a:rPr sz="1898" dirty="0">
                <a:latin typeface="Calibri"/>
                <a:cs typeface="Calibri"/>
              </a:rPr>
              <a:t>in the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sentence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at </a:t>
            </a:r>
            <a:r>
              <a:rPr sz="1898" spc="-4" dirty="0">
                <a:latin typeface="Calibri"/>
                <a:cs typeface="Calibri"/>
              </a:rPr>
              <a:t>once?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70467" y="2512286"/>
            <a:ext cx="82773" cy="223363"/>
          </a:xfrm>
          <a:prstGeom prst="rect">
            <a:avLst/>
          </a:prstGeom>
        </p:spPr>
        <p:txBody>
          <a:bodyPr vert="horz" wrap="square" lIns="0" tIns="13621" rIns="0" bIns="0" rtlCol="0">
            <a:spAutoFit/>
          </a:bodyPr>
          <a:lstStyle/>
          <a:p>
            <a:pPr marL="10478">
              <a:spcBef>
                <a:spcPts val="108"/>
              </a:spcBef>
            </a:pPr>
            <a:r>
              <a:rPr sz="1362" spc="168" dirty="0">
                <a:latin typeface="Cambria Math"/>
                <a:cs typeface="Cambria Math"/>
              </a:rPr>
              <a:t>𝑖</a:t>
            </a:r>
            <a:endParaRPr sz="1362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55309" y="2387814"/>
            <a:ext cx="7939850" cy="303176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220028" indent="-188595">
              <a:spcBef>
                <a:spcPts val="87"/>
              </a:spcBef>
              <a:buClr>
                <a:srgbClr val="007B92"/>
              </a:buClr>
              <a:buFont typeface="Times New Roman"/>
              <a:buChar char="•"/>
              <a:tabLst>
                <a:tab pos="220028" algn="l"/>
              </a:tabLst>
            </a:pPr>
            <a:r>
              <a:rPr sz="1898" spc="-4" dirty="0">
                <a:latin typeface="Calibri"/>
                <a:cs typeface="Calibri"/>
              </a:rPr>
              <a:t>For </a:t>
            </a:r>
            <a:r>
              <a:rPr sz="1898" dirty="0">
                <a:latin typeface="Calibri"/>
                <a:cs typeface="Calibri"/>
              </a:rPr>
              <a:t>word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29" dirty="0">
                <a:latin typeface="Cambria Math"/>
                <a:cs typeface="Cambria Math"/>
              </a:rPr>
              <a:t>𝑖</a:t>
            </a:r>
            <a:r>
              <a:rPr sz="1898" spc="29" dirty="0">
                <a:latin typeface="Calibri"/>
                <a:cs typeface="Calibri"/>
              </a:rPr>
              <a:t>,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self-attention</a:t>
            </a:r>
            <a:r>
              <a:rPr sz="1898" spc="-4" dirty="0">
                <a:latin typeface="Calibri"/>
                <a:cs typeface="Calibri"/>
              </a:rPr>
              <a:t> “looks”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where</a:t>
            </a:r>
            <a:r>
              <a:rPr sz="1898" spc="17" dirty="0">
                <a:latin typeface="Calibri"/>
                <a:cs typeface="Calibri"/>
              </a:rPr>
              <a:t> </a:t>
            </a:r>
            <a:r>
              <a:rPr sz="1898" spc="124" dirty="0">
                <a:latin typeface="Cambria Math"/>
                <a:cs typeface="Cambria Math"/>
              </a:rPr>
              <a:t>𝑥</a:t>
            </a:r>
            <a:r>
              <a:rPr sz="2042" spc="186" baseline="31986" dirty="0">
                <a:latin typeface="Cambria Math"/>
                <a:cs typeface="Cambria Math"/>
              </a:rPr>
              <a:t>𝖳</a:t>
            </a:r>
            <a:r>
              <a:rPr sz="1898" spc="124" dirty="0">
                <a:latin typeface="Cambria Math"/>
                <a:cs typeface="Cambria Math"/>
              </a:rPr>
              <a:t>𝑄</a:t>
            </a:r>
            <a:r>
              <a:rPr sz="2042" spc="186" baseline="28619" dirty="0">
                <a:latin typeface="Cambria Math"/>
                <a:cs typeface="Cambria Math"/>
              </a:rPr>
              <a:t>𝖳</a:t>
            </a:r>
            <a:r>
              <a:rPr sz="1898" spc="124" dirty="0">
                <a:latin typeface="Cambria Math"/>
                <a:cs typeface="Cambria Math"/>
              </a:rPr>
              <a:t>𝐾𝑥</a:t>
            </a:r>
            <a:r>
              <a:rPr sz="2042" spc="186" baseline="-15151" dirty="0">
                <a:latin typeface="Cambria Math"/>
                <a:cs typeface="Cambria Math"/>
              </a:rPr>
              <a:t>𝑗</a:t>
            </a:r>
            <a:r>
              <a:rPr sz="2042" spc="384" baseline="-15151" dirty="0">
                <a:latin typeface="Cambria Math"/>
                <a:cs typeface="Cambria Math"/>
              </a:rPr>
              <a:t> </a:t>
            </a:r>
            <a:r>
              <a:rPr sz="1898" dirty="0">
                <a:latin typeface="Calibri"/>
                <a:cs typeface="Calibri"/>
              </a:rPr>
              <a:t>is</a:t>
            </a:r>
            <a:r>
              <a:rPr sz="1898" spc="-4" dirty="0">
                <a:latin typeface="Calibri"/>
                <a:cs typeface="Calibri"/>
              </a:rPr>
              <a:t> high, </a:t>
            </a:r>
            <a:r>
              <a:rPr sz="1898" dirty="0">
                <a:latin typeface="Calibri"/>
                <a:cs typeface="Calibri"/>
              </a:rPr>
              <a:t>but</a:t>
            </a:r>
            <a:r>
              <a:rPr sz="1898" spc="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maybe we want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46169" y="3487951"/>
            <a:ext cx="264033" cy="432971"/>
          </a:xfrm>
          <a:prstGeom prst="rect">
            <a:avLst/>
          </a:prstGeom>
        </p:spPr>
        <p:txBody>
          <a:bodyPr vert="horz" wrap="square" lIns="0" tIns="13621" rIns="0" bIns="0" rtlCol="0">
            <a:spAutoFit/>
          </a:bodyPr>
          <a:lstStyle/>
          <a:p>
            <a:pPr marL="10478">
              <a:spcBef>
                <a:spcPts val="108"/>
              </a:spcBef>
            </a:pPr>
            <a:r>
              <a:rPr sz="1362" spc="198" dirty="0">
                <a:latin typeface="Cambria Math"/>
                <a:cs typeface="Cambria Math"/>
              </a:rPr>
              <a:t>𝑑</a:t>
            </a:r>
            <a:r>
              <a:rPr sz="1362" spc="17" dirty="0">
                <a:latin typeface="Cambria Math"/>
                <a:cs typeface="Cambria Math"/>
              </a:rPr>
              <a:t>×</a:t>
            </a:r>
            <a:endParaRPr sz="1362">
              <a:latin typeface="Cambria Math"/>
              <a:cs typeface="Cambria Math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98885" y="3618710"/>
            <a:ext cx="98489" cy="11526"/>
          </a:xfrm>
          <a:custGeom>
            <a:avLst/>
            <a:gdLst/>
            <a:ahLst/>
            <a:cxnLst/>
            <a:rect l="l" t="t" r="r" b="b"/>
            <a:pathLst>
              <a:path w="119379" h="13969">
                <a:moveTo>
                  <a:pt x="118872" y="0"/>
                </a:moveTo>
                <a:lnTo>
                  <a:pt x="0" y="0"/>
                </a:lnTo>
                <a:lnTo>
                  <a:pt x="0" y="13715"/>
                </a:lnTo>
                <a:lnTo>
                  <a:pt x="118872" y="13715"/>
                </a:lnTo>
                <a:lnTo>
                  <a:pt x="1188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8" name="object 8"/>
          <p:cNvSpPr txBox="1"/>
          <p:nvPr/>
        </p:nvSpPr>
        <p:spPr>
          <a:xfrm>
            <a:off x="867621" y="2639775"/>
            <a:ext cx="8088106" cy="1868301"/>
          </a:xfrm>
          <a:prstGeom prst="rect">
            <a:avLst/>
          </a:prstGeom>
        </p:spPr>
        <p:txBody>
          <a:bodyPr vert="horz" wrap="square" lIns="0" tIns="68104" rIns="0" bIns="0" rtlCol="0">
            <a:spAutoFit/>
          </a:bodyPr>
          <a:lstStyle/>
          <a:p>
            <a:pPr marL="607695">
              <a:spcBef>
                <a:spcPts val="537"/>
              </a:spcBef>
            </a:pPr>
            <a:r>
              <a:rPr sz="1898" dirty="0">
                <a:latin typeface="Calibri"/>
                <a:cs typeface="Calibri"/>
              </a:rPr>
              <a:t>to</a:t>
            </a:r>
            <a:r>
              <a:rPr sz="1898" spc="-4" dirty="0">
                <a:latin typeface="Calibri"/>
                <a:cs typeface="Calibri"/>
              </a:rPr>
              <a:t> focus</a:t>
            </a:r>
            <a:r>
              <a:rPr sz="1898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on </a:t>
            </a:r>
            <a:r>
              <a:rPr sz="1898" dirty="0">
                <a:latin typeface="Calibri"/>
                <a:cs typeface="Calibri"/>
              </a:rPr>
              <a:t>different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mbria Math"/>
                <a:cs typeface="Cambria Math"/>
              </a:rPr>
              <a:t>𝑗</a:t>
            </a:r>
            <a:r>
              <a:rPr sz="1898" spc="42" dirty="0">
                <a:latin typeface="Cambria Math"/>
                <a:cs typeface="Cambria Math"/>
              </a:rPr>
              <a:t> </a:t>
            </a:r>
            <a:r>
              <a:rPr sz="1898" spc="-4" dirty="0">
                <a:latin typeface="Calibri"/>
                <a:cs typeface="Calibri"/>
              </a:rPr>
              <a:t>for</a:t>
            </a:r>
            <a:r>
              <a:rPr sz="1898" spc="-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different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reasons?</a:t>
            </a:r>
          </a:p>
          <a:p>
            <a:pPr marL="324803" indent="-283416">
              <a:spcBef>
                <a:spcPts val="454"/>
              </a:spcBef>
              <a:buClr>
                <a:srgbClr val="8B1515"/>
              </a:buClr>
              <a:buFont typeface="Times New Roman"/>
              <a:buChar char="•"/>
              <a:tabLst>
                <a:tab pos="324279" algn="l"/>
                <a:tab pos="325326" algn="l"/>
              </a:tabLst>
            </a:pPr>
            <a:r>
              <a:rPr sz="1898" dirty="0">
                <a:latin typeface="Calibri"/>
                <a:cs typeface="Calibri"/>
              </a:rPr>
              <a:t>We’ll define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b="1" spc="-4" dirty="0">
                <a:latin typeface="Calibri"/>
                <a:cs typeface="Calibri"/>
              </a:rPr>
              <a:t>multiple</a:t>
            </a:r>
            <a:r>
              <a:rPr sz="1898" b="1" spc="9" dirty="0">
                <a:latin typeface="Calibri"/>
                <a:cs typeface="Calibri"/>
              </a:rPr>
              <a:t> </a:t>
            </a:r>
            <a:r>
              <a:rPr sz="1898" b="1" dirty="0">
                <a:latin typeface="Calibri"/>
                <a:cs typeface="Calibri"/>
              </a:rPr>
              <a:t>attention</a:t>
            </a:r>
            <a:r>
              <a:rPr sz="1898" b="1" spc="-4" dirty="0">
                <a:latin typeface="Calibri"/>
                <a:cs typeface="Calibri"/>
              </a:rPr>
              <a:t> “heads”</a:t>
            </a:r>
            <a:r>
              <a:rPr sz="1898" b="1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through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multiple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Q,K,V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matrices</a:t>
            </a:r>
            <a:endParaRPr sz="1898" dirty="0">
              <a:latin typeface="Calibri"/>
              <a:cs typeface="Calibri"/>
            </a:endParaRPr>
          </a:p>
          <a:p>
            <a:pPr marL="2331244">
              <a:lnSpc>
                <a:spcPts val="1143"/>
              </a:lnSpc>
              <a:spcBef>
                <a:spcPts val="675"/>
              </a:spcBef>
            </a:pPr>
            <a:r>
              <a:rPr sz="1114" spc="128" dirty="0">
                <a:latin typeface="Cambria Math"/>
                <a:cs typeface="Cambria Math"/>
              </a:rPr>
              <a:t>𝑑</a:t>
            </a:r>
            <a:endParaRPr sz="1114" dirty="0">
              <a:latin typeface="Cambria Math"/>
              <a:cs typeface="Cambria Math"/>
            </a:endParaRPr>
          </a:p>
          <a:p>
            <a:pPr marL="324803" indent="-283416">
              <a:lnSpc>
                <a:spcPts val="2079"/>
              </a:lnSpc>
              <a:buClr>
                <a:srgbClr val="8B1515"/>
              </a:buClr>
              <a:buFont typeface="Times New Roman"/>
              <a:buChar char="•"/>
              <a:tabLst>
                <a:tab pos="324279" algn="l"/>
                <a:tab pos="325326" algn="l"/>
                <a:tab pos="2331244" algn="l"/>
              </a:tabLst>
            </a:pPr>
            <a:r>
              <a:rPr sz="1898" dirty="0">
                <a:latin typeface="Calibri"/>
                <a:cs typeface="Calibri"/>
              </a:rPr>
              <a:t>Le</a:t>
            </a:r>
            <a:r>
              <a:rPr sz="1898" spc="-4" dirty="0">
                <a:latin typeface="Calibri"/>
                <a:cs typeface="Calibri"/>
              </a:rPr>
              <a:t>t</a:t>
            </a:r>
            <a:r>
              <a:rPr sz="1898" dirty="0">
                <a:latin typeface="Cambria Math"/>
                <a:cs typeface="Cambria Math"/>
              </a:rPr>
              <a:t>,</a:t>
            </a:r>
            <a:r>
              <a:rPr sz="1898" spc="-108" dirty="0">
                <a:latin typeface="Cambria Math"/>
                <a:cs typeface="Cambria Math"/>
              </a:rPr>
              <a:t> </a:t>
            </a:r>
            <a:r>
              <a:rPr sz="1898" spc="-58" dirty="0">
                <a:latin typeface="Cambria Math"/>
                <a:cs typeface="Cambria Math"/>
              </a:rPr>
              <a:t>𝑄</a:t>
            </a:r>
            <a:r>
              <a:rPr sz="2042" spc="-179" baseline="-15151" dirty="0">
                <a:latin typeface="Cambria Math"/>
                <a:cs typeface="Cambria Math"/>
              </a:rPr>
              <a:t>𝑃</a:t>
            </a:r>
            <a:r>
              <a:rPr sz="1898" dirty="0">
                <a:latin typeface="Cambria Math"/>
                <a:cs typeface="Cambria Math"/>
              </a:rPr>
              <a:t>,</a:t>
            </a:r>
            <a:r>
              <a:rPr sz="1898" spc="-108" dirty="0">
                <a:latin typeface="Cambria Math"/>
                <a:cs typeface="Cambria Math"/>
              </a:rPr>
              <a:t> </a:t>
            </a:r>
            <a:r>
              <a:rPr sz="1898" spc="-149" dirty="0">
                <a:latin typeface="Cambria Math"/>
                <a:cs typeface="Cambria Math"/>
              </a:rPr>
              <a:t>𝐾</a:t>
            </a:r>
            <a:r>
              <a:rPr sz="2042" spc="-179" baseline="-15151" dirty="0">
                <a:latin typeface="Cambria Math"/>
                <a:cs typeface="Cambria Math"/>
              </a:rPr>
              <a:t>𝑃</a:t>
            </a:r>
            <a:r>
              <a:rPr sz="1898" dirty="0">
                <a:latin typeface="Cambria Math"/>
                <a:cs typeface="Cambria Math"/>
              </a:rPr>
              <a:t>,</a:t>
            </a:r>
            <a:r>
              <a:rPr sz="1898" spc="-116" dirty="0">
                <a:latin typeface="Cambria Math"/>
                <a:cs typeface="Cambria Math"/>
              </a:rPr>
              <a:t> </a:t>
            </a:r>
            <a:r>
              <a:rPr sz="1898" spc="-248" dirty="0">
                <a:latin typeface="Cambria Math"/>
                <a:cs typeface="Cambria Math"/>
              </a:rPr>
              <a:t>𝑉</a:t>
            </a:r>
            <a:r>
              <a:rPr sz="2042" spc="-303" baseline="-15151" dirty="0">
                <a:latin typeface="Cambria Math"/>
                <a:cs typeface="Cambria Math"/>
              </a:rPr>
              <a:t>𝑃</a:t>
            </a:r>
            <a:r>
              <a:rPr sz="2042" baseline="-15151" dirty="0">
                <a:latin typeface="Cambria Math"/>
                <a:cs typeface="Cambria Math"/>
              </a:rPr>
              <a:t> </a:t>
            </a:r>
            <a:r>
              <a:rPr sz="2042" spc="6" baseline="-15151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∈</a:t>
            </a:r>
            <a:r>
              <a:rPr sz="1898" spc="108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ℝ	</a:t>
            </a:r>
            <a:r>
              <a:rPr sz="1671" spc="359" baseline="12345" dirty="0">
                <a:latin typeface="Cambria Math"/>
                <a:cs typeface="Cambria Math"/>
              </a:rPr>
              <a:t>ℎ</a:t>
            </a:r>
            <a:r>
              <a:rPr sz="1898" dirty="0">
                <a:latin typeface="Calibri"/>
                <a:cs typeface="Calibri"/>
              </a:rPr>
              <a:t>, </a:t>
            </a:r>
            <a:r>
              <a:rPr sz="1898" spc="-12" dirty="0">
                <a:latin typeface="Calibri"/>
                <a:cs typeface="Calibri"/>
              </a:rPr>
              <a:t>w</a:t>
            </a:r>
            <a:r>
              <a:rPr sz="1898" spc="-4" dirty="0">
                <a:latin typeface="Calibri"/>
                <a:cs typeface="Calibri"/>
              </a:rPr>
              <a:t>her</a:t>
            </a:r>
            <a:r>
              <a:rPr sz="1898" dirty="0">
                <a:latin typeface="Calibri"/>
                <a:cs typeface="Calibri"/>
              </a:rPr>
              <a:t>e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dirty="0">
                <a:latin typeface="Cambria Math"/>
                <a:cs typeface="Cambria Math"/>
              </a:rPr>
              <a:t>ℎ</a:t>
            </a:r>
            <a:r>
              <a:rPr sz="1898" spc="50" dirty="0">
                <a:latin typeface="Cambria Math"/>
                <a:cs typeface="Cambria Math"/>
              </a:rPr>
              <a:t> </a:t>
            </a:r>
            <a:r>
              <a:rPr sz="1898" dirty="0">
                <a:latin typeface="Calibri"/>
                <a:cs typeface="Calibri"/>
              </a:rPr>
              <a:t>is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 n</a:t>
            </a:r>
            <a:r>
              <a:rPr sz="1898" spc="-4" dirty="0">
                <a:latin typeface="Calibri"/>
                <a:cs typeface="Calibri"/>
              </a:rPr>
              <a:t>umbe</a:t>
            </a:r>
            <a:r>
              <a:rPr sz="1898" dirty="0">
                <a:latin typeface="Calibri"/>
                <a:cs typeface="Calibri"/>
              </a:rPr>
              <a:t>r</a:t>
            </a:r>
            <a:r>
              <a:rPr sz="1898" spc="-4" dirty="0">
                <a:latin typeface="Calibri"/>
                <a:cs typeface="Calibri"/>
              </a:rPr>
              <a:t> o</a:t>
            </a:r>
            <a:r>
              <a:rPr sz="1898" dirty="0">
                <a:latin typeface="Calibri"/>
                <a:cs typeface="Calibri"/>
              </a:rPr>
              <a:t>f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at</a:t>
            </a:r>
            <a:r>
              <a:rPr sz="1898" spc="-9" dirty="0">
                <a:latin typeface="Calibri"/>
                <a:cs typeface="Calibri"/>
              </a:rPr>
              <a:t>t</a:t>
            </a:r>
            <a:r>
              <a:rPr sz="1898" dirty="0">
                <a:latin typeface="Calibri"/>
                <a:cs typeface="Calibri"/>
              </a:rPr>
              <a:t>ention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heads</a:t>
            </a:r>
            <a:r>
              <a:rPr sz="1898" dirty="0">
                <a:latin typeface="Calibri"/>
                <a:cs typeface="Calibri"/>
              </a:rPr>
              <a:t>,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and</a:t>
            </a:r>
            <a:r>
              <a:rPr sz="1898" spc="17" dirty="0">
                <a:latin typeface="Calibri"/>
                <a:cs typeface="Calibri"/>
              </a:rPr>
              <a:t> </a:t>
            </a:r>
            <a:r>
              <a:rPr sz="1898" spc="-309" dirty="0">
                <a:latin typeface="Cambria Math"/>
                <a:cs typeface="Cambria Math"/>
              </a:rPr>
              <a:t>𝑃</a:t>
            </a:r>
            <a:r>
              <a:rPr sz="1898" dirty="0">
                <a:latin typeface="Cambria Math"/>
                <a:cs typeface="Cambria Math"/>
              </a:rPr>
              <a:t> </a:t>
            </a:r>
            <a:r>
              <a:rPr lang="en-US" sz="1898" dirty="0">
                <a:latin typeface="Cambria Math"/>
                <a:cs typeface="Cambria Math"/>
              </a:rPr>
              <a:t> </a:t>
            </a:r>
            <a:r>
              <a:rPr sz="1898" dirty="0">
                <a:latin typeface="Calibri"/>
                <a:cs typeface="Calibri"/>
              </a:rPr>
              <a:t>ranges</a:t>
            </a:r>
          </a:p>
          <a:p>
            <a:pPr marL="324803">
              <a:lnSpc>
                <a:spcPts val="2273"/>
              </a:lnSpc>
            </a:pPr>
            <a:r>
              <a:rPr sz="1898" spc="-4" dirty="0">
                <a:latin typeface="Calibri"/>
                <a:cs typeface="Calibri"/>
              </a:rPr>
              <a:t>from</a:t>
            </a:r>
            <a:r>
              <a:rPr sz="1898" spc="-21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1</a:t>
            </a:r>
            <a:r>
              <a:rPr sz="1898" spc="-21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to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spc="17" dirty="0">
                <a:latin typeface="Cambria Math"/>
                <a:cs typeface="Cambria Math"/>
              </a:rPr>
              <a:t>ℎ</a:t>
            </a:r>
            <a:r>
              <a:rPr sz="1898" spc="17" dirty="0">
                <a:latin typeface="Calibri"/>
                <a:cs typeface="Calibri"/>
              </a:rPr>
              <a:t>.</a:t>
            </a:r>
            <a:endParaRPr sz="1898" dirty="0">
              <a:latin typeface="Calibri"/>
              <a:cs typeface="Calibri"/>
            </a:endParaRPr>
          </a:p>
          <a:p>
            <a:pPr marL="324803" indent="-283416">
              <a:spcBef>
                <a:spcPts val="454"/>
              </a:spcBef>
              <a:buClr>
                <a:srgbClr val="8B1515"/>
              </a:buClr>
              <a:buFont typeface="Times New Roman"/>
              <a:buChar char="•"/>
              <a:tabLst>
                <a:tab pos="324279" algn="l"/>
                <a:tab pos="325326" algn="l"/>
              </a:tabLst>
            </a:pPr>
            <a:r>
              <a:rPr sz="1898" spc="-4" dirty="0">
                <a:latin typeface="Calibri"/>
                <a:cs typeface="Calibri"/>
              </a:rPr>
              <a:t>Each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attention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head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performs</a:t>
            </a:r>
            <a:r>
              <a:rPr sz="1898" spc="-21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attention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independently:</a:t>
            </a:r>
            <a:endParaRPr sz="1898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487859" y="4589556"/>
            <a:ext cx="1209104" cy="291798"/>
          </a:xfrm>
          <a:custGeom>
            <a:avLst/>
            <a:gdLst/>
            <a:ahLst/>
            <a:cxnLst/>
            <a:rect l="l" t="t" r="r" b="b"/>
            <a:pathLst>
              <a:path w="1465579" h="353695">
                <a:moveTo>
                  <a:pt x="1372483" y="0"/>
                </a:moveTo>
                <a:lnTo>
                  <a:pt x="1368927" y="11811"/>
                </a:lnTo>
                <a:lnTo>
                  <a:pt x="1385139" y="20214"/>
                </a:lnTo>
                <a:lnTo>
                  <a:pt x="1399280" y="32464"/>
                </a:lnTo>
                <a:lnTo>
                  <a:pt x="1421251" y="68453"/>
                </a:lnTo>
                <a:lnTo>
                  <a:pt x="1434617" y="117443"/>
                </a:lnTo>
                <a:lnTo>
                  <a:pt x="1439031" y="176911"/>
                </a:lnTo>
                <a:lnTo>
                  <a:pt x="1437931" y="207891"/>
                </a:lnTo>
                <a:lnTo>
                  <a:pt x="1429065" y="261993"/>
                </a:lnTo>
                <a:lnTo>
                  <a:pt x="1411325" y="305020"/>
                </a:lnTo>
                <a:lnTo>
                  <a:pt x="1385139" y="333353"/>
                </a:lnTo>
                <a:lnTo>
                  <a:pt x="1368927" y="341756"/>
                </a:lnTo>
                <a:lnTo>
                  <a:pt x="1372483" y="353568"/>
                </a:lnTo>
                <a:lnTo>
                  <a:pt x="1411932" y="332486"/>
                </a:lnTo>
                <a:lnTo>
                  <a:pt x="1441190" y="292735"/>
                </a:lnTo>
                <a:lnTo>
                  <a:pt x="1459303" y="239283"/>
                </a:lnTo>
                <a:lnTo>
                  <a:pt x="1465320" y="176784"/>
                </a:lnTo>
                <a:lnTo>
                  <a:pt x="1463817" y="144395"/>
                </a:lnTo>
                <a:lnTo>
                  <a:pt x="1451764" y="86379"/>
                </a:lnTo>
                <a:lnTo>
                  <a:pt x="1427829" y="38558"/>
                </a:lnTo>
                <a:lnTo>
                  <a:pt x="1393487" y="8217"/>
                </a:lnTo>
                <a:lnTo>
                  <a:pt x="1372483" y="0"/>
                </a:lnTo>
                <a:close/>
              </a:path>
              <a:path w="1465579" h="353695">
                <a:moveTo>
                  <a:pt x="92958" y="0"/>
                </a:moveTo>
                <a:lnTo>
                  <a:pt x="53445" y="21066"/>
                </a:lnTo>
                <a:lnTo>
                  <a:pt x="24124" y="60706"/>
                </a:lnTo>
                <a:lnTo>
                  <a:pt x="6058" y="114268"/>
                </a:lnTo>
                <a:lnTo>
                  <a:pt x="0" y="176911"/>
                </a:lnTo>
                <a:lnTo>
                  <a:pt x="1514" y="209170"/>
                </a:lnTo>
                <a:lnTo>
                  <a:pt x="13602" y="267134"/>
                </a:lnTo>
                <a:lnTo>
                  <a:pt x="37504" y="314956"/>
                </a:lnTo>
                <a:lnTo>
                  <a:pt x="71933" y="345348"/>
                </a:lnTo>
                <a:lnTo>
                  <a:pt x="92958" y="353568"/>
                </a:lnTo>
                <a:lnTo>
                  <a:pt x="96514" y="341756"/>
                </a:lnTo>
                <a:lnTo>
                  <a:pt x="80246" y="333353"/>
                </a:lnTo>
                <a:lnTo>
                  <a:pt x="66097" y="321103"/>
                </a:lnTo>
                <a:lnTo>
                  <a:pt x="44063" y="285115"/>
                </a:lnTo>
                <a:lnTo>
                  <a:pt x="30743" y="236251"/>
                </a:lnTo>
                <a:lnTo>
                  <a:pt x="26287" y="176784"/>
                </a:lnTo>
                <a:lnTo>
                  <a:pt x="27400" y="145855"/>
                </a:lnTo>
                <a:lnTo>
                  <a:pt x="36302" y="91650"/>
                </a:lnTo>
                <a:lnTo>
                  <a:pt x="54044" y="48547"/>
                </a:lnTo>
                <a:lnTo>
                  <a:pt x="80246" y="20214"/>
                </a:lnTo>
                <a:lnTo>
                  <a:pt x="96514" y="11811"/>
                </a:lnTo>
                <a:lnTo>
                  <a:pt x="929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10" name="object 10"/>
          <p:cNvSpPr txBox="1"/>
          <p:nvPr/>
        </p:nvSpPr>
        <p:spPr>
          <a:xfrm>
            <a:off x="4131803" y="4677672"/>
            <a:ext cx="112633" cy="223363"/>
          </a:xfrm>
          <a:prstGeom prst="rect">
            <a:avLst/>
          </a:prstGeom>
        </p:spPr>
        <p:txBody>
          <a:bodyPr vert="horz" wrap="square" lIns="0" tIns="13621" rIns="0" bIns="0" rtlCol="0">
            <a:spAutoFit/>
          </a:bodyPr>
          <a:lstStyle/>
          <a:p>
            <a:pPr marL="10478">
              <a:spcBef>
                <a:spcPts val="108"/>
              </a:spcBef>
            </a:pPr>
            <a:r>
              <a:rPr sz="1362" spc="-207" dirty="0">
                <a:latin typeface="Cambria Math"/>
                <a:cs typeface="Cambria Math"/>
              </a:rPr>
              <a:t>𝑃</a:t>
            </a:r>
            <a:endParaRPr sz="1362">
              <a:latin typeface="Cambria Math"/>
              <a:cs typeface="Cambria Math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44832" y="4553198"/>
            <a:ext cx="6533769" cy="302648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230505" indent="-188595">
              <a:spcBef>
                <a:spcPts val="83"/>
              </a:spcBef>
              <a:buClr>
                <a:srgbClr val="007B92"/>
              </a:buClr>
              <a:buFont typeface="Times New Roman"/>
              <a:buChar char="•"/>
              <a:tabLst>
                <a:tab pos="230505" algn="l"/>
                <a:tab pos="1399270" algn="l"/>
                <a:tab pos="2330196" algn="l"/>
                <a:tab pos="3525679" algn="l"/>
                <a:tab pos="4922853" algn="l"/>
              </a:tabLst>
            </a:pPr>
            <a:r>
              <a:rPr sz="1898" spc="-9" dirty="0">
                <a:latin typeface="Cambria Math"/>
                <a:cs typeface="Cambria Math"/>
              </a:rPr>
              <a:t>output</a:t>
            </a:r>
            <a:r>
              <a:rPr sz="2042" spc="-12" baseline="-15151" dirty="0">
                <a:latin typeface="Cambria Math"/>
                <a:cs typeface="Cambria Math"/>
              </a:rPr>
              <a:t>𝑃</a:t>
            </a:r>
            <a:r>
              <a:rPr sz="2042" spc="451" baseline="-15151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=	softmax	</a:t>
            </a:r>
            <a:r>
              <a:rPr sz="1898" spc="108" dirty="0">
                <a:latin typeface="Cambria Math"/>
                <a:cs typeface="Cambria Math"/>
              </a:rPr>
              <a:t>𝑋𝑄</a:t>
            </a:r>
            <a:r>
              <a:rPr sz="2042" spc="161" baseline="-15151" dirty="0">
                <a:latin typeface="Cambria Math"/>
                <a:cs typeface="Cambria Math"/>
              </a:rPr>
              <a:t>𝑃</a:t>
            </a:r>
            <a:r>
              <a:rPr sz="1898" spc="108" dirty="0">
                <a:latin typeface="Cambria Math"/>
                <a:cs typeface="Cambria Math"/>
              </a:rPr>
              <a:t>𝐾</a:t>
            </a:r>
            <a:r>
              <a:rPr sz="2042" spc="161" baseline="31986" dirty="0">
                <a:latin typeface="Cambria Math"/>
                <a:cs typeface="Cambria Math"/>
              </a:rPr>
              <a:t>𝖳</a:t>
            </a:r>
            <a:r>
              <a:rPr sz="1898" spc="108" dirty="0">
                <a:latin typeface="Cambria Math"/>
                <a:cs typeface="Cambria Math"/>
              </a:rPr>
              <a:t>𝑋</a:t>
            </a:r>
            <a:r>
              <a:rPr sz="2042" spc="161" baseline="28619" dirty="0">
                <a:latin typeface="Cambria Math"/>
                <a:cs typeface="Cambria Math"/>
              </a:rPr>
              <a:t>𝖳	</a:t>
            </a:r>
            <a:r>
              <a:rPr sz="1898" dirty="0">
                <a:latin typeface="Cambria Math"/>
                <a:cs typeface="Cambria Math"/>
              </a:rPr>
              <a:t>∗</a:t>
            </a:r>
            <a:r>
              <a:rPr sz="1898" spc="4" dirty="0">
                <a:latin typeface="Cambria Math"/>
                <a:cs typeface="Cambria Math"/>
              </a:rPr>
              <a:t> </a:t>
            </a:r>
            <a:r>
              <a:rPr sz="1898" spc="-75" dirty="0">
                <a:latin typeface="Cambria Math"/>
                <a:cs typeface="Cambria Math"/>
              </a:rPr>
              <a:t>𝑋𝑉</a:t>
            </a:r>
            <a:r>
              <a:rPr sz="2042" spc="-111" baseline="-15151" dirty="0">
                <a:latin typeface="Cambria Math"/>
                <a:cs typeface="Cambria Math"/>
              </a:rPr>
              <a:t>𝑃</a:t>
            </a:r>
            <a:r>
              <a:rPr sz="1898" spc="-75" dirty="0">
                <a:latin typeface="Calibri"/>
                <a:cs typeface="Calibri"/>
              </a:rPr>
              <a:t>,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where	</a:t>
            </a:r>
            <a:r>
              <a:rPr sz="1898" spc="-9" dirty="0">
                <a:latin typeface="Cambria Math"/>
                <a:cs typeface="Cambria Math"/>
              </a:rPr>
              <a:t>output</a:t>
            </a:r>
            <a:r>
              <a:rPr sz="2042" spc="-12" baseline="-15151" dirty="0">
                <a:latin typeface="Cambria Math"/>
                <a:cs typeface="Cambria Math"/>
              </a:rPr>
              <a:t>𝑃</a:t>
            </a:r>
            <a:r>
              <a:rPr sz="2042" spc="401" baseline="-15151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∈ </a:t>
            </a:r>
            <a:r>
              <a:rPr sz="1898" spc="62" dirty="0">
                <a:latin typeface="Cambria Math"/>
                <a:cs typeface="Cambria Math"/>
              </a:rPr>
              <a:t>ℝ</a:t>
            </a:r>
            <a:r>
              <a:rPr sz="2042" spc="92" baseline="28619" dirty="0">
                <a:latin typeface="Cambria Math"/>
                <a:cs typeface="Cambria Math"/>
              </a:rPr>
              <a:t>𝑑/ℎ</a:t>
            </a:r>
            <a:endParaRPr sz="2042" baseline="28619">
              <a:latin typeface="Cambria Math"/>
              <a:cs typeface="Cambria Math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78099" y="4846861"/>
            <a:ext cx="5790390" cy="726016"/>
          </a:xfrm>
          <a:prstGeom prst="rect">
            <a:avLst/>
          </a:prstGeom>
        </p:spPr>
        <p:txBody>
          <a:bodyPr vert="horz" wrap="square" lIns="0" tIns="77010" rIns="0" bIns="0" rtlCol="0">
            <a:spAutoFit/>
          </a:bodyPr>
          <a:lstStyle/>
          <a:p>
            <a:pPr marL="314325" indent="-283416">
              <a:spcBef>
                <a:spcPts val="606"/>
              </a:spcBef>
              <a:buClr>
                <a:srgbClr val="8B1515"/>
              </a:buClr>
              <a:buFont typeface="Times New Roman"/>
              <a:buChar char="•"/>
              <a:tabLst>
                <a:tab pos="313801" algn="l"/>
                <a:tab pos="314849" algn="l"/>
              </a:tabLst>
            </a:pPr>
            <a:r>
              <a:rPr sz="1898" dirty="0">
                <a:latin typeface="Calibri"/>
                <a:cs typeface="Calibri"/>
              </a:rPr>
              <a:t>Then </a:t>
            </a:r>
            <a:r>
              <a:rPr sz="1898" spc="-4" dirty="0">
                <a:latin typeface="Calibri"/>
                <a:cs typeface="Calibri"/>
              </a:rPr>
              <a:t>the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outputs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of </a:t>
            </a:r>
            <a:r>
              <a:rPr sz="1898" dirty="0">
                <a:latin typeface="Calibri"/>
                <a:cs typeface="Calibri"/>
              </a:rPr>
              <a:t>all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heads are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combined!</a:t>
            </a:r>
            <a:endParaRPr sz="1898">
              <a:latin typeface="Calibri"/>
              <a:cs typeface="Calibri"/>
            </a:endParaRPr>
          </a:p>
          <a:p>
            <a:pPr marL="597218" lvl="1" indent="-189119">
              <a:spcBef>
                <a:spcPts val="524"/>
              </a:spcBef>
              <a:buClr>
                <a:srgbClr val="007B92"/>
              </a:buClr>
              <a:buFont typeface="Times New Roman"/>
              <a:buChar char="•"/>
              <a:tabLst>
                <a:tab pos="597741" algn="l"/>
              </a:tabLst>
            </a:pPr>
            <a:r>
              <a:rPr sz="1898" dirty="0">
                <a:latin typeface="Cambria Math"/>
                <a:cs typeface="Cambria Math"/>
              </a:rPr>
              <a:t>output</a:t>
            </a:r>
            <a:r>
              <a:rPr sz="1898" spc="95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=</a:t>
            </a:r>
            <a:r>
              <a:rPr sz="1898" spc="99" dirty="0">
                <a:latin typeface="Cambria Math"/>
                <a:cs typeface="Cambria Math"/>
              </a:rPr>
              <a:t> </a:t>
            </a:r>
            <a:r>
              <a:rPr sz="1898" spc="17" dirty="0">
                <a:latin typeface="Cambria Math"/>
                <a:cs typeface="Cambria Math"/>
              </a:rPr>
              <a:t>𝑌[output</a:t>
            </a:r>
            <a:r>
              <a:rPr sz="2042" spc="25" baseline="-15151" dirty="0">
                <a:latin typeface="Cambria Math"/>
                <a:cs typeface="Cambria Math"/>
              </a:rPr>
              <a:t>1</a:t>
            </a:r>
            <a:r>
              <a:rPr sz="1898" spc="17" dirty="0">
                <a:latin typeface="Cambria Math"/>
                <a:cs typeface="Cambria Math"/>
              </a:rPr>
              <a:t>;</a:t>
            </a:r>
            <a:r>
              <a:rPr sz="1898" spc="-108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…</a:t>
            </a:r>
            <a:r>
              <a:rPr sz="1898" spc="-108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;</a:t>
            </a:r>
            <a:r>
              <a:rPr sz="1898" spc="-99" dirty="0">
                <a:latin typeface="Cambria Math"/>
                <a:cs typeface="Cambria Math"/>
              </a:rPr>
              <a:t> </a:t>
            </a:r>
            <a:r>
              <a:rPr sz="1898" spc="29" dirty="0">
                <a:latin typeface="Cambria Math"/>
                <a:cs typeface="Cambria Math"/>
              </a:rPr>
              <a:t>output</a:t>
            </a:r>
            <a:r>
              <a:rPr sz="2042" spc="43" baseline="-15151" dirty="0">
                <a:latin typeface="Cambria Math"/>
                <a:cs typeface="Cambria Math"/>
              </a:rPr>
              <a:t>ℎ</a:t>
            </a:r>
            <a:r>
              <a:rPr sz="1898" spc="29" dirty="0">
                <a:latin typeface="Cambria Math"/>
                <a:cs typeface="Cambria Math"/>
              </a:rPr>
              <a:t>]</a:t>
            </a:r>
            <a:r>
              <a:rPr sz="1898" spc="29" dirty="0">
                <a:latin typeface="Calibri"/>
                <a:cs typeface="Calibri"/>
              </a:rPr>
              <a:t>,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where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mbria Math"/>
                <a:cs typeface="Cambria Math"/>
              </a:rPr>
              <a:t>𝑌</a:t>
            </a:r>
            <a:r>
              <a:rPr sz="1898" spc="149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∈</a:t>
            </a:r>
            <a:r>
              <a:rPr sz="1898" spc="108" dirty="0">
                <a:latin typeface="Cambria Math"/>
                <a:cs typeface="Cambria Math"/>
              </a:rPr>
              <a:t> </a:t>
            </a:r>
            <a:r>
              <a:rPr sz="1898" spc="62" dirty="0">
                <a:latin typeface="Cambria Math"/>
                <a:cs typeface="Cambria Math"/>
              </a:rPr>
              <a:t>ℝ</a:t>
            </a:r>
            <a:r>
              <a:rPr sz="2042" spc="92" baseline="28619" dirty="0">
                <a:latin typeface="Cambria Math"/>
                <a:cs typeface="Cambria Math"/>
              </a:rPr>
              <a:t>𝑑×𝑑</a:t>
            </a:r>
            <a:endParaRPr sz="2042" baseline="28619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99054" y="5960075"/>
            <a:ext cx="7356777" cy="595243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293370" indent="-283416">
              <a:spcBef>
                <a:spcPts val="87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894" algn="l"/>
              </a:tabLst>
            </a:pPr>
            <a:r>
              <a:rPr sz="1898" spc="-4" dirty="0">
                <a:latin typeface="Calibri"/>
                <a:cs typeface="Calibri"/>
              </a:rPr>
              <a:t>Each</a:t>
            </a:r>
            <a:r>
              <a:rPr sz="1898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head </a:t>
            </a:r>
            <a:r>
              <a:rPr sz="1898" dirty="0">
                <a:latin typeface="Calibri"/>
                <a:cs typeface="Calibri"/>
              </a:rPr>
              <a:t>gets</a:t>
            </a:r>
            <a:r>
              <a:rPr sz="1898" spc="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to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“look”</a:t>
            </a:r>
            <a:r>
              <a:rPr sz="1898" dirty="0">
                <a:latin typeface="Calibri"/>
                <a:cs typeface="Calibri"/>
              </a:rPr>
              <a:t> at different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things,</a:t>
            </a:r>
            <a:r>
              <a:rPr sz="1898" dirty="0">
                <a:latin typeface="Calibri"/>
                <a:cs typeface="Calibri"/>
              </a:rPr>
              <a:t> and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construct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value vectors</a:t>
            </a:r>
            <a:endParaRPr sz="1898">
              <a:latin typeface="Calibri"/>
              <a:cs typeface="Calibri"/>
            </a:endParaRPr>
          </a:p>
          <a:p>
            <a:pPr marL="293370"/>
            <a:r>
              <a:rPr sz="1898" spc="-4" dirty="0">
                <a:latin typeface="Calibri"/>
                <a:cs typeface="Calibri"/>
              </a:rPr>
              <a:t>differently.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113AFE-F30B-4A66-8335-5E2660D3248A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A06893D3-9CF4-4815-B4BF-47C39D644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1083374"/>
          </a:xfrm>
        </p:spPr>
        <p:txBody>
          <a:bodyPr/>
          <a:lstStyle/>
          <a:p>
            <a:r>
              <a:rPr lang="en-US" sz="3520" spc="4" dirty="0">
                <a:cs typeface="Calibri"/>
              </a:rPr>
              <a:t>The</a:t>
            </a:r>
            <a:r>
              <a:rPr lang="en-US" sz="3520" spc="9" dirty="0">
                <a:cs typeface="Calibri"/>
              </a:rPr>
              <a:t> </a:t>
            </a:r>
            <a:r>
              <a:rPr lang="en-US" sz="3520" spc="4" dirty="0">
                <a:cs typeface="Calibri"/>
              </a:rPr>
              <a:t>Transformer</a:t>
            </a:r>
            <a:r>
              <a:rPr lang="en-US" sz="3520" dirty="0">
                <a:cs typeface="Calibri"/>
              </a:rPr>
              <a:t> </a:t>
            </a:r>
            <a:r>
              <a:rPr lang="en-US" sz="3520" spc="4" dirty="0">
                <a:cs typeface="Calibri"/>
              </a:rPr>
              <a:t>Encoder:</a:t>
            </a:r>
            <a:r>
              <a:rPr lang="en-US" sz="3520" spc="21" dirty="0">
                <a:cs typeface="Calibri"/>
              </a:rPr>
              <a:t> </a:t>
            </a:r>
            <a:br>
              <a:rPr lang="en-US" sz="3520" spc="21" dirty="0">
                <a:cs typeface="Calibri"/>
              </a:rPr>
            </a:br>
            <a:r>
              <a:rPr lang="en-US" sz="3520" spc="4" dirty="0"/>
              <a:t>Multi-headed</a:t>
            </a:r>
            <a:r>
              <a:rPr lang="en-US" sz="3520" spc="17" dirty="0"/>
              <a:t> </a:t>
            </a:r>
            <a:r>
              <a:rPr lang="en-US" sz="3520" spc="4" dirty="0"/>
              <a:t>attention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40284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99054" y="2014186"/>
            <a:ext cx="6896814" cy="303176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293370" indent="-283416">
              <a:spcBef>
                <a:spcPts val="87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894" algn="l"/>
              </a:tabLst>
            </a:pPr>
            <a:r>
              <a:rPr sz="1898" dirty="0">
                <a:latin typeface="Calibri"/>
                <a:cs typeface="Calibri"/>
              </a:rPr>
              <a:t>What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if we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want to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look in </a:t>
            </a:r>
            <a:r>
              <a:rPr sz="1898" spc="-4" dirty="0">
                <a:latin typeface="Calibri"/>
                <a:cs typeface="Calibri"/>
              </a:rPr>
              <a:t>multiple</a:t>
            </a:r>
            <a:r>
              <a:rPr sz="1898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places </a:t>
            </a:r>
            <a:r>
              <a:rPr sz="1898" dirty="0">
                <a:latin typeface="Calibri"/>
                <a:cs typeface="Calibri"/>
              </a:rPr>
              <a:t>in the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sentence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at </a:t>
            </a:r>
            <a:r>
              <a:rPr sz="1898" spc="-4" dirty="0">
                <a:latin typeface="Calibri"/>
                <a:cs typeface="Calibri"/>
              </a:rPr>
              <a:t>once?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70467" y="2512286"/>
            <a:ext cx="82773" cy="223363"/>
          </a:xfrm>
          <a:prstGeom prst="rect">
            <a:avLst/>
          </a:prstGeom>
        </p:spPr>
        <p:txBody>
          <a:bodyPr vert="horz" wrap="square" lIns="0" tIns="13621" rIns="0" bIns="0" rtlCol="0">
            <a:spAutoFit/>
          </a:bodyPr>
          <a:lstStyle/>
          <a:p>
            <a:pPr marL="10478">
              <a:spcBef>
                <a:spcPts val="108"/>
              </a:spcBef>
            </a:pPr>
            <a:r>
              <a:rPr sz="1362" spc="168" dirty="0">
                <a:latin typeface="Cambria Math"/>
                <a:cs typeface="Cambria Math"/>
              </a:rPr>
              <a:t>𝑖</a:t>
            </a:r>
            <a:endParaRPr sz="1362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55309" y="2387814"/>
            <a:ext cx="7939850" cy="303176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220028" indent="-188595">
              <a:spcBef>
                <a:spcPts val="87"/>
              </a:spcBef>
              <a:buClr>
                <a:srgbClr val="007B92"/>
              </a:buClr>
              <a:buFont typeface="Times New Roman"/>
              <a:buChar char="•"/>
              <a:tabLst>
                <a:tab pos="220028" algn="l"/>
              </a:tabLst>
            </a:pPr>
            <a:r>
              <a:rPr sz="1898" spc="-4" dirty="0">
                <a:latin typeface="Calibri"/>
                <a:cs typeface="Calibri"/>
              </a:rPr>
              <a:t>For </a:t>
            </a:r>
            <a:r>
              <a:rPr sz="1898" dirty="0">
                <a:latin typeface="Calibri"/>
                <a:cs typeface="Calibri"/>
              </a:rPr>
              <a:t>word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29" dirty="0">
                <a:latin typeface="Cambria Math"/>
                <a:cs typeface="Cambria Math"/>
              </a:rPr>
              <a:t>𝑖</a:t>
            </a:r>
            <a:r>
              <a:rPr sz="1898" spc="29" dirty="0">
                <a:latin typeface="Calibri"/>
                <a:cs typeface="Calibri"/>
              </a:rPr>
              <a:t>,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self-attention</a:t>
            </a:r>
            <a:r>
              <a:rPr sz="1898" spc="-4" dirty="0">
                <a:latin typeface="Calibri"/>
                <a:cs typeface="Calibri"/>
              </a:rPr>
              <a:t> “looks”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where</a:t>
            </a:r>
            <a:r>
              <a:rPr sz="1898" spc="17" dirty="0">
                <a:latin typeface="Calibri"/>
                <a:cs typeface="Calibri"/>
              </a:rPr>
              <a:t> </a:t>
            </a:r>
            <a:r>
              <a:rPr sz="1898" spc="124" dirty="0">
                <a:latin typeface="Cambria Math"/>
                <a:cs typeface="Cambria Math"/>
              </a:rPr>
              <a:t>𝑥</a:t>
            </a:r>
            <a:r>
              <a:rPr sz="2042" spc="186" baseline="31986" dirty="0">
                <a:latin typeface="Cambria Math"/>
                <a:cs typeface="Cambria Math"/>
              </a:rPr>
              <a:t>𝖳</a:t>
            </a:r>
            <a:r>
              <a:rPr sz="1898" spc="124" dirty="0">
                <a:latin typeface="Cambria Math"/>
                <a:cs typeface="Cambria Math"/>
              </a:rPr>
              <a:t>𝑄</a:t>
            </a:r>
            <a:r>
              <a:rPr sz="2042" spc="186" baseline="28619" dirty="0">
                <a:latin typeface="Cambria Math"/>
                <a:cs typeface="Cambria Math"/>
              </a:rPr>
              <a:t>𝖳</a:t>
            </a:r>
            <a:r>
              <a:rPr sz="1898" spc="124" dirty="0">
                <a:latin typeface="Cambria Math"/>
                <a:cs typeface="Cambria Math"/>
              </a:rPr>
              <a:t>𝐾𝑥</a:t>
            </a:r>
            <a:r>
              <a:rPr sz="2042" spc="186" baseline="-15151" dirty="0">
                <a:latin typeface="Cambria Math"/>
                <a:cs typeface="Cambria Math"/>
              </a:rPr>
              <a:t>𝑗</a:t>
            </a:r>
            <a:r>
              <a:rPr sz="2042" spc="384" baseline="-15151" dirty="0">
                <a:latin typeface="Cambria Math"/>
                <a:cs typeface="Cambria Math"/>
              </a:rPr>
              <a:t> </a:t>
            </a:r>
            <a:r>
              <a:rPr sz="1898" dirty="0">
                <a:latin typeface="Calibri"/>
                <a:cs typeface="Calibri"/>
              </a:rPr>
              <a:t>is</a:t>
            </a:r>
            <a:r>
              <a:rPr sz="1898" spc="-4" dirty="0">
                <a:latin typeface="Calibri"/>
                <a:cs typeface="Calibri"/>
              </a:rPr>
              <a:t> high, </a:t>
            </a:r>
            <a:r>
              <a:rPr sz="1898" dirty="0">
                <a:latin typeface="Calibri"/>
                <a:cs typeface="Calibri"/>
              </a:rPr>
              <a:t>but</a:t>
            </a:r>
            <a:r>
              <a:rPr sz="1898" spc="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maybe we want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46169" y="3487951"/>
            <a:ext cx="264033" cy="432971"/>
          </a:xfrm>
          <a:prstGeom prst="rect">
            <a:avLst/>
          </a:prstGeom>
        </p:spPr>
        <p:txBody>
          <a:bodyPr vert="horz" wrap="square" lIns="0" tIns="13621" rIns="0" bIns="0" rtlCol="0">
            <a:spAutoFit/>
          </a:bodyPr>
          <a:lstStyle/>
          <a:p>
            <a:pPr marL="10478">
              <a:spcBef>
                <a:spcPts val="108"/>
              </a:spcBef>
            </a:pPr>
            <a:r>
              <a:rPr sz="1362" spc="198" dirty="0">
                <a:latin typeface="Cambria Math"/>
                <a:cs typeface="Cambria Math"/>
              </a:rPr>
              <a:t>𝑑</a:t>
            </a:r>
            <a:r>
              <a:rPr sz="1362" spc="17" dirty="0">
                <a:latin typeface="Cambria Math"/>
                <a:cs typeface="Cambria Math"/>
              </a:rPr>
              <a:t>×</a:t>
            </a:r>
            <a:endParaRPr sz="1362">
              <a:latin typeface="Cambria Math"/>
              <a:cs typeface="Cambria Math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98885" y="3618710"/>
            <a:ext cx="98489" cy="11526"/>
          </a:xfrm>
          <a:custGeom>
            <a:avLst/>
            <a:gdLst/>
            <a:ahLst/>
            <a:cxnLst/>
            <a:rect l="l" t="t" r="r" b="b"/>
            <a:pathLst>
              <a:path w="119379" h="13969">
                <a:moveTo>
                  <a:pt x="118872" y="0"/>
                </a:moveTo>
                <a:lnTo>
                  <a:pt x="0" y="0"/>
                </a:lnTo>
                <a:lnTo>
                  <a:pt x="0" y="13715"/>
                </a:lnTo>
                <a:lnTo>
                  <a:pt x="118872" y="13715"/>
                </a:lnTo>
                <a:lnTo>
                  <a:pt x="1188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8" name="object 8"/>
          <p:cNvSpPr txBox="1"/>
          <p:nvPr/>
        </p:nvSpPr>
        <p:spPr>
          <a:xfrm>
            <a:off x="878098" y="2639776"/>
            <a:ext cx="8067151" cy="1503136"/>
          </a:xfrm>
          <a:prstGeom prst="rect">
            <a:avLst/>
          </a:prstGeom>
        </p:spPr>
        <p:txBody>
          <a:bodyPr vert="horz" wrap="square" lIns="0" tIns="68104" rIns="0" bIns="0" rtlCol="0">
            <a:spAutoFit/>
          </a:bodyPr>
          <a:lstStyle/>
          <a:p>
            <a:pPr marL="597218">
              <a:spcBef>
                <a:spcPts val="537"/>
              </a:spcBef>
            </a:pPr>
            <a:r>
              <a:rPr sz="1898" dirty="0">
                <a:latin typeface="Calibri"/>
                <a:cs typeface="Calibri"/>
              </a:rPr>
              <a:t>to</a:t>
            </a:r>
            <a:r>
              <a:rPr sz="1898" spc="-4" dirty="0">
                <a:latin typeface="Calibri"/>
                <a:cs typeface="Calibri"/>
              </a:rPr>
              <a:t> focus</a:t>
            </a:r>
            <a:r>
              <a:rPr sz="1898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on </a:t>
            </a:r>
            <a:r>
              <a:rPr sz="1898" dirty="0">
                <a:latin typeface="Calibri"/>
                <a:cs typeface="Calibri"/>
              </a:rPr>
              <a:t>different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mbria Math"/>
                <a:cs typeface="Cambria Math"/>
              </a:rPr>
              <a:t>𝑗</a:t>
            </a:r>
            <a:r>
              <a:rPr sz="1898" spc="42" dirty="0">
                <a:latin typeface="Cambria Math"/>
                <a:cs typeface="Cambria Math"/>
              </a:rPr>
              <a:t> </a:t>
            </a:r>
            <a:r>
              <a:rPr sz="1898" spc="-4" dirty="0">
                <a:latin typeface="Calibri"/>
                <a:cs typeface="Calibri"/>
              </a:rPr>
              <a:t>for</a:t>
            </a:r>
            <a:r>
              <a:rPr sz="1898" spc="-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different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reasons?</a:t>
            </a:r>
          </a:p>
          <a:p>
            <a:pPr marL="314325" indent="-283416">
              <a:spcBef>
                <a:spcPts val="454"/>
              </a:spcBef>
              <a:buClr>
                <a:srgbClr val="8B1515"/>
              </a:buClr>
              <a:buFont typeface="Times New Roman"/>
              <a:buChar char="•"/>
              <a:tabLst>
                <a:tab pos="313801" algn="l"/>
                <a:tab pos="314849" algn="l"/>
              </a:tabLst>
            </a:pPr>
            <a:r>
              <a:rPr sz="1898" dirty="0">
                <a:latin typeface="Calibri"/>
                <a:cs typeface="Calibri"/>
              </a:rPr>
              <a:t>We’ll define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b="1" spc="-4" dirty="0">
                <a:latin typeface="Calibri"/>
                <a:cs typeface="Calibri"/>
              </a:rPr>
              <a:t>multiple</a:t>
            </a:r>
            <a:r>
              <a:rPr sz="1898" b="1" spc="9" dirty="0">
                <a:latin typeface="Calibri"/>
                <a:cs typeface="Calibri"/>
              </a:rPr>
              <a:t> </a:t>
            </a:r>
            <a:r>
              <a:rPr sz="1898" b="1" dirty="0">
                <a:latin typeface="Calibri"/>
                <a:cs typeface="Calibri"/>
              </a:rPr>
              <a:t>attention</a:t>
            </a:r>
            <a:r>
              <a:rPr sz="1898" b="1" spc="-4" dirty="0">
                <a:latin typeface="Calibri"/>
                <a:cs typeface="Calibri"/>
              </a:rPr>
              <a:t> “heads”</a:t>
            </a:r>
            <a:r>
              <a:rPr sz="1898" b="1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through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multiple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Q,K,V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matrices</a:t>
            </a:r>
            <a:endParaRPr sz="1898" dirty="0">
              <a:latin typeface="Calibri"/>
              <a:cs typeface="Calibri"/>
            </a:endParaRPr>
          </a:p>
          <a:p>
            <a:pPr marL="2320767">
              <a:lnSpc>
                <a:spcPts val="1143"/>
              </a:lnSpc>
              <a:spcBef>
                <a:spcPts val="675"/>
              </a:spcBef>
            </a:pPr>
            <a:r>
              <a:rPr sz="1114" spc="128" dirty="0">
                <a:latin typeface="Cambria Math"/>
                <a:cs typeface="Cambria Math"/>
              </a:rPr>
              <a:t>𝑑</a:t>
            </a:r>
            <a:endParaRPr sz="1114" dirty="0">
              <a:latin typeface="Cambria Math"/>
              <a:cs typeface="Cambria Math"/>
            </a:endParaRPr>
          </a:p>
          <a:p>
            <a:pPr marL="314325" indent="-283416">
              <a:lnSpc>
                <a:spcPts val="2079"/>
              </a:lnSpc>
              <a:buClr>
                <a:srgbClr val="8B1515"/>
              </a:buClr>
              <a:buFont typeface="Times New Roman"/>
              <a:buChar char="•"/>
              <a:tabLst>
                <a:tab pos="313801" algn="l"/>
                <a:tab pos="314849" algn="l"/>
                <a:tab pos="2320767" algn="l"/>
              </a:tabLst>
            </a:pPr>
            <a:r>
              <a:rPr sz="1898" dirty="0">
                <a:latin typeface="Calibri"/>
                <a:cs typeface="Calibri"/>
              </a:rPr>
              <a:t>Le</a:t>
            </a:r>
            <a:r>
              <a:rPr sz="1898" spc="-4" dirty="0">
                <a:latin typeface="Calibri"/>
                <a:cs typeface="Calibri"/>
              </a:rPr>
              <a:t>t</a:t>
            </a:r>
            <a:r>
              <a:rPr sz="1898" dirty="0">
                <a:latin typeface="Cambria Math"/>
                <a:cs typeface="Cambria Math"/>
              </a:rPr>
              <a:t>,</a:t>
            </a:r>
            <a:r>
              <a:rPr sz="1898" spc="-108" dirty="0">
                <a:latin typeface="Cambria Math"/>
                <a:cs typeface="Cambria Math"/>
              </a:rPr>
              <a:t> </a:t>
            </a:r>
            <a:r>
              <a:rPr sz="1898" spc="-58" dirty="0">
                <a:latin typeface="Cambria Math"/>
                <a:cs typeface="Cambria Math"/>
              </a:rPr>
              <a:t>𝑄</a:t>
            </a:r>
            <a:r>
              <a:rPr sz="2042" spc="-179" baseline="-15151" dirty="0">
                <a:latin typeface="Cambria Math"/>
                <a:cs typeface="Cambria Math"/>
              </a:rPr>
              <a:t>𝑃</a:t>
            </a:r>
            <a:r>
              <a:rPr sz="1898" dirty="0">
                <a:latin typeface="Cambria Math"/>
                <a:cs typeface="Cambria Math"/>
              </a:rPr>
              <a:t>,</a:t>
            </a:r>
            <a:r>
              <a:rPr sz="1898" spc="-108" dirty="0">
                <a:latin typeface="Cambria Math"/>
                <a:cs typeface="Cambria Math"/>
              </a:rPr>
              <a:t> </a:t>
            </a:r>
            <a:r>
              <a:rPr sz="1898" spc="-149" dirty="0">
                <a:latin typeface="Cambria Math"/>
                <a:cs typeface="Cambria Math"/>
              </a:rPr>
              <a:t>𝐾</a:t>
            </a:r>
            <a:r>
              <a:rPr sz="2042" spc="-179" baseline="-15151" dirty="0">
                <a:latin typeface="Cambria Math"/>
                <a:cs typeface="Cambria Math"/>
              </a:rPr>
              <a:t>𝑃</a:t>
            </a:r>
            <a:r>
              <a:rPr sz="1898" dirty="0">
                <a:latin typeface="Cambria Math"/>
                <a:cs typeface="Cambria Math"/>
              </a:rPr>
              <a:t>,</a:t>
            </a:r>
            <a:r>
              <a:rPr sz="1898" spc="-116" dirty="0">
                <a:latin typeface="Cambria Math"/>
                <a:cs typeface="Cambria Math"/>
              </a:rPr>
              <a:t> </a:t>
            </a:r>
            <a:r>
              <a:rPr sz="1898" spc="-248" dirty="0">
                <a:latin typeface="Cambria Math"/>
                <a:cs typeface="Cambria Math"/>
              </a:rPr>
              <a:t>𝑉</a:t>
            </a:r>
            <a:r>
              <a:rPr sz="2042" spc="-303" baseline="-15151" dirty="0">
                <a:latin typeface="Cambria Math"/>
                <a:cs typeface="Cambria Math"/>
              </a:rPr>
              <a:t>𝑃</a:t>
            </a:r>
            <a:r>
              <a:rPr sz="2042" baseline="-15151" dirty="0">
                <a:latin typeface="Cambria Math"/>
                <a:cs typeface="Cambria Math"/>
              </a:rPr>
              <a:t> </a:t>
            </a:r>
            <a:r>
              <a:rPr sz="2042" spc="6" baseline="-15151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∈</a:t>
            </a:r>
            <a:r>
              <a:rPr sz="1898" spc="108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ℝ	</a:t>
            </a:r>
            <a:r>
              <a:rPr sz="1671" spc="359" baseline="12345" dirty="0">
                <a:latin typeface="Cambria Math"/>
                <a:cs typeface="Cambria Math"/>
              </a:rPr>
              <a:t>ℎ</a:t>
            </a:r>
            <a:r>
              <a:rPr sz="1898" dirty="0">
                <a:latin typeface="Calibri"/>
                <a:cs typeface="Calibri"/>
              </a:rPr>
              <a:t>, </a:t>
            </a:r>
            <a:r>
              <a:rPr sz="1898" spc="-12" dirty="0">
                <a:latin typeface="Calibri"/>
                <a:cs typeface="Calibri"/>
              </a:rPr>
              <a:t>w</a:t>
            </a:r>
            <a:r>
              <a:rPr sz="1898" spc="-4" dirty="0">
                <a:latin typeface="Calibri"/>
                <a:cs typeface="Calibri"/>
              </a:rPr>
              <a:t>her</a:t>
            </a:r>
            <a:r>
              <a:rPr sz="1898" dirty="0">
                <a:latin typeface="Calibri"/>
                <a:cs typeface="Calibri"/>
              </a:rPr>
              <a:t>e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dirty="0">
                <a:latin typeface="Cambria Math"/>
                <a:cs typeface="Cambria Math"/>
              </a:rPr>
              <a:t>ℎ</a:t>
            </a:r>
            <a:r>
              <a:rPr sz="1898" spc="50" dirty="0">
                <a:latin typeface="Cambria Math"/>
                <a:cs typeface="Cambria Math"/>
              </a:rPr>
              <a:t> </a:t>
            </a:r>
            <a:r>
              <a:rPr sz="1898" dirty="0">
                <a:latin typeface="Calibri"/>
                <a:cs typeface="Calibri"/>
              </a:rPr>
              <a:t>is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 n</a:t>
            </a:r>
            <a:r>
              <a:rPr sz="1898" spc="-4" dirty="0">
                <a:latin typeface="Calibri"/>
                <a:cs typeface="Calibri"/>
              </a:rPr>
              <a:t>umbe</a:t>
            </a:r>
            <a:r>
              <a:rPr sz="1898" dirty="0">
                <a:latin typeface="Calibri"/>
                <a:cs typeface="Calibri"/>
              </a:rPr>
              <a:t>r</a:t>
            </a:r>
            <a:r>
              <a:rPr sz="1898" spc="-4" dirty="0">
                <a:latin typeface="Calibri"/>
                <a:cs typeface="Calibri"/>
              </a:rPr>
              <a:t> o</a:t>
            </a:r>
            <a:r>
              <a:rPr sz="1898" dirty="0">
                <a:latin typeface="Calibri"/>
                <a:cs typeface="Calibri"/>
              </a:rPr>
              <a:t>f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at</a:t>
            </a:r>
            <a:r>
              <a:rPr sz="1898" spc="-9" dirty="0">
                <a:latin typeface="Calibri"/>
                <a:cs typeface="Calibri"/>
              </a:rPr>
              <a:t>t</a:t>
            </a:r>
            <a:r>
              <a:rPr sz="1898" dirty="0">
                <a:latin typeface="Calibri"/>
                <a:cs typeface="Calibri"/>
              </a:rPr>
              <a:t>ention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heads</a:t>
            </a:r>
            <a:r>
              <a:rPr sz="1898" dirty="0">
                <a:latin typeface="Calibri"/>
                <a:cs typeface="Calibri"/>
              </a:rPr>
              <a:t>,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and</a:t>
            </a:r>
            <a:r>
              <a:rPr sz="1898" spc="17" dirty="0">
                <a:latin typeface="Calibri"/>
                <a:cs typeface="Calibri"/>
              </a:rPr>
              <a:t> </a:t>
            </a:r>
            <a:r>
              <a:rPr sz="1898" spc="-309" dirty="0">
                <a:latin typeface="Cambria Math"/>
                <a:cs typeface="Cambria Math"/>
              </a:rPr>
              <a:t>𝑃</a:t>
            </a:r>
            <a:r>
              <a:rPr sz="1898" dirty="0">
                <a:latin typeface="Cambria Math"/>
                <a:cs typeface="Cambria Math"/>
              </a:rPr>
              <a:t> </a:t>
            </a:r>
            <a:r>
              <a:rPr lang="en-US" sz="1898" dirty="0">
                <a:latin typeface="Cambria Math"/>
                <a:cs typeface="Cambria Math"/>
              </a:rPr>
              <a:t> </a:t>
            </a:r>
            <a:r>
              <a:rPr sz="1898" dirty="0">
                <a:latin typeface="Calibri"/>
                <a:cs typeface="Calibri"/>
              </a:rPr>
              <a:t>ranges</a:t>
            </a:r>
          </a:p>
          <a:p>
            <a:pPr marL="314325">
              <a:lnSpc>
                <a:spcPts val="2273"/>
              </a:lnSpc>
            </a:pPr>
            <a:r>
              <a:rPr sz="1898" spc="-4" dirty="0">
                <a:latin typeface="Calibri"/>
                <a:cs typeface="Calibri"/>
              </a:rPr>
              <a:t>from</a:t>
            </a:r>
            <a:r>
              <a:rPr sz="1898" spc="-21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1</a:t>
            </a:r>
            <a:r>
              <a:rPr sz="1898" spc="-21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to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spc="17" dirty="0">
                <a:latin typeface="Cambria Math"/>
                <a:cs typeface="Cambria Math"/>
              </a:rPr>
              <a:t>ℎ</a:t>
            </a:r>
            <a:r>
              <a:rPr sz="1898" spc="17" dirty="0">
                <a:latin typeface="Calibri"/>
                <a:cs typeface="Calibri"/>
              </a:rPr>
              <a:t>.</a:t>
            </a:r>
            <a:endParaRPr sz="1898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33233" y="5269230"/>
            <a:ext cx="440055" cy="1001125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1124204"/>
                </a:lnTo>
                <a:lnTo>
                  <a:pt x="6979" y="1158807"/>
                </a:lnTo>
                <a:lnTo>
                  <a:pt x="26019" y="1187065"/>
                </a:lnTo>
                <a:lnTo>
                  <a:pt x="54274" y="1206117"/>
                </a:lnTo>
                <a:lnTo>
                  <a:pt x="88900" y="1213104"/>
                </a:lnTo>
                <a:lnTo>
                  <a:pt x="444500" y="1213104"/>
                </a:lnTo>
                <a:lnTo>
                  <a:pt x="479125" y="1206117"/>
                </a:lnTo>
                <a:lnTo>
                  <a:pt x="507380" y="1187065"/>
                </a:lnTo>
                <a:lnTo>
                  <a:pt x="526420" y="1158807"/>
                </a:lnTo>
                <a:lnTo>
                  <a:pt x="533400" y="1124204"/>
                </a:lnTo>
                <a:lnTo>
                  <a:pt x="533400" y="88900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10" name="object 10"/>
          <p:cNvSpPr txBox="1"/>
          <p:nvPr/>
        </p:nvSpPr>
        <p:spPr>
          <a:xfrm>
            <a:off x="1788929" y="5619849"/>
            <a:ext cx="146161" cy="264496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>
              <a:spcBef>
                <a:spcPts val="83"/>
              </a:spcBef>
            </a:pPr>
            <a:r>
              <a:rPr sz="1650" dirty="0">
                <a:latin typeface="Cambria Math"/>
                <a:cs typeface="Cambria Math"/>
              </a:rPr>
              <a:t>𝑋</a:t>
            </a:r>
            <a:endParaRPr sz="1650">
              <a:latin typeface="Cambria Math"/>
              <a:cs typeface="Cambria Math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210333" y="5835015"/>
            <a:ext cx="440055" cy="435340"/>
          </a:xfrm>
          <a:custGeom>
            <a:avLst/>
            <a:gdLst/>
            <a:ahLst/>
            <a:cxnLst/>
            <a:rect l="l" t="t" r="r" b="b"/>
            <a:pathLst>
              <a:path w="533400" h="527685">
                <a:moveTo>
                  <a:pt x="445515" y="0"/>
                </a:moveTo>
                <a:lnTo>
                  <a:pt x="87883" y="0"/>
                </a:lnTo>
                <a:lnTo>
                  <a:pt x="53685" y="6906"/>
                </a:lnTo>
                <a:lnTo>
                  <a:pt x="25749" y="25739"/>
                </a:lnTo>
                <a:lnTo>
                  <a:pt x="6909" y="53674"/>
                </a:lnTo>
                <a:lnTo>
                  <a:pt x="0" y="87884"/>
                </a:lnTo>
                <a:lnTo>
                  <a:pt x="0" y="439420"/>
                </a:lnTo>
                <a:lnTo>
                  <a:pt x="6909" y="473629"/>
                </a:lnTo>
                <a:lnTo>
                  <a:pt x="25749" y="501564"/>
                </a:lnTo>
                <a:lnTo>
                  <a:pt x="53685" y="520397"/>
                </a:lnTo>
                <a:lnTo>
                  <a:pt x="87883" y="527304"/>
                </a:lnTo>
                <a:lnTo>
                  <a:pt x="445515" y="527304"/>
                </a:lnTo>
                <a:lnTo>
                  <a:pt x="479714" y="520397"/>
                </a:lnTo>
                <a:lnTo>
                  <a:pt x="507650" y="501564"/>
                </a:lnTo>
                <a:lnTo>
                  <a:pt x="526490" y="473629"/>
                </a:lnTo>
                <a:lnTo>
                  <a:pt x="533400" y="439420"/>
                </a:lnTo>
                <a:lnTo>
                  <a:pt x="533400" y="87884"/>
                </a:lnTo>
                <a:lnTo>
                  <a:pt x="526490" y="53674"/>
                </a:lnTo>
                <a:lnTo>
                  <a:pt x="507650" y="25739"/>
                </a:lnTo>
                <a:lnTo>
                  <a:pt x="479714" y="6906"/>
                </a:lnTo>
                <a:lnTo>
                  <a:pt x="445515" y="0"/>
                </a:lnTo>
                <a:close/>
              </a:path>
            </a:pathLst>
          </a:custGeom>
          <a:solidFill>
            <a:srgbClr val="81DFD2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12" name="object 12"/>
          <p:cNvSpPr txBox="1"/>
          <p:nvPr/>
        </p:nvSpPr>
        <p:spPr>
          <a:xfrm>
            <a:off x="2345075" y="5902490"/>
            <a:ext cx="152972" cy="265024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>
              <a:spcBef>
                <a:spcPts val="87"/>
              </a:spcBef>
            </a:pPr>
            <a:r>
              <a:rPr sz="1650" spc="4" dirty="0">
                <a:latin typeface="Cambria Math"/>
                <a:cs typeface="Cambria Math"/>
              </a:rPr>
              <a:t>𝑄</a:t>
            </a:r>
            <a:endParaRPr sz="1650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15769" y="5763937"/>
            <a:ext cx="193834" cy="454997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>
              <a:spcBef>
                <a:spcPts val="83"/>
              </a:spcBef>
            </a:pPr>
            <a:r>
              <a:rPr sz="2888" b="1" dirty="0">
                <a:latin typeface="Calibri"/>
                <a:cs typeface="Calibri"/>
              </a:rPr>
              <a:t>=</a:t>
            </a:r>
            <a:endParaRPr sz="2888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979800" y="5279288"/>
            <a:ext cx="440055" cy="1002173"/>
          </a:xfrm>
          <a:custGeom>
            <a:avLst/>
            <a:gdLst/>
            <a:ahLst/>
            <a:cxnLst/>
            <a:rect l="l" t="t" r="r" b="b"/>
            <a:pathLst>
              <a:path w="533400" h="1214754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899"/>
                </a:lnTo>
                <a:lnTo>
                  <a:pt x="0" y="1125727"/>
                </a:lnTo>
                <a:lnTo>
                  <a:pt x="6979" y="1160331"/>
                </a:lnTo>
                <a:lnTo>
                  <a:pt x="26019" y="1188589"/>
                </a:lnTo>
                <a:lnTo>
                  <a:pt x="54274" y="1207641"/>
                </a:lnTo>
                <a:lnTo>
                  <a:pt x="88900" y="1214627"/>
                </a:lnTo>
                <a:lnTo>
                  <a:pt x="444500" y="1214627"/>
                </a:lnTo>
                <a:lnTo>
                  <a:pt x="479125" y="1207641"/>
                </a:lnTo>
                <a:lnTo>
                  <a:pt x="507380" y="1188589"/>
                </a:lnTo>
                <a:lnTo>
                  <a:pt x="526420" y="1160331"/>
                </a:lnTo>
                <a:lnTo>
                  <a:pt x="533400" y="1125727"/>
                </a:lnTo>
                <a:lnTo>
                  <a:pt x="533400" y="88899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15" name="object 15"/>
          <p:cNvSpPr txBox="1"/>
          <p:nvPr/>
        </p:nvSpPr>
        <p:spPr>
          <a:xfrm>
            <a:off x="3064040" y="5630913"/>
            <a:ext cx="288655" cy="264496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>
              <a:spcBef>
                <a:spcPts val="83"/>
              </a:spcBef>
            </a:pPr>
            <a:r>
              <a:rPr sz="1650" dirty="0">
                <a:latin typeface="Cambria Math"/>
                <a:cs typeface="Cambria Math"/>
              </a:rPr>
              <a:t>𝑋𝑄</a:t>
            </a:r>
            <a:endParaRPr sz="1650">
              <a:latin typeface="Cambria Math"/>
              <a:cs typeface="Cambria Math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28293" y="4527213"/>
            <a:ext cx="2179320" cy="531172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R="4191" algn="ctr">
              <a:spcBef>
                <a:spcPts val="83"/>
              </a:spcBef>
            </a:pPr>
            <a:r>
              <a:rPr sz="1898" b="1" dirty="0">
                <a:latin typeface="Calibri"/>
                <a:cs typeface="Calibri"/>
              </a:rPr>
              <a:t>Single-head</a:t>
            </a:r>
            <a:r>
              <a:rPr sz="1898" b="1" spc="-29" dirty="0">
                <a:latin typeface="Calibri"/>
                <a:cs typeface="Calibri"/>
              </a:rPr>
              <a:t> </a:t>
            </a:r>
            <a:r>
              <a:rPr sz="1898" b="1" dirty="0">
                <a:latin typeface="Calibri"/>
                <a:cs typeface="Calibri"/>
              </a:rPr>
              <a:t>attention</a:t>
            </a:r>
            <a:endParaRPr sz="1898">
              <a:latin typeface="Calibri"/>
              <a:cs typeface="Calibri"/>
            </a:endParaRPr>
          </a:p>
          <a:p>
            <a:pPr marR="3144" algn="ctr">
              <a:spcBef>
                <a:spcPts val="29"/>
              </a:spcBef>
            </a:pPr>
            <a:r>
              <a:rPr sz="1485" spc="-4" dirty="0">
                <a:latin typeface="Calibri"/>
                <a:cs typeface="Calibri"/>
              </a:rPr>
              <a:t>(just</a:t>
            </a:r>
            <a:r>
              <a:rPr sz="1485" spc="-17" dirty="0">
                <a:latin typeface="Calibri"/>
                <a:cs typeface="Calibri"/>
              </a:rPr>
              <a:t> </a:t>
            </a:r>
            <a:r>
              <a:rPr sz="1485" dirty="0">
                <a:latin typeface="Calibri"/>
                <a:cs typeface="Calibri"/>
              </a:rPr>
              <a:t>the </a:t>
            </a:r>
            <a:r>
              <a:rPr sz="1485" spc="-4" dirty="0">
                <a:latin typeface="Calibri"/>
                <a:cs typeface="Calibri"/>
              </a:rPr>
              <a:t>query</a:t>
            </a:r>
            <a:r>
              <a:rPr sz="1485" spc="-12" dirty="0">
                <a:latin typeface="Calibri"/>
                <a:cs typeface="Calibri"/>
              </a:rPr>
              <a:t> </a:t>
            </a:r>
            <a:r>
              <a:rPr sz="1485" spc="-4" dirty="0">
                <a:latin typeface="Calibri"/>
                <a:cs typeface="Calibri"/>
              </a:rPr>
              <a:t>matrix)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67447" y="4326255"/>
            <a:ext cx="2891790" cy="2200275"/>
          </a:xfrm>
          <a:custGeom>
            <a:avLst/>
            <a:gdLst/>
            <a:ahLst/>
            <a:cxnLst/>
            <a:rect l="l" t="t" r="r" b="b"/>
            <a:pathLst>
              <a:path w="3505200" h="2667000">
                <a:moveTo>
                  <a:pt x="0" y="2667000"/>
                </a:moveTo>
                <a:lnTo>
                  <a:pt x="3505200" y="2667000"/>
                </a:lnTo>
                <a:lnTo>
                  <a:pt x="3505200" y="0"/>
                </a:lnTo>
                <a:lnTo>
                  <a:pt x="0" y="0"/>
                </a:lnTo>
                <a:lnTo>
                  <a:pt x="0" y="2667000"/>
                </a:lnTo>
                <a:close/>
              </a:path>
            </a:pathLst>
          </a:custGeom>
          <a:ln w="9525">
            <a:solidFill>
              <a:srgbClr val="175E53"/>
            </a:solidFill>
          </a:ln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18" name="object 18"/>
          <p:cNvSpPr/>
          <p:nvPr/>
        </p:nvSpPr>
        <p:spPr>
          <a:xfrm>
            <a:off x="6030011" y="5269230"/>
            <a:ext cx="440055" cy="1001125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1124204"/>
                </a:lnTo>
                <a:lnTo>
                  <a:pt x="6979" y="1158807"/>
                </a:lnTo>
                <a:lnTo>
                  <a:pt x="26019" y="1187065"/>
                </a:lnTo>
                <a:lnTo>
                  <a:pt x="54274" y="1206117"/>
                </a:lnTo>
                <a:lnTo>
                  <a:pt x="88900" y="1213104"/>
                </a:lnTo>
                <a:lnTo>
                  <a:pt x="444500" y="1213104"/>
                </a:lnTo>
                <a:lnTo>
                  <a:pt x="479125" y="1206117"/>
                </a:lnTo>
                <a:lnTo>
                  <a:pt x="507380" y="1187065"/>
                </a:lnTo>
                <a:lnTo>
                  <a:pt x="526420" y="1158807"/>
                </a:lnTo>
                <a:lnTo>
                  <a:pt x="533400" y="1124204"/>
                </a:lnTo>
                <a:lnTo>
                  <a:pt x="533400" y="88900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19" name="object 19"/>
          <p:cNvSpPr txBox="1"/>
          <p:nvPr/>
        </p:nvSpPr>
        <p:spPr>
          <a:xfrm>
            <a:off x="6185707" y="5619849"/>
            <a:ext cx="146161" cy="264496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>
              <a:spcBef>
                <a:spcPts val="83"/>
              </a:spcBef>
            </a:pPr>
            <a:r>
              <a:rPr sz="1650" dirty="0">
                <a:latin typeface="Cambria Math"/>
                <a:cs typeface="Cambria Math"/>
              </a:rPr>
              <a:t>𝑋</a:t>
            </a:r>
            <a:endParaRPr sz="1650">
              <a:latin typeface="Cambria Math"/>
              <a:cs typeface="Cambria Math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851028" y="5279288"/>
            <a:ext cx="966026" cy="1002173"/>
            <a:chOff x="8304276" y="5117591"/>
            <a:chExt cx="1170940" cy="1214755"/>
          </a:xfrm>
        </p:grpSpPr>
        <p:sp>
          <p:nvSpPr>
            <p:cNvPr id="21" name="object 21"/>
            <p:cNvSpPr/>
            <p:nvPr/>
          </p:nvSpPr>
          <p:spPr>
            <a:xfrm>
              <a:off x="8304276" y="5791199"/>
              <a:ext cx="236220" cy="527685"/>
            </a:xfrm>
            <a:custGeom>
              <a:avLst/>
              <a:gdLst/>
              <a:ahLst/>
              <a:cxnLst/>
              <a:rect l="l" t="t" r="r" b="b"/>
              <a:pathLst>
                <a:path w="236220" h="527685">
                  <a:moveTo>
                    <a:pt x="196850" y="0"/>
                  </a:moveTo>
                  <a:lnTo>
                    <a:pt x="39370" y="0"/>
                  </a:lnTo>
                  <a:lnTo>
                    <a:pt x="24056" y="3094"/>
                  </a:lnTo>
                  <a:lnTo>
                    <a:pt x="11541" y="11531"/>
                  </a:lnTo>
                  <a:lnTo>
                    <a:pt x="3097" y="24045"/>
                  </a:lnTo>
                  <a:lnTo>
                    <a:pt x="0" y="39369"/>
                  </a:lnTo>
                  <a:lnTo>
                    <a:pt x="0" y="487934"/>
                  </a:lnTo>
                  <a:lnTo>
                    <a:pt x="3097" y="503258"/>
                  </a:lnTo>
                  <a:lnTo>
                    <a:pt x="11541" y="515772"/>
                  </a:lnTo>
                  <a:lnTo>
                    <a:pt x="24056" y="524209"/>
                  </a:lnTo>
                  <a:lnTo>
                    <a:pt x="39370" y="527304"/>
                  </a:lnTo>
                  <a:lnTo>
                    <a:pt x="196850" y="527304"/>
                  </a:lnTo>
                  <a:lnTo>
                    <a:pt x="212163" y="524209"/>
                  </a:lnTo>
                  <a:lnTo>
                    <a:pt x="224678" y="515772"/>
                  </a:lnTo>
                  <a:lnTo>
                    <a:pt x="233122" y="503258"/>
                  </a:lnTo>
                  <a:lnTo>
                    <a:pt x="236220" y="487934"/>
                  </a:lnTo>
                  <a:lnTo>
                    <a:pt x="236220" y="39369"/>
                  </a:lnTo>
                  <a:lnTo>
                    <a:pt x="233122" y="24045"/>
                  </a:lnTo>
                  <a:lnTo>
                    <a:pt x="224678" y="11531"/>
                  </a:lnTo>
                  <a:lnTo>
                    <a:pt x="212163" y="3094"/>
                  </a:lnTo>
                  <a:lnTo>
                    <a:pt x="196850" y="0"/>
                  </a:lnTo>
                  <a:close/>
                </a:path>
              </a:pathLst>
            </a:custGeom>
            <a:solidFill>
              <a:srgbClr val="81DFD2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2" name="object 22"/>
            <p:cNvSpPr/>
            <p:nvPr/>
          </p:nvSpPr>
          <p:spPr>
            <a:xfrm>
              <a:off x="9236964" y="5117591"/>
              <a:ext cx="238125" cy="1214755"/>
            </a:xfrm>
            <a:custGeom>
              <a:avLst/>
              <a:gdLst/>
              <a:ahLst/>
              <a:cxnLst/>
              <a:rect l="l" t="t" r="r" b="b"/>
              <a:pathLst>
                <a:path w="238125" h="1214754">
                  <a:moveTo>
                    <a:pt x="198119" y="0"/>
                  </a:moveTo>
                  <a:lnTo>
                    <a:pt x="39624" y="0"/>
                  </a:lnTo>
                  <a:lnTo>
                    <a:pt x="24217" y="3119"/>
                  </a:lnTo>
                  <a:lnTo>
                    <a:pt x="11620" y="11620"/>
                  </a:lnTo>
                  <a:lnTo>
                    <a:pt x="3119" y="24217"/>
                  </a:lnTo>
                  <a:lnTo>
                    <a:pt x="0" y="39623"/>
                  </a:lnTo>
                  <a:lnTo>
                    <a:pt x="0" y="1175003"/>
                  </a:lnTo>
                  <a:lnTo>
                    <a:pt x="3119" y="1190426"/>
                  </a:lnTo>
                  <a:lnTo>
                    <a:pt x="11620" y="1203021"/>
                  </a:lnTo>
                  <a:lnTo>
                    <a:pt x="24217" y="1211513"/>
                  </a:lnTo>
                  <a:lnTo>
                    <a:pt x="39624" y="1214627"/>
                  </a:lnTo>
                  <a:lnTo>
                    <a:pt x="198119" y="1214627"/>
                  </a:lnTo>
                  <a:lnTo>
                    <a:pt x="213526" y="1211513"/>
                  </a:lnTo>
                  <a:lnTo>
                    <a:pt x="226123" y="1203021"/>
                  </a:lnTo>
                  <a:lnTo>
                    <a:pt x="234624" y="1190426"/>
                  </a:lnTo>
                  <a:lnTo>
                    <a:pt x="237743" y="1175003"/>
                  </a:lnTo>
                  <a:lnTo>
                    <a:pt x="237743" y="39623"/>
                  </a:lnTo>
                  <a:lnTo>
                    <a:pt x="234624" y="24217"/>
                  </a:lnTo>
                  <a:lnTo>
                    <a:pt x="226123" y="11620"/>
                  </a:lnTo>
                  <a:lnTo>
                    <a:pt x="213526" y="3119"/>
                  </a:lnTo>
                  <a:lnTo>
                    <a:pt x="198119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852940" y="4527213"/>
            <a:ext cx="2123790" cy="531172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R="4191" algn="ctr">
              <a:spcBef>
                <a:spcPts val="83"/>
              </a:spcBef>
            </a:pPr>
            <a:r>
              <a:rPr sz="1898" b="1" spc="-4" dirty="0">
                <a:latin typeface="Calibri"/>
                <a:cs typeface="Calibri"/>
              </a:rPr>
              <a:t>Multi-head</a:t>
            </a:r>
            <a:r>
              <a:rPr sz="1898" b="1" dirty="0">
                <a:latin typeface="Calibri"/>
                <a:cs typeface="Calibri"/>
              </a:rPr>
              <a:t> attention</a:t>
            </a:r>
            <a:endParaRPr sz="1898">
              <a:latin typeface="Calibri"/>
              <a:cs typeface="Calibri"/>
            </a:endParaRPr>
          </a:p>
          <a:p>
            <a:pPr marR="5239" algn="ctr">
              <a:spcBef>
                <a:spcPts val="29"/>
              </a:spcBef>
            </a:pPr>
            <a:r>
              <a:rPr sz="1485" spc="-4" dirty="0">
                <a:latin typeface="Calibri"/>
                <a:cs typeface="Calibri"/>
              </a:rPr>
              <a:t>(just</a:t>
            </a:r>
            <a:r>
              <a:rPr sz="1485" spc="-17" dirty="0">
                <a:latin typeface="Calibri"/>
                <a:cs typeface="Calibri"/>
              </a:rPr>
              <a:t> </a:t>
            </a:r>
            <a:r>
              <a:rPr sz="1485" dirty="0">
                <a:latin typeface="Calibri"/>
                <a:cs typeface="Calibri"/>
              </a:rPr>
              <a:t>two</a:t>
            </a:r>
            <a:r>
              <a:rPr sz="1485" spc="-4" dirty="0">
                <a:latin typeface="Calibri"/>
                <a:cs typeface="Calibri"/>
              </a:rPr>
              <a:t> heads</a:t>
            </a:r>
            <a:r>
              <a:rPr sz="1485" spc="-9" dirty="0">
                <a:latin typeface="Calibri"/>
                <a:cs typeface="Calibri"/>
              </a:rPr>
              <a:t> </a:t>
            </a:r>
            <a:r>
              <a:rPr sz="1485" spc="-4" dirty="0">
                <a:latin typeface="Calibri"/>
                <a:cs typeface="Calibri"/>
              </a:rPr>
              <a:t>here)</a:t>
            </a:r>
            <a:endParaRPr sz="1485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5460297" y="4322326"/>
            <a:ext cx="2899648" cy="2208133"/>
            <a:chOff x="6618541" y="3957637"/>
            <a:chExt cx="3514725" cy="2676525"/>
          </a:xfrm>
        </p:grpSpPr>
        <p:sp>
          <p:nvSpPr>
            <p:cNvPr id="25" name="object 25"/>
            <p:cNvSpPr/>
            <p:nvPr/>
          </p:nvSpPr>
          <p:spPr>
            <a:xfrm>
              <a:off x="6623304" y="3962400"/>
              <a:ext cx="3505200" cy="2667000"/>
            </a:xfrm>
            <a:custGeom>
              <a:avLst/>
              <a:gdLst/>
              <a:ahLst/>
              <a:cxnLst/>
              <a:rect l="l" t="t" r="r" b="b"/>
              <a:pathLst>
                <a:path w="3505200" h="2667000">
                  <a:moveTo>
                    <a:pt x="0" y="2667000"/>
                  </a:moveTo>
                  <a:lnTo>
                    <a:pt x="3505200" y="2667000"/>
                  </a:lnTo>
                  <a:lnTo>
                    <a:pt x="3505200" y="0"/>
                  </a:lnTo>
                  <a:lnTo>
                    <a:pt x="0" y="0"/>
                  </a:lnTo>
                  <a:lnTo>
                    <a:pt x="0" y="2667000"/>
                  </a:lnTo>
                  <a:close/>
                </a:path>
              </a:pathLst>
            </a:custGeom>
            <a:ln w="9525">
              <a:solidFill>
                <a:srgbClr val="175E53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6" name="object 26"/>
            <p:cNvSpPr/>
            <p:nvPr/>
          </p:nvSpPr>
          <p:spPr>
            <a:xfrm>
              <a:off x="8002524" y="5791200"/>
              <a:ext cx="238125" cy="527685"/>
            </a:xfrm>
            <a:custGeom>
              <a:avLst/>
              <a:gdLst/>
              <a:ahLst/>
              <a:cxnLst/>
              <a:rect l="l" t="t" r="r" b="b"/>
              <a:pathLst>
                <a:path w="238125" h="527685">
                  <a:moveTo>
                    <a:pt x="198120" y="0"/>
                  </a:moveTo>
                  <a:lnTo>
                    <a:pt x="39624" y="0"/>
                  </a:lnTo>
                  <a:lnTo>
                    <a:pt x="24217" y="3114"/>
                  </a:lnTo>
                  <a:lnTo>
                    <a:pt x="11620" y="11606"/>
                  </a:lnTo>
                  <a:lnTo>
                    <a:pt x="3119" y="24201"/>
                  </a:lnTo>
                  <a:lnTo>
                    <a:pt x="0" y="39624"/>
                  </a:lnTo>
                  <a:lnTo>
                    <a:pt x="0" y="487680"/>
                  </a:lnTo>
                  <a:lnTo>
                    <a:pt x="3119" y="503102"/>
                  </a:lnTo>
                  <a:lnTo>
                    <a:pt x="11620" y="515697"/>
                  </a:lnTo>
                  <a:lnTo>
                    <a:pt x="24217" y="524189"/>
                  </a:lnTo>
                  <a:lnTo>
                    <a:pt x="39624" y="527304"/>
                  </a:lnTo>
                  <a:lnTo>
                    <a:pt x="198120" y="527304"/>
                  </a:lnTo>
                  <a:lnTo>
                    <a:pt x="213526" y="524189"/>
                  </a:lnTo>
                  <a:lnTo>
                    <a:pt x="226123" y="515697"/>
                  </a:lnTo>
                  <a:lnTo>
                    <a:pt x="234624" y="503102"/>
                  </a:lnTo>
                  <a:lnTo>
                    <a:pt x="237744" y="487680"/>
                  </a:lnTo>
                  <a:lnTo>
                    <a:pt x="237744" y="39624"/>
                  </a:lnTo>
                  <a:lnTo>
                    <a:pt x="234624" y="24201"/>
                  </a:lnTo>
                  <a:lnTo>
                    <a:pt x="226123" y="11606"/>
                  </a:lnTo>
                  <a:lnTo>
                    <a:pt x="213526" y="3114"/>
                  </a:lnTo>
                  <a:lnTo>
                    <a:pt x="198120" y="0"/>
                  </a:lnTo>
                  <a:close/>
                </a:path>
              </a:pathLst>
            </a:custGeom>
            <a:solidFill>
              <a:srgbClr val="81DFD2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6564572" y="5745579"/>
            <a:ext cx="762762" cy="454997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20955">
              <a:spcBef>
                <a:spcPts val="83"/>
              </a:spcBef>
            </a:pPr>
            <a:r>
              <a:rPr sz="1650" spc="-87" dirty="0">
                <a:latin typeface="Cambria Math"/>
                <a:cs typeface="Cambria Math"/>
              </a:rPr>
              <a:t>𝑄</a:t>
            </a:r>
            <a:r>
              <a:rPr sz="1794" spc="50" baseline="-15325" dirty="0">
                <a:latin typeface="Cambria Math"/>
                <a:cs typeface="Cambria Math"/>
              </a:rPr>
              <a:t>1</a:t>
            </a:r>
            <a:r>
              <a:rPr sz="1794" spc="-74" baseline="-15325" dirty="0">
                <a:latin typeface="Cambria Math"/>
                <a:cs typeface="Cambria Math"/>
              </a:rPr>
              <a:t> </a:t>
            </a:r>
            <a:r>
              <a:rPr sz="1650" spc="-50" dirty="0">
                <a:latin typeface="Cambria Math"/>
                <a:cs typeface="Cambria Math"/>
              </a:rPr>
              <a:t>𝑄</a:t>
            </a:r>
            <a:r>
              <a:rPr sz="1794" spc="50" baseline="-15325" dirty="0">
                <a:latin typeface="Cambria Math"/>
                <a:cs typeface="Cambria Math"/>
              </a:rPr>
              <a:t>2</a:t>
            </a:r>
            <a:r>
              <a:rPr sz="1794" baseline="-15325" dirty="0">
                <a:latin typeface="Cambria Math"/>
                <a:cs typeface="Cambria Math"/>
              </a:rPr>
              <a:t> </a:t>
            </a:r>
            <a:r>
              <a:rPr sz="1794" spc="-142" baseline="-15325" dirty="0">
                <a:latin typeface="Cambria Math"/>
                <a:cs typeface="Cambria Math"/>
              </a:rPr>
              <a:t> </a:t>
            </a:r>
            <a:r>
              <a:rPr sz="4332" b="1" baseline="-3174" dirty="0">
                <a:latin typeface="Calibri"/>
                <a:cs typeface="Calibri"/>
              </a:rPr>
              <a:t>=</a:t>
            </a:r>
            <a:endParaRPr sz="4332" baseline="-3174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391666" y="5279288"/>
            <a:ext cx="194882" cy="1002173"/>
          </a:xfrm>
          <a:custGeom>
            <a:avLst/>
            <a:gdLst/>
            <a:ahLst/>
            <a:cxnLst/>
            <a:rect l="l" t="t" r="r" b="b"/>
            <a:pathLst>
              <a:path w="236220" h="1214754">
                <a:moveTo>
                  <a:pt x="196850" y="0"/>
                </a:moveTo>
                <a:lnTo>
                  <a:pt x="39370" y="0"/>
                </a:lnTo>
                <a:lnTo>
                  <a:pt x="24056" y="3097"/>
                </a:lnTo>
                <a:lnTo>
                  <a:pt x="11541" y="11541"/>
                </a:lnTo>
                <a:lnTo>
                  <a:pt x="3097" y="24056"/>
                </a:lnTo>
                <a:lnTo>
                  <a:pt x="0" y="39369"/>
                </a:lnTo>
                <a:lnTo>
                  <a:pt x="0" y="1175257"/>
                </a:lnTo>
                <a:lnTo>
                  <a:pt x="3097" y="1190582"/>
                </a:lnTo>
                <a:lnTo>
                  <a:pt x="11541" y="1203096"/>
                </a:lnTo>
                <a:lnTo>
                  <a:pt x="24056" y="1211533"/>
                </a:lnTo>
                <a:lnTo>
                  <a:pt x="39370" y="1214627"/>
                </a:lnTo>
                <a:lnTo>
                  <a:pt x="196850" y="1214627"/>
                </a:lnTo>
                <a:lnTo>
                  <a:pt x="212163" y="1211533"/>
                </a:lnTo>
                <a:lnTo>
                  <a:pt x="224678" y="1203096"/>
                </a:lnTo>
                <a:lnTo>
                  <a:pt x="233122" y="1190582"/>
                </a:lnTo>
                <a:lnTo>
                  <a:pt x="236220" y="1175257"/>
                </a:lnTo>
                <a:lnTo>
                  <a:pt x="236220" y="39369"/>
                </a:lnTo>
                <a:lnTo>
                  <a:pt x="233122" y="24056"/>
                </a:lnTo>
                <a:lnTo>
                  <a:pt x="224678" y="11541"/>
                </a:lnTo>
                <a:lnTo>
                  <a:pt x="212163" y="3097"/>
                </a:lnTo>
                <a:lnTo>
                  <a:pt x="19685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29" name="object 29"/>
          <p:cNvSpPr txBox="1"/>
          <p:nvPr/>
        </p:nvSpPr>
        <p:spPr>
          <a:xfrm>
            <a:off x="7292968" y="5647761"/>
            <a:ext cx="689420" cy="213184"/>
          </a:xfrm>
          <a:prstGeom prst="rect">
            <a:avLst/>
          </a:prstGeom>
        </p:spPr>
        <p:txBody>
          <a:bodyPr vert="horz" wrap="square" lIns="0" tIns="9954" rIns="0" bIns="0" rtlCol="0">
            <a:spAutoFit/>
          </a:bodyPr>
          <a:lstStyle/>
          <a:p>
            <a:pPr marL="20955">
              <a:spcBef>
                <a:spcPts val="78"/>
              </a:spcBef>
            </a:pPr>
            <a:r>
              <a:rPr sz="1320" spc="-4" dirty="0">
                <a:latin typeface="Cambria Math"/>
                <a:cs typeface="Cambria Math"/>
              </a:rPr>
              <a:t>𝑋𝑄</a:t>
            </a:r>
            <a:r>
              <a:rPr sz="1423" spc="-6" baseline="-14492" dirty="0">
                <a:latin typeface="Cambria Math"/>
                <a:cs typeface="Cambria Math"/>
              </a:rPr>
              <a:t>1</a:t>
            </a:r>
            <a:r>
              <a:rPr sz="1423" spc="285" baseline="-14492" dirty="0">
                <a:latin typeface="Cambria Math"/>
                <a:cs typeface="Cambria Math"/>
              </a:rPr>
              <a:t> </a:t>
            </a:r>
            <a:r>
              <a:rPr sz="1320" spc="9" dirty="0">
                <a:latin typeface="Cambria Math"/>
                <a:cs typeface="Cambria Math"/>
              </a:rPr>
              <a:t>𝑋𝑄</a:t>
            </a:r>
            <a:r>
              <a:rPr sz="1423" spc="12" baseline="-14492" dirty="0">
                <a:latin typeface="Cambria Math"/>
                <a:cs typeface="Cambria Math"/>
              </a:rPr>
              <a:t>2</a:t>
            </a:r>
            <a:endParaRPr sz="1423" baseline="-14492">
              <a:latin typeface="Cambria Math"/>
              <a:cs typeface="Cambria Math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514749" y="4828965"/>
            <a:ext cx="1286637" cy="924677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 marR="4191">
              <a:spcBef>
                <a:spcPts val="83"/>
              </a:spcBef>
            </a:pPr>
            <a:r>
              <a:rPr sz="1485" spc="-4" dirty="0">
                <a:solidFill>
                  <a:srgbClr val="007B92"/>
                </a:solidFill>
                <a:latin typeface="Calibri"/>
                <a:cs typeface="Calibri"/>
              </a:rPr>
              <a:t>Same</a:t>
            </a:r>
            <a:r>
              <a:rPr sz="1485" spc="-37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485" dirty="0">
                <a:solidFill>
                  <a:srgbClr val="007B92"/>
                </a:solidFill>
                <a:latin typeface="Calibri"/>
                <a:cs typeface="Calibri"/>
              </a:rPr>
              <a:t>amount</a:t>
            </a:r>
            <a:r>
              <a:rPr sz="1485" spc="-42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485" spc="-4" dirty="0">
                <a:solidFill>
                  <a:srgbClr val="007B92"/>
                </a:solidFill>
                <a:latin typeface="Calibri"/>
                <a:cs typeface="Calibri"/>
              </a:rPr>
              <a:t>of </a:t>
            </a:r>
            <a:r>
              <a:rPr sz="1485" spc="-322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485" spc="-9" dirty="0">
                <a:solidFill>
                  <a:srgbClr val="007B92"/>
                </a:solidFill>
                <a:latin typeface="Calibri"/>
                <a:cs typeface="Calibri"/>
              </a:rPr>
              <a:t>computation </a:t>
            </a:r>
            <a:r>
              <a:rPr sz="1485" dirty="0">
                <a:solidFill>
                  <a:srgbClr val="007B92"/>
                </a:solidFill>
                <a:latin typeface="Calibri"/>
                <a:cs typeface="Calibri"/>
              </a:rPr>
              <a:t>as </a:t>
            </a:r>
            <a:r>
              <a:rPr sz="1485" spc="4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485" spc="-4" dirty="0">
                <a:solidFill>
                  <a:srgbClr val="007B92"/>
                </a:solidFill>
                <a:latin typeface="Calibri"/>
                <a:cs typeface="Calibri"/>
              </a:rPr>
              <a:t>single-head </a:t>
            </a:r>
            <a:r>
              <a:rPr sz="1485" dirty="0">
                <a:solidFill>
                  <a:srgbClr val="007B92"/>
                </a:solidFill>
                <a:latin typeface="Calibri"/>
                <a:cs typeface="Calibri"/>
              </a:rPr>
              <a:t>self- </a:t>
            </a:r>
            <a:r>
              <a:rPr sz="1485" spc="-326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485" spc="-12" dirty="0">
                <a:solidFill>
                  <a:srgbClr val="007B92"/>
                </a:solidFill>
                <a:latin typeface="Calibri"/>
                <a:cs typeface="Calibri"/>
              </a:rPr>
              <a:t>attention!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CB6FD3-DC28-42D8-9067-A0C5A3B4CC9C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7B36F2A8-14D4-4483-8C9A-CEAFE067D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1083374"/>
          </a:xfrm>
        </p:spPr>
        <p:txBody>
          <a:bodyPr/>
          <a:lstStyle/>
          <a:p>
            <a:r>
              <a:rPr lang="en-US" sz="3520" spc="4" dirty="0">
                <a:cs typeface="Calibri"/>
              </a:rPr>
              <a:t>The</a:t>
            </a:r>
            <a:r>
              <a:rPr lang="en-US" sz="3520" spc="9" dirty="0">
                <a:cs typeface="Calibri"/>
              </a:rPr>
              <a:t> </a:t>
            </a:r>
            <a:r>
              <a:rPr lang="en-US" sz="3520" spc="4" dirty="0">
                <a:cs typeface="Calibri"/>
              </a:rPr>
              <a:t>Transformer</a:t>
            </a:r>
            <a:r>
              <a:rPr lang="en-US" sz="3520" dirty="0">
                <a:cs typeface="Calibri"/>
              </a:rPr>
              <a:t> </a:t>
            </a:r>
            <a:r>
              <a:rPr lang="en-US" sz="3520" spc="4" dirty="0">
                <a:cs typeface="Calibri"/>
              </a:rPr>
              <a:t>Encoder:</a:t>
            </a:r>
            <a:r>
              <a:rPr lang="en-US" sz="3520" spc="21" dirty="0">
                <a:cs typeface="Calibri"/>
              </a:rPr>
              <a:t> </a:t>
            </a:r>
            <a:br>
              <a:rPr lang="en-US" sz="3520" spc="21" dirty="0">
                <a:cs typeface="Calibri"/>
              </a:rPr>
            </a:br>
            <a:r>
              <a:rPr lang="en-US" sz="3520" spc="4" dirty="0"/>
              <a:t>Multi-headed</a:t>
            </a:r>
            <a:r>
              <a:rPr lang="en-US" sz="3520" spc="17" dirty="0"/>
              <a:t> </a:t>
            </a:r>
            <a:r>
              <a:rPr lang="en-US" sz="3520" spc="4" dirty="0"/>
              <a:t>attention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01054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1894" y="390906"/>
            <a:ext cx="6050407" cy="52193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10"/>
              </a:spcBef>
            </a:pPr>
            <a:r>
              <a:rPr sz="3300" spc="-176" dirty="0"/>
              <a:t>Attention </a:t>
            </a:r>
            <a:r>
              <a:rPr sz="3300" spc="-193" dirty="0"/>
              <a:t>visualization in </a:t>
            </a:r>
            <a:r>
              <a:rPr sz="3300" spc="-209" dirty="0"/>
              <a:t>layer</a:t>
            </a:r>
            <a:r>
              <a:rPr sz="3300" spc="-505" dirty="0"/>
              <a:t> </a:t>
            </a:r>
            <a:r>
              <a:rPr sz="3300" spc="-279" dirty="0"/>
              <a:t>5</a:t>
            </a:r>
            <a:endParaRPr sz="3300" dirty="0"/>
          </a:p>
        </p:txBody>
      </p:sp>
      <p:sp>
        <p:nvSpPr>
          <p:cNvPr id="3" name="object 3"/>
          <p:cNvSpPr txBox="1"/>
          <p:nvPr/>
        </p:nvSpPr>
        <p:spPr>
          <a:xfrm>
            <a:off x="421894" y="1324102"/>
            <a:ext cx="8652320" cy="42037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91160" indent="-377190" defTabSz="1005840">
              <a:spcBef>
                <a:spcPts val="110"/>
              </a:spcBef>
              <a:buClr>
                <a:srgbClr val="CC0000"/>
              </a:buClr>
              <a:buFont typeface="Times New Roman"/>
              <a:buChar char="•"/>
              <a:tabLst>
                <a:tab pos="390462" algn="l"/>
                <a:tab pos="391160" algn="l"/>
              </a:tabLst>
              <a:defRPr/>
            </a:pPr>
            <a:r>
              <a:rPr sz="2640" spc="-116" dirty="0">
                <a:solidFill>
                  <a:prstClr val="black"/>
                </a:solidFill>
                <a:latin typeface="Arial"/>
                <a:cs typeface="Arial"/>
              </a:rPr>
              <a:t>Words</a:t>
            </a:r>
            <a:r>
              <a:rPr sz="2640" spc="-14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640" spc="-33" dirty="0">
                <a:solidFill>
                  <a:prstClr val="black"/>
                </a:solidFill>
                <a:latin typeface="Arial"/>
                <a:cs typeface="Arial"/>
              </a:rPr>
              <a:t>start</a:t>
            </a:r>
            <a:r>
              <a:rPr sz="2640" spc="-14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640" spc="33" dirty="0">
                <a:solidFill>
                  <a:prstClr val="black"/>
                </a:solidFill>
                <a:latin typeface="Arial"/>
                <a:cs typeface="Arial"/>
              </a:rPr>
              <a:t>to</a:t>
            </a:r>
            <a:r>
              <a:rPr sz="2640" spc="-14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640" spc="-138" dirty="0">
                <a:solidFill>
                  <a:prstClr val="black"/>
                </a:solidFill>
                <a:latin typeface="Arial"/>
                <a:cs typeface="Arial"/>
              </a:rPr>
              <a:t>pay</a:t>
            </a:r>
            <a:r>
              <a:rPr sz="2640" spc="-14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640" spc="-17" dirty="0">
                <a:solidFill>
                  <a:prstClr val="black"/>
                </a:solidFill>
                <a:latin typeface="Arial"/>
                <a:cs typeface="Arial"/>
              </a:rPr>
              <a:t>attention</a:t>
            </a:r>
            <a:r>
              <a:rPr sz="2640" spc="-14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640" spc="33" dirty="0">
                <a:solidFill>
                  <a:prstClr val="black"/>
                </a:solidFill>
                <a:latin typeface="Arial"/>
                <a:cs typeface="Arial"/>
              </a:rPr>
              <a:t>to</a:t>
            </a:r>
            <a:r>
              <a:rPr sz="2640" spc="-14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640" spc="-28" dirty="0">
                <a:solidFill>
                  <a:prstClr val="black"/>
                </a:solidFill>
                <a:latin typeface="Arial"/>
                <a:cs typeface="Arial"/>
              </a:rPr>
              <a:t>other</a:t>
            </a:r>
            <a:r>
              <a:rPr sz="2640" spc="-14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640" spc="-88" dirty="0">
                <a:solidFill>
                  <a:prstClr val="black"/>
                </a:solidFill>
                <a:latin typeface="Arial"/>
                <a:cs typeface="Arial"/>
              </a:rPr>
              <a:t>words</a:t>
            </a:r>
            <a:r>
              <a:rPr sz="2640" spc="-14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640" spc="-38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sz="2640" spc="-14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640" spc="-132" dirty="0">
                <a:solidFill>
                  <a:prstClr val="black"/>
                </a:solidFill>
                <a:latin typeface="Arial"/>
                <a:cs typeface="Arial"/>
              </a:rPr>
              <a:t>sensible</a:t>
            </a:r>
            <a:r>
              <a:rPr sz="2640" spc="-13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640" spc="-165" dirty="0">
                <a:solidFill>
                  <a:prstClr val="black"/>
                </a:solidFill>
                <a:latin typeface="Arial"/>
                <a:cs typeface="Arial"/>
              </a:rPr>
              <a:t>ways</a:t>
            </a:r>
            <a:endParaRPr sz="264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6623" y="1911400"/>
            <a:ext cx="8683752" cy="48816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5840">
              <a:defRPr/>
            </a:pPr>
            <a:endParaRPr sz="19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B23D04-97B6-4290-BF30-938EE31A210E}"/>
              </a:ext>
            </a:extLst>
          </p:cNvPr>
          <p:cNvSpPr txBox="1"/>
          <p:nvPr/>
        </p:nvSpPr>
        <p:spPr>
          <a:xfrm>
            <a:off x="0" y="7353401"/>
            <a:ext cx="1636602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4270317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4474" y="596264"/>
            <a:ext cx="9493712" cy="469496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3300" dirty="0">
                <a:solidFill>
                  <a:srgbClr val="3A87FF"/>
                </a:solidFill>
              </a:rPr>
              <a:t>How do we represent the meaning of a word?</a:t>
            </a:r>
            <a:endParaRPr sz="3300" dirty="0"/>
          </a:p>
        </p:txBody>
      </p:sp>
      <p:sp>
        <p:nvSpPr>
          <p:cNvPr id="3" name="object 3"/>
          <p:cNvSpPr txBox="1"/>
          <p:nvPr/>
        </p:nvSpPr>
        <p:spPr>
          <a:xfrm>
            <a:off x="694474" y="1976830"/>
            <a:ext cx="9223325" cy="4240946"/>
          </a:xfrm>
          <a:prstGeom prst="rect">
            <a:avLst/>
          </a:prstGeom>
        </p:spPr>
        <p:txBody>
          <a:bodyPr vert="horz" wrap="square" lIns="0" tIns="245913" rIns="0" bIns="0" rtlCol="0">
            <a:spAutoFit/>
          </a:bodyPr>
          <a:lstStyle/>
          <a:p>
            <a:pPr marL="12327" defTabSz="887554">
              <a:spcBef>
                <a:spcPts val="1936"/>
              </a:spcBef>
              <a:defRPr/>
            </a:pPr>
            <a:r>
              <a:rPr sz="2640" dirty="0">
                <a:solidFill>
                  <a:prstClr val="black"/>
                </a:solidFill>
                <a:latin typeface="Trebuchet MS"/>
                <a:cs typeface="Trebuchet MS"/>
              </a:rPr>
              <a:t>Definition: </a:t>
            </a:r>
            <a:r>
              <a:rPr sz="2640" b="1" dirty="0">
                <a:solidFill>
                  <a:prstClr val="black"/>
                </a:solidFill>
                <a:latin typeface="Trebuchet MS"/>
                <a:cs typeface="Trebuchet MS"/>
              </a:rPr>
              <a:t>meaning </a:t>
            </a:r>
            <a:r>
              <a:rPr sz="2640" dirty="0">
                <a:solidFill>
                  <a:prstClr val="black"/>
                </a:solidFill>
                <a:latin typeface="Trebuchet MS"/>
                <a:cs typeface="Trebuchet MS"/>
              </a:rPr>
              <a:t>(Webster dictionary)</a:t>
            </a:r>
          </a:p>
          <a:p>
            <a:pPr marL="485689" indent="-473362" defTabSz="887554">
              <a:spcBef>
                <a:spcPts val="1839"/>
              </a:spcBef>
              <a:buClr>
                <a:srgbClr val="CC0000"/>
              </a:buClr>
              <a:buFont typeface="Arial"/>
              <a:buChar char="•"/>
              <a:tabLst>
                <a:tab pos="485073" algn="l"/>
                <a:tab pos="485689" algn="l"/>
              </a:tabLst>
              <a:defRPr/>
            </a:pPr>
            <a:r>
              <a:rPr sz="2640" dirty="0">
                <a:solidFill>
                  <a:prstClr val="black"/>
                </a:solidFill>
                <a:latin typeface="Trebuchet MS"/>
                <a:cs typeface="Trebuchet MS"/>
              </a:rPr>
              <a:t>the idea that is represented by a word, phrase, etc.</a:t>
            </a:r>
          </a:p>
          <a:p>
            <a:pPr marL="485073" marR="922070" indent="-473362" defTabSz="887554">
              <a:spcBef>
                <a:spcPts val="1863"/>
              </a:spcBef>
              <a:buClr>
                <a:srgbClr val="CC0000"/>
              </a:buClr>
              <a:buFont typeface="Arial"/>
              <a:buChar char="•"/>
              <a:tabLst>
                <a:tab pos="485073" algn="l"/>
                <a:tab pos="485689" algn="l"/>
              </a:tabLst>
              <a:defRPr/>
            </a:pPr>
            <a:r>
              <a:rPr sz="2640" dirty="0">
                <a:solidFill>
                  <a:prstClr val="black"/>
                </a:solidFill>
                <a:latin typeface="Trebuchet MS"/>
                <a:cs typeface="Trebuchet MS"/>
              </a:rPr>
              <a:t>the idea that a person wants to express by using  words, signs, etc.</a:t>
            </a:r>
          </a:p>
          <a:p>
            <a:pPr marL="12327" marR="4931" defTabSz="887554">
              <a:lnSpc>
                <a:spcPct val="152700"/>
              </a:lnSpc>
              <a:spcBef>
                <a:spcPts val="92"/>
              </a:spcBef>
              <a:buClr>
                <a:srgbClr val="CC0000"/>
              </a:buClr>
              <a:buFont typeface="Arial"/>
              <a:buChar char="•"/>
              <a:tabLst>
                <a:tab pos="485073" algn="l"/>
                <a:tab pos="485689" algn="l"/>
              </a:tabLst>
              <a:defRPr/>
            </a:pPr>
            <a:r>
              <a:rPr lang="en-US" sz="2640" dirty="0">
                <a:solidFill>
                  <a:prstClr val="black"/>
                </a:solidFill>
                <a:latin typeface="Trebuchet MS"/>
                <a:cs typeface="Trebuchet MS"/>
              </a:rPr>
              <a:t>    </a:t>
            </a:r>
            <a:r>
              <a:rPr sz="2640" dirty="0">
                <a:solidFill>
                  <a:prstClr val="black"/>
                </a:solidFill>
                <a:latin typeface="Trebuchet MS"/>
                <a:cs typeface="Trebuchet MS"/>
              </a:rPr>
              <a:t>the idea that is expressed in a work of writing, art, etc.  Commonest linguistic way of thinking of meaning:</a:t>
            </a:r>
          </a:p>
          <a:p>
            <a:pPr marL="1023768" defTabSz="887554">
              <a:spcBef>
                <a:spcPts val="1839"/>
              </a:spcBef>
              <a:defRPr/>
            </a:pPr>
            <a:r>
              <a:rPr sz="2640" dirty="0">
                <a:solidFill>
                  <a:prstClr val="black"/>
                </a:solidFill>
                <a:latin typeface="Trebuchet MS"/>
                <a:cs typeface="Trebuchet MS"/>
              </a:rPr>
              <a:t>signifier (symbol) </a:t>
            </a:r>
            <a:r>
              <a:rPr sz="2640" dirty="0">
                <a:solidFill>
                  <a:prstClr val="black"/>
                </a:solidFill>
                <a:latin typeface="DejaVu Sans"/>
                <a:cs typeface="DejaVu Sans"/>
              </a:rPr>
              <a:t>⟺ </a:t>
            </a:r>
            <a:r>
              <a:rPr sz="2640" dirty="0">
                <a:solidFill>
                  <a:prstClr val="black"/>
                </a:solidFill>
                <a:latin typeface="Trebuchet MS"/>
                <a:cs typeface="Trebuchet MS"/>
              </a:rPr>
              <a:t>signified (idea or thing)</a:t>
            </a:r>
          </a:p>
        </p:txBody>
      </p:sp>
      <p:sp>
        <p:nvSpPr>
          <p:cNvPr id="4" name="object 4"/>
          <p:cNvSpPr/>
          <p:nvPr/>
        </p:nvSpPr>
        <p:spPr>
          <a:xfrm>
            <a:off x="1535174" y="5638281"/>
            <a:ext cx="7141341" cy="700759"/>
          </a:xfrm>
          <a:custGeom>
            <a:avLst/>
            <a:gdLst/>
            <a:ahLst/>
            <a:cxnLst/>
            <a:rect l="l" t="t" r="r" b="b"/>
            <a:pathLst>
              <a:path w="7357745" h="721995">
                <a:moveTo>
                  <a:pt x="0" y="120298"/>
                </a:moveTo>
                <a:lnTo>
                  <a:pt x="9453" y="73472"/>
                </a:lnTo>
                <a:lnTo>
                  <a:pt x="35234" y="35234"/>
                </a:lnTo>
                <a:lnTo>
                  <a:pt x="73472" y="9453"/>
                </a:lnTo>
                <a:lnTo>
                  <a:pt x="120297" y="0"/>
                </a:lnTo>
                <a:lnTo>
                  <a:pt x="7237045" y="0"/>
                </a:lnTo>
                <a:lnTo>
                  <a:pt x="7283872" y="9453"/>
                </a:lnTo>
                <a:lnTo>
                  <a:pt x="7322110" y="35234"/>
                </a:lnTo>
                <a:lnTo>
                  <a:pt x="7347890" y="73472"/>
                </a:lnTo>
                <a:lnTo>
                  <a:pt x="7357343" y="120298"/>
                </a:lnTo>
                <a:lnTo>
                  <a:pt x="7357343" y="601467"/>
                </a:lnTo>
                <a:lnTo>
                  <a:pt x="7347890" y="648293"/>
                </a:lnTo>
                <a:lnTo>
                  <a:pt x="7322110" y="686531"/>
                </a:lnTo>
                <a:lnTo>
                  <a:pt x="7283872" y="712312"/>
                </a:lnTo>
                <a:lnTo>
                  <a:pt x="7237045" y="721766"/>
                </a:lnTo>
                <a:lnTo>
                  <a:pt x="120297" y="721766"/>
                </a:lnTo>
                <a:lnTo>
                  <a:pt x="73472" y="712312"/>
                </a:lnTo>
                <a:lnTo>
                  <a:pt x="35234" y="686531"/>
                </a:lnTo>
                <a:lnTo>
                  <a:pt x="9453" y="648293"/>
                </a:lnTo>
                <a:lnTo>
                  <a:pt x="0" y="601467"/>
                </a:lnTo>
                <a:lnTo>
                  <a:pt x="0" y="120298"/>
                </a:lnTo>
                <a:close/>
              </a:path>
            </a:pathLst>
          </a:custGeom>
          <a:ln w="30479">
            <a:solidFill>
              <a:srgbClr val="BB57BE"/>
            </a:solidFill>
          </a:ln>
        </p:spPr>
        <p:txBody>
          <a:bodyPr wrap="square" lIns="0" tIns="0" rIns="0" bIns="0" rtlCol="0"/>
          <a:lstStyle/>
          <a:p>
            <a:pPr defTabSz="887554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20119" y="6710194"/>
            <a:ext cx="3781144" cy="460583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marL="12327" defTabSz="887554">
              <a:spcBef>
                <a:spcPts val="97"/>
              </a:spcBef>
              <a:defRPr/>
            </a:pPr>
            <a:r>
              <a:rPr sz="2912" spc="-78" dirty="0">
                <a:solidFill>
                  <a:srgbClr val="BB57BE"/>
                </a:solidFill>
                <a:latin typeface="Trebuchet MS"/>
                <a:cs typeface="Trebuchet MS"/>
              </a:rPr>
              <a:t>= </a:t>
            </a:r>
            <a:r>
              <a:rPr sz="2912" spc="-131" dirty="0">
                <a:solidFill>
                  <a:srgbClr val="BB57BE"/>
                </a:solidFill>
                <a:latin typeface="Trebuchet MS"/>
                <a:cs typeface="Trebuchet MS"/>
              </a:rPr>
              <a:t>denotational</a:t>
            </a:r>
            <a:r>
              <a:rPr sz="2912" spc="-427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912" spc="-131" dirty="0">
                <a:solidFill>
                  <a:srgbClr val="BB57BE"/>
                </a:solidFill>
                <a:latin typeface="Trebuchet MS"/>
                <a:cs typeface="Trebuchet MS"/>
              </a:rPr>
              <a:t>semantics</a:t>
            </a:r>
            <a:endParaRPr sz="2912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0AF5BC-D543-4281-9752-DA0D7EC501FF}"/>
              </a:ext>
            </a:extLst>
          </p:cNvPr>
          <p:cNvSpPr txBox="1"/>
          <p:nvPr/>
        </p:nvSpPr>
        <p:spPr>
          <a:xfrm>
            <a:off x="0" y="7353401"/>
            <a:ext cx="1636602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33854764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1893" y="439523"/>
            <a:ext cx="9458389" cy="52193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10"/>
              </a:spcBef>
            </a:pPr>
            <a:r>
              <a:rPr sz="3300" spc="-160" dirty="0"/>
              <a:t>Attention </a:t>
            </a:r>
            <a:r>
              <a:rPr sz="3300" spc="-182" dirty="0"/>
              <a:t>visualization: </a:t>
            </a:r>
            <a:r>
              <a:rPr sz="3300" spc="-165" dirty="0"/>
              <a:t>Implicit </a:t>
            </a:r>
            <a:r>
              <a:rPr sz="3300" spc="-154" dirty="0"/>
              <a:t>anaphora</a:t>
            </a:r>
            <a:r>
              <a:rPr sz="3300" spc="-528" dirty="0"/>
              <a:t> </a:t>
            </a:r>
            <a:r>
              <a:rPr sz="3300" spc="-160" dirty="0"/>
              <a:t>resolution</a:t>
            </a:r>
          </a:p>
        </p:txBody>
      </p:sp>
      <p:sp>
        <p:nvSpPr>
          <p:cNvPr id="3" name="object 3"/>
          <p:cNvSpPr/>
          <p:nvPr/>
        </p:nvSpPr>
        <p:spPr>
          <a:xfrm>
            <a:off x="1089660" y="1314601"/>
            <a:ext cx="7721498" cy="48347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5840">
              <a:defRPr/>
            </a:pPr>
            <a:endParaRPr sz="19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4431" y="6765696"/>
            <a:ext cx="8445562" cy="621645"/>
          </a:xfrm>
          <a:prstGeom prst="rect">
            <a:avLst/>
          </a:prstGeom>
        </p:spPr>
        <p:txBody>
          <a:bodyPr vert="horz" wrap="square" lIns="0" tIns="31433" rIns="0" bIns="0" rtlCol="0">
            <a:spAutoFit/>
          </a:bodyPr>
          <a:lstStyle/>
          <a:p>
            <a:pPr marL="41910" marR="33528" defTabSz="1005840">
              <a:lnSpc>
                <a:spcPts val="2299"/>
              </a:lnSpc>
              <a:spcBef>
                <a:spcPts val="248"/>
              </a:spcBef>
              <a:defRPr/>
            </a:pPr>
            <a:r>
              <a:rPr sz="1980" spc="-61" dirty="0">
                <a:solidFill>
                  <a:prstClr val="black"/>
                </a:solidFill>
                <a:latin typeface="Arial"/>
                <a:cs typeface="Arial"/>
              </a:rPr>
              <a:t>In </a:t>
            </a:r>
            <a:r>
              <a:rPr sz="1980" spc="-28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r>
              <a:rPr sz="1980" spc="-41" baseline="23148" dirty="0">
                <a:solidFill>
                  <a:prstClr val="black"/>
                </a:solidFill>
                <a:latin typeface="Arial"/>
                <a:cs typeface="Arial"/>
              </a:rPr>
              <a:t>th </a:t>
            </a:r>
            <a:r>
              <a:rPr sz="1980" spc="-110" dirty="0">
                <a:solidFill>
                  <a:prstClr val="black"/>
                </a:solidFill>
                <a:latin typeface="Arial"/>
                <a:cs typeface="Arial"/>
              </a:rPr>
              <a:t>layer. </a:t>
            </a:r>
            <a:r>
              <a:rPr sz="1980" spc="-77" dirty="0">
                <a:solidFill>
                  <a:prstClr val="black"/>
                </a:solidFill>
                <a:latin typeface="Arial"/>
                <a:cs typeface="Arial"/>
              </a:rPr>
              <a:t>Isolated </a:t>
            </a:r>
            <a:r>
              <a:rPr sz="1980" spc="-44" dirty="0">
                <a:solidFill>
                  <a:prstClr val="black"/>
                </a:solidFill>
                <a:latin typeface="Arial"/>
                <a:cs typeface="Arial"/>
              </a:rPr>
              <a:t>attentions </a:t>
            </a:r>
            <a:r>
              <a:rPr sz="1980" spc="-22" dirty="0">
                <a:solidFill>
                  <a:prstClr val="black"/>
                </a:solidFill>
                <a:latin typeface="Arial"/>
                <a:cs typeface="Arial"/>
              </a:rPr>
              <a:t>from </a:t>
            </a:r>
            <a:r>
              <a:rPr sz="1980" spc="-44" dirty="0">
                <a:solidFill>
                  <a:prstClr val="black"/>
                </a:solidFill>
                <a:latin typeface="Arial"/>
                <a:cs typeface="Arial"/>
              </a:rPr>
              <a:t>just </a:t>
            </a:r>
            <a:r>
              <a:rPr sz="1980" spc="-28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1980" spc="-44" dirty="0">
                <a:solidFill>
                  <a:prstClr val="black"/>
                </a:solidFill>
                <a:latin typeface="Arial"/>
                <a:cs typeface="Arial"/>
              </a:rPr>
              <a:t>word </a:t>
            </a:r>
            <a:r>
              <a:rPr sz="1980" dirty="0">
                <a:solidFill>
                  <a:prstClr val="black"/>
                </a:solidFill>
                <a:latin typeface="Arial"/>
                <a:cs typeface="Arial"/>
              </a:rPr>
              <a:t>‘its’ </a:t>
            </a:r>
            <a:r>
              <a:rPr sz="1980" spc="-6" dirty="0">
                <a:solidFill>
                  <a:prstClr val="black"/>
                </a:solidFill>
                <a:latin typeface="Arial"/>
                <a:cs typeface="Arial"/>
              </a:rPr>
              <a:t>for</a:t>
            </a:r>
            <a:r>
              <a:rPr sz="1980" spc="-39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80" spc="-28" dirty="0">
                <a:solidFill>
                  <a:prstClr val="black"/>
                </a:solidFill>
                <a:latin typeface="Arial"/>
                <a:cs typeface="Arial"/>
              </a:rPr>
              <a:t>attention </a:t>
            </a:r>
            <a:r>
              <a:rPr sz="1980" spc="-125" dirty="0">
                <a:solidFill>
                  <a:prstClr val="black"/>
                </a:solidFill>
                <a:latin typeface="Arial"/>
                <a:cs typeface="Arial"/>
              </a:rPr>
              <a:t>heads </a:t>
            </a:r>
            <a:r>
              <a:rPr sz="1980" spc="-99" dirty="0">
                <a:solidFill>
                  <a:prstClr val="black"/>
                </a:solidFill>
                <a:latin typeface="Arial"/>
                <a:cs typeface="Arial"/>
              </a:rPr>
              <a:t>5 </a:t>
            </a:r>
            <a:r>
              <a:rPr sz="1980" spc="-94" dirty="0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sz="1980" spc="-77" dirty="0">
                <a:solidFill>
                  <a:prstClr val="black"/>
                </a:solidFill>
                <a:latin typeface="Arial"/>
                <a:cs typeface="Arial"/>
              </a:rPr>
              <a:t>6.  </a:t>
            </a:r>
            <a:r>
              <a:rPr sz="1980" spc="-61" dirty="0">
                <a:solidFill>
                  <a:prstClr val="black"/>
                </a:solidFill>
                <a:latin typeface="Arial"/>
                <a:cs typeface="Arial"/>
              </a:rPr>
              <a:t>Note</a:t>
            </a:r>
            <a:r>
              <a:rPr sz="1980" spc="-9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80" spc="-6" dirty="0">
                <a:solidFill>
                  <a:prstClr val="black"/>
                </a:solidFill>
                <a:latin typeface="Arial"/>
                <a:cs typeface="Arial"/>
              </a:rPr>
              <a:t>that</a:t>
            </a:r>
            <a:r>
              <a:rPr sz="1980" spc="-10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80" spc="-28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1980" spc="-9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80" spc="-44" dirty="0">
                <a:solidFill>
                  <a:prstClr val="black"/>
                </a:solidFill>
                <a:latin typeface="Arial"/>
                <a:cs typeface="Arial"/>
              </a:rPr>
              <a:t>attentions</a:t>
            </a:r>
            <a:r>
              <a:rPr sz="1980" spc="-10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80" spc="-94" dirty="0">
                <a:solidFill>
                  <a:prstClr val="black"/>
                </a:solidFill>
                <a:latin typeface="Arial"/>
                <a:cs typeface="Arial"/>
              </a:rPr>
              <a:t>are </a:t>
            </a:r>
            <a:r>
              <a:rPr sz="1980" spc="-77" dirty="0">
                <a:solidFill>
                  <a:prstClr val="black"/>
                </a:solidFill>
                <a:latin typeface="Arial"/>
                <a:cs typeface="Arial"/>
              </a:rPr>
              <a:t>very</a:t>
            </a:r>
            <a:r>
              <a:rPr sz="1980" spc="-99" dirty="0">
                <a:solidFill>
                  <a:prstClr val="black"/>
                </a:solidFill>
                <a:latin typeface="Arial"/>
                <a:cs typeface="Arial"/>
              </a:rPr>
              <a:t> sharp</a:t>
            </a:r>
            <a:r>
              <a:rPr sz="1980" spc="-9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80" spc="-6" dirty="0">
                <a:solidFill>
                  <a:prstClr val="black"/>
                </a:solidFill>
                <a:latin typeface="Arial"/>
                <a:cs typeface="Arial"/>
              </a:rPr>
              <a:t>for</a:t>
            </a:r>
            <a:r>
              <a:rPr sz="1980" spc="-10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80" spc="-44" dirty="0">
                <a:solidFill>
                  <a:prstClr val="black"/>
                </a:solidFill>
                <a:latin typeface="Arial"/>
                <a:cs typeface="Arial"/>
              </a:rPr>
              <a:t>this</a:t>
            </a:r>
            <a:r>
              <a:rPr sz="1980" spc="-10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80" spc="-44" dirty="0">
                <a:solidFill>
                  <a:prstClr val="black"/>
                </a:solidFill>
                <a:latin typeface="Arial"/>
                <a:cs typeface="Arial"/>
              </a:rPr>
              <a:t>word.</a:t>
            </a:r>
            <a:endParaRPr sz="198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21226A-3144-4AF1-921A-8EEA666A5253}"/>
              </a:ext>
            </a:extLst>
          </p:cNvPr>
          <p:cNvSpPr txBox="1"/>
          <p:nvPr/>
        </p:nvSpPr>
        <p:spPr>
          <a:xfrm>
            <a:off x="0" y="7353401"/>
            <a:ext cx="1636602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33610356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88E5C299-4F92-46EC-90D3-C49374CBEB35}"/>
              </a:ext>
            </a:extLst>
          </p:cNvPr>
          <p:cNvSpPr/>
          <p:nvPr/>
        </p:nvSpPr>
        <p:spPr>
          <a:xfrm>
            <a:off x="2274272" y="3893466"/>
            <a:ext cx="111126" cy="1114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07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351F91DD-8048-49EA-A5C2-2805A6AAAD43}"/>
              </a:ext>
            </a:extLst>
          </p:cNvPr>
          <p:cNvSpPr txBox="1"/>
          <p:nvPr/>
        </p:nvSpPr>
        <p:spPr>
          <a:xfrm>
            <a:off x="2550536" y="4317287"/>
            <a:ext cx="74740" cy="21723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3970">
              <a:spcBef>
                <a:spcPts val="110"/>
              </a:spcBef>
            </a:pPr>
            <a:r>
              <a:rPr sz="1320" dirty="0">
                <a:latin typeface="Arial"/>
                <a:cs typeface="Arial"/>
              </a:rPr>
              <a:t>I</a:t>
            </a:r>
            <a:endParaRPr sz="1320">
              <a:latin typeface="Arial"/>
              <a:cs typeface="Arial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EF7358BE-0FDF-4F2E-9D6D-74C5B2DC02C3}"/>
              </a:ext>
            </a:extLst>
          </p:cNvPr>
          <p:cNvSpPr txBox="1"/>
          <p:nvPr/>
        </p:nvSpPr>
        <p:spPr>
          <a:xfrm>
            <a:off x="4425113" y="4275817"/>
            <a:ext cx="503617" cy="21723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3970">
              <a:spcBef>
                <a:spcPts val="110"/>
              </a:spcBef>
            </a:pPr>
            <a:r>
              <a:rPr sz="1320" dirty="0">
                <a:latin typeface="Arial"/>
                <a:cs typeface="Arial"/>
              </a:rPr>
              <a:t>kicked</a:t>
            </a:r>
            <a:endParaRPr sz="1320">
              <a:latin typeface="Arial"/>
              <a:cs typeface="Arial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C32C1DFA-0105-4A0F-8D80-89AFDA266417}"/>
              </a:ext>
            </a:extLst>
          </p:cNvPr>
          <p:cNvSpPr txBox="1"/>
          <p:nvPr/>
        </p:nvSpPr>
        <p:spPr>
          <a:xfrm>
            <a:off x="5655595" y="4290611"/>
            <a:ext cx="261239" cy="21723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3970">
              <a:spcBef>
                <a:spcPts val="110"/>
              </a:spcBef>
            </a:pPr>
            <a:r>
              <a:rPr sz="1320" spc="-6" dirty="0">
                <a:latin typeface="Arial"/>
                <a:cs typeface="Arial"/>
              </a:rPr>
              <a:t>the</a:t>
            </a:r>
            <a:endParaRPr sz="1320">
              <a:latin typeface="Arial"/>
              <a:cs typeface="Arial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145FACD2-D4AD-4021-AB68-9A8AEA28DD04}"/>
              </a:ext>
            </a:extLst>
          </p:cNvPr>
          <p:cNvSpPr txBox="1"/>
          <p:nvPr/>
        </p:nvSpPr>
        <p:spPr>
          <a:xfrm>
            <a:off x="7552784" y="4275817"/>
            <a:ext cx="289179" cy="21723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3970">
              <a:spcBef>
                <a:spcPts val="110"/>
              </a:spcBef>
            </a:pPr>
            <a:r>
              <a:rPr sz="1320" spc="-6" dirty="0">
                <a:latin typeface="Arial"/>
                <a:cs typeface="Arial"/>
              </a:rPr>
              <a:t>ball</a:t>
            </a:r>
            <a:endParaRPr sz="1320">
              <a:latin typeface="Arial"/>
              <a:cs typeface="Arial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84844859-D132-4548-A6AE-04916230729B}"/>
              </a:ext>
            </a:extLst>
          </p:cNvPr>
          <p:cNvSpPr txBox="1"/>
          <p:nvPr/>
        </p:nvSpPr>
        <p:spPr>
          <a:xfrm>
            <a:off x="2635263" y="3240883"/>
            <a:ext cx="372301" cy="21723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3970">
              <a:spcBef>
                <a:spcPts val="110"/>
              </a:spcBef>
            </a:pPr>
            <a:r>
              <a:rPr sz="1320" spc="-6" dirty="0">
                <a:latin typeface="Arial"/>
                <a:cs typeface="Arial"/>
              </a:rPr>
              <a:t>Who</a:t>
            </a:r>
            <a:endParaRPr sz="1320">
              <a:latin typeface="Arial"/>
              <a:cs typeface="Arial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00178AD7-A4C3-41BE-ADB8-EA8F14FCC125}"/>
              </a:ext>
            </a:extLst>
          </p:cNvPr>
          <p:cNvSpPr txBox="1"/>
          <p:nvPr/>
        </p:nvSpPr>
        <p:spPr>
          <a:xfrm>
            <a:off x="3607889" y="3505461"/>
            <a:ext cx="773240" cy="21723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3970">
              <a:spcBef>
                <a:spcPts val="110"/>
              </a:spcBef>
            </a:pPr>
            <a:r>
              <a:rPr sz="1320" spc="-6" dirty="0">
                <a:latin typeface="Arial"/>
                <a:cs typeface="Arial"/>
              </a:rPr>
              <a:t>Did</a:t>
            </a:r>
            <a:r>
              <a:rPr sz="1320" spc="-83" dirty="0">
                <a:latin typeface="Arial"/>
                <a:cs typeface="Arial"/>
              </a:rPr>
              <a:t> </a:t>
            </a:r>
            <a:r>
              <a:rPr sz="1320" spc="-6" dirty="0">
                <a:latin typeface="Arial"/>
                <a:cs typeface="Arial"/>
              </a:rPr>
              <a:t>what?</a:t>
            </a:r>
            <a:endParaRPr sz="1320">
              <a:latin typeface="Arial"/>
              <a:cs typeface="Arial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BF485CDA-2AE5-4795-8602-B580872CA5FB}"/>
              </a:ext>
            </a:extLst>
          </p:cNvPr>
          <p:cNvSpPr txBox="1"/>
          <p:nvPr/>
        </p:nvSpPr>
        <p:spPr>
          <a:xfrm>
            <a:off x="6877994" y="3182638"/>
            <a:ext cx="810260" cy="21723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3970">
              <a:spcBef>
                <a:spcPts val="110"/>
              </a:spcBef>
            </a:pPr>
            <a:r>
              <a:rPr sz="1320" spc="-6" dirty="0">
                <a:latin typeface="Arial"/>
                <a:cs typeface="Arial"/>
              </a:rPr>
              <a:t>To</a:t>
            </a:r>
            <a:r>
              <a:rPr sz="1320" spc="-83" dirty="0">
                <a:latin typeface="Arial"/>
                <a:cs typeface="Arial"/>
              </a:rPr>
              <a:t> </a:t>
            </a:r>
            <a:r>
              <a:rPr sz="1320" spc="-6" dirty="0">
                <a:latin typeface="Arial"/>
                <a:cs typeface="Arial"/>
              </a:rPr>
              <a:t>whom?</a:t>
            </a:r>
            <a:endParaRPr sz="1320">
              <a:latin typeface="Arial"/>
              <a:cs typeface="Arial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2B8D9951-D58B-4BFC-B811-E4D8202FF476}"/>
              </a:ext>
            </a:extLst>
          </p:cNvPr>
          <p:cNvSpPr txBox="1"/>
          <p:nvPr/>
        </p:nvSpPr>
        <p:spPr>
          <a:xfrm>
            <a:off x="2550536" y="1930841"/>
            <a:ext cx="74740" cy="21723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3970">
              <a:spcBef>
                <a:spcPts val="110"/>
              </a:spcBef>
            </a:pPr>
            <a:r>
              <a:rPr sz="1320" dirty="0">
                <a:latin typeface="Arial"/>
                <a:cs typeface="Arial"/>
              </a:rPr>
              <a:t>I</a:t>
            </a:r>
            <a:endParaRPr sz="1320">
              <a:latin typeface="Arial"/>
              <a:cs typeface="Arial"/>
            </a:endParaRPr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8E5893B2-66EE-41ED-83D8-EB0C8FC6BF24}"/>
              </a:ext>
            </a:extLst>
          </p:cNvPr>
          <p:cNvSpPr txBox="1"/>
          <p:nvPr/>
        </p:nvSpPr>
        <p:spPr>
          <a:xfrm>
            <a:off x="4425113" y="1907519"/>
            <a:ext cx="503617" cy="21723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3970">
              <a:spcBef>
                <a:spcPts val="110"/>
              </a:spcBef>
            </a:pPr>
            <a:r>
              <a:rPr sz="1320" dirty="0">
                <a:latin typeface="Arial"/>
                <a:cs typeface="Arial"/>
              </a:rPr>
              <a:t>kicked</a:t>
            </a:r>
            <a:endParaRPr sz="1320">
              <a:latin typeface="Arial"/>
              <a:cs typeface="Arial"/>
            </a:endParaRPr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5895686B-4232-4A83-BEF9-D4739C8B78A6}"/>
              </a:ext>
            </a:extLst>
          </p:cNvPr>
          <p:cNvSpPr txBox="1"/>
          <p:nvPr/>
        </p:nvSpPr>
        <p:spPr>
          <a:xfrm>
            <a:off x="5655564" y="1907519"/>
            <a:ext cx="261239" cy="21723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3970">
              <a:spcBef>
                <a:spcPts val="110"/>
              </a:spcBef>
            </a:pPr>
            <a:r>
              <a:rPr sz="1320" spc="-6" dirty="0">
                <a:latin typeface="Arial"/>
                <a:cs typeface="Arial"/>
              </a:rPr>
              <a:t>the</a:t>
            </a:r>
            <a:endParaRPr sz="1320">
              <a:latin typeface="Arial"/>
              <a:cs typeface="Arial"/>
            </a:endParaRP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82EDC5B5-5A7A-428C-9D19-6E9CE09F321F}"/>
              </a:ext>
            </a:extLst>
          </p:cNvPr>
          <p:cNvSpPr txBox="1"/>
          <p:nvPr/>
        </p:nvSpPr>
        <p:spPr>
          <a:xfrm>
            <a:off x="7552764" y="1907519"/>
            <a:ext cx="289179" cy="21723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3970">
              <a:spcBef>
                <a:spcPts val="110"/>
              </a:spcBef>
            </a:pPr>
            <a:r>
              <a:rPr sz="1320" spc="-6" dirty="0">
                <a:latin typeface="Arial"/>
                <a:cs typeface="Arial"/>
              </a:rPr>
              <a:t>ball</a:t>
            </a:r>
            <a:endParaRPr sz="1320">
              <a:latin typeface="Arial"/>
              <a:cs typeface="Arial"/>
            </a:endParaRPr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4610EAD3-A003-450D-94DC-A8013B280C52}"/>
              </a:ext>
            </a:extLst>
          </p:cNvPr>
          <p:cNvSpPr/>
          <p:nvPr/>
        </p:nvSpPr>
        <p:spPr>
          <a:xfrm>
            <a:off x="2540731" y="3893466"/>
            <a:ext cx="111126" cy="1114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07"/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id="{D8C76840-DDFB-4BBE-879C-920F50177190}"/>
              </a:ext>
            </a:extLst>
          </p:cNvPr>
          <p:cNvSpPr/>
          <p:nvPr/>
        </p:nvSpPr>
        <p:spPr>
          <a:xfrm>
            <a:off x="2766013" y="3893466"/>
            <a:ext cx="111126" cy="111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07"/>
          </a:p>
        </p:txBody>
      </p:sp>
      <p:sp>
        <p:nvSpPr>
          <p:cNvPr id="18" name="object 17">
            <a:extLst>
              <a:ext uri="{FF2B5EF4-FFF2-40B4-BE49-F238E27FC236}">
                <a16:creationId xmlns:a16="http://schemas.microsoft.com/office/drawing/2014/main" id="{7AE059BD-02EF-4AC3-A009-A745D8B96A63}"/>
              </a:ext>
            </a:extLst>
          </p:cNvPr>
          <p:cNvSpPr/>
          <p:nvPr/>
        </p:nvSpPr>
        <p:spPr>
          <a:xfrm>
            <a:off x="4378087" y="3893466"/>
            <a:ext cx="111126" cy="1114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07"/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id="{53EDDC9F-898F-464C-AFED-CEEE126CC85B}"/>
              </a:ext>
            </a:extLst>
          </p:cNvPr>
          <p:cNvSpPr/>
          <p:nvPr/>
        </p:nvSpPr>
        <p:spPr>
          <a:xfrm>
            <a:off x="4644562" y="3893466"/>
            <a:ext cx="111126" cy="1114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07"/>
          </a:p>
        </p:txBody>
      </p:sp>
      <p:sp>
        <p:nvSpPr>
          <p:cNvPr id="20" name="object 19">
            <a:extLst>
              <a:ext uri="{FF2B5EF4-FFF2-40B4-BE49-F238E27FC236}">
                <a16:creationId xmlns:a16="http://schemas.microsoft.com/office/drawing/2014/main" id="{D233E3C0-CCC1-41DF-9FBA-157F927284F2}"/>
              </a:ext>
            </a:extLst>
          </p:cNvPr>
          <p:cNvSpPr/>
          <p:nvPr/>
        </p:nvSpPr>
        <p:spPr>
          <a:xfrm>
            <a:off x="4869841" y="3893466"/>
            <a:ext cx="111126" cy="1114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07"/>
          </a:p>
        </p:txBody>
      </p:sp>
      <p:sp>
        <p:nvSpPr>
          <p:cNvPr id="21" name="object 20">
            <a:extLst>
              <a:ext uri="{FF2B5EF4-FFF2-40B4-BE49-F238E27FC236}">
                <a16:creationId xmlns:a16="http://schemas.microsoft.com/office/drawing/2014/main" id="{511EAB2F-4ED7-4625-B68D-BB7945F7C04A}"/>
              </a:ext>
            </a:extLst>
          </p:cNvPr>
          <p:cNvSpPr/>
          <p:nvPr/>
        </p:nvSpPr>
        <p:spPr>
          <a:xfrm>
            <a:off x="5467745" y="3893466"/>
            <a:ext cx="111126" cy="1114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07"/>
          </a:p>
        </p:txBody>
      </p:sp>
      <p:sp>
        <p:nvSpPr>
          <p:cNvPr id="22" name="object 21">
            <a:extLst>
              <a:ext uri="{FF2B5EF4-FFF2-40B4-BE49-F238E27FC236}">
                <a16:creationId xmlns:a16="http://schemas.microsoft.com/office/drawing/2014/main" id="{E157064B-41BE-4A6C-BC01-5EBAC0C85859}"/>
              </a:ext>
            </a:extLst>
          </p:cNvPr>
          <p:cNvSpPr/>
          <p:nvPr/>
        </p:nvSpPr>
        <p:spPr>
          <a:xfrm>
            <a:off x="5734191" y="3893466"/>
            <a:ext cx="111126" cy="1114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07"/>
          </a:p>
        </p:txBody>
      </p:sp>
      <p:sp>
        <p:nvSpPr>
          <p:cNvPr id="23" name="object 22">
            <a:extLst>
              <a:ext uri="{FF2B5EF4-FFF2-40B4-BE49-F238E27FC236}">
                <a16:creationId xmlns:a16="http://schemas.microsoft.com/office/drawing/2014/main" id="{CB7C574E-3402-407E-A1FB-C78FBF5C06FC}"/>
              </a:ext>
            </a:extLst>
          </p:cNvPr>
          <p:cNvSpPr/>
          <p:nvPr/>
        </p:nvSpPr>
        <p:spPr>
          <a:xfrm>
            <a:off x="5959499" y="3893466"/>
            <a:ext cx="111126" cy="1114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07"/>
          </a:p>
        </p:txBody>
      </p:sp>
      <p:sp>
        <p:nvSpPr>
          <p:cNvPr id="24" name="object 23">
            <a:extLst>
              <a:ext uri="{FF2B5EF4-FFF2-40B4-BE49-F238E27FC236}">
                <a16:creationId xmlns:a16="http://schemas.microsoft.com/office/drawing/2014/main" id="{53E9325E-AB07-46BB-B891-3ACCDB3002BF}"/>
              </a:ext>
            </a:extLst>
          </p:cNvPr>
          <p:cNvSpPr/>
          <p:nvPr/>
        </p:nvSpPr>
        <p:spPr>
          <a:xfrm>
            <a:off x="7395602" y="3893466"/>
            <a:ext cx="111126" cy="1114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07"/>
          </a:p>
        </p:txBody>
      </p:sp>
      <p:sp>
        <p:nvSpPr>
          <p:cNvPr id="25" name="object 24">
            <a:extLst>
              <a:ext uri="{FF2B5EF4-FFF2-40B4-BE49-F238E27FC236}">
                <a16:creationId xmlns:a16="http://schemas.microsoft.com/office/drawing/2014/main" id="{19F137BB-5137-4344-B8BF-FF092FCC9EA5}"/>
              </a:ext>
            </a:extLst>
          </p:cNvPr>
          <p:cNvSpPr/>
          <p:nvPr/>
        </p:nvSpPr>
        <p:spPr>
          <a:xfrm>
            <a:off x="7662048" y="3893466"/>
            <a:ext cx="111126" cy="1114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07"/>
          </a:p>
        </p:txBody>
      </p:sp>
      <p:sp>
        <p:nvSpPr>
          <p:cNvPr id="26" name="object 25">
            <a:extLst>
              <a:ext uri="{FF2B5EF4-FFF2-40B4-BE49-F238E27FC236}">
                <a16:creationId xmlns:a16="http://schemas.microsoft.com/office/drawing/2014/main" id="{55B138DF-48C3-46B8-98C8-8398383A6AD7}"/>
              </a:ext>
            </a:extLst>
          </p:cNvPr>
          <p:cNvSpPr/>
          <p:nvPr/>
        </p:nvSpPr>
        <p:spPr>
          <a:xfrm>
            <a:off x="7887354" y="3893466"/>
            <a:ext cx="111126" cy="1114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07"/>
          </a:p>
        </p:txBody>
      </p:sp>
      <p:sp>
        <p:nvSpPr>
          <p:cNvPr id="27" name="object 26">
            <a:extLst>
              <a:ext uri="{FF2B5EF4-FFF2-40B4-BE49-F238E27FC236}">
                <a16:creationId xmlns:a16="http://schemas.microsoft.com/office/drawing/2014/main" id="{8729E701-D640-4E11-AA3A-5C8208D9F45F}"/>
              </a:ext>
            </a:extLst>
          </p:cNvPr>
          <p:cNvSpPr/>
          <p:nvPr/>
        </p:nvSpPr>
        <p:spPr>
          <a:xfrm>
            <a:off x="2274272" y="2552349"/>
            <a:ext cx="111126" cy="11145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07"/>
          </a:p>
        </p:txBody>
      </p:sp>
      <p:sp>
        <p:nvSpPr>
          <p:cNvPr id="28" name="object 27">
            <a:extLst>
              <a:ext uri="{FF2B5EF4-FFF2-40B4-BE49-F238E27FC236}">
                <a16:creationId xmlns:a16="http://schemas.microsoft.com/office/drawing/2014/main" id="{3566AA92-0CA1-40B6-AE0E-51551808826B}"/>
              </a:ext>
            </a:extLst>
          </p:cNvPr>
          <p:cNvSpPr/>
          <p:nvPr/>
        </p:nvSpPr>
        <p:spPr>
          <a:xfrm>
            <a:off x="2540731" y="2552349"/>
            <a:ext cx="111126" cy="11145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07"/>
          </a:p>
        </p:txBody>
      </p:sp>
      <p:sp>
        <p:nvSpPr>
          <p:cNvPr id="29" name="object 28">
            <a:extLst>
              <a:ext uri="{FF2B5EF4-FFF2-40B4-BE49-F238E27FC236}">
                <a16:creationId xmlns:a16="http://schemas.microsoft.com/office/drawing/2014/main" id="{976F323D-65CB-407E-8B1A-2C9C0AA8B3A3}"/>
              </a:ext>
            </a:extLst>
          </p:cNvPr>
          <p:cNvSpPr/>
          <p:nvPr/>
        </p:nvSpPr>
        <p:spPr>
          <a:xfrm>
            <a:off x="2766013" y="2552351"/>
            <a:ext cx="111126" cy="1114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07"/>
          </a:p>
        </p:txBody>
      </p:sp>
      <p:grpSp>
        <p:nvGrpSpPr>
          <p:cNvPr id="30" name="object 29">
            <a:extLst>
              <a:ext uri="{FF2B5EF4-FFF2-40B4-BE49-F238E27FC236}">
                <a16:creationId xmlns:a16="http://schemas.microsoft.com/office/drawing/2014/main" id="{8422E4A8-3EF6-48A4-AB14-3294E39DFAE6}"/>
              </a:ext>
            </a:extLst>
          </p:cNvPr>
          <p:cNvGrpSpPr/>
          <p:nvPr/>
        </p:nvGrpSpPr>
        <p:grpSpPr>
          <a:xfrm>
            <a:off x="4221392" y="2552349"/>
            <a:ext cx="941578" cy="311531"/>
            <a:chOff x="3837629" y="2216408"/>
            <a:chExt cx="855980" cy="283210"/>
          </a:xfrm>
        </p:grpSpPr>
        <p:sp>
          <p:nvSpPr>
            <p:cNvPr id="31" name="object 30">
              <a:extLst>
                <a:ext uri="{FF2B5EF4-FFF2-40B4-BE49-F238E27FC236}">
                  <a16:creationId xmlns:a16="http://schemas.microsoft.com/office/drawing/2014/main" id="{73AACD18-78F8-4068-B1F1-CEEDC644B2CE}"/>
                </a:ext>
              </a:extLst>
            </p:cNvPr>
            <p:cNvSpPr/>
            <p:nvPr/>
          </p:nvSpPr>
          <p:spPr>
            <a:xfrm>
              <a:off x="3972529" y="2216408"/>
              <a:ext cx="101024" cy="10132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32" name="object 31">
              <a:extLst>
                <a:ext uri="{FF2B5EF4-FFF2-40B4-BE49-F238E27FC236}">
                  <a16:creationId xmlns:a16="http://schemas.microsoft.com/office/drawing/2014/main" id="{B7AA6E23-EF79-4B92-AF7F-A98081D46739}"/>
                </a:ext>
              </a:extLst>
            </p:cNvPr>
            <p:cNvSpPr/>
            <p:nvPr/>
          </p:nvSpPr>
          <p:spPr>
            <a:xfrm>
              <a:off x="3961679" y="2340455"/>
              <a:ext cx="122974" cy="15828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33" name="object 32">
              <a:extLst>
                <a:ext uri="{FF2B5EF4-FFF2-40B4-BE49-F238E27FC236}">
                  <a16:creationId xmlns:a16="http://schemas.microsoft.com/office/drawing/2014/main" id="{21514692-FBB5-45C3-9FB7-8D09766DBE58}"/>
                </a:ext>
              </a:extLst>
            </p:cNvPr>
            <p:cNvSpPr/>
            <p:nvPr/>
          </p:nvSpPr>
          <p:spPr>
            <a:xfrm>
              <a:off x="3837629" y="2320312"/>
              <a:ext cx="163949" cy="13609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34" name="object 33">
              <a:extLst>
                <a:ext uri="{FF2B5EF4-FFF2-40B4-BE49-F238E27FC236}">
                  <a16:creationId xmlns:a16="http://schemas.microsoft.com/office/drawing/2014/main" id="{8CB3183E-F2D0-4051-B665-F2DFB0FF7020}"/>
                </a:ext>
              </a:extLst>
            </p:cNvPr>
            <p:cNvSpPr/>
            <p:nvPr/>
          </p:nvSpPr>
          <p:spPr>
            <a:xfrm>
              <a:off x="4214753" y="2216408"/>
              <a:ext cx="101024" cy="10132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35" name="object 34">
              <a:extLst>
                <a:ext uri="{FF2B5EF4-FFF2-40B4-BE49-F238E27FC236}">
                  <a16:creationId xmlns:a16="http://schemas.microsoft.com/office/drawing/2014/main" id="{ABED9F3A-A01A-42CF-B878-A4BAD38BCA5F}"/>
                </a:ext>
              </a:extLst>
            </p:cNvPr>
            <p:cNvSpPr/>
            <p:nvPr/>
          </p:nvSpPr>
          <p:spPr>
            <a:xfrm>
              <a:off x="4036004" y="2330332"/>
              <a:ext cx="148974" cy="15762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36" name="object 35">
              <a:extLst>
                <a:ext uri="{FF2B5EF4-FFF2-40B4-BE49-F238E27FC236}">
                  <a16:creationId xmlns:a16="http://schemas.microsoft.com/office/drawing/2014/main" id="{E1BF3212-2D72-4AE8-A8C4-0D82D6DCB89E}"/>
                </a:ext>
              </a:extLst>
            </p:cNvPr>
            <p:cNvSpPr/>
            <p:nvPr/>
          </p:nvSpPr>
          <p:spPr>
            <a:xfrm>
              <a:off x="4079504" y="2301637"/>
              <a:ext cx="166374" cy="12288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37" name="object 36">
              <a:extLst>
                <a:ext uri="{FF2B5EF4-FFF2-40B4-BE49-F238E27FC236}">
                  <a16:creationId xmlns:a16="http://schemas.microsoft.com/office/drawing/2014/main" id="{3A510C80-D97B-49EC-AC04-C84AFB50758F}"/>
                </a:ext>
              </a:extLst>
            </p:cNvPr>
            <p:cNvSpPr/>
            <p:nvPr/>
          </p:nvSpPr>
          <p:spPr>
            <a:xfrm>
              <a:off x="4419553" y="2216410"/>
              <a:ext cx="101024" cy="10132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38" name="object 37">
              <a:extLst>
                <a:ext uri="{FF2B5EF4-FFF2-40B4-BE49-F238E27FC236}">
                  <a16:creationId xmlns:a16="http://schemas.microsoft.com/office/drawing/2014/main" id="{9BFCC311-50C2-4419-A7DE-A44BF1248A4B}"/>
                </a:ext>
              </a:extLst>
            </p:cNvPr>
            <p:cNvSpPr/>
            <p:nvPr/>
          </p:nvSpPr>
          <p:spPr>
            <a:xfrm>
              <a:off x="4253078" y="2307427"/>
              <a:ext cx="163524" cy="13743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39" name="object 38">
              <a:extLst>
                <a:ext uri="{FF2B5EF4-FFF2-40B4-BE49-F238E27FC236}">
                  <a16:creationId xmlns:a16="http://schemas.microsoft.com/office/drawing/2014/main" id="{6431D607-35BD-47A2-B63B-70487DD755FF}"/>
                </a:ext>
              </a:extLst>
            </p:cNvPr>
            <p:cNvSpPr/>
            <p:nvPr/>
          </p:nvSpPr>
          <p:spPr>
            <a:xfrm>
              <a:off x="4439553" y="2327015"/>
              <a:ext cx="122974" cy="158622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40" name="object 39">
              <a:extLst>
                <a:ext uri="{FF2B5EF4-FFF2-40B4-BE49-F238E27FC236}">
                  <a16:creationId xmlns:a16="http://schemas.microsoft.com/office/drawing/2014/main" id="{82A62BBE-86DE-4896-8C85-CBA0E34BD969}"/>
                </a:ext>
              </a:extLst>
            </p:cNvPr>
            <p:cNvSpPr/>
            <p:nvPr/>
          </p:nvSpPr>
          <p:spPr>
            <a:xfrm>
              <a:off x="4514253" y="2317610"/>
              <a:ext cx="146824" cy="159084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41" name="object 40">
              <a:extLst>
                <a:ext uri="{FF2B5EF4-FFF2-40B4-BE49-F238E27FC236}">
                  <a16:creationId xmlns:a16="http://schemas.microsoft.com/office/drawing/2014/main" id="{F9633B82-16AC-4FA5-ACAA-287FC5898601}"/>
                </a:ext>
              </a:extLst>
            </p:cNvPr>
            <p:cNvSpPr/>
            <p:nvPr/>
          </p:nvSpPr>
          <p:spPr>
            <a:xfrm>
              <a:off x="4526678" y="2301332"/>
              <a:ext cx="166424" cy="122079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42" name="object 41">
              <a:extLst>
                <a:ext uri="{FF2B5EF4-FFF2-40B4-BE49-F238E27FC236}">
                  <a16:creationId xmlns:a16="http://schemas.microsoft.com/office/drawing/2014/main" id="{7536A9C6-4487-4A46-BB82-055865CEC72F}"/>
                </a:ext>
              </a:extLst>
            </p:cNvPr>
            <p:cNvSpPr/>
            <p:nvPr/>
          </p:nvSpPr>
          <p:spPr>
            <a:xfrm>
              <a:off x="4047254" y="2306667"/>
              <a:ext cx="164099" cy="135614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43" name="object 42">
              <a:extLst>
                <a:ext uri="{FF2B5EF4-FFF2-40B4-BE49-F238E27FC236}">
                  <a16:creationId xmlns:a16="http://schemas.microsoft.com/office/drawing/2014/main" id="{5547F109-1C81-450E-A7A8-5AF2AA7599DE}"/>
                </a:ext>
              </a:extLst>
            </p:cNvPr>
            <p:cNvSpPr/>
            <p:nvPr/>
          </p:nvSpPr>
          <p:spPr>
            <a:xfrm>
              <a:off x="4206253" y="2340452"/>
              <a:ext cx="122949" cy="158914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44" name="object 43">
              <a:extLst>
                <a:ext uri="{FF2B5EF4-FFF2-40B4-BE49-F238E27FC236}">
                  <a16:creationId xmlns:a16="http://schemas.microsoft.com/office/drawing/2014/main" id="{1C1D0A7E-4382-4716-A7FB-73255D63342A}"/>
                </a:ext>
              </a:extLst>
            </p:cNvPr>
            <p:cNvSpPr/>
            <p:nvPr/>
          </p:nvSpPr>
          <p:spPr>
            <a:xfrm>
              <a:off x="4278753" y="2329892"/>
              <a:ext cx="150024" cy="156832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45" name="object 44">
              <a:extLst>
                <a:ext uri="{FF2B5EF4-FFF2-40B4-BE49-F238E27FC236}">
                  <a16:creationId xmlns:a16="http://schemas.microsoft.com/office/drawing/2014/main" id="{2D5EB44F-6C0B-47D9-BF29-3673F6C9FEF9}"/>
                </a:ext>
              </a:extLst>
            </p:cNvPr>
            <p:cNvSpPr/>
            <p:nvPr/>
          </p:nvSpPr>
          <p:spPr>
            <a:xfrm>
              <a:off x="4289653" y="2314452"/>
              <a:ext cx="166474" cy="12123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07"/>
            </a:p>
          </p:txBody>
        </p:sp>
      </p:grpSp>
      <p:sp>
        <p:nvSpPr>
          <p:cNvPr id="46" name="object 45">
            <a:extLst>
              <a:ext uri="{FF2B5EF4-FFF2-40B4-BE49-F238E27FC236}">
                <a16:creationId xmlns:a16="http://schemas.microsoft.com/office/drawing/2014/main" id="{DF46C759-030F-4D31-B94C-3AAA8BF8E3EC}"/>
              </a:ext>
            </a:extLst>
          </p:cNvPr>
          <p:cNvSpPr/>
          <p:nvPr/>
        </p:nvSpPr>
        <p:spPr>
          <a:xfrm>
            <a:off x="5543232" y="2552349"/>
            <a:ext cx="111126" cy="11145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07"/>
          </a:p>
        </p:txBody>
      </p:sp>
      <p:sp>
        <p:nvSpPr>
          <p:cNvPr id="47" name="object 46">
            <a:extLst>
              <a:ext uri="{FF2B5EF4-FFF2-40B4-BE49-F238E27FC236}">
                <a16:creationId xmlns:a16="http://schemas.microsoft.com/office/drawing/2014/main" id="{2E114FBC-E23E-411F-8D2E-56A10DE18D0E}"/>
              </a:ext>
            </a:extLst>
          </p:cNvPr>
          <p:cNvSpPr/>
          <p:nvPr/>
        </p:nvSpPr>
        <p:spPr>
          <a:xfrm>
            <a:off x="5809707" y="2552349"/>
            <a:ext cx="111126" cy="11145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07"/>
          </a:p>
        </p:txBody>
      </p:sp>
      <p:sp>
        <p:nvSpPr>
          <p:cNvPr id="48" name="object 47">
            <a:extLst>
              <a:ext uri="{FF2B5EF4-FFF2-40B4-BE49-F238E27FC236}">
                <a16:creationId xmlns:a16="http://schemas.microsoft.com/office/drawing/2014/main" id="{1D673CA9-DA22-4D69-BE5B-8D7EA6D0DB17}"/>
              </a:ext>
            </a:extLst>
          </p:cNvPr>
          <p:cNvSpPr/>
          <p:nvPr/>
        </p:nvSpPr>
        <p:spPr>
          <a:xfrm>
            <a:off x="6034986" y="2552351"/>
            <a:ext cx="111126" cy="1114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07"/>
          </a:p>
        </p:txBody>
      </p:sp>
      <p:sp>
        <p:nvSpPr>
          <p:cNvPr id="49" name="object 48">
            <a:extLst>
              <a:ext uri="{FF2B5EF4-FFF2-40B4-BE49-F238E27FC236}">
                <a16:creationId xmlns:a16="http://schemas.microsoft.com/office/drawing/2014/main" id="{8F8D2012-04DB-4C33-9B34-BFC7291C8C22}"/>
              </a:ext>
            </a:extLst>
          </p:cNvPr>
          <p:cNvSpPr/>
          <p:nvPr/>
        </p:nvSpPr>
        <p:spPr>
          <a:xfrm>
            <a:off x="7387268" y="2552349"/>
            <a:ext cx="111126" cy="11145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07"/>
          </a:p>
        </p:txBody>
      </p:sp>
      <p:sp>
        <p:nvSpPr>
          <p:cNvPr id="50" name="object 49">
            <a:extLst>
              <a:ext uri="{FF2B5EF4-FFF2-40B4-BE49-F238E27FC236}">
                <a16:creationId xmlns:a16="http://schemas.microsoft.com/office/drawing/2014/main" id="{04B3E825-9971-4905-9A5A-74544BD19AD2}"/>
              </a:ext>
            </a:extLst>
          </p:cNvPr>
          <p:cNvSpPr/>
          <p:nvPr/>
        </p:nvSpPr>
        <p:spPr>
          <a:xfrm>
            <a:off x="7653743" y="2552349"/>
            <a:ext cx="111126" cy="11145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07"/>
          </a:p>
        </p:txBody>
      </p:sp>
      <p:sp>
        <p:nvSpPr>
          <p:cNvPr id="51" name="object 50">
            <a:extLst>
              <a:ext uri="{FF2B5EF4-FFF2-40B4-BE49-F238E27FC236}">
                <a16:creationId xmlns:a16="http://schemas.microsoft.com/office/drawing/2014/main" id="{9A8DCAE4-FF35-4A3B-9C22-DE233D26E167}"/>
              </a:ext>
            </a:extLst>
          </p:cNvPr>
          <p:cNvSpPr/>
          <p:nvPr/>
        </p:nvSpPr>
        <p:spPr>
          <a:xfrm>
            <a:off x="7879023" y="2552351"/>
            <a:ext cx="111126" cy="1114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07"/>
          </a:p>
        </p:txBody>
      </p:sp>
      <p:grpSp>
        <p:nvGrpSpPr>
          <p:cNvPr id="52" name="object 51">
            <a:extLst>
              <a:ext uri="{FF2B5EF4-FFF2-40B4-BE49-F238E27FC236}">
                <a16:creationId xmlns:a16="http://schemas.microsoft.com/office/drawing/2014/main" id="{B86DC398-18C2-46EE-BB65-7D16F23C970C}"/>
              </a:ext>
            </a:extLst>
          </p:cNvPr>
          <p:cNvGrpSpPr/>
          <p:nvPr/>
        </p:nvGrpSpPr>
        <p:grpSpPr>
          <a:xfrm>
            <a:off x="2330620" y="2700708"/>
            <a:ext cx="5648071" cy="1640078"/>
            <a:chOff x="2118745" y="2351280"/>
            <a:chExt cx="5134610" cy="1490980"/>
          </a:xfrm>
        </p:grpSpPr>
        <p:sp>
          <p:nvSpPr>
            <p:cNvPr id="53" name="object 52">
              <a:extLst>
                <a:ext uri="{FF2B5EF4-FFF2-40B4-BE49-F238E27FC236}">
                  <a16:creationId xmlns:a16="http://schemas.microsoft.com/office/drawing/2014/main" id="{06E00F35-661B-4EDC-8E02-3A94E71BB3BC}"/>
                </a:ext>
              </a:extLst>
            </p:cNvPr>
            <p:cNvSpPr/>
            <p:nvPr/>
          </p:nvSpPr>
          <p:spPr>
            <a:xfrm>
              <a:off x="4023166" y="2484420"/>
              <a:ext cx="1270" cy="980440"/>
            </a:xfrm>
            <a:custGeom>
              <a:avLst/>
              <a:gdLst/>
              <a:ahLst/>
              <a:cxnLst/>
              <a:rect l="l" t="t" r="r" b="b"/>
              <a:pathLst>
                <a:path w="1270" h="980439">
                  <a:moveTo>
                    <a:pt x="774" y="979948"/>
                  </a:moveTo>
                  <a:lnTo>
                    <a:pt x="0" y="0"/>
                  </a:lnTo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54" name="object 53">
              <a:extLst>
                <a:ext uri="{FF2B5EF4-FFF2-40B4-BE49-F238E27FC236}">
                  <a16:creationId xmlns:a16="http://schemas.microsoft.com/office/drawing/2014/main" id="{2C12B0CC-3CB1-41E4-9BD4-9587E0DBFADD}"/>
                </a:ext>
              </a:extLst>
            </p:cNvPr>
            <p:cNvSpPr/>
            <p:nvPr/>
          </p:nvSpPr>
          <p:spPr>
            <a:xfrm>
              <a:off x="2133033" y="2366827"/>
              <a:ext cx="4652010" cy="1097915"/>
            </a:xfrm>
            <a:custGeom>
              <a:avLst/>
              <a:gdLst/>
              <a:ahLst/>
              <a:cxnLst/>
              <a:rect l="l" t="t" r="r" b="b"/>
              <a:pathLst>
                <a:path w="4652009" h="1097914">
                  <a:moveTo>
                    <a:pt x="0" y="1090040"/>
                  </a:moveTo>
                  <a:lnTo>
                    <a:pt x="1743308" y="34917"/>
                  </a:lnTo>
                </a:path>
                <a:path w="4652009" h="1097914">
                  <a:moveTo>
                    <a:pt x="2881781" y="1097540"/>
                  </a:moveTo>
                  <a:lnTo>
                    <a:pt x="2001883" y="76044"/>
                  </a:lnTo>
                </a:path>
                <a:path w="4652009" h="1097914">
                  <a:moveTo>
                    <a:pt x="4651728" y="1097590"/>
                  </a:moveTo>
                  <a:lnTo>
                    <a:pt x="2080033" y="0"/>
                  </a:lnTo>
                </a:path>
                <a:path w="4652009" h="1097914">
                  <a:moveTo>
                    <a:pt x="446186" y="1097590"/>
                  </a:moveTo>
                  <a:lnTo>
                    <a:pt x="2159408" y="23757"/>
                  </a:lnTo>
                </a:path>
                <a:path w="4652009" h="1097914">
                  <a:moveTo>
                    <a:pt x="2360082" y="1097590"/>
                  </a:moveTo>
                  <a:lnTo>
                    <a:pt x="2368007" y="104144"/>
                  </a:lnTo>
                </a:path>
                <a:path w="4652009" h="1097914">
                  <a:moveTo>
                    <a:pt x="3302855" y="1086990"/>
                  </a:moveTo>
                  <a:lnTo>
                    <a:pt x="2477057" y="65899"/>
                  </a:lnTo>
                </a:path>
              </a:pathLst>
            </a:custGeom>
            <a:ln w="28574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55" name="object 54">
              <a:extLst>
                <a:ext uri="{FF2B5EF4-FFF2-40B4-BE49-F238E27FC236}">
                  <a16:creationId xmlns:a16="http://schemas.microsoft.com/office/drawing/2014/main" id="{EE98EC37-8A07-406D-8BA6-69141316D68E}"/>
                </a:ext>
              </a:extLst>
            </p:cNvPr>
            <p:cNvSpPr/>
            <p:nvPr/>
          </p:nvSpPr>
          <p:spPr>
            <a:xfrm>
              <a:off x="4660640" y="2365567"/>
              <a:ext cx="2578100" cy="1076325"/>
            </a:xfrm>
            <a:custGeom>
              <a:avLst/>
              <a:gdLst/>
              <a:ahLst/>
              <a:cxnLst/>
              <a:rect l="l" t="t" r="r" b="b"/>
              <a:pathLst>
                <a:path w="2578100" h="1076325">
                  <a:moveTo>
                    <a:pt x="2578069" y="1076050"/>
                  </a:moveTo>
                  <a:lnTo>
                    <a:pt x="0" y="0"/>
                  </a:lnTo>
                </a:path>
              </a:pathLst>
            </a:custGeom>
            <a:ln w="2857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56" name="object 55">
              <a:extLst>
                <a:ext uri="{FF2B5EF4-FFF2-40B4-BE49-F238E27FC236}">
                  <a16:creationId xmlns:a16="http://schemas.microsoft.com/office/drawing/2014/main" id="{5151845D-FA53-4B32-8395-0F5C2D8F3CF8}"/>
                </a:ext>
              </a:extLst>
            </p:cNvPr>
            <p:cNvSpPr/>
            <p:nvPr/>
          </p:nvSpPr>
          <p:spPr>
            <a:xfrm>
              <a:off x="2360017" y="2387480"/>
              <a:ext cx="1725930" cy="1031875"/>
            </a:xfrm>
            <a:custGeom>
              <a:avLst/>
              <a:gdLst/>
              <a:ahLst/>
              <a:cxnLst/>
              <a:rect l="l" t="t" r="r" b="b"/>
              <a:pathLst>
                <a:path w="1725929" h="1031875">
                  <a:moveTo>
                    <a:pt x="0" y="1031337"/>
                  </a:moveTo>
                  <a:lnTo>
                    <a:pt x="1725724" y="0"/>
                  </a:lnTo>
                </a:path>
              </a:pathLst>
            </a:custGeom>
            <a:ln w="2857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57" name="object 56">
              <a:extLst>
                <a:ext uri="{FF2B5EF4-FFF2-40B4-BE49-F238E27FC236}">
                  <a16:creationId xmlns:a16="http://schemas.microsoft.com/office/drawing/2014/main" id="{C02BB1A9-1E44-47D4-9A65-DD4304D90159}"/>
                </a:ext>
              </a:extLst>
            </p:cNvPr>
            <p:cNvSpPr/>
            <p:nvPr/>
          </p:nvSpPr>
          <p:spPr>
            <a:xfrm>
              <a:off x="4267741" y="2377695"/>
              <a:ext cx="2729230" cy="1049020"/>
            </a:xfrm>
            <a:custGeom>
              <a:avLst/>
              <a:gdLst/>
              <a:ahLst/>
              <a:cxnLst/>
              <a:rect l="l" t="t" r="r" b="b"/>
              <a:pathLst>
                <a:path w="2729229" h="1049020">
                  <a:moveTo>
                    <a:pt x="13424" y="1041372"/>
                  </a:moveTo>
                  <a:lnTo>
                    <a:pt x="0" y="106707"/>
                  </a:lnTo>
                </a:path>
                <a:path w="2729229" h="1049020">
                  <a:moveTo>
                    <a:pt x="981523" y="1041372"/>
                  </a:moveTo>
                  <a:lnTo>
                    <a:pt x="111474" y="63372"/>
                  </a:lnTo>
                </a:path>
                <a:path w="2729229" h="1049020">
                  <a:moveTo>
                    <a:pt x="2729019" y="1048872"/>
                  </a:moveTo>
                  <a:lnTo>
                    <a:pt x="156274" y="0"/>
                  </a:lnTo>
                </a:path>
              </a:pathLst>
            </a:custGeom>
            <a:ln w="28574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58" name="object 57">
              <a:extLst>
                <a:ext uri="{FF2B5EF4-FFF2-40B4-BE49-F238E27FC236}">
                  <a16:creationId xmlns:a16="http://schemas.microsoft.com/office/drawing/2014/main" id="{3770B36C-07AF-49EB-B559-269EF6A7F254}"/>
                </a:ext>
              </a:extLst>
            </p:cNvPr>
            <p:cNvSpPr/>
            <p:nvPr/>
          </p:nvSpPr>
          <p:spPr>
            <a:xfrm>
              <a:off x="6969711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54713" y="888"/>
                  </a:lnTo>
                  <a:lnTo>
                    <a:pt x="88015" y="28334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59" name="object 58">
              <a:extLst>
                <a:ext uri="{FF2B5EF4-FFF2-40B4-BE49-F238E27FC236}">
                  <a16:creationId xmlns:a16="http://schemas.microsoft.com/office/drawing/2014/main" id="{473D599F-533C-48BA-AA98-DC270BED5E4B}"/>
                </a:ext>
              </a:extLst>
            </p:cNvPr>
            <p:cNvSpPr/>
            <p:nvPr/>
          </p:nvSpPr>
          <p:spPr>
            <a:xfrm>
              <a:off x="6969710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83811" y="20436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60" name="object 59">
              <a:extLst>
                <a:ext uri="{FF2B5EF4-FFF2-40B4-BE49-F238E27FC236}">
                  <a16:creationId xmlns:a16="http://schemas.microsoft.com/office/drawing/2014/main" id="{E5471ACD-21EB-45CA-B80D-0E006A7C83AA}"/>
                </a:ext>
              </a:extLst>
            </p:cNvPr>
            <p:cNvSpPr/>
            <p:nvPr/>
          </p:nvSpPr>
          <p:spPr>
            <a:xfrm>
              <a:off x="7054210" y="3562567"/>
              <a:ext cx="132080" cy="180975"/>
            </a:xfrm>
            <a:custGeom>
              <a:avLst/>
              <a:gdLst/>
              <a:ahLst/>
              <a:cxnLst/>
              <a:rect l="l" t="t" r="r" b="b"/>
              <a:pathLst>
                <a:path w="132079" h="180975">
                  <a:moveTo>
                    <a:pt x="0" y="180349"/>
                  </a:moveTo>
                  <a:lnTo>
                    <a:pt x="131599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61" name="object 60">
              <a:extLst>
                <a:ext uri="{FF2B5EF4-FFF2-40B4-BE49-F238E27FC236}">
                  <a16:creationId xmlns:a16="http://schemas.microsoft.com/office/drawing/2014/main" id="{8CDF5903-0420-4334-9FB7-79890E87A3E6}"/>
                </a:ext>
              </a:extLst>
            </p:cNvPr>
            <p:cNvSpPr/>
            <p:nvPr/>
          </p:nvSpPr>
          <p:spPr>
            <a:xfrm>
              <a:off x="7173110" y="352766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4" h="44450">
                  <a:moveTo>
                    <a:pt x="25399" y="44174"/>
                  </a:moveTo>
                  <a:lnTo>
                    <a:pt x="0" y="25624"/>
                  </a:lnTo>
                  <a:lnTo>
                    <a:pt x="38174" y="0"/>
                  </a:lnTo>
                  <a:lnTo>
                    <a:pt x="25399" y="44174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62" name="object 61">
              <a:extLst>
                <a:ext uri="{FF2B5EF4-FFF2-40B4-BE49-F238E27FC236}">
                  <a16:creationId xmlns:a16="http://schemas.microsoft.com/office/drawing/2014/main" id="{5CA193BE-1816-4988-BBA5-496E64F4FCBB}"/>
                </a:ext>
              </a:extLst>
            </p:cNvPr>
            <p:cNvSpPr/>
            <p:nvPr/>
          </p:nvSpPr>
          <p:spPr>
            <a:xfrm>
              <a:off x="7173110" y="352766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4" h="44450">
                  <a:moveTo>
                    <a:pt x="25399" y="44174"/>
                  </a:moveTo>
                  <a:lnTo>
                    <a:pt x="38174" y="0"/>
                  </a:lnTo>
                  <a:lnTo>
                    <a:pt x="0" y="25624"/>
                  </a:lnTo>
                  <a:lnTo>
                    <a:pt x="25399" y="44174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63" name="object 62">
              <a:extLst>
                <a:ext uri="{FF2B5EF4-FFF2-40B4-BE49-F238E27FC236}">
                  <a16:creationId xmlns:a16="http://schemas.microsoft.com/office/drawing/2014/main" id="{B3FFE289-A85F-480B-BD61-694FB45D6419}"/>
                </a:ext>
              </a:extLst>
            </p:cNvPr>
            <p:cNvSpPr/>
            <p:nvPr/>
          </p:nvSpPr>
          <p:spPr>
            <a:xfrm>
              <a:off x="2314517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42" y="88192"/>
                  </a:lnTo>
                  <a:lnTo>
                    <a:pt x="13400" y="78356"/>
                  </a:lnTo>
                  <a:lnTo>
                    <a:pt x="3595" y="63766"/>
                  </a:lnTo>
                  <a:lnTo>
                    <a:pt x="0" y="45899"/>
                  </a:lnTo>
                  <a:lnTo>
                    <a:pt x="3595" y="28033"/>
                  </a:lnTo>
                  <a:lnTo>
                    <a:pt x="13400" y="13443"/>
                  </a:lnTo>
                  <a:lnTo>
                    <a:pt x="27942" y="3607"/>
                  </a:lnTo>
                  <a:lnTo>
                    <a:pt x="45749" y="0"/>
                  </a:lnTo>
                  <a:lnTo>
                    <a:pt x="54717" y="888"/>
                  </a:lnTo>
                  <a:lnTo>
                    <a:pt x="88017" y="28334"/>
                  </a:lnTo>
                  <a:lnTo>
                    <a:pt x="91499" y="45899"/>
                  </a:lnTo>
                  <a:lnTo>
                    <a:pt x="87904" y="63766"/>
                  </a:lnTo>
                  <a:lnTo>
                    <a:pt x="78100" y="78356"/>
                  </a:lnTo>
                  <a:lnTo>
                    <a:pt x="63558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64" name="object 63">
              <a:extLst>
                <a:ext uri="{FF2B5EF4-FFF2-40B4-BE49-F238E27FC236}">
                  <a16:creationId xmlns:a16="http://schemas.microsoft.com/office/drawing/2014/main" id="{B130C097-516B-4081-BB5A-76FBADDD356B}"/>
                </a:ext>
              </a:extLst>
            </p:cNvPr>
            <p:cNvSpPr/>
            <p:nvPr/>
          </p:nvSpPr>
          <p:spPr>
            <a:xfrm>
              <a:off x="2314517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5" y="28033"/>
                  </a:lnTo>
                  <a:lnTo>
                    <a:pt x="13400" y="13443"/>
                  </a:lnTo>
                  <a:lnTo>
                    <a:pt x="27942" y="3607"/>
                  </a:lnTo>
                  <a:lnTo>
                    <a:pt x="45749" y="0"/>
                  </a:lnTo>
                  <a:lnTo>
                    <a:pt x="83813" y="20436"/>
                  </a:lnTo>
                  <a:lnTo>
                    <a:pt x="91499" y="45899"/>
                  </a:lnTo>
                  <a:lnTo>
                    <a:pt x="87904" y="63766"/>
                  </a:lnTo>
                  <a:lnTo>
                    <a:pt x="78100" y="78356"/>
                  </a:lnTo>
                  <a:lnTo>
                    <a:pt x="63558" y="88192"/>
                  </a:lnTo>
                  <a:lnTo>
                    <a:pt x="45749" y="91799"/>
                  </a:lnTo>
                  <a:lnTo>
                    <a:pt x="27942" y="88192"/>
                  </a:lnTo>
                  <a:lnTo>
                    <a:pt x="13400" y="78356"/>
                  </a:lnTo>
                  <a:lnTo>
                    <a:pt x="3595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65" name="object 64">
              <a:extLst>
                <a:ext uri="{FF2B5EF4-FFF2-40B4-BE49-F238E27FC236}">
                  <a16:creationId xmlns:a16="http://schemas.microsoft.com/office/drawing/2014/main" id="{08D71967-C2BA-4EF7-8D04-047E674D034D}"/>
                </a:ext>
              </a:extLst>
            </p:cNvPr>
            <p:cNvSpPr/>
            <p:nvPr/>
          </p:nvSpPr>
          <p:spPr>
            <a:xfrm>
              <a:off x="2187600" y="3562092"/>
              <a:ext cx="149860" cy="174625"/>
            </a:xfrm>
            <a:custGeom>
              <a:avLst/>
              <a:gdLst/>
              <a:ahLst/>
              <a:cxnLst/>
              <a:rect l="l" t="t" r="r" b="b"/>
              <a:pathLst>
                <a:path w="149860" h="174625">
                  <a:moveTo>
                    <a:pt x="149682" y="17442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66" name="object 65">
              <a:extLst>
                <a:ext uri="{FF2B5EF4-FFF2-40B4-BE49-F238E27FC236}">
                  <a16:creationId xmlns:a16="http://schemas.microsoft.com/office/drawing/2014/main" id="{37588335-A18B-4DDA-BE55-FA2911941653}"/>
                </a:ext>
              </a:extLst>
            </p:cNvPr>
            <p:cNvSpPr/>
            <p:nvPr/>
          </p:nvSpPr>
          <p:spPr>
            <a:xfrm>
              <a:off x="2159450" y="3529292"/>
              <a:ext cx="40640" cy="43180"/>
            </a:xfrm>
            <a:custGeom>
              <a:avLst/>
              <a:gdLst/>
              <a:ahLst/>
              <a:cxnLst/>
              <a:rect l="l" t="t" r="r" b="b"/>
              <a:pathLst>
                <a:path w="40639" h="43179">
                  <a:moveTo>
                    <a:pt x="16209" y="43049"/>
                  </a:moveTo>
                  <a:lnTo>
                    <a:pt x="0" y="0"/>
                  </a:lnTo>
                  <a:lnTo>
                    <a:pt x="40089" y="22549"/>
                  </a:lnTo>
                  <a:lnTo>
                    <a:pt x="16209" y="430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67" name="object 66">
              <a:extLst>
                <a:ext uri="{FF2B5EF4-FFF2-40B4-BE49-F238E27FC236}">
                  <a16:creationId xmlns:a16="http://schemas.microsoft.com/office/drawing/2014/main" id="{79187E32-8AF3-4AFC-B893-823F572F1A18}"/>
                </a:ext>
              </a:extLst>
            </p:cNvPr>
            <p:cNvSpPr/>
            <p:nvPr/>
          </p:nvSpPr>
          <p:spPr>
            <a:xfrm>
              <a:off x="2159450" y="3529292"/>
              <a:ext cx="40640" cy="43180"/>
            </a:xfrm>
            <a:custGeom>
              <a:avLst/>
              <a:gdLst/>
              <a:ahLst/>
              <a:cxnLst/>
              <a:rect l="l" t="t" r="r" b="b"/>
              <a:pathLst>
                <a:path w="40639" h="43179">
                  <a:moveTo>
                    <a:pt x="40089" y="22549"/>
                  </a:moveTo>
                  <a:lnTo>
                    <a:pt x="0" y="0"/>
                  </a:lnTo>
                  <a:lnTo>
                    <a:pt x="16209" y="43049"/>
                  </a:lnTo>
                  <a:lnTo>
                    <a:pt x="40089" y="2254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68" name="object 67">
              <a:extLst>
                <a:ext uri="{FF2B5EF4-FFF2-40B4-BE49-F238E27FC236}">
                  <a16:creationId xmlns:a16="http://schemas.microsoft.com/office/drawing/2014/main" id="{523ADF8E-C6B1-431B-9089-7095515FB012}"/>
                </a:ext>
              </a:extLst>
            </p:cNvPr>
            <p:cNvSpPr/>
            <p:nvPr/>
          </p:nvSpPr>
          <p:spPr>
            <a:xfrm>
              <a:off x="2360267" y="3589317"/>
              <a:ext cx="0" cy="156210"/>
            </a:xfrm>
            <a:custGeom>
              <a:avLst/>
              <a:gdLst/>
              <a:ahLst/>
              <a:cxnLst/>
              <a:rect l="l" t="t" r="r" b="b"/>
              <a:pathLst>
                <a:path h="156210">
                  <a:moveTo>
                    <a:pt x="0" y="15584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69" name="object 68">
              <a:extLst>
                <a:ext uri="{FF2B5EF4-FFF2-40B4-BE49-F238E27FC236}">
                  <a16:creationId xmlns:a16="http://schemas.microsoft.com/office/drawing/2014/main" id="{A70190F6-9864-4387-A5C6-3C4E0CE59FCD}"/>
                </a:ext>
              </a:extLst>
            </p:cNvPr>
            <p:cNvSpPr/>
            <p:nvPr/>
          </p:nvSpPr>
          <p:spPr>
            <a:xfrm>
              <a:off x="2344535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7" y="43224"/>
                  </a:moveTo>
                  <a:lnTo>
                    <a:pt x="0" y="43224"/>
                  </a:lnTo>
                  <a:lnTo>
                    <a:pt x="15732" y="0"/>
                  </a:lnTo>
                  <a:lnTo>
                    <a:pt x="31467" y="43224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70" name="object 69">
              <a:extLst>
                <a:ext uri="{FF2B5EF4-FFF2-40B4-BE49-F238E27FC236}">
                  <a16:creationId xmlns:a16="http://schemas.microsoft.com/office/drawing/2014/main" id="{132FD005-65B4-4F00-BC06-9B481016259E}"/>
                </a:ext>
              </a:extLst>
            </p:cNvPr>
            <p:cNvSpPr/>
            <p:nvPr/>
          </p:nvSpPr>
          <p:spPr>
            <a:xfrm>
              <a:off x="2344535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7" y="43224"/>
                  </a:moveTo>
                  <a:lnTo>
                    <a:pt x="15732" y="0"/>
                  </a:lnTo>
                  <a:lnTo>
                    <a:pt x="0" y="43224"/>
                  </a:lnTo>
                  <a:lnTo>
                    <a:pt x="31467" y="4322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71" name="object 70">
              <a:extLst>
                <a:ext uri="{FF2B5EF4-FFF2-40B4-BE49-F238E27FC236}">
                  <a16:creationId xmlns:a16="http://schemas.microsoft.com/office/drawing/2014/main" id="{D05AB658-2E11-4698-AFEF-BBCB783F677E}"/>
                </a:ext>
              </a:extLst>
            </p:cNvPr>
            <p:cNvSpPr/>
            <p:nvPr/>
          </p:nvSpPr>
          <p:spPr>
            <a:xfrm>
              <a:off x="2390445" y="3600517"/>
              <a:ext cx="157480" cy="156845"/>
            </a:xfrm>
            <a:custGeom>
              <a:avLst/>
              <a:gdLst/>
              <a:ahLst/>
              <a:cxnLst/>
              <a:rect l="l" t="t" r="r" b="b"/>
              <a:pathLst>
                <a:path w="157480" h="156845">
                  <a:moveTo>
                    <a:pt x="0" y="156474"/>
                  </a:moveTo>
                  <a:lnTo>
                    <a:pt x="157199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72" name="object 71">
              <a:extLst>
                <a:ext uri="{FF2B5EF4-FFF2-40B4-BE49-F238E27FC236}">
                  <a16:creationId xmlns:a16="http://schemas.microsoft.com/office/drawing/2014/main" id="{79D46585-E97A-429B-BF9A-A739A4C6A206}"/>
                </a:ext>
              </a:extLst>
            </p:cNvPr>
            <p:cNvSpPr/>
            <p:nvPr/>
          </p:nvSpPr>
          <p:spPr>
            <a:xfrm>
              <a:off x="2536544" y="3570017"/>
              <a:ext cx="41910" cy="41910"/>
            </a:xfrm>
            <a:custGeom>
              <a:avLst/>
              <a:gdLst/>
              <a:ahLst/>
              <a:cxnLst/>
              <a:rect l="l" t="t" r="r" b="b"/>
              <a:pathLst>
                <a:path w="41910" h="41910">
                  <a:moveTo>
                    <a:pt x="22199" y="41649"/>
                  </a:moveTo>
                  <a:lnTo>
                    <a:pt x="0" y="19349"/>
                  </a:lnTo>
                  <a:lnTo>
                    <a:pt x="41724" y="0"/>
                  </a:lnTo>
                  <a:lnTo>
                    <a:pt x="22199" y="4164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73" name="object 72">
              <a:extLst>
                <a:ext uri="{FF2B5EF4-FFF2-40B4-BE49-F238E27FC236}">
                  <a16:creationId xmlns:a16="http://schemas.microsoft.com/office/drawing/2014/main" id="{124E0A35-C889-4D81-AFA0-AEE697B70426}"/>
                </a:ext>
              </a:extLst>
            </p:cNvPr>
            <p:cNvSpPr/>
            <p:nvPr/>
          </p:nvSpPr>
          <p:spPr>
            <a:xfrm>
              <a:off x="2536544" y="3570017"/>
              <a:ext cx="41910" cy="41910"/>
            </a:xfrm>
            <a:custGeom>
              <a:avLst/>
              <a:gdLst/>
              <a:ahLst/>
              <a:cxnLst/>
              <a:rect l="l" t="t" r="r" b="b"/>
              <a:pathLst>
                <a:path w="41910" h="41910">
                  <a:moveTo>
                    <a:pt x="22199" y="41649"/>
                  </a:moveTo>
                  <a:lnTo>
                    <a:pt x="41724" y="0"/>
                  </a:lnTo>
                  <a:lnTo>
                    <a:pt x="0" y="19349"/>
                  </a:lnTo>
                  <a:lnTo>
                    <a:pt x="22199" y="41649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74" name="object 73">
              <a:extLst>
                <a:ext uri="{FF2B5EF4-FFF2-40B4-BE49-F238E27FC236}">
                  <a16:creationId xmlns:a16="http://schemas.microsoft.com/office/drawing/2014/main" id="{11AA21AE-DDCB-4AAA-9F05-E24AEA560138}"/>
                </a:ext>
              </a:extLst>
            </p:cNvPr>
            <p:cNvSpPr/>
            <p:nvPr/>
          </p:nvSpPr>
          <p:spPr>
            <a:xfrm>
              <a:off x="4226516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54713" y="888"/>
                  </a:lnTo>
                  <a:lnTo>
                    <a:pt x="88015" y="28334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75" name="object 74">
              <a:extLst>
                <a:ext uri="{FF2B5EF4-FFF2-40B4-BE49-F238E27FC236}">
                  <a16:creationId xmlns:a16="http://schemas.microsoft.com/office/drawing/2014/main" id="{30BE2D4E-01A9-47FA-9E9A-0CAF43395491}"/>
                </a:ext>
              </a:extLst>
            </p:cNvPr>
            <p:cNvSpPr/>
            <p:nvPr/>
          </p:nvSpPr>
          <p:spPr>
            <a:xfrm>
              <a:off x="4226516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83811" y="20436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76" name="object 75">
              <a:extLst>
                <a:ext uri="{FF2B5EF4-FFF2-40B4-BE49-F238E27FC236}">
                  <a16:creationId xmlns:a16="http://schemas.microsoft.com/office/drawing/2014/main" id="{42D70ACB-47E0-48AC-A593-B311385CCEF0}"/>
                </a:ext>
              </a:extLst>
            </p:cNvPr>
            <p:cNvSpPr/>
            <p:nvPr/>
          </p:nvSpPr>
          <p:spPr>
            <a:xfrm>
              <a:off x="4096841" y="3564617"/>
              <a:ext cx="143510" cy="194310"/>
            </a:xfrm>
            <a:custGeom>
              <a:avLst/>
              <a:gdLst/>
              <a:ahLst/>
              <a:cxnLst/>
              <a:rect l="l" t="t" r="r" b="b"/>
              <a:pathLst>
                <a:path w="143510" h="194310">
                  <a:moveTo>
                    <a:pt x="143074" y="1939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77" name="object 76">
              <a:extLst>
                <a:ext uri="{FF2B5EF4-FFF2-40B4-BE49-F238E27FC236}">
                  <a16:creationId xmlns:a16="http://schemas.microsoft.com/office/drawing/2014/main" id="{852BA218-FED4-42CF-AEFD-C034379E1DD8}"/>
                </a:ext>
              </a:extLst>
            </p:cNvPr>
            <p:cNvSpPr/>
            <p:nvPr/>
          </p:nvSpPr>
          <p:spPr>
            <a:xfrm>
              <a:off x="4071191" y="352981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12974" y="44124"/>
                  </a:moveTo>
                  <a:lnTo>
                    <a:pt x="0" y="0"/>
                  </a:lnTo>
                  <a:lnTo>
                    <a:pt x="38299" y="25449"/>
                  </a:lnTo>
                  <a:lnTo>
                    <a:pt x="12974" y="4412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78" name="object 77">
              <a:extLst>
                <a:ext uri="{FF2B5EF4-FFF2-40B4-BE49-F238E27FC236}">
                  <a16:creationId xmlns:a16="http://schemas.microsoft.com/office/drawing/2014/main" id="{A50DF2B4-913E-4F7E-9090-0FDA2692CF58}"/>
                </a:ext>
              </a:extLst>
            </p:cNvPr>
            <p:cNvSpPr/>
            <p:nvPr/>
          </p:nvSpPr>
          <p:spPr>
            <a:xfrm>
              <a:off x="4071191" y="352981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38299" y="25449"/>
                  </a:moveTo>
                  <a:lnTo>
                    <a:pt x="0" y="0"/>
                  </a:lnTo>
                  <a:lnTo>
                    <a:pt x="12974" y="44124"/>
                  </a:lnTo>
                  <a:lnTo>
                    <a:pt x="38299" y="2544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79" name="object 78">
              <a:extLst>
                <a:ext uri="{FF2B5EF4-FFF2-40B4-BE49-F238E27FC236}">
                  <a16:creationId xmlns:a16="http://schemas.microsoft.com/office/drawing/2014/main" id="{D99E3D1F-B5D2-4091-8BF0-C6F025802E6D}"/>
                </a:ext>
              </a:extLst>
            </p:cNvPr>
            <p:cNvSpPr/>
            <p:nvPr/>
          </p:nvSpPr>
          <p:spPr>
            <a:xfrm>
              <a:off x="4272266" y="3589317"/>
              <a:ext cx="635" cy="156210"/>
            </a:xfrm>
            <a:custGeom>
              <a:avLst/>
              <a:gdLst/>
              <a:ahLst/>
              <a:cxnLst/>
              <a:rect l="l" t="t" r="r" b="b"/>
              <a:pathLst>
                <a:path w="635" h="156210">
                  <a:moveTo>
                    <a:pt x="0" y="155849"/>
                  </a:moveTo>
                  <a:lnTo>
                    <a:pt x="449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80" name="object 79">
              <a:extLst>
                <a:ext uri="{FF2B5EF4-FFF2-40B4-BE49-F238E27FC236}">
                  <a16:creationId xmlns:a16="http://schemas.microsoft.com/office/drawing/2014/main" id="{C6F4A5B1-427B-424A-8234-01AFF37ACC9D}"/>
                </a:ext>
              </a:extLst>
            </p:cNvPr>
            <p:cNvSpPr/>
            <p:nvPr/>
          </p:nvSpPr>
          <p:spPr>
            <a:xfrm>
              <a:off x="4256966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74" y="43274"/>
                  </a:moveTo>
                  <a:lnTo>
                    <a:pt x="0" y="43174"/>
                  </a:lnTo>
                  <a:lnTo>
                    <a:pt x="15874" y="0"/>
                  </a:lnTo>
                  <a:lnTo>
                    <a:pt x="31474" y="43274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81" name="object 80">
              <a:extLst>
                <a:ext uri="{FF2B5EF4-FFF2-40B4-BE49-F238E27FC236}">
                  <a16:creationId xmlns:a16="http://schemas.microsoft.com/office/drawing/2014/main" id="{18905520-3969-4717-B734-0E7F58319E19}"/>
                </a:ext>
              </a:extLst>
            </p:cNvPr>
            <p:cNvSpPr/>
            <p:nvPr/>
          </p:nvSpPr>
          <p:spPr>
            <a:xfrm>
              <a:off x="4256966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74" y="43274"/>
                  </a:moveTo>
                  <a:lnTo>
                    <a:pt x="15874" y="0"/>
                  </a:lnTo>
                  <a:lnTo>
                    <a:pt x="0" y="43174"/>
                  </a:lnTo>
                  <a:lnTo>
                    <a:pt x="31474" y="4327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82" name="object 81">
              <a:extLst>
                <a:ext uri="{FF2B5EF4-FFF2-40B4-BE49-F238E27FC236}">
                  <a16:creationId xmlns:a16="http://schemas.microsoft.com/office/drawing/2014/main" id="{E15C9803-08C3-48B4-9F71-1F15D57F4F88}"/>
                </a:ext>
              </a:extLst>
            </p:cNvPr>
            <p:cNvSpPr/>
            <p:nvPr/>
          </p:nvSpPr>
          <p:spPr>
            <a:xfrm>
              <a:off x="4296441" y="3576242"/>
              <a:ext cx="145415" cy="175895"/>
            </a:xfrm>
            <a:custGeom>
              <a:avLst/>
              <a:gdLst/>
              <a:ahLst/>
              <a:cxnLst/>
              <a:rect l="l" t="t" r="r" b="b"/>
              <a:pathLst>
                <a:path w="145414" h="175895">
                  <a:moveTo>
                    <a:pt x="0" y="175524"/>
                  </a:moveTo>
                  <a:lnTo>
                    <a:pt x="144824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83" name="object 82">
              <a:extLst>
                <a:ext uri="{FF2B5EF4-FFF2-40B4-BE49-F238E27FC236}">
                  <a16:creationId xmlns:a16="http://schemas.microsoft.com/office/drawing/2014/main" id="{1DEA1859-6B8B-4EE6-9377-A6B271946BD6}"/>
                </a:ext>
              </a:extLst>
            </p:cNvPr>
            <p:cNvSpPr/>
            <p:nvPr/>
          </p:nvSpPr>
          <p:spPr>
            <a:xfrm>
              <a:off x="4429116" y="3542917"/>
              <a:ext cx="40005" cy="43815"/>
            </a:xfrm>
            <a:custGeom>
              <a:avLst/>
              <a:gdLst/>
              <a:ahLst/>
              <a:cxnLst/>
              <a:rect l="l" t="t" r="r" b="b"/>
              <a:pathLst>
                <a:path w="40004" h="43814">
                  <a:moveTo>
                    <a:pt x="24274" y="43349"/>
                  </a:moveTo>
                  <a:lnTo>
                    <a:pt x="0" y="23324"/>
                  </a:lnTo>
                  <a:lnTo>
                    <a:pt x="39649" y="0"/>
                  </a:lnTo>
                  <a:lnTo>
                    <a:pt x="24274" y="4334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84" name="object 83">
              <a:extLst>
                <a:ext uri="{FF2B5EF4-FFF2-40B4-BE49-F238E27FC236}">
                  <a16:creationId xmlns:a16="http://schemas.microsoft.com/office/drawing/2014/main" id="{CA3FCB2C-A210-4E1E-A580-A28FDF54B3EA}"/>
                </a:ext>
              </a:extLst>
            </p:cNvPr>
            <p:cNvSpPr/>
            <p:nvPr/>
          </p:nvSpPr>
          <p:spPr>
            <a:xfrm>
              <a:off x="4429116" y="3542917"/>
              <a:ext cx="40005" cy="43815"/>
            </a:xfrm>
            <a:custGeom>
              <a:avLst/>
              <a:gdLst/>
              <a:ahLst/>
              <a:cxnLst/>
              <a:rect l="l" t="t" r="r" b="b"/>
              <a:pathLst>
                <a:path w="40004" h="43814">
                  <a:moveTo>
                    <a:pt x="24274" y="43349"/>
                  </a:moveTo>
                  <a:lnTo>
                    <a:pt x="39649" y="0"/>
                  </a:lnTo>
                  <a:lnTo>
                    <a:pt x="0" y="23324"/>
                  </a:lnTo>
                  <a:lnTo>
                    <a:pt x="24274" y="43349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85" name="object 84">
              <a:extLst>
                <a:ext uri="{FF2B5EF4-FFF2-40B4-BE49-F238E27FC236}">
                  <a16:creationId xmlns:a16="http://schemas.microsoft.com/office/drawing/2014/main" id="{EF4BAB42-235A-475B-BCB8-B54C097642F7}"/>
                </a:ext>
              </a:extLst>
            </p:cNvPr>
            <p:cNvSpPr/>
            <p:nvPr/>
          </p:nvSpPr>
          <p:spPr>
            <a:xfrm>
              <a:off x="5224689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54710" y="888"/>
                  </a:lnTo>
                  <a:lnTo>
                    <a:pt x="88015" y="28334"/>
                  </a:lnTo>
                  <a:lnTo>
                    <a:pt x="91499" y="45899"/>
                  </a:lnTo>
                  <a:lnTo>
                    <a:pt x="87902" y="63766"/>
                  </a:lnTo>
                  <a:lnTo>
                    <a:pt x="78093" y="78356"/>
                  </a:lnTo>
                  <a:lnTo>
                    <a:pt x="63550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86" name="object 85">
              <a:extLst>
                <a:ext uri="{FF2B5EF4-FFF2-40B4-BE49-F238E27FC236}">
                  <a16:creationId xmlns:a16="http://schemas.microsoft.com/office/drawing/2014/main" id="{95AEBB77-9850-4E52-853C-19DA57904CC5}"/>
                </a:ext>
              </a:extLst>
            </p:cNvPr>
            <p:cNvSpPr/>
            <p:nvPr/>
          </p:nvSpPr>
          <p:spPr>
            <a:xfrm>
              <a:off x="5224689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83811" y="20436"/>
                  </a:lnTo>
                  <a:lnTo>
                    <a:pt x="91499" y="45899"/>
                  </a:lnTo>
                  <a:lnTo>
                    <a:pt x="87902" y="63766"/>
                  </a:lnTo>
                  <a:lnTo>
                    <a:pt x="78093" y="78356"/>
                  </a:lnTo>
                  <a:lnTo>
                    <a:pt x="63550" y="88192"/>
                  </a:lnTo>
                  <a:lnTo>
                    <a:pt x="45749" y="91799"/>
                  </a:ln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87" name="object 86">
              <a:extLst>
                <a:ext uri="{FF2B5EF4-FFF2-40B4-BE49-F238E27FC236}">
                  <a16:creationId xmlns:a16="http://schemas.microsoft.com/office/drawing/2014/main" id="{AF812C7A-FD71-44E1-895A-CD9658562344}"/>
                </a:ext>
              </a:extLst>
            </p:cNvPr>
            <p:cNvSpPr/>
            <p:nvPr/>
          </p:nvSpPr>
          <p:spPr>
            <a:xfrm>
              <a:off x="5091889" y="3561092"/>
              <a:ext cx="172720" cy="191135"/>
            </a:xfrm>
            <a:custGeom>
              <a:avLst/>
              <a:gdLst/>
              <a:ahLst/>
              <a:cxnLst/>
              <a:rect l="l" t="t" r="r" b="b"/>
              <a:pathLst>
                <a:path w="172720" h="191135">
                  <a:moveTo>
                    <a:pt x="172549" y="19072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88" name="object 87">
              <a:extLst>
                <a:ext uri="{FF2B5EF4-FFF2-40B4-BE49-F238E27FC236}">
                  <a16:creationId xmlns:a16="http://schemas.microsoft.com/office/drawing/2014/main" id="{B32B1432-B002-495E-B941-650FE0508900}"/>
                </a:ext>
              </a:extLst>
            </p:cNvPr>
            <p:cNvSpPr/>
            <p:nvPr/>
          </p:nvSpPr>
          <p:spPr>
            <a:xfrm>
              <a:off x="5062889" y="3529042"/>
              <a:ext cx="41275" cy="43180"/>
            </a:xfrm>
            <a:custGeom>
              <a:avLst/>
              <a:gdLst/>
              <a:ahLst/>
              <a:cxnLst/>
              <a:rect l="l" t="t" r="r" b="b"/>
              <a:pathLst>
                <a:path w="41275" h="43179">
                  <a:moveTo>
                    <a:pt x="17324" y="42624"/>
                  </a:moveTo>
                  <a:lnTo>
                    <a:pt x="0" y="0"/>
                  </a:lnTo>
                  <a:lnTo>
                    <a:pt x="40649" y="21499"/>
                  </a:lnTo>
                  <a:lnTo>
                    <a:pt x="17324" y="4262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89" name="object 88">
              <a:extLst>
                <a:ext uri="{FF2B5EF4-FFF2-40B4-BE49-F238E27FC236}">
                  <a16:creationId xmlns:a16="http://schemas.microsoft.com/office/drawing/2014/main" id="{EC6AD2C1-0661-4F1D-AAB9-09082B422F35}"/>
                </a:ext>
              </a:extLst>
            </p:cNvPr>
            <p:cNvSpPr/>
            <p:nvPr/>
          </p:nvSpPr>
          <p:spPr>
            <a:xfrm>
              <a:off x="5062889" y="3529042"/>
              <a:ext cx="41275" cy="43180"/>
            </a:xfrm>
            <a:custGeom>
              <a:avLst/>
              <a:gdLst/>
              <a:ahLst/>
              <a:cxnLst/>
              <a:rect l="l" t="t" r="r" b="b"/>
              <a:pathLst>
                <a:path w="41275" h="43179">
                  <a:moveTo>
                    <a:pt x="40649" y="21499"/>
                  </a:moveTo>
                  <a:lnTo>
                    <a:pt x="0" y="0"/>
                  </a:lnTo>
                  <a:lnTo>
                    <a:pt x="17324" y="42624"/>
                  </a:lnTo>
                  <a:lnTo>
                    <a:pt x="40649" y="2149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90" name="object 89">
              <a:extLst>
                <a:ext uri="{FF2B5EF4-FFF2-40B4-BE49-F238E27FC236}">
                  <a16:creationId xmlns:a16="http://schemas.microsoft.com/office/drawing/2014/main" id="{1C2F4A3B-7FC9-4BFA-BDC3-CB7FEB4E1ADA}"/>
                </a:ext>
              </a:extLst>
            </p:cNvPr>
            <p:cNvSpPr/>
            <p:nvPr/>
          </p:nvSpPr>
          <p:spPr>
            <a:xfrm>
              <a:off x="5265389" y="3589292"/>
              <a:ext cx="5080" cy="156210"/>
            </a:xfrm>
            <a:custGeom>
              <a:avLst/>
              <a:gdLst/>
              <a:ahLst/>
              <a:cxnLst/>
              <a:rect l="l" t="t" r="r" b="b"/>
              <a:pathLst>
                <a:path w="5079" h="156210">
                  <a:moveTo>
                    <a:pt x="5049" y="15587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91" name="object 90">
              <a:extLst>
                <a:ext uri="{FF2B5EF4-FFF2-40B4-BE49-F238E27FC236}">
                  <a16:creationId xmlns:a16="http://schemas.microsoft.com/office/drawing/2014/main" id="{3B539E35-8FD9-4F1F-93D5-B3F7D673BDA2}"/>
                </a:ext>
              </a:extLst>
            </p:cNvPr>
            <p:cNvSpPr/>
            <p:nvPr/>
          </p:nvSpPr>
          <p:spPr>
            <a:xfrm>
              <a:off x="5249664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43699"/>
                  </a:moveTo>
                  <a:lnTo>
                    <a:pt x="14324" y="0"/>
                  </a:lnTo>
                  <a:lnTo>
                    <a:pt x="31449" y="42674"/>
                  </a:lnTo>
                  <a:lnTo>
                    <a:pt x="0" y="43699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92" name="object 91">
              <a:extLst>
                <a:ext uri="{FF2B5EF4-FFF2-40B4-BE49-F238E27FC236}">
                  <a16:creationId xmlns:a16="http://schemas.microsoft.com/office/drawing/2014/main" id="{8505E8D3-83C8-4F92-8AF2-A07539BC6532}"/>
                </a:ext>
              </a:extLst>
            </p:cNvPr>
            <p:cNvSpPr/>
            <p:nvPr/>
          </p:nvSpPr>
          <p:spPr>
            <a:xfrm>
              <a:off x="5249664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2674"/>
                  </a:moveTo>
                  <a:lnTo>
                    <a:pt x="14324" y="0"/>
                  </a:lnTo>
                  <a:lnTo>
                    <a:pt x="0" y="43699"/>
                  </a:lnTo>
                  <a:lnTo>
                    <a:pt x="31449" y="4267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93" name="object 92">
              <a:extLst>
                <a:ext uri="{FF2B5EF4-FFF2-40B4-BE49-F238E27FC236}">
                  <a16:creationId xmlns:a16="http://schemas.microsoft.com/office/drawing/2014/main" id="{6F4F2EB4-E3FF-43D2-8387-FABF61750A31}"/>
                </a:ext>
              </a:extLst>
            </p:cNvPr>
            <p:cNvSpPr/>
            <p:nvPr/>
          </p:nvSpPr>
          <p:spPr>
            <a:xfrm>
              <a:off x="5302789" y="3578267"/>
              <a:ext cx="132080" cy="180975"/>
            </a:xfrm>
            <a:custGeom>
              <a:avLst/>
              <a:gdLst/>
              <a:ahLst/>
              <a:cxnLst/>
              <a:rect l="l" t="t" r="r" b="b"/>
              <a:pathLst>
                <a:path w="132079" h="180975">
                  <a:moveTo>
                    <a:pt x="0" y="180349"/>
                  </a:moveTo>
                  <a:lnTo>
                    <a:pt x="131599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94" name="object 93">
              <a:extLst>
                <a:ext uri="{FF2B5EF4-FFF2-40B4-BE49-F238E27FC236}">
                  <a16:creationId xmlns:a16="http://schemas.microsoft.com/office/drawing/2014/main" id="{77826377-D6F3-4175-B7EA-F196FCCACB67}"/>
                </a:ext>
              </a:extLst>
            </p:cNvPr>
            <p:cNvSpPr/>
            <p:nvPr/>
          </p:nvSpPr>
          <p:spPr>
            <a:xfrm>
              <a:off x="5421689" y="354336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25399" y="44174"/>
                  </a:moveTo>
                  <a:lnTo>
                    <a:pt x="0" y="25624"/>
                  </a:lnTo>
                  <a:lnTo>
                    <a:pt x="38174" y="0"/>
                  </a:lnTo>
                  <a:lnTo>
                    <a:pt x="25399" y="44174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95" name="object 94">
              <a:extLst>
                <a:ext uri="{FF2B5EF4-FFF2-40B4-BE49-F238E27FC236}">
                  <a16:creationId xmlns:a16="http://schemas.microsoft.com/office/drawing/2014/main" id="{916A0A13-945A-457C-978A-D7270434C026}"/>
                </a:ext>
              </a:extLst>
            </p:cNvPr>
            <p:cNvSpPr/>
            <p:nvPr/>
          </p:nvSpPr>
          <p:spPr>
            <a:xfrm>
              <a:off x="5421689" y="354336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25399" y="44174"/>
                  </a:moveTo>
                  <a:lnTo>
                    <a:pt x="38174" y="0"/>
                  </a:lnTo>
                  <a:lnTo>
                    <a:pt x="0" y="25624"/>
                  </a:lnTo>
                  <a:lnTo>
                    <a:pt x="25399" y="44174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96" name="object 95">
              <a:extLst>
                <a:ext uri="{FF2B5EF4-FFF2-40B4-BE49-F238E27FC236}">
                  <a16:creationId xmlns:a16="http://schemas.microsoft.com/office/drawing/2014/main" id="{C490236A-77C8-4052-9FDC-9299BAEC7002}"/>
                </a:ext>
              </a:extLst>
            </p:cNvPr>
            <p:cNvSpPr/>
            <p:nvPr/>
          </p:nvSpPr>
          <p:spPr>
            <a:xfrm>
              <a:off x="7016910" y="3589317"/>
              <a:ext cx="2540" cy="155575"/>
            </a:xfrm>
            <a:custGeom>
              <a:avLst/>
              <a:gdLst/>
              <a:ahLst/>
              <a:cxnLst/>
              <a:rect l="l" t="t" r="r" b="b"/>
              <a:pathLst>
                <a:path w="2540" h="155575">
                  <a:moveTo>
                    <a:pt x="2399" y="15494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97" name="object 96">
              <a:extLst>
                <a:ext uri="{FF2B5EF4-FFF2-40B4-BE49-F238E27FC236}">
                  <a16:creationId xmlns:a16="http://schemas.microsoft.com/office/drawing/2014/main" id="{3D2830BD-F6F1-4945-A6A7-937836B0AC98}"/>
                </a:ext>
              </a:extLst>
            </p:cNvPr>
            <p:cNvSpPr/>
            <p:nvPr/>
          </p:nvSpPr>
          <p:spPr>
            <a:xfrm>
              <a:off x="7001186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43474"/>
                  </a:moveTo>
                  <a:lnTo>
                    <a:pt x="15049" y="0"/>
                  </a:lnTo>
                  <a:lnTo>
                    <a:pt x="31449" y="42974"/>
                  </a:lnTo>
                  <a:lnTo>
                    <a:pt x="0" y="43474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98" name="object 97">
              <a:extLst>
                <a:ext uri="{FF2B5EF4-FFF2-40B4-BE49-F238E27FC236}">
                  <a16:creationId xmlns:a16="http://schemas.microsoft.com/office/drawing/2014/main" id="{0C846B36-EACC-4CAA-A03E-3937A9B75406}"/>
                </a:ext>
              </a:extLst>
            </p:cNvPr>
            <p:cNvSpPr/>
            <p:nvPr/>
          </p:nvSpPr>
          <p:spPr>
            <a:xfrm>
              <a:off x="7001186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2974"/>
                  </a:moveTo>
                  <a:lnTo>
                    <a:pt x="15049" y="0"/>
                  </a:lnTo>
                  <a:lnTo>
                    <a:pt x="0" y="43474"/>
                  </a:lnTo>
                  <a:lnTo>
                    <a:pt x="31449" y="4297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99" name="object 98">
              <a:extLst>
                <a:ext uri="{FF2B5EF4-FFF2-40B4-BE49-F238E27FC236}">
                  <a16:creationId xmlns:a16="http://schemas.microsoft.com/office/drawing/2014/main" id="{7A3E522A-01EB-4D1A-BBCB-05181F45F499}"/>
                </a:ext>
              </a:extLst>
            </p:cNvPr>
            <p:cNvSpPr/>
            <p:nvPr/>
          </p:nvSpPr>
          <p:spPr>
            <a:xfrm>
              <a:off x="6840036" y="3564617"/>
              <a:ext cx="143510" cy="194310"/>
            </a:xfrm>
            <a:custGeom>
              <a:avLst/>
              <a:gdLst/>
              <a:ahLst/>
              <a:cxnLst/>
              <a:rect l="l" t="t" r="r" b="b"/>
              <a:pathLst>
                <a:path w="143509" h="194310">
                  <a:moveTo>
                    <a:pt x="143074" y="1939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100" name="object 99">
              <a:extLst>
                <a:ext uri="{FF2B5EF4-FFF2-40B4-BE49-F238E27FC236}">
                  <a16:creationId xmlns:a16="http://schemas.microsoft.com/office/drawing/2014/main" id="{D6C2D592-C25E-4F5F-9AE2-41202DBB21B9}"/>
                </a:ext>
              </a:extLst>
            </p:cNvPr>
            <p:cNvSpPr/>
            <p:nvPr/>
          </p:nvSpPr>
          <p:spPr>
            <a:xfrm>
              <a:off x="6814386" y="352981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4" h="44450">
                  <a:moveTo>
                    <a:pt x="12974" y="44124"/>
                  </a:moveTo>
                  <a:lnTo>
                    <a:pt x="0" y="0"/>
                  </a:lnTo>
                  <a:lnTo>
                    <a:pt x="38299" y="25449"/>
                  </a:lnTo>
                  <a:lnTo>
                    <a:pt x="12974" y="4412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101" name="object 100">
              <a:extLst>
                <a:ext uri="{FF2B5EF4-FFF2-40B4-BE49-F238E27FC236}">
                  <a16:creationId xmlns:a16="http://schemas.microsoft.com/office/drawing/2014/main" id="{25B6687A-AC5C-40A2-9EA1-278B60E7F965}"/>
                </a:ext>
              </a:extLst>
            </p:cNvPr>
            <p:cNvSpPr/>
            <p:nvPr/>
          </p:nvSpPr>
          <p:spPr>
            <a:xfrm>
              <a:off x="6814386" y="352981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4" h="44450">
                  <a:moveTo>
                    <a:pt x="38299" y="25449"/>
                  </a:moveTo>
                  <a:lnTo>
                    <a:pt x="0" y="0"/>
                  </a:lnTo>
                  <a:lnTo>
                    <a:pt x="12974" y="44124"/>
                  </a:lnTo>
                  <a:lnTo>
                    <a:pt x="38299" y="2544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2207"/>
            </a:p>
          </p:txBody>
        </p:sp>
      </p:grpSp>
      <p:sp>
        <p:nvSpPr>
          <p:cNvPr id="102" name="object 101">
            <a:extLst>
              <a:ext uri="{FF2B5EF4-FFF2-40B4-BE49-F238E27FC236}">
                <a16:creationId xmlns:a16="http://schemas.microsoft.com/office/drawing/2014/main" id="{814D3CD7-B5AF-4CE5-B479-F707A463BD99}"/>
              </a:ext>
            </a:extLst>
          </p:cNvPr>
          <p:cNvSpPr/>
          <p:nvPr/>
        </p:nvSpPr>
        <p:spPr>
          <a:xfrm>
            <a:off x="2540731" y="2217069"/>
            <a:ext cx="111126" cy="11145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07"/>
          </a:p>
        </p:txBody>
      </p:sp>
      <p:grpSp>
        <p:nvGrpSpPr>
          <p:cNvPr id="103" name="object 102">
            <a:extLst>
              <a:ext uri="{FF2B5EF4-FFF2-40B4-BE49-F238E27FC236}">
                <a16:creationId xmlns:a16="http://schemas.microsoft.com/office/drawing/2014/main" id="{15544270-B47A-4E77-85FB-C87036E11023}"/>
              </a:ext>
            </a:extLst>
          </p:cNvPr>
          <p:cNvGrpSpPr/>
          <p:nvPr/>
        </p:nvGrpSpPr>
        <p:grpSpPr>
          <a:xfrm>
            <a:off x="4446039" y="2217069"/>
            <a:ext cx="476377" cy="345758"/>
            <a:chOff x="4041854" y="1911608"/>
            <a:chExt cx="433070" cy="314325"/>
          </a:xfrm>
        </p:grpSpPr>
        <p:sp>
          <p:nvSpPr>
            <p:cNvPr id="104" name="object 103">
              <a:extLst>
                <a:ext uri="{FF2B5EF4-FFF2-40B4-BE49-F238E27FC236}">
                  <a16:creationId xmlns:a16="http://schemas.microsoft.com/office/drawing/2014/main" id="{47E95306-3D58-458F-96B0-DE008693EA3C}"/>
                </a:ext>
              </a:extLst>
            </p:cNvPr>
            <p:cNvSpPr/>
            <p:nvPr/>
          </p:nvSpPr>
          <p:spPr>
            <a:xfrm>
              <a:off x="4219516" y="1916371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lnTo>
                    <a:pt x="3594" y="28033"/>
                  </a:lnTo>
                  <a:lnTo>
                    <a:pt x="13398" y="13442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54713" y="889"/>
                  </a:lnTo>
                  <a:lnTo>
                    <a:pt x="88015" y="28335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105" name="object 104">
              <a:extLst>
                <a:ext uri="{FF2B5EF4-FFF2-40B4-BE49-F238E27FC236}">
                  <a16:creationId xmlns:a16="http://schemas.microsoft.com/office/drawing/2014/main" id="{0D3D9FE7-B1C6-4687-B5BE-489980C0F6E5}"/>
                </a:ext>
              </a:extLst>
            </p:cNvPr>
            <p:cNvSpPr/>
            <p:nvPr/>
          </p:nvSpPr>
          <p:spPr>
            <a:xfrm>
              <a:off x="4219516" y="1916371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83811" y="20434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106" name="object 105">
              <a:extLst>
                <a:ext uri="{FF2B5EF4-FFF2-40B4-BE49-F238E27FC236}">
                  <a16:creationId xmlns:a16="http://schemas.microsoft.com/office/drawing/2014/main" id="{2FF66AB9-8454-4E85-91A4-A436B78520F6}"/>
                </a:ext>
              </a:extLst>
            </p:cNvPr>
            <p:cNvSpPr/>
            <p:nvPr/>
          </p:nvSpPr>
          <p:spPr>
            <a:xfrm>
              <a:off x="4046616" y="2037150"/>
              <a:ext cx="148590" cy="164465"/>
            </a:xfrm>
            <a:custGeom>
              <a:avLst/>
              <a:gdLst/>
              <a:ahLst/>
              <a:cxnLst/>
              <a:rect l="l" t="t" r="r" b="b"/>
              <a:pathLst>
                <a:path w="148589" h="164464">
                  <a:moveTo>
                    <a:pt x="0" y="163974"/>
                  </a:moveTo>
                  <a:lnTo>
                    <a:pt x="147999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107" name="object 106">
              <a:extLst>
                <a:ext uri="{FF2B5EF4-FFF2-40B4-BE49-F238E27FC236}">
                  <a16:creationId xmlns:a16="http://schemas.microsoft.com/office/drawing/2014/main" id="{B53B7A02-C8E8-4E1D-919D-51367BD76E91}"/>
                </a:ext>
              </a:extLst>
            </p:cNvPr>
            <p:cNvSpPr/>
            <p:nvPr/>
          </p:nvSpPr>
          <p:spPr>
            <a:xfrm>
              <a:off x="4182941" y="2005063"/>
              <a:ext cx="41275" cy="43180"/>
            </a:xfrm>
            <a:custGeom>
              <a:avLst/>
              <a:gdLst/>
              <a:ahLst/>
              <a:cxnLst/>
              <a:rect l="l" t="t" r="r" b="b"/>
              <a:pathLst>
                <a:path w="41275" h="43180">
                  <a:moveTo>
                    <a:pt x="23349" y="42629"/>
                  </a:moveTo>
                  <a:lnTo>
                    <a:pt x="0" y="21547"/>
                  </a:lnTo>
                  <a:lnTo>
                    <a:pt x="40649" y="0"/>
                  </a:lnTo>
                  <a:lnTo>
                    <a:pt x="23349" y="4262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108" name="object 107">
              <a:extLst>
                <a:ext uri="{FF2B5EF4-FFF2-40B4-BE49-F238E27FC236}">
                  <a16:creationId xmlns:a16="http://schemas.microsoft.com/office/drawing/2014/main" id="{1D68AA32-B840-499C-8BA6-986F95A3A6F3}"/>
                </a:ext>
              </a:extLst>
            </p:cNvPr>
            <p:cNvSpPr/>
            <p:nvPr/>
          </p:nvSpPr>
          <p:spPr>
            <a:xfrm>
              <a:off x="4182941" y="2005063"/>
              <a:ext cx="41275" cy="43180"/>
            </a:xfrm>
            <a:custGeom>
              <a:avLst/>
              <a:gdLst/>
              <a:ahLst/>
              <a:cxnLst/>
              <a:rect l="l" t="t" r="r" b="b"/>
              <a:pathLst>
                <a:path w="41275" h="43180">
                  <a:moveTo>
                    <a:pt x="23349" y="42629"/>
                  </a:moveTo>
                  <a:lnTo>
                    <a:pt x="40649" y="0"/>
                  </a:lnTo>
                  <a:lnTo>
                    <a:pt x="0" y="21547"/>
                  </a:lnTo>
                  <a:lnTo>
                    <a:pt x="23349" y="4262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109" name="object 108">
              <a:extLst>
                <a:ext uri="{FF2B5EF4-FFF2-40B4-BE49-F238E27FC236}">
                  <a16:creationId xmlns:a16="http://schemas.microsoft.com/office/drawing/2014/main" id="{91F7FF51-AF50-41BE-A67B-EC1B754DFF6E}"/>
                </a:ext>
              </a:extLst>
            </p:cNvPr>
            <p:cNvSpPr/>
            <p:nvPr/>
          </p:nvSpPr>
          <p:spPr>
            <a:xfrm>
              <a:off x="4265266" y="2065320"/>
              <a:ext cx="0" cy="156210"/>
            </a:xfrm>
            <a:custGeom>
              <a:avLst/>
              <a:gdLst/>
              <a:ahLst/>
              <a:cxnLst/>
              <a:rect l="l" t="t" r="r" b="b"/>
              <a:pathLst>
                <a:path h="156210">
                  <a:moveTo>
                    <a:pt x="0" y="15584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110" name="object 109">
              <a:extLst>
                <a:ext uri="{FF2B5EF4-FFF2-40B4-BE49-F238E27FC236}">
                  <a16:creationId xmlns:a16="http://schemas.microsoft.com/office/drawing/2014/main" id="{7EA28B4B-ADE9-4864-BB5E-E2F96D881399}"/>
                </a:ext>
              </a:extLst>
            </p:cNvPr>
            <p:cNvSpPr/>
            <p:nvPr/>
          </p:nvSpPr>
          <p:spPr>
            <a:xfrm>
              <a:off x="4249541" y="2022095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3224"/>
                  </a:moveTo>
                  <a:lnTo>
                    <a:pt x="0" y="43224"/>
                  </a:lnTo>
                  <a:lnTo>
                    <a:pt x="15724" y="0"/>
                  </a:lnTo>
                  <a:lnTo>
                    <a:pt x="31449" y="43224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111" name="object 110">
              <a:extLst>
                <a:ext uri="{FF2B5EF4-FFF2-40B4-BE49-F238E27FC236}">
                  <a16:creationId xmlns:a16="http://schemas.microsoft.com/office/drawing/2014/main" id="{F8C08CF4-E6B9-47D5-80DF-6FC53A516103}"/>
                </a:ext>
              </a:extLst>
            </p:cNvPr>
            <p:cNvSpPr/>
            <p:nvPr/>
          </p:nvSpPr>
          <p:spPr>
            <a:xfrm>
              <a:off x="4249541" y="2022095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3224"/>
                  </a:moveTo>
                  <a:lnTo>
                    <a:pt x="15724" y="0"/>
                  </a:lnTo>
                  <a:lnTo>
                    <a:pt x="0" y="43224"/>
                  </a:lnTo>
                  <a:lnTo>
                    <a:pt x="31449" y="4322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112" name="object 111">
              <a:extLst>
                <a:ext uri="{FF2B5EF4-FFF2-40B4-BE49-F238E27FC236}">
                  <a16:creationId xmlns:a16="http://schemas.microsoft.com/office/drawing/2014/main" id="{2EAC4ADE-3158-4F17-896A-5FBF4AF39937}"/>
                </a:ext>
              </a:extLst>
            </p:cNvPr>
            <p:cNvSpPr/>
            <p:nvPr/>
          </p:nvSpPr>
          <p:spPr>
            <a:xfrm>
              <a:off x="4332191" y="2040138"/>
              <a:ext cx="138430" cy="181610"/>
            </a:xfrm>
            <a:custGeom>
              <a:avLst/>
              <a:gdLst/>
              <a:ahLst/>
              <a:cxnLst/>
              <a:rect l="l" t="t" r="r" b="b"/>
              <a:pathLst>
                <a:path w="138429" h="181610">
                  <a:moveTo>
                    <a:pt x="137874" y="18103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113" name="object 112">
              <a:extLst>
                <a:ext uri="{FF2B5EF4-FFF2-40B4-BE49-F238E27FC236}">
                  <a16:creationId xmlns:a16="http://schemas.microsoft.com/office/drawing/2014/main" id="{4ED283A0-83D5-40C1-A222-A708EFB61367}"/>
                </a:ext>
              </a:extLst>
            </p:cNvPr>
            <p:cNvSpPr/>
            <p:nvPr/>
          </p:nvSpPr>
          <p:spPr>
            <a:xfrm>
              <a:off x="4305991" y="2005751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13674" y="43919"/>
                  </a:moveTo>
                  <a:lnTo>
                    <a:pt x="0" y="0"/>
                  </a:lnTo>
                  <a:lnTo>
                    <a:pt x="38724" y="24857"/>
                  </a:lnTo>
                  <a:lnTo>
                    <a:pt x="13674" y="4391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2207"/>
            </a:p>
          </p:txBody>
        </p:sp>
        <p:sp>
          <p:nvSpPr>
            <p:cNvPr id="114" name="object 113">
              <a:extLst>
                <a:ext uri="{FF2B5EF4-FFF2-40B4-BE49-F238E27FC236}">
                  <a16:creationId xmlns:a16="http://schemas.microsoft.com/office/drawing/2014/main" id="{E03C68A3-B569-4739-AE7F-EADA1062ED43}"/>
                </a:ext>
              </a:extLst>
            </p:cNvPr>
            <p:cNvSpPr/>
            <p:nvPr/>
          </p:nvSpPr>
          <p:spPr>
            <a:xfrm>
              <a:off x="4305991" y="2005751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38724" y="24857"/>
                  </a:moveTo>
                  <a:lnTo>
                    <a:pt x="0" y="0"/>
                  </a:lnTo>
                  <a:lnTo>
                    <a:pt x="13674" y="43919"/>
                  </a:lnTo>
                  <a:lnTo>
                    <a:pt x="38724" y="24857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2207"/>
            </a:p>
          </p:txBody>
        </p:sp>
      </p:grpSp>
      <p:sp>
        <p:nvSpPr>
          <p:cNvPr id="115" name="object 114">
            <a:extLst>
              <a:ext uri="{FF2B5EF4-FFF2-40B4-BE49-F238E27FC236}">
                <a16:creationId xmlns:a16="http://schemas.microsoft.com/office/drawing/2014/main" id="{2D829AA1-1215-4D66-A7E6-4F9D47DFE496}"/>
              </a:ext>
            </a:extLst>
          </p:cNvPr>
          <p:cNvSpPr/>
          <p:nvPr/>
        </p:nvSpPr>
        <p:spPr>
          <a:xfrm>
            <a:off x="5809707" y="2217069"/>
            <a:ext cx="111126" cy="11145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07"/>
          </a:p>
        </p:txBody>
      </p:sp>
      <p:sp>
        <p:nvSpPr>
          <p:cNvPr id="116" name="object 115">
            <a:extLst>
              <a:ext uri="{FF2B5EF4-FFF2-40B4-BE49-F238E27FC236}">
                <a16:creationId xmlns:a16="http://schemas.microsoft.com/office/drawing/2014/main" id="{8DC594EE-E428-4AD7-9CBB-2E52F7CDB6F3}"/>
              </a:ext>
            </a:extLst>
          </p:cNvPr>
          <p:cNvSpPr/>
          <p:nvPr/>
        </p:nvSpPr>
        <p:spPr>
          <a:xfrm>
            <a:off x="7653743" y="2217069"/>
            <a:ext cx="111126" cy="11145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07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11EEAA16-FF08-419E-9FE9-20CF55E0104E}"/>
              </a:ext>
            </a:extLst>
          </p:cNvPr>
          <p:cNvSpPr txBox="1"/>
          <p:nvPr/>
        </p:nvSpPr>
        <p:spPr>
          <a:xfrm>
            <a:off x="1" y="7353401"/>
            <a:ext cx="1227259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Ashish Vaswani</a:t>
            </a:r>
          </a:p>
        </p:txBody>
      </p:sp>
      <p:sp>
        <p:nvSpPr>
          <p:cNvPr id="119" name="object 2">
            <a:extLst>
              <a:ext uri="{FF2B5EF4-FFF2-40B4-BE49-F238E27FC236}">
                <a16:creationId xmlns:a16="http://schemas.microsoft.com/office/drawing/2014/main" id="{FAA889AF-D06A-4A14-8403-4A0284908F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1894" y="439523"/>
            <a:ext cx="8824849" cy="52193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10"/>
              </a:spcBef>
            </a:pPr>
            <a:r>
              <a:rPr lang="en-US" sz="3300" spc="-160" dirty="0"/>
              <a:t>Parallel attention heads</a:t>
            </a:r>
            <a:endParaRPr sz="3300" spc="-160" dirty="0"/>
          </a:p>
        </p:txBody>
      </p:sp>
    </p:spTree>
    <p:extLst>
      <p:ext uri="{BB962C8B-B14F-4D97-AF65-F5344CB8AC3E}">
        <p14:creationId xmlns:p14="http://schemas.microsoft.com/office/powerpoint/2010/main" val="29202754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086853" y="2419560"/>
            <a:ext cx="411765" cy="163449"/>
          </a:xfrm>
          <a:custGeom>
            <a:avLst/>
            <a:gdLst/>
            <a:ahLst/>
            <a:cxnLst/>
            <a:rect l="l" t="t" r="r" b="b"/>
            <a:pathLst>
              <a:path w="499110" h="198119">
                <a:moveTo>
                  <a:pt x="436117" y="0"/>
                </a:moveTo>
                <a:lnTo>
                  <a:pt x="433324" y="8000"/>
                </a:lnTo>
                <a:lnTo>
                  <a:pt x="444783" y="12953"/>
                </a:lnTo>
                <a:lnTo>
                  <a:pt x="454612" y="19812"/>
                </a:lnTo>
                <a:lnTo>
                  <a:pt x="478266" y="65563"/>
                </a:lnTo>
                <a:lnTo>
                  <a:pt x="481202" y="97790"/>
                </a:lnTo>
                <a:lnTo>
                  <a:pt x="480464" y="115194"/>
                </a:lnTo>
                <a:lnTo>
                  <a:pt x="469391" y="157861"/>
                </a:lnTo>
                <a:lnTo>
                  <a:pt x="433577" y="189611"/>
                </a:lnTo>
                <a:lnTo>
                  <a:pt x="436117" y="197612"/>
                </a:lnTo>
                <a:lnTo>
                  <a:pt x="473854" y="175162"/>
                </a:lnTo>
                <a:lnTo>
                  <a:pt x="495077" y="133746"/>
                </a:lnTo>
                <a:lnTo>
                  <a:pt x="499110" y="98806"/>
                </a:lnTo>
                <a:lnTo>
                  <a:pt x="498105" y="80710"/>
                </a:lnTo>
                <a:lnTo>
                  <a:pt x="482853" y="34544"/>
                </a:lnTo>
                <a:lnTo>
                  <a:pt x="450457" y="5165"/>
                </a:lnTo>
                <a:lnTo>
                  <a:pt x="436117" y="0"/>
                </a:lnTo>
                <a:close/>
              </a:path>
              <a:path w="499110" h="198119">
                <a:moveTo>
                  <a:pt x="63118" y="0"/>
                </a:moveTo>
                <a:lnTo>
                  <a:pt x="25382" y="22449"/>
                </a:lnTo>
                <a:lnTo>
                  <a:pt x="4095" y="63960"/>
                </a:lnTo>
                <a:lnTo>
                  <a:pt x="0" y="98806"/>
                </a:lnTo>
                <a:lnTo>
                  <a:pt x="1021" y="116972"/>
                </a:lnTo>
                <a:lnTo>
                  <a:pt x="16255" y="163068"/>
                </a:lnTo>
                <a:lnTo>
                  <a:pt x="48760" y="192446"/>
                </a:lnTo>
                <a:lnTo>
                  <a:pt x="63118" y="197612"/>
                </a:lnTo>
                <a:lnTo>
                  <a:pt x="65532" y="189611"/>
                </a:lnTo>
                <a:lnTo>
                  <a:pt x="54294" y="184614"/>
                </a:lnTo>
                <a:lnTo>
                  <a:pt x="44592" y="177641"/>
                </a:lnTo>
                <a:lnTo>
                  <a:pt x="20986" y="131016"/>
                </a:lnTo>
                <a:lnTo>
                  <a:pt x="18034" y="97790"/>
                </a:lnTo>
                <a:lnTo>
                  <a:pt x="18772" y="80926"/>
                </a:lnTo>
                <a:lnTo>
                  <a:pt x="29845" y="39243"/>
                </a:lnTo>
                <a:lnTo>
                  <a:pt x="65912" y="8000"/>
                </a:lnTo>
                <a:lnTo>
                  <a:pt x="631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4" name="object 4"/>
          <p:cNvSpPr txBox="1"/>
          <p:nvPr/>
        </p:nvSpPr>
        <p:spPr>
          <a:xfrm>
            <a:off x="888576" y="1930239"/>
            <a:ext cx="6753272" cy="769649"/>
          </a:xfrm>
          <a:prstGeom prst="rect">
            <a:avLst/>
          </a:prstGeom>
        </p:spPr>
        <p:txBody>
          <a:bodyPr vert="horz" wrap="square" lIns="0" tIns="94821" rIns="0" bIns="0" rtlCol="0">
            <a:spAutoFit/>
          </a:bodyPr>
          <a:lstStyle/>
          <a:p>
            <a:pPr marL="303848" indent="-283416">
              <a:spcBef>
                <a:spcPts val="747"/>
              </a:spcBef>
              <a:buClr>
                <a:srgbClr val="8B1515"/>
              </a:buClr>
              <a:buFont typeface="Times New Roman"/>
              <a:buChar char="•"/>
              <a:tabLst>
                <a:tab pos="303324" algn="l"/>
                <a:tab pos="304371" algn="l"/>
              </a:tabLst>
            </a:pPr>
            <a:r>
              <a:rPr sz="1898" b="1" dirty="0">
                <a:latin typeface="Calibri"/>
                <a:cs typeface="Calibri"/>
              </a:rPr>
              <a:t>Residual</a:t>
            </a:r>
            <a:r>
              <a:rPr sz="1898" b="1" spc="-12" dirty="0">
                <a:latin typeface="Calibri"/>
                <a:cs typeface="Calibri"/>
              </a:rPr>
              <a:t> </a:t>
            </a:r>
            <a:r>
              <a:rPr sz="1898" b="1" dirty="0">
                <a:latin typeface="Calibri"/>
                <a:cs typeface="Calibri"/>
              </a:rPr>
              <a:t>connections</a:t>
            </a:r>
            <a:r>
              <a:rPr sz="1898" b="1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are a </a:t>
            </a:r>
            <a:r>
              <a:rPr sz="1898" spc="-4" dirty="0">
                <a:latin typeface="Calibri"/>
                <a:cs typeface="Calibri"/>
              </a:rPr>
              <a:t>trick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to help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models </a:t>
            </a:r>
            <a:r>
              <a:rPr sz="1898" dirty="0">
                <a:latin typeface="Calibri"/>
                <a:cs typeface="Calibri"/>
              </a:rPr>
              <a:t>train better.</a:t>
            </a:r>
          </a:p>
          <a:p>
            <a:pPr marL="586740" lvl="1" indent="-189119">
              <a:spcBef>
                <a:spcPts val="664"/>
              </a:spcBef>
              <a:buClr>
                <a:srgbClr val="007B92"/>
              </a:buClr>
              <a:buFont typeface="Times New Roman"/>
              <a:buChar char="•"/>
              <a:tabLst>
                <a:tab pos="587264" algn="l"/>
              </a:tabLst>
            </a:pPr>
            <a:r>
              <a:rPr sz="1898" dirty="0">
                <a:latin typeface="Calibri"/>
                <a:cs typeface="Calibri"/>
              </a:rPr>
              <a:t>Instead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of</a:t>
            </a:r>
            <a:r>
              <a:rPr sz="1898" dirty="0">
                <a:latin typeface="Calibri"/>
                <a:cs typeface="Calibri"/>
              </a:rPr>
              <a:t> </a:t>
            </a:r>
            <a:r>
              <a:rPr sz="1898" spc="50" dirty="0">
                <a:latin typeface="Cambria Math"/>
                <a:cs typeface="Cambria Math"/>
              </a:rPr>
              <a:t>𝑋</a:t>
            </a:r>
            <a:r>
              <a:rPr sz="2042" spc="74" baseline="28619" dirty="0">
                <a:latin typeface="Cambria Math"/>
                <a:cs typeface="Cambria Math"/>
              </a:rPr>
              <a:t>(𝑖)</a:t>
            </a:r>
            <a:r>
              <a:rPr sz="2042" spc="470" baseline="28619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=</a:t>
            </a:r>
            <a:r>
              <a:rPr sz="1898" spc="99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Layer(𝑋</a:t>
            </a:r>
            <a:r>
              <a:rPr sz="1898" spc="243" dirty="0">
                <a:latin typeface="Cambria Math"/>
                <a:cs typeface="Cambria Math"/>
              </a:rPr>
              <a:t> </a:t>
            </a:r>
            <a:r>
              <a:rPr sz="2042" spc="62" baseline="28619" dirty="0">
                <a:latin typeface="Cambria Math"/>
                <a:cs typeface="Cambria Math"/>
              </a:rPr>
              <a:t>𝑖−1</a:t>
            </a:r>
            <a:r>
              <a:rPr sz="2042" spc="526" baseline="28619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)</a:t>
            </a:r>
            <a:r>
              <a:rPr sz="1898" spc="9" dirty="0">
                <a:latin typeface="Cambria Math"/>
                <a:cs typeface="Cambria Math"/>
              </a:rPr>
              <a:t> </a:t>
            </a:r>
            <a:r>
              <a:rPr sz="1898" spc="-4" dirty="0">
                <a:latin typeface="Calibri"/>
                <a:cs typeface="Calibri"/>
              </a:rPr>
              <a:t>(where</a:t>
            </a:r>
            <a:r>
              <a:rPr sz="1898" spc="17" dirty="0">
                <a:latin typeface="Calibri"/>
                <a:cs typeface="Calibri"/>
              </a:rPr>
              <a:t> </a:t>
            </a:r>
            <a:r>
              <a:rPr sz="1898" dirty="0">
                <a:latin typeface="Cambria Math"/>
                <a:cs typeface="Cambria Math"/>
              </a:rPr>
              <a:t>𝑖</a:t>
            </a:r>
            <a:r>
              <a:rPr sz="1898" spc="70" dirty="0">
                <a:latin typeface="Cambria Math"/>
                <a:cs typeface="Cambria Math"/>
              </a:rPr>
              <a:t> </a:t>
            </a:r>
            <a:r>
              <a:rPr sz="1898" dirty="0">
                <a:latin typeface="Calibri"/>
                <a:cs typeface="Calibri"/>
              </a:rPr>
              <a:t>represents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layer)</a:t>
            </a:r>
          </a:p>
        </p:txBody>
      </p:sp>
      <p:sp>
        <p:nvSpPr>
          <p:cNvPr id="5" name="object 5"/>
          <p:cNvSpPr/>
          <p:nvPr/>
        </p:nvSpPr>
        <p:spPr>
          <a:xfrm>
            <a:off x="4714247" y="3483235"/>
            <a:ext cx="411765" cy="163449"/>
          </a:xfrm>
          <a:custGeom>
            <a:avLst/>
            <a:gdLst/>
            <a:ahLst/>
            <a:cxnLst/>
            <a:rect l="l" t="t" r="r" b="b"/>
            <a:pathLst>
              <a:path w="499110" h="198119">
                <a:moveTo>
                  <a:pt x="436117" y="0"/>
                </a:moveTo>
                <a:lnTo>
                  <a:pt x="433324" y="8000"/>
                </a:lnTo>
                <a:lnTo>
                  <a:pt x="444783" y="12953"/>
                </a:lnTo>
                <a:lnTo>
                  <a:pt x="454612" y="19812"/>
                </a:lnTo>
                <a:lnTo>
                  <a:pt x="478266" y="65563"/>
                </a:lnTo>
                <a:lnTo>
                  <a:pt x="481202" y="97789"/>
                </a:lnTo>
                <a:lnTo>
                  <a:pt x="480464" y="115194"/>
                </a:lnTo>
                <a:lnTo>
                  <a:pt x="469391" y="157861"/>
                </a:lnTo>
                <a:lnTo>
                  <a:pt x="433577" y="189611"/>
                </a:lnTo>
                <a:lnTo>
                  <a:pt x="436117" y="197612"/>
                </a:lnTo>
                <a:lnTo>
                  <a:pt x="473854" y="175162"/>
                </a:lnTo>
                <a:lnTo>
                  <a:pt x="495077" y="133746"/>
                </a:lnTo>
                <a:lnTo>
                  <a:pt x="499110" y="98805"/>
                </a:lnTo>
                <a:lnTo>
                  <a:pt x="498105" y="80710"/>
                </a:lnTo>
                <a:lnTo>
                  <a:pt x="482853" y="34543"/>
                </a:lnTo>
                <a:lnTo>
                  <a:pt x="450457" y="5165"/>
                </a:lnTo>
                <a:lnTo>
                  <a:pt x="436117" y="0"/>
                </a:lnTo>
                <a:close/>
              </a:path>
              <a:path w="499110" h="198119">
                <a:moveTo>
                  <a:pt x="63119" y="0"/>
                </a:moveTo>
                <a:lnTo>
                  <a:pt x="25382" y="22449"/>
                </a:lnTo>
                <a:lnTo>
                  <a:pt x="4095" y="63960"/>
                </a:lnTo>
                <a:lnTo>
                  <a:pt x="0" y="98805"/>
                </a:lnTo>
                <a:lnTo>
                  <a:pt x="1021" y="116972"/>
                </a:lnTo>
                <a:lnTo>
                  <a:pt x="16256" y="163067"/>
                </a:lnTo>
                <a:lnTo>
                  <a:pt x="48760" y="192446"/>
                </a:lnTo>
                <a:lnTo>
                  <a:pt x="63119" y="197612"/>
                </a:lnTo>
                <a:lnTo>
                  <a:pt x="65532" y="189611"/>
                </a:lnTo>
                <a:lnTo>
                  <a:pt x="54294" y="184614"/>
                </a:lnTo>
                <a:lnTo>
                  <a:pt x="44592" y="177641"/>
                </a:lnTo>
                <a:lnTo>
                  <a:pt x="20986" y="131016"/>
                </a:lnTo>
                <a:lnTo>
                  <a:pt x="18034" y="97789"/>
                </a:lnTo>
                <a:lnTo>
                  <a:pt x="18772" y="80926"/>
                </a:lnTo>
                <a:lnTo>
                  <a:pt x="29845" y="39242"/>
                </a:lnTo>
                <a:lnTo>
                  <a:pt x="65912" y="8000"/>
                </a:lnTo>
                <a:lnTo>
                  <a:pt x="631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6" name="object 6"/>
          <p:cNvSpPr txBox="1"/>
          <p:nvPr/>
        </p:nvSpPr>
        <p:spPr>
          <a:xfrm>
            <a:off x="1255309" y="3451237"/>
            <a:ext cx="7969187" cy="591524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220028" indent="-188595">
              <a:lnSpc>
                <a:spcPts val="2273"/>
              </a:lnSpc>
              <a:spcBef>
                <a:spcPts val="87"/>
              </a:spcBef>
              <a:buClr>
                <a:srgbClr val="007B92"/>
              </a:buClr>
              <a:buFont typeface="Times New Roman"/>
              <a:buChar char="•"/>
              <a:tabLst>
                <a:tab pos="220028" algn="l"/>
                <a:tab pos="2588466" algn="l"/>
              </a:tabLst>
            </a:pPr>
            <a:r>
              <a:rPr sz="1898" dirty="0">
                <a:latin typeface="Calibri"/>
                <a:cs typeface="Calibri"/>
              </a:rPr>
              <a:t>We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let </a:t>
            </a:r>
            <a:r>
              <a:rPr sz="1898" spc="54" dirty="0">
                <a:latin typeface="Cambria Math"/>
                <a:cs typeface="Cambria Math"/>
              </a:rPr>
              <a:t>𝑋</a:t>
            </a:r>
            <a:r>
              <a:rPr sz="2042" spc="80" baseline="28619" dirty="0">
                <a:latin typeface="Cambria Math"/>
                <a:cs typeface="Cambria Math"/>
              </a:rPr>
              <a:t>(𝑖)</a:t>
            </a:r>
            <a:r>
              <a:rPr sz="2042" spc="458" baseline="28619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=</a:t>
            </a:r>
            <a:r>
              <a:rPr sz="1898" spc="103" dirty="0">
                <a:latin typeface="Cambria Math"/>
                <a:cs typeface="Cambria Math"/>
              </a:rPr>
              <a:t> </a:t>
            </a:r>
            <a:r>
              <a:rPr sz="1898" spc="42" dirty="0">
                <a:latin typeface="Cambria Math"/>
                <a:cs typeface="Cambria Math"/>
              </a:rPr>
              <a:t>𝑋</a:t>
            </a:r>
            <a:r>
              <a:rPr sz="2042" spc="62" baseline="28619" dirty="0">
                <a:latin typeface="Cambria Math"/>
                <a:cs typeface="Cambria Math"/>
              </a:rPr>
              <a:t>(𝑖−1)</a:t>
            </a:r>
            <a:r>
              <a:rPr sz="2042" spc="296" baseline="28619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+	Layer(𝑋</a:t>
            </a:r>
            <a:r>
              <a:rPr sz="1898" spc="252" dirty="0">
                <a:latin typeface="Cambria Math"/>
                <a:cs typeface="Cambria Math"/>
              </a:rPr>
              <a:t> </a:t>
            </a:r>
            <a:r>
              <a:rPr sz="2042" spc="62" baseline="28619" dirty="0">
                <a:latin typeface="Cambria Math"/>
                <a:cs typeface="Cambria Math"/>
              </a:rPr>
              <a:t>𝑖−1</a:t>
            </a:r>
            <a:r>
              <a:rPr sz="2042" spc="550" baseline="28619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)</a:t>
            </a:r>
            <a:r>
              <a:rPr sz="1898" spc="4" dirty="0">
                <a:latin typeface="Cambria Math"/>
                <a:cs typeface="Cambria Math"/>
              </a:rPr>
              <a:t> </a:t>
            </a:r>
            <a:r>
              <a:rPr sz="1898" spc="-4" dirty="0">
                <a:latin typeface="Calibri"/>
                <a:cs typeface="Calibri"/>
              </a:rPr>
              <a:t>(so </a:t>
            </a:r>
            <a:r>
              <a:rPr sz="1898" dirty="0">
                <a:latin typeface="Calibri"/>
                <a:cs typeface="Calibri"/>
              </a:rPr>
              <a:t>we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only have</a:t>
            </a:r>
            <a:r>
              <a:rPr sz="1898" dirty="0">
                <a:latin typeface="Calibri"/>
                <a:cs typeface="Calibri"/>
              </a:rPr>
              <a:t> to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learn </a:t>
            </a:r>
            <a:r>
              <a:rPr sz="1898" spc="-4" dirty="0">
                <a:latin typeface="Calibri"/>
                <a:cs typeface="Calibri"/>
              </a:rPr>
              <a:t>“the</a:t>
            </a:r>
            <a:r>
              <a:rPr sz="1898" spc="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residual”</a:t>
            </a:r>
            <a:endParaRPr sz="1898">
              <a:latin typeface="Calibri"/>
              <a:cs typeface="Calibri"/>
            </a:endParaRPr>
          </a:p>
          <a:p>
            <a:pPr marL="220028">
              <a:lnSpc>
                <a:spcPts val="2273"/>
              </a:lnSpc>
            </a:pPr>
            <a:r>
              <a:rPr sz="1898" spc="-4" dirty="0">
                <a:latin typeface="Calibri"/>
                <a:cs typeface="Calibri"/>
              </a:rPr>
              <a:t>from</a:t>
            </a:r>
            <a:r>
              <a:rPr sz="1898" spc="-21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the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previous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layer)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76264" y="5127993"/>
            <a:ext cx="4349734" cy="886782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99073" marR="4191" indent="-188595" algn="just">
              <a:spcBef>
                <a:spcPts val="83"/>
              </a:spcBef>
              <a:buClr>
                <a:srgbClr val="007B92"/>
              </a:buClr>
              <a:buFont typeface="Times New Roman"/>
              <a:buChar char="•"/>
              <a:tabLst>
                <a:tab pos="199073" algn="l"/>
              </a:tabLst>
            </a:pPr>
            <a:r>
              <a:rPr sz="1898" dirty="0">
                <a:latin typeface="Calibri"/>
                <a:cs typeface="Calibri"/>
              </a:rPr>
              <a:t>Residual </a:t>
            </a:r>
            <a:r>
              <a:rPr sz="1898" spc="-4" dirty="0">
                <a:latin typeface="Calibri"/>
                <a:cs typeface="Calibri"/>
              </a:rPr>
              <a:t>connections </a:t>
            </a:r>
            <a:r>
              <a:rPr sz="1898" dirty="0">
                <a:latin typeface="Calibri"/>
                <a:cs typeface="Calibri"/>
              </a:rPr>
              <a:t>are thought to </a:t>
            </a:r>
            <a:r>
              <a:rPr sz="1898" spc="-4" dirty="0">
                <a:latin typeface="Calibri"/>
                <a:cs typeface="Calibri"/>
              </a:rPr>
              <a:t>make </a:t>
            </a:r>
            <a:r>
              <a:rPr sz="1898" spc="-4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 loss landscape </a:t>
            </a:r>
            <a:r>
              <a:rPr sz="1898" spc="-4" dirty="0">
                <a:latin typeface="Calibri"/>
                <a:cs typeface="Calibri"/>
              </a:rPr>
              <a:t>considerably smoother </a:t>
            </a:r>
            <a:r>
              <a:rPr sz="1898" spc="-4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(thus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easier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training!)</a:t>
            </a:r>
            <a:endParaRPr sz="1898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513343" y="2870301"/>
            <a:ext cx="2137410" cy="450533"/>
            <a:chOff x="3046476" y="2197607"/>
            <a:chExt cx="2590800" cy="546100"/>
          </a:xfrm>
        </p:grpSpPr>
        <p:sp>
          <p:nvSpPr>
            <p:cNvPr id="9" name="object 9"/>
            <p:cNvSpPr/>
            <p:nvPr/>
          </p:nvSpPr>
          <p:spPr>
            <a:xfrm>
              <a:off x="3046476" y="2400299"/>
              <a:ext cx="2590800" cy="76200"/>
            </a:xfrm>
            <a:custGeom>
              <a:avLst/>
              <a:gdLst/>
              <a:ahLst/>
              <a:cxnLst/>
              <a:rect l="l" t="t" r="r" b="b"/>
              <a:pathLst>
                <a:path w="2590800" h="76200">
                  <a:moveTo>
                    <a:pt x="2514600" y="0"/>
                  </a:moveTo>
                  <a:lnTo>
                    <a:pt x="2514600" y="76200"/>
                  </a:lnTo>
                  <a:lnTo>
                    <a:pt x="2578100" y="44450"/>
                  </a:lnTo>
                  <a:lnTo>
                    <a:pt x="2527300" y="44450"/>
                  </a:lnTo>
                  <a:lnTo>
                    <a:pt x="2527300" y="31750"/>
                  </a:lnTo>
                  <a:lnTo>
                    <a:pt x="2578100" y="31750"/>
                  </a:lnTo>
                  <a:lnTo>
                    <a:pt x="2514600" y="0"/>
                  </a:lnTo>
                  <a:close/>
                </a:path>
                <a:path w="2590800" h="76200">
                  <a:moveTo>
                    <a:pt x="2514600" y="31750"/>
                  </a:moveTo>
                  <a:lnTo>
                    <a:pt x="0" y="31750"/>
                  </a:lnTo>
                  <a:lnTo>
                    <a:pt x="0" y="44450"/>
                  </a:lnTo>
                  <a:lnTo>
                    <a:pt x="2514600" y="44450"/>
                  </a:lnTo>
                  <a:lnTo>
                    <a:pt x="2514600" y="31750"/>
                  </a:lnTo>
                  <a:close/>
                </a:path>
                <a:path w="2590800" h="76200">
                  <a:moveTo>
                    <a:pt x="2578100" y="31750"/>
                  </a:moveTo>
                  <a:lnTo>
                    <a:pt x="2527300" y="31750"/>
                  </a:lnTo>
                  <a:lnTo>
                    <a:pt x="2527300" y="44450"/>
                  </a:lnTo>
                  <a:lnTo>
                    <a:pt x="2578100" y="44450"/>
                  </a:lnTo>
                  <a:lnTo>
                    <a:pt x="2590800" y="38100"/>
                  </a:lnTo>
                  <a:lnTo>
                    <a:pt x="2578100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0" name="object 10"/>
            <p:cNvSpPr/>
            <p:nvPr/>
          </p:nvSpPr>
          <p:spPr>
            <a:xfrm>
              <a:off x="3553968" y="2197607"/>
              <a:ext cx="1295400" cy="546100"/>
            </a:xfrm>
            <a:custGeom>
              <a:avLst/>
              <a:gdLst/>
              <a:ahLst/>
              <a:cxnLst/>
              <a:rect l="l" t="t" r="r" b="b"/>
              <a:pathLst>
                <a:path w="1295400" h="546100">
                  <a:moveTo>
                    <a:pt x="1204468" y="0"/>
                  </a:moveTo>
                  <a:lnTo>
                    <a:pt x="90932" y="0"/>
                  </a:lnTo>
                  <a:lnTo>
                    <a:pt x="55560" y="7153"/>
                  </a:lnTo>
                  <a:lnTo>
                    <a:pt x="26654" y="26654"/>
                  </a:lnTo>
                  <a:lnTo>
                    <a:pt x="7153" y="55560"/>
                  </a:lnTo>
                  <a:lnTo>
                    <a:pt x="0" y="90931"/>
                  </a:lnTo>
                  <a:lnTo>
                    <a:pt x="0" y="454659"/>
                  </a:lnTo>
                  <a:lnTo>
                    <a:pt x="7153" y="490031"/>
                  </a:lnTo>
                  <a:lnTo>
                    <a:pt x="26654" y="518937"/>
                  </a:lnTo>
                  <a:lnTo>
                    <a:pt x="55560" y="538438"/>
                  </a:lnTo>
                  <a:lnTo>
                    <a:pt x="90932" y="545591"/>
                  </a:lnTo>
                  <a:lnTo>
                    <a:pt x="1204468" y="545591"/>
                  </a:lnTo>
                  <a:lnTo>
                    <a:pt x="1239839" y="538438"/>
                  </a:lnTo>
                  <a:lnTo>
                    <a:pt x="1268745" y="518937"/>
                  </a:lnTo>
                  <a:lnTo>
                    <a:pt x="1288246" y="490031"/>
                  </a:lnTo>
                  <a:lnTo>
                    <a:pt x="1295400" y="454659"/>
                  </a:lnTo>
                  <a:lnTo>
                    <a:pt x="1295400" y="90931"/>
                  </a:lnTo>
                  <a:lnTo>
                    <a:pt x="1288246" y="55560"/>
                  </a:lnTo>
                  <a:lnTo>
                    <a:pt x="1268745" y="26654"/>
                  </a:lnTo>
                  <a:lnTo>
                    <a:pt x="1239839" y="7153"/>
                  </a:lnTo>
                  <a:lnTo>
                    <a:pt x="120446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168502" y="2919651"/>
            <a:ext cx="598789" cy="6898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207" spc="50" dirty="0">
                <a:latin typeface="Calibri"/>
                <a:cs typeface="Calibri"/>
              </a:rPr>
              <a:t>Lay</a:t>
            </a:r>
            <a:r>
              <a:rPr sz="2207" spc="45" dirty="0">
                <a:latin typeface="Calibri"/>
                <a:cs typeface="Calibri"/>
              </a:rPr>
              <a:t>e</a:t>
            </a:r>
            <a:r>
              <a:rPr sz="2207" spc="-4" dirty="0">
                <a:latin typeface="Calibri"/>
                <a:cs typeface="Calibri"/>
              </a:rPr>
              <a:t>r</a:t>
            </a:r>
            <a:endParaRPr sz="2207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83481" y="2812529"/>
            <a:ext cx="3383184" cy="289423"/>
          </a:xfrm>
          <a:prstGeom prst="rect">
            <a:avLst/>
          </a:prstGeom>
        </p:spPr>
        <p:txBody>
          <a:bodyPr vert="horz" wrap="square" lIns="0" tIns="9954" rIns="0" bIns="0" rtlCol="0">
            <a:spAutoFit/>
          </a:bodyPr>
          <a:lstStyle/>
          <a:p>
            <a:pPr marL="41910">
              <a:spcBef>
                <a:spcPts val="78"/>
              </a:spcBef>
              <a:tabLst>
                <a:tab pos="2976658" algn="l"/>
              </a:tabLst>
            </a:pPr>
            <a:r>
              <a:rPr sz="2723" spc="43" baseline="-20202" dirty="0">
                <a:latin typeface="Cambria Math"/>
                <a:cs typeface="Cambria Math"/>
              </a:rPr>
              <a:t>𝑋</a:t>
            </a:r>
            <a:r>
              <a:rPr sz="1320" spc="29" dirty="0">
                <a:latin typeface="Cambria Math"/>
                <a:cs typeface="Cambria Math"/>
              </a:rPr>
              <a:t>(𝑖−1)	</a:t>
            </a:r>
            <a:r>
              <a:rPr sz="2723" spc="62" baseline="-20202" dirty="0">
                <a:latin typeface="Cambria Math"/>
                <a:cs typeface="Cambria Math"/>
              </a:rPr>
              <a:t>𝑋</a:t>
            </a:r>
            <a:r>
              <a:rPr sz="1320" spc="42" dirty="0">
                <a:latin typeface="Cambria Math"/>
                <a:cs typeface="Cambria Math"/>
              </a:rPr>
              <a:t>(𝑖)</a:t>
            </a:r>
            <a:endParaRPr sz="1320">
              <a:latin typeface="Cambria Math"/>
              <a:cs typeface="Cambria Math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513343" y="4186694"/>
            <a:ext cx="2137410" cy="450533"/>
            <a:chOff x="3046476" y="3793235"/>
            <a:chExt cx="2590800" cy="546100"/>
          </a:xfrm>
        </p:grpSpPr>
        <p:sp>
          <p:nvSpPr>
            <p:cNvPr id="14" name="object 14"/>
            <p:cNvSpPr/>
            <p:nvPr/>
          </p:nvSpPr>
          <p:spPr>
            <a:xfrm>
              <a:off x="3046476" y="3995927"/>
              <a:ext cx="2590800" cy="76200"/>
            </a:xfrm>
            <a:custGeom>
              <a:avLst/>
              <a:gdLst/>
              <a:ahLst/>
              <a:cxnLst/>
              <a:rect l="l" t="t" r="r" b="b"/>
              <a:pathLst>
                <a:path w="2590800" h="76200">
                  <a:moveTo>
                    <a:pt x="2514600" y="0"/>
                  </a:moveTo>
                  <a:lnTo>
                    <a:pt x="2514600" y="76200"/>
                  </a:lnTo>
                  <a:lnTo>
                    <a:pt x="2578100" y="44450"/>
                  </a:lnTo>
                  <a:lnTo>
                    <a:pt x="2527300" y="44450"/>
                  </a:lnTo>
                  <a:lnTo>
                    <a:pt x="2527300" y="31750"/>
                  </a:lnTo>
                  <a:lnTo>
                    <a:pt x="2578100" y="31750"/>
                  </a:lnTo>
                  <a:lnTo>
                    <a:pt x="2514600" y="0"/>
                  </a:lnTo>
                  <a:close/>
                </a:path>
                <a:path w="2590800" h="76200">
                  <a:moveTo>
                    <a:pt x="2514600" y="31750"/>
                  </a:moveTo>
                  <a:lnTo>
                    <a:pt x="0" y="31750"/>
                  </a:lnTo>
                  <a:lnTo>
                    <a:pt x="0" y="44450"/>
                  </a:lnTo>
                  <a:lnTo>
                    <a:pt x="2514600" y="44450"/>
                  </a:lnTo>
                  <a:lnTo>
                    <a:pt x="2514600" y="31750"/>
                  </a:lnTo>
                  <a:close/>
                </a:path>
                <a:path w="2590800" h="76200">
                  <a:moveTo>
                    <a:pt x="2578100" y="31750"/>
                  </a:moveTo>
                  <a:lnTo>
                    <a:pt x="2527300" y="31750"/>
                  </a:lnTo>
                  <a:lnTo>
                    <a:pt x="2527300" y="44450"/>
                  </a:lnTo>
                  <a:lnTo>
                    <a:pt x="2578100" y="44450"/>
                  </a:lnTo>
                  <a:lnTo>
                    <a:pt x="2590800" y="38100"/>
                  </a:lnTo>
                  <a:lnTo>
                    <a:pt x="2578100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5" name="object 15"/>
            <p:cNvSpPr/>
            <p:nvPr/>
          </p:nvSpPr>
          <p:spPr>
            <a:xfrm>
              <a:off x="3553968" y="3793235"/>
              <a:ext cx="1295400" cy="546100"/>
            </a:xfrm>
            <a:custGeom>
              <a:avLst/>
              <a:gdLst/>
              <a:ahLst/>
              <a:cxnLst/>
              <a:rect l="l" t="t" r="r" b="b"/>
              <a:pathLst>
                <a:path w="1295400" h="546100">
                  <a:moveTo>
                    <a:pt x="1204468" y="0"/>
                  </a:moveTo>
                  <a:lnTo>
                    <a:pt x="90932" y="0"/>
                  </a:lnTo>
                  <a:lnTo>
                    <a:pt x="55560" y="7153"/>
                  </a:lnTo>
                  <a:lnTo>
                    <a:pt x="26654" y="26654"/>
                  </a:lnTo>
                  <a:lnTo>
                    <a:pt x="7153" y="55560"/>
                  </a:lnTo>
                  <a:lnTo>
                    <a:pt x="0" y="90931"/>
                  </a:lnTo>
                  <a:lnTo>
                    <a:pt x="0" y="454659"/>
                  </a:lnTo>
                  <a:lnTo>
                    <a:pt x="7153" y="490031"/>
                  </a:lnTo>
                  <a:lnTo>
                    <a:pt x="26654" y="518937"/>
                  </a:lnTo>
                  <a:lnTo>
                    <a:pt x="55560" y="538438"/>
                  </a:lnTo>
                  <a:lnTo>
                    <a:pt x="90932" y="545591"/>
                  </a:lnTo>
                  <a:lnTo>
                    <a:pt x="1204468" y="545591"/>
                  </a:lnTo>
                  <a:lnTo>
                    <a:pt x="1239839" y="538438"/>
                  </a:lnTo>
                  <a:lnTo>
                    <a:pt x="1268745" y="518937"/>
                  </a:lnTo>
                  <a:lnTo>
                    <a:pt x="1288246" y="490031"/>
                  </a:lnTo>
                  <a:lnTo>
                    <a:pt x="1295400" y="454659"/>
                  </a:lnTo>
                  <a:lnTo>
                    <a:pt x="1295400" y="90931"/>
                  </a:lnTo>
                  <a:lnTo>
                    <a:pt x="1288246" y="55560"/>
                  </a:lnTo>
                  <a:lnTo>
                    <a:pt x="1268745" y="26654"/>
                  </a:lnTo>
                  <a:lnTo>
                    <a:pt x="1239839" y="7153"/>
                  </a:lnTo>
                  <a:lnTo>
                    <a:pt x="120446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168502" y="4236044"/>
            <a:ext cx="598789" cy="6898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207" spc="50" dirty="0">
                <a:latin typeface="Calibri"/>
                <a:cs typeface="Calibri"/>
              </a:rPr>
              <a:t>Lay</a:t>
            </a:r>
            <a:r>
              <a:rPr sz="2207" spc="45" dirty="0">
                <a:latin typeface="Calibri"/>
                <a:cs typeface="Calibri"/>
              </a:rPr>
              <a:t>e</a:t>
            </a:r>
            <a:r>
              <a:rPr sz="2207" spc="-4" dirty="0">
                <a:latin typeface="Calibri"/>
                <a:cs typeface="Calibri"/>
              </a:rPr>
              <a:t>r</a:t>
            </a:r>
            <a:endParaRPr sz="2207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83481" y="4129488"/>
            <a:ext cx="3383184" cy="289423"/>
          </a:xfrm>
          <a:prstGeom prst="rect">
            <a:avLst/>
          </a:prstGeom>
        </p:spPr>
        <p:txBody>
          <a:bodyPr vert="horz" wrap="square" lIns="0" tIns="9954" rIns="0" bIns="0" rtlCol="0">
            <a:spAutoFit/>
          </a:bodyPr>
          <a:lstStyle/>
          <a:p>
            <a:pPr marL="41910">
              <a:spcBef>
                <a:spcPts val="78"/>
              </a:spcBef>
              <a:tabLst>
                <a:tab pos="2976658" algn="l"/>
              </a:tabLst>
            </a:pPr>
            <a:r>
              <a:rPr sz="2723" spc="43" baseline="-20202" dirty="0">
                <a:latin typeface="Cambria Math"/>
                <a:cs typeface="Cambria Math"/>
              </a:rPr>
              <a:t>𝑋</a:t>
            </a:r>
            <a:r>
              <a:rPr sz="1320" spc="29" dirty="0">
                <a:latin typeface="Cambria Math"/>
                <a:cs typeface="Cambria Math"/>
              </a:rPr>
              <a:t>(𝑖−1)	</a:t>
            </a:r>
            <a:r>
              <a:rPr sz="2723" spc="62" baseline="-20202" dirty="0">
                <a:latin typeface="Cambria Math"/>
                <a:cs typeface="Cambria Math"/>
              </a:rPr>
              <a:t>𝑋</a:t>
            </a:r>
            <a:r>
              <a:rPr sz="1320" spc="42" dirty="0">
                <a:latin typeface="Cambria Math"/>
                <a:cs typeface="Cambria Math"/>
              </a:rPr>
              <a:t>(𝑖)</a:t>
            </a:r>
            <a:endParaRPr sz="1320">
              <a:latin typeface="Cambria Math"/>
              <a:cs typeface="Cambria Math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509414" y="4264646"/>
            <a:ext cx="1927336" cy="506064"/>
            <a:chOff x="3041713" y="3887723"/>
            <a:chExt cx="2336165" cy="613410"/>
          </a:xfrm>
        </p:grpSpPr>
        <p:sp>
          <p:nvSpPr>
            <p:cNvPr id="19" name="object 19"/>
            <p:cNvSpPr/>
            <p:nvPr/>
          </p:nvSpPr>
          <p:spPr>
            <a:xfrm>
              <a:off x="3046476" y="4034027"/>
              <a:ext cx="2326640" cy="462280"/>
            </a:xfrm>
            <a:custGeom>
              <a:avLst/>
              <a:gdLst/>
              <a:ahLst/>
              <a:cxnLst/>
              <a:rect l="l" t="t" r="r" b="b"/>
              <a:pathLst>
                <a:path w="2326640" h="462279">
                  <a:moveTo>
                    <a:pt x="0" y="0"/>
                  </a:moveTo>
                  <a:lnTo>
                    <a:pt x="381000" y="0"/>
                  </a:lnTo>
                  <a:lnTo>
                    <a:pt x="381000" y="461899"/>
                  </a:lnTo>
                  <a:lnTo>
                    <a:pt x="762000" y="461899"/>
                  </a:lnTo>
                </a:path>
                <a:path w="2326640" h="462279">
                  <a:moveTo>
                    <a:pt x="769620" y="461899"/>
                  </a:moveTo>
                  <a:lnTo>
                    <a:pt x="2058162" y="461899"/>
                  </a:lnTo>
                  <a:lnTo>
                    <a:pt x="2058162" y="0"/>
                  </a:lnTo>
                  <a:lnTo>
                    <a:pt x="2326513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0" name="object 20"/>
            <p:cNvSpPr/>
            <p:nvPr/>
          </p:nvSpPr>
          <p:spPr>
            <a:xfrm>
              <a:off x="4977383" y="3887723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400" y="0"/>
                  </a:moveTo>
                  <a:lnTo>
                    <a:pt x="104217" y="7766"/>
                  </a:lnTo>
                  <a:lnTo>
                    <a:pt x="62380" y="29394"/>
                  </a:lnTo>
                  <a:lnTo>
                    <a:pt x="29394" y="62380"/>
                  </a:lnTo>
                  <a:lnTo>
                    <a:pt x="7766" y="104217"/>
                  </a:lnTo>
                  <a:lnTo>
                    <a:pt x="0" y="152400"/>
                  </a:lnTo>
                  <a:lnTo>
                    <a:pt x="7766" y="200582"/>
                  </a:lnTo>
                  <a:lnTo>
                    <a:pt x="29394" y="242419"/>
                  </a:lnTo>
                  <a:lnTo>
                    <a:pt x="62380" y="275405"/>
                  </a:lnTo>
                  <a:lnTo>
                    <a:pt x="104217" y="297033"/>
                  </a:lnTo>
                  <a:lnTo>
                    <a:pt x="152400" y="304800"/>
                  </a:lnTo>
                  <a:lnTo>
                    <a:pt x="200582" y="297033"/>
                  </a:lnTo>
                  <a:lnTo>
                    <a:pt x="242419" y="275405"/>
                  </a:lnTo>
                  <a:lnTo>
                    <a:pt x="275405" y="242419"/>
                  </a:lnTo>
                  <a:lnTo>
                    <a:pt x="297033" y="200582"/>
                  </a:lnTo>
                  <a:lnTo>
                    <a:pt x="304800" y="152400"/>
                  </a:lnTo>
                  <a:lnTo>
                    <a:pt x="297033" y="104217"/>
                  </a:lnTo>
                  <a:lnTo>
                    <a:pt x="275405" y="62380"/>
                  </a:lnTo>
                  <a:lnTo>
                    <a:pt x="242419" y="29394"/>
                  </a:lnTo>
                  <a:lnTo>
                    <a:pt x="200582" y="7766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4153491" y="4197068"/>
            <a:ext cx="146685" cy="350225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207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endParaRPr sz="2207"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1773" y="4289897"/>
            <a:ext cx="3262624" cy="1330120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6485468" y="5576121"/>
            <a:ext cx="2754011" cy="1024063"/>
          </a:xfrm>
          <a:prstGeom prst="rect">
            <a:avLst/>
          </a:prstGeom>
        </p:spPr>
        <p:txBody>
          <a:bodyPr vert="horz" wrap="square" lIns="0" tIns="148781" rIns="0" bIns="0" rtlCol="0">
            <a:spAutoFit/>
          </a:bodyPr>
          <a:lstStyle/>
          <a:p>
            <a:pPr marL="10478">
              <a:spcBef>
                <a:spcPts val="1172"/>
              </a:spcBef>
              <a:tabLst>
                <a:tab pos="1812084" algn="l"/>
              </a:tabLst>
            </a:pPr>
            <a:r>
              <a:rPr sz="1733" dirty="0">
                <a:solidFill>
                  <a:srgbClr val="600058"/>
                </a:solidFill>
                <a:latin typeface="Calibri"/>
                <a:cs typeface="Calibri"/>
              </a:rPr>
              <a:t>[no</a:t>
            </a:r>
            <a:r>
              <a:rPr sz="1733" spc="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733" spc="-4" dirty="0">
                <a:solidFill>
                  <a:srgbClr val="600058"/>
                </a:solidFill>
                <a:latin typeface="Calibri"/>
                <a:cs typeface="Calibri"/>
              </a:rPr>
              <a:t>residuals]	[residuals]</a:t>
            </a:r>
            <a:endParaRPr sz="1733">
              <a:latin typeface="Calibri"/>
              <a:cs typeface="Calibri"/>
            </a:endParaRPr>
          </a:p>
          <a:p>
            <a:pPr marL="415433" marR="166593" indent="-69152">
              <a:lnSpc>
                <a:spcPct val="120000"/>
              </a:lnSpc>
              <a:spcBef>
                <a:spcPts val="578"/>
              </a:spcBef>
            </a:pPr>
            <a:r>
              <a:rPr sz="1485" dirty="0">
                <a:solidFill>
                  <a:srgbClr val="600058"/>
                </a:solidFill>
                <a:latin typeface="Calibri"/>
                <a:cs typeface="Calibri"/>
              </a:rPr>
              <a:t>[Loss </a:t>
            </a:r>
            <a:r>
              <a:rPr sz="1485" spc="-4" dirty="0">
                <a:solidFill>
                  <a:srgbClr val="600058"/>
                </a:solidFill>
                <a:latin typeface="Calibri"/>
                <a:cs typeface="Calibri"/>
              </a:rPr>
              <a:t>landscape visualization, </a:t>
            </a:r>
            <a:r>
              <a:rPr sz="1485" spc="-326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85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Li</a:t>
            </a:r>
            <a:r>
              <a:rPr sz="1485" u="sng" spc="-12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485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al.,</a:t>
            </a:r>
            <a:r>
              <a:rPr sz="1485" u="sng" spc="-17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485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sz="1485" dirty="0">
                <a:solidFill>
                  <a:srgbClr val="600058"/>
                </a:solidFill>
                <a:latin typeface="Calibri"/>
                <a:cs typeface="Calibri"/>
              </a:rPr>
              <a:t>,</a:t>
            </a:r>
            <a:r>
              <a:rPr sz="1485" spc="-4" dirty="0">
                <a:solidFill>
                  <a:srgbClr val="600058"/>
                </a:solidFill>
                <a:latin typeface="Calibri"/>
                <a:cs typeface="Calibri"/>
              </a:rPr>
              <a:t> on</a:t>
            </a:r>
            <a:r>
              <a:rPr sz="1485" dirty="0">
                <a:solidFill>
                  <a:srgbClr val="600058"/>
                </a:solidFill>
                <a:latin typeface="Calibri"/>
                <a:cs typeface="Calibri"/>
              </a:rPr>
              <a:t> a</a:t>
            </a:r>
            <a:r>
              <a:rPr sz="1485" spc="-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85" dirty="0">
                <a:solidFill>
                  <a:srgbClr val="600058"/>
                </a:solidFill>
                <a:latin typeface="Calibri"/>
                <a:cs typeface="Calibri"/>
              </a:rPr>
              <a:t>ResNet]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06C58C-E592-4C47-8234-30720C164B6C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D77712B6-1C8E-4AB3-A433-C2364CB55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1083374"/>
          </a:xfrm>
        </p:spPr>
        <p:txBody>
          <a:bodyPr/>
          <a:lstStyle/>
          <a:p>
            <a:r>
              <a:rPr lang="en-US" sz="3520" spc="4" dirty="0">
                <a:cs typeface="Calibri"/>
              </a:rPr>
              <a:t>The</a:t>
            </a:r>
            <a:r>
              <a:rPr lang="en-US" sz="3520" spc="9" dirty="0">
                <a:cs typeface="Calibri"/>
              </a:rPr>
              <a:t> </a:t>
            </a:r>
            <a:r>
              <a:rPr lang="en-US" sz="3520" spc="4" dirty="0">
                <a:cs typeface="Calibri"/>
              </a:rPr>
              <a:t>Transformer</a:t>
            </a:r>
            <a:r>
              <a:rPr lang="en-US" sz="3520" dirty="0">
                <a:cs typeface="Calibri"/>
              </a:rPr>
              <a:t> </a:t>
            </a:r>
            <a:r>
              <a:rPr lang="en-US" sz="3520" spc="4" dirty="0">
                <a:cs typeface="Calibri"/>
              </a:rPr>
              <a:t>Encoder:</a:t>
            </a:r>
            <a:r>
              <a:rPr lang="en-US" sz="3520" spc="21" dirty="0">
                <a:cs typeface="Calibri"/>
              </a:rPr>
              <a:t> </a:t>
            </a:r>
            <a:br>
              <a:rPr lang="en-US" sz="3520" spc="21" dirty="0">
                <a:cs typeface="Calibri"/>
              </a:rPr>
            </a:br>
            <a:r>
              <a:rPr lang="en-US" sz="3520" spc="4" dirty="0"/>
              <a:t>Residual</a:t>
            </a:r>
            <a:r>
              <a:rPr lang="en-US" sz="3520" dirty="0"/>
              <a:t> </a:t>
            </a:r>
            <a:r>
              <a:rPr lang="en-US" sz="3520" spc="4" dirty="0"/>
              <a:t>connections</a:t>
            </a:r>
            <a:r>
              <a:rPr lang="en-US" sz="3520" spc="50" dirty="0"/>
              <a:t> </a:t>
            </a:r>
            <a:r>
              <a:rPr lang="en-US" sz="3080" spc="-9" dirty="0">
                <a:cs typeface="Calibri"/>
              </a:rPr>
              <a:t>[</a:t>
            </a:r>
            <a:r>
              <a:rPr lang="en-US" sz="3080" u="heavy" spc="-9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4"/>
              </a:rPr>
              <a:t>He</a:t>
            </a:r>
            <a:r>
              <a:rPr lang="en-US" sz="308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4"/>
              </a:rPr>
              <a:t> </a:t>
            </a:r>
            <a:r>
              <a:rPr lang="en-US" sz="3080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4"/>
              </a:rPr>
              <a:t>et</a:t>
            </a:r>
            <a:r>
              <a:rPr lang="en-US" sz="308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4"/>
              </a:rPr>
              <a:t> al.,</a:t>
            </a:r>
            <a:r>
              <a:rPr lang="en-US" sz="3080" u="heavy" spc="12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4"/>
              </a:rPr>
              <a:t> </a:t>
            </a:r>
            <a:r>
              <a:rPr lang="en-US" sz="3080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4"/>
              </a:rPr>
              <a:t>2016</a:t>
            </a:r>
            <a:r>
              <a:rPr lang="en-US" sz="3080" spc="-4" dirty="0">
                <a:cs typeface="Calibri"/>
              </a:rPr>
              <a:t>]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958836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/>
          <p:nvPr/>
        </p:nvSpPr>
        <p:spPr>
          <a:xfrm>
            <a:off x="878098" y="4357060"/>
            <a:ext cx="7923086" cy="1117615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314325" indent="-283416">
              <a:spcBef>
                <a:spcPts val="83"/>
              </a:spcBef>
              <a:buClr>
                <a:srgbClr val="8B1515"/>
              </a:buClr>
              <a:buFont typeface="Times New Roman"/>
              <a:buChar char="•"/>
              <a:tabLst>
                <a:tab pos="313801" algn="l"/>
                <a:tab pos="314849" algn="l"/>
              </a:tabLst>
            </a:pPr>
            <a:r>
              <a:rPr sz="1898" dirty="0">
                <a:latin typeface="Calibri"/>
                <a:cs typeface="Calibri"/>
              </a:rPr>
              <a:t>Let</a:t>
            </a:r>
            <a:r>
              <a:rPr sz="1898" spc="-25" dirty="0">
                <a:latin typeface="Calibri"/>
                <a:cs typeface="Calibri"/>
              </a:rPr>
              <a:t> </a:t>
            </a:r>
            <a:r>
              <a:rPr sz="1898" dirty="0">
                <a:latin typeface="Cambria Math"/>
                <a:cs typeface="Cambria Math"/>
              </a:rPr>
              <a:t>𝜎</a:t>
            </a:r>
            <a:r>
              <a:rPr sz="1898" spc="136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=</a:t>
            </a:r>
          </a:p>
          <a:p>
            <a:pPr marL="314325" indent="-283416">
              <a:spcBef>
                <a:spcPts val="1428"/>
              </a:spcBef>
              <a:buClr>
                <a:srgbClr val="8B1515"/>
              </a:buClr>
              <a:buFont typeface="Times New Roman"/>
              <a:buChar char="•"/>
              <a:tabLst>
                <a:tab pos="313801" algn="l"/>
                <a:tab pos="314849" algn="l"/>
              </a:tabLst>
            </a:pPr>
            <a:r>
              <a:rPr sz="1898" spc="-4" dirty="0">
                <a:latin typeface="Calibri"/>
                <a:cs typeface="Calibri"/>
              </a:rPr>
              <a:t>Let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mbria Math"/>
                <a:cs typeface="Cambria Math"/>
              </a:rPr>
              <a:t>𝛾</a:t>
            </a:r>
            <a:r>
              <a:rPr sz="1898" spc="168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∈</a:t>
            </a:r>
            <a:r>
              <a:rPr sz="1898" spc="111" dirty="0">
                <a:latin typeface="Cambria Math"/>
                <a:cs typeface="Cambria Math"/>
              </a:rPr>
              <a:t> </a:t>
            </a:r>
            <a:r>
              <a:rPr sz="1898" spc="45" dirty="0">
                <a:latin typeface="Cambria Math"/>
                <a:cs typeface="Cambria Math"/>
              </a:rPr>
              <a:t>ℝ</a:t>
            </a:r>
            <a:r>
              <a:rPr sz="2042" spc="68" baseline="28619" dirty="0">
                <a:latin typeface="Cambria Math"/>
                <a:cs typeface="Cambria Math"/>
              </a:rPr>
              <a:t>𝑑</a:t>
            </a:r>
            <a:r>
              <a:rPr sz="2042" spc="377" baseline="28619" dirty="0">
                <a:latin typeface="Cambria Math"/>
                <a:cs typeface="Cambria Math"/>
              </a:rPr>
              <a:t> </a:t>
            </a:r>
            <a:r>
              <a:rPr sz="1898" dirty="0">
                <a:latin typeface="Calibri"/>
                <a:cs typeface="Calibri"/>
              </a:rPr>
              <a:t>and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mbria Math"/>
                <a:cs typeface="Cambria Math"/>
              </a:rPr>
              <a:t>𝛽</a:t>
            </a:r>
            <a:r>
              <a:rPr sz="1898" spc="157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∈</a:t>
            </a:r>
            <a:r>
              <a:rPr sz="1898" spc="124" dirty="0">
                <a:latin typeface="Cambria Math"/>
                <a:cs typeface="Cambria Math"/>
              </a:rPr>
              <a:t> </a:t>
            </a:r>
            <a:r>
              <a:rPr sz="1898" spc="45" dirty="0">
                <a:latin typeface="Cambria Math"/>
                <a:cs typeface="Cambria Math"/>
              </a:rPr>
              <a:t>ℝ</a:t>
            </a:r>
            <a:r>
              <a:rPr sz="2042" spc="68" baseline="28619" dirty="0">
                <a:latin typeface="Cambria Math"/>
                <a:cs typeface="Cambria Math"/>
              </a:rPr>
              <a:t>𝑑</a:t>
            </a:r>
            <a:r>
              <a:rPr sz="2042" spc="365" baseline="28619" dirty="0">
                <a:latin typeface="Cambria Math"/>
                <a:cs typeface="Cambria Math"/>
              </a:rPr>
              <a:t> </a:t>
            </a:r>
            <a:r>
              <a:rPr sz="1898" dirty="0">
                <a:latin typeface="Calibri"/>
                <a:cs typeface="Calibri"/>
              </a:rPr>
              <a:t>be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learned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“gain”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and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“bias” </a:t>
            </a:r>
            <a:r>
              <a:rPr sz="1898" dirty="0">
                <a:latin typeface="Calibri"/>
                <a:cs typeface="Calibri"/>
              </a:rPr>
              <a:t>parameters.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(Can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omit!)</a:t>
            </a:r>
            <a:endParaRPr sz="1898" dirty="0">
              <a:latin typeface="Calibri"/>
              <a:cs typeface="Calibri"/>
            </a:endParaRPr>
          </a:p>
          <a:p>
            <a:pPr marL="314325" indent="-283416">
              <a:spcBef>
                <a:spcPts val="438"/>
              </a:spcBef>
              <a:buClr>
                <a:srgbClr val="8B1515"/>
              </a:buClr>
              <a:buFont typeface="Times New Roman"/>
              <a:buChar char="•"/>
              <a:tabLst>
                <a:tab pos="313801" algn="l"/>
                <a:tab pos="314849" algn="l"/>
              </a:tabLst>
            </a:pPr>
            <a:r>
              <a:rPr sz="1898" dirty="0">
                <a:latin typeface="Calibri"/>
                <a:cs typeface="Calibri"/>
              </a:rPr>
              <a:t>Then layer</a:t>
            </a:r>
            <a:r>
              <a:rPr sz="1898" spc="-4" dirty="0">
                <a:latin typeface="Calibri"/>
                <a:cs typeface="Calibri"/>
              </a:rPr>
              <a:t> normalization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computes:</a:t>
            </a:r>
            <a:endParaRPr sz="1898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326899" y="2067604"/>
            <a:ext cx="9217497" cy="1932100"/>
          </a:xfrm>
          <a:prstGeom prst="rect">
            <a:avLst/>
          </a:prstGeom>
        </p:spPr>
        <p:txBody>
          <a:bodyPr vert="horz" wrap="square" lIns="0" tIns="68104" rIns="0" bIns="0" rtlCol="0">
            <a:spAutoFit/>
          </a:bodyPr>
          <a:lstStyle/>
          <a:p>
            <a:pPr marL="335280" indent="-283416">
              <a:spcBef>
                <a:spcPts val="537"/>
              </a:spcBef>
              <a:buClr>
                <a:srgbClr val="8B1515"/>
              </a:buClr>
              <a:buFont typeface="Times New Roman"/>
              <a:buChar char="•"/>
              <a:tabLst>
                <a:tab pos="334756" algn="l"/>
                <a:tab pos="335804" algn="l"/>
              </a:tabLst>
            </a:pPr>
            <a:r>
              <a:rPr sz="1903" b="1" dirty="0">
                <a:cs typeface="Calibri"/>
              </a:rPr>
              <a:t>Layer </a:t>
            </a:r>
            <a:r>
              <a:rPr sz="1903" b="1" spc="-4" dirty="0">
                <a:cs typeface="Calibri"/>
              </a:rPr>
              <a:t>normalization </a:t>
            </a:r>
            <a:r>
              <a:rPr sz="1903" dirty="0"/>
              <a:t>is a</a:t>
            </a:r>
            <a:r>
              <a:rPr sz="1903" spc="4" dirty="0"/>
              <a:t> </a:t>
            </a:r>
            <a:r>
              <a:rPr sz="1903" spc="-4" dirty="0"/>
              <a:t>trick</a:t>
            </a:r>
            <a:r>
              <a:rPr sz="1903" spc="12" dirty="0"/>
              <a:t> </a:t>
            </a:r>
            <a:r>
              <a:rPr sz="1903" dirty="0"/>
              <a:t>to help </a:t>
            </a:r>
            <a:r>
              <a:rPr sz="1903" spc="-4" dirty="0"/>
              <a:t>models</a:t>
            </a:r>
            <a:r>
              <a:rPr sz="1903" spc="9" dirty="0"/>
              <a:t> </a:t>
            </a:r>
            <a:r>
              <a:rPr sz="1903" dirty="0"/>
              <a:t>train</a:t>
            </a:r>
            <a:r>
              <a:rPr sz="1903" spc="-9" dirty="0"/>
              <a:t> </a:t>
            </a:r>
            <a:r>
              <a:rPr sz="1903" spc="-4" dirty="0"/>
              <a:t>faster.</a:t>
            </a:r>
          </a:p>
          <a:p>
            <a:pPr marL="335280" marR="56579" indent="-283416">
              <a:spcBef>
                <a:spcPts val="458"/>
              </a:spcBef>
              <a:buClr>
                <a:srgbClr val="8B1515"/>
              </a:buClr>
              <a:buFont typeface="Times New Roman"/>
              <a:buChar char="•"/>
              <a:tabLst>
                <a:tab pos="334756" algn="l"/>
                <a:tab pos="335804" algn="l"/>
              </a:tabLst>
            </a:pPr>
            <a:r>
              <a:rPr sz="1903" dirty="0"/>
              <a:t>Idea:</a:t>
            </a:r>
            <a:r>
              <a:rPr sz="1903" spc="-4" dirty="0"/>
              <a:t> </a:t>
            </a:r>
            <a:r>
              <a:rPr sz="1903" dirty="0"/>
              <a:t>cut</a:t>
            </a:r>
            <a:r>
              <a:rPr sz="1903" spc="21" dirty="0"/>
              <a:t> </a:t>
            </a:r>
            <a:r>
              <a:rPr sz="1903" spc="-4" dirty="0"/>
              <a:t>down</a:t>
            </a:r>
            <a:r>
              <a:rPr sz="1903" dirty="0"/>
              <a:t> </a:t>
            </a:r>
            <a:r>
              <a:rPr sz="1903" spc="-4" dirty="0"/>
              <a:t>on</a:t>
            </a:r>
            <a:r>
              <a:rPr sz="1903" spc="17" dirty="0"/>
              <a:t> </a:t>
            </a:r>
            <a:r>
              <a:rPr sz="1903" spc="-4" dirty="0"/>
              <a:t>uninformative </a:t>
            </a:r>
            <a:r>
              <a:rPr sz="1903" dirty="0"/>
              <a:t>variation</a:t>
            </a:r>
            <a:r>
              <a:rPr sz="1903" spc="-4" dirty="0"/>
              <a:t> </a:t>
            </a:r>
            <a:r>
              <a:rPr sz="1903" dirty="0"/>
              <a:t>in</a:t>
            </a:r>
            <a:r>
              <a:rPr sz="1903" spc="9" dirty="0"/>
              <a:t> </a:t>
            </a:r>
            <a:r>
              <a:rPr sz="1903" spc="-4" dirty="0"/>
              <a:t>hidden</a:t>
            </a:r>
            <a:r>
              <a:rPr sz="1903" spc="17" dirty="0"/>
              <a:t> </a:t>
            </a:r>
            <a:r>
              <a:rPr sz="1903" dirty="0"/>
              <a:t>vector</a:t>
            </a:r>
            <a:r>
              <a:rPr sz="1903" spc="4" dirty="0"/>
              <a:t> </a:t>
            </a:r>
            <a:r>
              <a:rPr sz="1903" dirty="0"/>
              <a:t>values</a:t>
            </a:r>
            <a:r>
              <a:rPr sz="1903" spc="9" dirty="0"/>
              <a:t> </a:t>
            </a:r>
            <a:r>
              <a:rPr sz="1903" spc="-4" dirty="0"/>
              <a:t>by</a:t>
            </a:r>
            <a:r>
              <a:rPr sz="1903" dirty="0"/>
              <a:t> </a:t>
            </a:r>
            <a:r>
              <a:rPr sz="1903" spc="-4" dirty="0"/>
              <a:t>normalizing </a:t>
            </a:r>
            <a:r>
              <a:rPr sz="1903" spc="-417" dirty="0"/>
              <a:t> </a:t>
            </a:r>
            <a:r>
              <a:rPr sz="1903" dirty="0"/>
              <a:t>to </a:t>
            </a:r>
            <a:r>
              <a:rPr sz="1903" spc="-4" dirty="0"/>
              <a:t>unit</a:t>
            </a:r>
            <a:r>
              <a:rPr sz="1903" spc="12" dirty="0"/>
              <a:t> </a:t>
            </a:r>
            <a:r>
              <a:rPr sz="1903" dirty="0"/>
              <a:t>mean and </a:t>
            </a:r>
            <a:r>
              <a:rPr sz="1903" spc="-4" dirty="0"/>
              <a:t>standard</a:t>
            </a:r>
            <a:r>
              <a:rPr sz="1903" spc="4" dirty="0"/>
              <a:t> </a:t>
            </a:r>
            <a:r>
              <a:rPr sz="1903" dirty="0"/>
              <a:t>deviation</a:t>
            </a:r>
            <a:r>
              <a:rPr sz="1903" spc="4" dirty="0"/>
              <a:t> </a:t>
            </a:r>
            <a:r>
              <a:rPr sz="1903" b="1" spc="-4" dirty="0">
                <a:cs typeface="Calibri"/>
              </a:rPr>
              <a:t>within</a:t>
            </a:r>
            <a:r>
              <a:rPr sz="1903" b="1" spc="-9" dirty="0">
                <a:cs typeface="Calibri"/>
              </a:rPr>
              <a:t> </a:t>
            </a:r>
            <a:r>
              <a:rPr sz="1903" b="1" spc="-4" dirty="0">
                <a:cs typeface="Calibri"/>
              </a:rPr>
              <a:t>each </a:t>
            </a:r>
            <a:r>
              <a:rPr sz="1903" b="1" dirty="0">
                <a:cs typeface="Calibri"/>
              </a:rPr>
              <a:t>layer</a:t>
            </a:r>
            <a:r>
              <a:rPr sz="1903" dirty="0"/>
              <a:t>.</a:t>
            </a:r>
          </a:p>
          <a:p>
            <a:pPr marL="618173" lvl="1" indent="-189119">
              <a:spcBef>
                <a:spcPts val="458"/>
              </a:spcBef>
              <a:buClr>
                <a:srgbClr val="007B92"/>
              </a:buClr>
              <a:buFont typeface="Times New Roman"/>
              <a:buChar char="•"/>
              <a:tabLst>
                <a:tab pos="618696" algn="l"/>
              </a:tabLst>
            </a:pPr>
            <a:r>
              <a:rPr sz="1903" dirty="0">
                <a:cs typeface="Calibri"/>
              </a:rPr>
              <a:t>LayerNorm’s</a:t>
            </a:r>
            <a:r>
              <a:rPr sz="1903" spc="-21" dirty="0">
                <a:cs typeface="Calibri"/>
              </a:rPr>
              <a:t> </a:t>
            </a:r>
            <a:r>
              <a:rPr sz="1903" spc="-4" dirty="0">
                <a:cs typeface="Calibri"/>
              </a:rPr>
              <a:t>success</a:t>
            </a:r>
            <a:r>
              <a:rPr sz="1903" spc="4" dirty="0">
                <a:cs typeface="Calibri"/>
              </a:rPr>
              <a:t> </a:t>
            </a:r>
            <a:r>
              <a:rPr sz="1903" dirty="0">
                <a:cs typeface="Calibri"/>
              </a:rPr>
              <a:t>may </a:t>
            </a:r>
            <a:r>
              <a:rPr sz="1903" spc="-4" dirty="0">
                <a:cs typeface="Calibri"/>
              </a:rPr>
              <a:t>be</a:t>
            </a:r>
            <a:r>
              <a:rPr sz="1903" spc="9" dirty="0">
                <a:cs typeface="Calibri"/>
              </a:rPr>
              <a:t> </a:t>
            </a:r>
            <a:r>
              <a:rPr sz="1903" dirty="0">
                <a:cs typeface="Calibri"/>
              </a:rPr>
              <a:t>due</a:t>
            </a:r>
            <a:r>
              <a:rPr sz="1903" spc="12" dirty="0">
                <a:cs typeface="Calibri"/>
              </a:rPr>
              <a:t> </a:t>
            </a:r>
            <a:r>
              <a:rPr sz="1903" dirty="0">
                <a:cs typeface="Calibri"/>
              </a:rPr>
              <a:t>to its</a:t>
            </a:r>
            <a:r>
              <a:rPr sz="1903" spc="9" dirty="0">
                <a:cs typeface="Calibri"/>
              </a:rPr>
              <a:t> </a:t>
            </a:r>
            <a:r>
              <a:rPr sz="1903" dirty="0">
                <a:cs typeface="Calibri"/>
              </a:rPr>
              <a:t>normalizing gradients</a:t>
            </a:r>
            <a:r>
              <a:rPr sz="1903" spc="4" dirty="0">
                <a:cs typeface="Calibri"/>
              </a:rPr>
              <a:t> </a:t>
            </a:r>
            <a:r>
              <a:rPr sz="1903" spc="-17" dirty="0">
                <a:cs typeface="Calibri"/>
              </a:rPr>
              <a:t>[</a:t>
            </a:r>
            <a:r>
              <a:rPr sz="1903" u="heavy" spc="-17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Xu</a:t>
            </a:r>
            <a:r>
              <a:rPr sz="1903" u="heavy" spc="12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 </a:t>
            </a:r>
            <a:r>
              <a:rPr sz="1903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et</a:t>
            </a:r>
            <a:r>
              <a:rPr sz="1903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 </a:t>
            </a:r>
            <a:r>
              <a:rPr sz="1903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al.,</a:t>
            </a:r>
            <a:r>
              <a:rPr sz="1903" u="heavy" spc="-12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 </a:t>
            </a:r>
            <a:r>
              <a:rPr sz="1903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2019</a:t>
            </a:r>
            <a:r>
              <a:rPr sz="1903" spc="-4" dirty="0">
                <a:cs typeface="Calibri"/>
              </a:rPr>
              <a:t>]</a:t>
            </a:r>
            <a:endParaRPr sz="1903" dirty="0">
              <a:cs typeface="Calibri"/>
            </a:endParaRPr>
          </a:p>
          <a:p>
            <a:pPr marL="335280" indent="-283416">
              <a:spcBef>
                <a:spcPts val="524"/>
              </a:spcBef>
              <a:buClr>
                <a:srgbClr val="8B1515"/>
              </a:buClr>
              <a:buFont typeface="Times New Roman"/>
              <a:buChar char="•"/>
              <a:tabLst>
                <a:tab pos="334756" algn="l"/>
                <a:tab pos="335804" algn="l"/>
              </a:tabLst>
            </a:pPr>
            <a:r>
              <a:rPr sz="1903" dirty="0"/>
              <a:t>Let</a:t>
            </a:r>
            <a:r>
              <a:rPr sz="1903" spc="-4" dirty="0"/>
              <a:t> </a:t>
            </a:r>
            <a:r>
              <a:rPr sz="1903" dirty="0">
                <a:cs typeface="Cambria Math"/>
              </a:rPr>
              <a:t>𝑥</a:t>
            </a:r>
            <a:r>
              <a:rPr sz="1903" spc="174" dirty="0">
                <a:cs typeface="Cambria Math"/>
              </a:rPr>
              <a:t> </a:t>
            </a:r>
            <a:r>
              <a:rPr sz="1903" dirty="0">
                <a:cs typeface="Cambria Math"/>
              </a:rPr>
              <a:t>∈</a:t>
            </a:r>
            <a:r>
              <a:rPr sz="1903" spc="108" dirty="0">
                <a:cs typeface="Cambria Math"/>
              </a:rPr>
              <a:t> </a:t>
            </a:r>
            <a:r>
              <a:rPr sz="1903" spc="50" dirty="0">
                <a:cs typeface="Cambria Math"/>
              </a:rPr>
              <a:t>ℝ</a:t>
            </a:r>
            <a:r>
              <a:rPr sz="1903" spc="74" baseline="28619" dirty="0">
                <a:cs typeface="Cambria Math"/>
              </a:rPr>
              <a:t>𝑑</a:t>
            </a:r>
            <a:r>
              <a:rPr sz="1903" spc="365" baseline="28619" dirty="0">
                <a:cs typeface="Cambria Math"/>
              </a:rPr>
              <a:t> </a:t>
            </a:r>
            <a:r>
              <a:rPr sz="1903" spc="-4" dirty="0"/>
              <a:t>be</a:t>
            </a:r>
            <a:r>
              <a:rPr sz="1903" spc="4" dirty="0"/>
              <a:t> </a:t>
            </a:r>
            <a:r>
              <a:rPr sz="1903" dirty="0"/>
              <a:t>an individual</a:t>
            </a:r>
            <a:r>
              <a:rPr sz="1903" spc="-12" dirty="0"/>
              <a:t> </a:t>
            </a:r>
            <a:r>
              <a:rPr sz="1903" spc="-4" dirty="0"/>
              <a:t>(word)</a:t>
            </a:r>
            <a:r>
              <a:rPr sz="1903" spc="12" dirty="0"/>
              <a:t> </a:t>
            </a:r>
            <a:r>
              <a:rPr sz="1903" dirty="0"/>
              <a:t>vector</a:t>
            </a:r>
            <a:r>
              <a:rPr sz="1903" spc="4" dirty="0"/>
              <a:t> </a:t>
            </a:r>
            <a:r>
              <a:rPr sz="1903" dirty="0"/>
              <a:t>in </a:t>
            </a:r>
            <a:r>
              <a:rPr sz="1903" spc="-4" dirty="0"/>
              <a:t>the</a:t>
            </a:r>
            <a:r>
              <a:rPr sz="1903" spc="4" dirty="0"/>
              <a:t> </a:t>
            </a:r>
            <a:r>
              <a:rPr sz="1903" spc="-4" dirty="0"/>
              <a:t>model.</a:t>
            </a:r>
            <a:endParaRPr sz="1903" dirty="0">
              <a:cs typeface="Cambria Math"/>
            </a:endParaRPr>
          </a:p>
          <a:p>
            <a:pPr marL="335280" indent="-283416">
              <a:spcBef>
                <a:spcPts val="735"/>
              </a:spcBef>
              <a:buClr>
                <a:srgbClr val="8B1515"/>
              </a:buClr>
              <a:buFont typeface="Times New Roman"/>
              <a:buChar char="•"/>
              <a:tabLst>
                <a:tab pos="334756" algn="l"/>
                <a:tab pos="335804" algn="l"/>
                <a:tab pos="1673781" algn="l"/>
              </a:tabLst>
            </a:pPr>
            <a:r>
              <a:rPr sz="1903" dirty="0"/>
              <a:t>Let</a:t>
            </a:r>
            <a:r>
              <a:rPr sz="1903" spc="-4" dirty="0"/>
              <a:t> </a:t>
            </a:r>
            <a:r>
              <a:rPr sz="1903" dirty="0">
                <a:cs typeface="Cambria Math"/>
              </a:rPr>
              <a:t>𝜇</a:t>
            </a:r>
            <a:r>
              <a:rPr sz="1903" spc="165" dirty="0">
                <a:cs typeface="Cambria Math"/>
              </a:rPr>
              <a:t> </a:t>
            </a:r>
            <a:r>
              <a:rPr sz="1903" dirty="0">
                <a:cs typeface="Cambria Math"/>
              </a:rPr>
              <a:t>=</a:t>
            </a:r>
            <a:r>
              <a:rPr sz="1903" spc="103" dirty="0">
                <a:cs typeface="Cambria Math"/>
              </a:rPr>
              <a:t> </a:t>
            </a:r>
            <a:r>
              <a:rPr lang="el-GR" sz="1903" spc="260" baseline="2415" dirty="0">
                <a:cs typeface="Cambria Math"/>
              </a:rPr>
              <a:t>Σ</a:t>
            </a:r>
            <a:r>
              <a:rPr lang="en-US" sz="1903" spc="260" baseline="-25000" dirty="0">
                <a:cs typeface="Cambria Math"/>
              </a:rPr>
              <a:t>j=1</a:t>
            </a:r>
            <a:r>
              <a:rPr sz="1903" spc="260" baseline="31986" dirty="0">
                <a:cs typeface="Cambria Math"/>
              </a:rPr>
              <a:t>𝑑</a:t>
            </a:r>
            <a:r>
              <a:rPr lang="en-US" sz="1903" spc="260" baseline="31986" dirty="0">
                <a:cs typeface="Cambria Math"/>
              </a:rPr>
              <a:t> </a:t>
            </a:r>
            <a:r>
              <a:rPr lang="en-US" sz="1760" spc="29" dirty="0">
                <a:cs typeface="Cambria Math"/>
              </a:rPr>
              <a:t>𝑥</a:t>
            </a:r>
            <a:r>
              <a:rPr lang="en-US" sz="1760" spc="43" baseline="-15151" dirty="0">
                <a:cs typeface="Cambria Math"/>
              </a:rPr>
              <a:t>𝑗 </a:t>
            </a:r>
            <a:r>
              <a:rPr lang="en-US" sz="1760" spc="43" dirty="0">
                <a:cs typeface="Cambria Math"/>
              </a:rPr>
              <a:t>; </a:t>
            </a:r>
            <a:r>
              <a:rPr lang="en-US" sz="1903" dirty="0"/>
              <a:t>t</a:t>
            </a:r>
            <a:r>
              <a:rPr sz="1903" dirty="0"/>
              <a:t>his</a:t>
            </a:r>
            <a:r>
              <a:rPr sz="1903" spc="4" dirty="0"/>
              <a:t> </a:t>
            </a:r>
            <a:r>
              <a:rPr sz="1903" dirty="0"/>
              <a:t>is the</a:t>
            </a:r>
            <a:r>
              <a:rPr sz="1903" spc="4" dirty="0"/>
              <a:t> </a:t>
            </a:r>
            <a:r>
              <a:rPr sz="1903" dirty="0"/>
              <a:t>mean;</a:t>
            </a:r>
            <a:r>
              <a:rPr sz="1903" spc="-25" dirty="0"/>
              <a:t> </a:t>
            </a:r>
            <a:r>
              <a:rPr sz="1903" dirty="0">
                <a:cs typeface="Cambria Math"/>
              </a:rPr>
              <a:t>𝜇</a:t>
            </a:r>
            <a:r>
              <a:rPr sz="1903" spc="153" dirty="0">
                <a:cs typeface="Cambria Math"/>
              </a:rPr>
              <a:t> </a:t>
            </a:r>
            <a:r>
              <a:rPr sz="1903" dirty="0">
                <a:cs typeface="Cambria Math"/>
              </a:rPr>
              <a:t>∈</a:t>
            </a:r>
            <a:r>
              <a:rPr sz="1903" spc="103" dirty="0">
                <a:cs typeface="Cambria Math"/>
              </a:rPr>
              <a:t> </a:t>
            </a:r>
            <a:r>
              <a:rPr sz="1903" spc="-4" dirty="0">
                <a:cs typeface="Cambria Math"/>
              </a:rPr>
              <a:t>ℝ</a:t>
            </a:r>
            <a:r>
              <a:rPr sz="1903" spc="-4" dirty="0"/>
              <a:t>.</a:t>
            </a:r>
            <a:endParaRPr sz="1903" dirty="0">
              <a:cs typeface="Cambria Math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14824" y="4249874"/>
            <a:ext cx="1835658" cy="538544"/>
          </a:xfrm>
          <a:custGeom>
            <a:avLst/>
            <a:gdLst/>
            <a:ahLst/>
            <a:cxnLst/>
            <a:rect l="l" t="t" r="r" b="b"/>
            <a:pathLst>
              <a:path w="2225040" h="652779">
                <a:moveTo>
                  <a:pt x="357759" y="341376"/>
                </a:moveTo>
                <a:lnTo>
                  <a:pt x="214503" y="341376"/>
                </a:lnTo>
                <a:lnTo>
                  <a:pt x="214503" y="359664"/>
                </a:lnTo>
                <a:lnTo>
                  <a:pt x="357759" y="359664"/>
                </a:lnTo>
                <a:lnTo>
                  <a:pt x="357759" y="341376"/>
                </a:lnTo>
                <a:close/>
              </a:path>
              <a:path w="2225040" h="652779">
                <a:moveTo>
                  <a:pt x="2224659" y="0"/>
                </a:moveTo>
                <a:lnTo>
                  <a:pt x="214503" y="0"/>
                </a:lnTo>
                <a:lnTo>
                  <a:pt x="180721" y="0"/>
                </a:lnTo>
                <a:lnTo>
                  <a:pt x="121285" y="600837"/>
                </a:lnTo>
                <a:lnTo>
                  <a:pt x="49657" y="468122"/>
                </a:lnTo>
                <a:lnTo>
                  <a:pt x="0" y="494284"/>
                </a:lnTo>
                <a:lnTo>
                  <a:pt x="5588" y="504444"/>
                </a:lnTo>
                <a:lnTo>
                  <a:pt x="31750" y="490728"/>
                </a:lnTo>
                <a:lnTo>
                  <a:pt x="119888" y="652653"/>
                </a:lnTo>
                <a:lnTo>
                  <a:pt x="133223" y="652653"/>
                </a:lnTo>
                <a:lnTo>
                  <a:pt x="196723" y="19050"/>
                </a:lnTo>
                <a:lnTo>
                  <a:pt x="225298" y="19050"/>
                </a:lnTo>
                <a:lnTo>
                  <a:pt x="225298" y="18288"/>
                </a:lnTo>
                <a:lnTo>
                  <a:pt x="2224659" y="18288"/>
                </a:lnTo>
                <a:lnTo>
                  <a:pt x="22246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6" name="object 6"/>
          <p:cNvSpPr txBox="1"/>
          <p:nvPr/>
        </p:nvSpPr>
        <p:spPr>
          <a:xfrm>
            <a:off x="2181521" y="4227557"/>
            <a:ext cx="133588" cy="537167"/>
          </a:xfrm>
          <a:prstGeom prst="rect">
            <a:avLst/>
          </a:prstGeom>
        </p:spPr>
        <p:txBody>
          <a:bodyPr vert="horz" wrap="square" lIns="0" tIns="66009" rIns="0" bIns="0" rtlCol="0">
            <a:spAutoFit/>
          </a:bodyPr>
          <a:lstStyle/>
          <a:p>
            <a:pPr marL="17812">
              <a:spcBef>
                <a:spcPts val="519"/>
              </a:spcBef>
            </a:pPr>
            <a:r>
              <a:rPr sz="1362" spc="45" dirty="0">
                <a:latin typeface="Cambria Math"/>
                <a:cs typeface="Cambria Math"/>
              </a:rPr>
              <a:t>1</a:t>
            </a:r>
            <a:endParaRPr sz="1362">
              <a:latin typeface="Cambria Math"/>
              <a:cs typeface="Cambria Math"/>
            </a:endParaRPr>
          </a:p>
          <a:p>
            <a:pPr marL="10478">
              <a:spcBef>
                <a:spcPts val="446"/>
              </a:spcBef>
            </a:pPr>
            <a:r>
              <a:rPr sz="1362" spc="165" dirty="0">
                <a:latin typeface="Cambria Math"/>
                <a:cs typeface="Cambria Math"/>
              </a:rPr>
              <a:t>𝑑</a:t>
            </a:r>
            <a:endParaRPr sz="1362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63740" y="4490334"/>
            <a:ext cx="427692" cy="223363"/>
          </a:xfrm>
          <a:prstGeom prst="rect">
            <a:avLst/>
          </a:prstGeom>
        </p:spPr>
        <p:txBody>
          <a:bodyPr vert="horz" wrap="square" lIns="0" tIns="13621" rIns="0" bIns="0" rtlCol="0">
            <a:spAutoFit/>
          </a:bodyPr>
          <a:lstStyle/>
          <a:p>
            <a:pPr marL="10478">
              <a:spcBef>
                <a:spcPts val="108"/>
              </a:spcBef>
            </a:pPr>
            <a:r>
              <a:rPr sz="1362" spc="487" dirty="0">
                <a:latin typeface="Cambria Math"/>
                <a:cs typeface="Cambria Math"/>
              </a:rPr>
              <a:t>𝑗</a:t>
            </a:r>
            <a:r>
              <a:rPr sz="1362" spc="-4" dirty="0">
                <a:latin typeface="Cambria Math"/>
                <a:cs typeface="Cambria Math"/>
              </a:rPr>
              <a:t>=</a:t>
            </a:r>
            <a:r>
              <a:rPr sz="1362" spc="45" dirty="0">
                <a:latin typeface="Cambria Math"/>
                <a:cs typeface="Cambria Math"/>
              </a:rPr>
              <a:t>1</a:t>
            </a:r>
            <a:endParaRPr sz="1362" dirty="0">
              <a:latin typeface="Cambria Math"/>
              <a:cs typeface="Cambria Math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39265" y="4273349"/>
            <a:ext cx="653272" cy="416845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31433">
              <a:spcBef>
                <a:spcPts val="83"/>
              </a:spcBef>
            </a:pPr>
            <a:r>
              <a:rPr lang="el-GR" sz="2640" spc="174" dirty="0">
                <a:latin typeface="Cambria Math"/>
                <a:cs typeface="Cambria Math"/>
              </a:rPr>
              <a:t>Σ</a:t>
            </a:r>
            <a:r>
              <a:rPr lang="en-US" sz="2200" i="1" spc="174" baseline="30000" dirty="0">
                <a:latin typeface="Cambria Math"/>
                <a:cs typeface="Cambria Math"/>
              </a:rPr>
              <a:t>d</a:t>
            </a:r>
            <a:endParaRPr sz="1362" i="1" baseline="30000" dirty="0">
              <a:latin typeface="Cambria Math"/>
              <a:cs typeface="Cambria Math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914531" y="4393417"/>
            <a:ext cx="801529" cy="291798"/>
          </a:xfrm>
          <a:custGeom>
            <a:avLst/>
            <a:gdLst/>
            <a:ahLst/>
            <a:cxnLst/>
            <a:rect l="l" t="t" r="r" b="b"/>
            <a:pathLst>
              <a:path w="971550" h="353695">
                <a:moveTo>
                  <a:pt x="878707" y="0"/>
                </a:moveTo>
                <a:lnTo>
                  <a:pt x="875151" y="11811"/>
                </a:lnTo>
                <a:lnTo>
                  <a:pt x="891363" y="20214"/>
                </a:lnTo>
                <a:lnTo>
                  <a:pt x="905504" y="32464"/>
                </a:lnTo>
                <a:lnTo>
                  <a:pt x="927475" y="68453"/>
                </a:lnTo>
                <a:lnTo>
                  <a:pt x="940841" y="117443"/>
                </a:lnTo>
                <a:lnTo>
                  <a:pt x="945255" y="176911"/>
                </a:lnTo>
                <a:lnTo>
                  <a:pt x="944155" y="207891"/>
                </a:lnTo>
                <a:lnTo>
                  <a:pt x="935289" y="261993"/>
                </a:lnTo>
                <a:lnTo>
                  <a:pt x="917549" y="305020"/>
                </a:lnTo>
                <a:lnTo>
                  <a:pt x="891363" y="333353"/>
                </a:lnTo>
                <a:lnTo>
                  <a:pt x="875151" y="341757"/>
                </a:lnTo>
                <a:lnTo>
                  <a:pt x="878707" y="353568"/>
                </a:lnTo>
                <a:lnTo>
                  <a:pt x="918156" y="332486"/>
                </a:lnTo>
                <a:lnTo>
                  <a:pt x="947414" y="292735"/>
                </a:lnTo>
                <a:lnTo>
                  <a:pt x="965527" y="239283"/>
                </a:lnTo>
                <a:lnTo>
                  <a:pt x="971544" y="176784"/>
                </a:lnTo>
                <a:lnTo>
                  <a:pt x="970041" y="144395"/>
                </a:lnTo>
                <a:lnTo>
                  <a:pt x="957988" y="86379"/>
                </a:lnTo>
                <a:lnTo>
                  <a:pt x="934053" y="38558"/>
                </a:lnTo>
                <a:lnTo>
                  <a:pt x="899711" y="8217"/>
                </a:lnTo>
                <a:lnTo>
                  <a:pt x="878707" y="0"/>
                </a:lnTo>
                <a:close/>
              </a:path>
              <a:path w="971550" h="353695">
                <a:moveTo>
                  <a:pt x="92958" y="0"/>
                </a:moveTo>
                <a:lnTo>
                  <a:pt x="53445" y="21066"/>
                </a:lnTo>
                <a:lnTo>
                  <a:pt x="24124" y="60706"/>
                </a:lnTo>
                <a:lnTo>
                  <a:pt x="6058" y="114268"/>
                </a:lnTo>
                <a:lnTo>
                  <a:pt x="0" y="176911"/>
                </a:lnTo>
                <a:lnTo>
                  <a:pt x="1514" y="209170"/>
                </a:lnTo>
                <a:lnTo>
                  <a:pt x="13602" y="267134"/>
                </a:lnTo>
                <a:lnTo>
                  <a:pt x="37504" y="314956"/>
                </a:lnTo>
                <a:lnTo>
                  <a:pt x="71933" y="345348"/>
                </a:lnTo>
                <a:lnTo>
                  <a:pt x="92958" y="353568"/>
                </a:lnTo>
                <a:lnTo>
                  <a:pt x="96514" y="341757"/>
                </a:lnTo>
                <a:lnTo>
                  <a:pt x="80246" y="333353"/>
                </a:lnTo>
                <a:lnTo>
                  <a:pt x="66097" y="321103"/>
                </a:lnTo>
                <a:lnTo>
                  <a:pt x="44063" y="285115"/>
                </a:lnTo>
                <a:lnTo>
                  <a:pt x="30743" y="236251"/>
                </a:lnTo>
                <a:lnTo>
                  <a:pt x="26287" y="176784"/>
                </a:lnTo>
                <a:lnTo>
                  <a:pt x="27400" y="145855"/>
                </a:lnTo>
                <a:lnTo>
                  <a:pt x="36302" y="91650"/>
                </a:lnTo>
                <a:lnTo>
                  <a:pt x="54044" y="48547"/>
                </a:lnTo>
                <a:lnTo>
                  <a:pt x="80246" y="20214"/>
                </a:lnTo>
                <a:lnTo>
                  <a:pt x="96514" y="11811"/>
                </a:lnTo>
                <a:lnTo>
                  <a:pt x="929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10" name="object 10"/>
          <p:cNvSpPr txBox="1"/>
          <p:nvPr/>
        </p:nvSpPr>
        <p:spPr>
          <a:xfrm>
            <a:off x="3095787" y="4471474"/>
            <a:ext cx="103728" cy="223363"/>
          </a:xfrm>
          <a:prstGeom prst="rect">
            <a:avLst/>
          </a:prstGeom>
        </p:spPr>
        <p:txBody>
          <a:bodyPr vert="horz" wrap="square" lIns="0" tIns="13621" rIns="0" bIns="0" rtlCol="0">
            <a:spAutoFit/>
          </a:bodyPr>
          <a:lstStyle/>
          <a:p>
            <a:pPr marL="10478">
              <a:spcBef>
                <a:spcPts val="108"/>
              </a:spcBef>
            </a:pPr>
            <a:r>
              <a:rPr sz="1362" spc="446" dirty="0">
                <a:latin typeface="Cambria Math"/>
                <a:cs typeface="Cambria Math"/>
              </a:rPr>
              <a:t>𝑗</a:t>
            </a:r>
            <a:endParaRPr sz="1362">
              <a:latin typeface="Cambria Math"/>
              <a:cs typeface="Cambria Math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91432" y="4261505"/>
            <a:ext cx="4624245" cy="405528"/>
          </a:xfrm>
          <a:prstGeom prst="rect">
            <a:avLst/>
          </a:prstGeom>
        </p:spPr>
        <p:txBody>
          <a:bodyPr vert="horz" wrap="square" lIns="0" tIns="13621" rIns="0" bIns="0" rtlCol="0">
            <a:spAutoFit/>
          </a:bodyPr>
          <a:lstStyle/>
          <a:p>
            <a:pPr marL="747046">
              <a:lnSpc>
                <a:spcPts val="1184"/>
              </a:lnSpc>
              <a:spcBef>
                <a:spcPts val="108"/>
              </a:spcBef>
            </a:pPr>
            <a:r>
              <a:rPr sz="1362" spc="45" dirty="0">
                <a:latin typeface="Cambria Math"/>
                <a:cs typeface="Cambria Math"/>
              </a:rPr>
              <a:t>2</a:t>
            </a:r>
            <a:endParaRPr sz="1362" dirty="0">
              <a:latin typeface="Cambria Math"/>
              <a:cs typeface="Cambria Math"/>
            </a:endParaRPr>
          </a:p>
          <a:p>
            <a:pPr marL="10478">
              <a:lnSpc>
                <a:spcPts val="1827"/>
              </a:lnSpc>
              <a:tabLst>
                <a:tab pos="266652" algn="l"/>
                <a:tab pos="858631" algn="l"/>
              </a:tabLst>
            </a:pPr>
            <a:r>
              <a:rPr sz="1898" dirty="0">
                <a:latin typeface="Cambria Math"/>
                <a:cs typeface="Cambria Math"/>
              </a:rPr>
              <a:t>𝑥	−</a:t>
            </a:r>
            <a:r>
              <a:rPr sz="1898" spc="-9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𝜇	</a:t>
            </a:r>
            <a:r>
              <a:rPr sz="1898" dirty="0">
                <a:latin typeface="Calibri"/>
                <a:cs typeface="Calibri"/>
              </a:rPr>
              <a:t>;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this is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standard deviation;</a:t>
            </a:r>
            <a:r>
              <a:rPr sz="1898" dirty="0">
                <a:latin typeface="Calibri"/>
                <a:cs typeface="Calibri"/>
              </a:rPr>
              <a:t> </a:t>
            </a:r>
            <a:r>
              <a:rPr sz="1898" dirty="0">
                <a:latin typeface="Cambria Math"/>
                <a:cs typeface="Cambria Math"/>
              </a:rPr>
              <a:t>𝜎</a:t>
            </a:r>
            <a:r>
              <a:rPr sz="1898" spc="149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∈</a:t>
            </a:r>
            <a:r>
              <a:rPr sz="1898" spc="111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ℝ</a:t>
            </a:r>
            <a:r>
              <a:rPr sz="1898" dirty="0">
                <a:latin typeface="Calibri"/>
                <a:cs typeface="Calibri"/>
              </a:rPr>
              <a:t>.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3612538" y="5718924"/>
            <a:ext cx="959739" cy="302648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898" dirty="0">
                <a:latin typeface="Cambria Math"/>
                <a:cs typeface="Cambria Math"/>
              </a:rPr>
              <a:t>output</a:t>
            </a:r>
            <a:r>
              <a:rPr sz="1898" spc="33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=</a:t>
            </a:r>
            <a:endParaRPr sz="1898">
              <a:latin typeface="Cambria Math"/>
              <a:cs typeface="Cambria Math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627178" y="5893176"/>
            <a:ext cx="712994" cy="15192"/>
          </a:xfrm>
          <a:custGeom>
            <a:avLst/>
            <a:gdLst/>
            <a:ahLst/>
            <a:cxnLst/>
            <a:rect l="l" t="t" r="r" b="b"/>
            <a:pathLst>
              <a:path w="864235" h="18414">
                <a:moveTo>
                  <a:pt x="864108" y="0"/>
                </a:moveTo>
                <a:lnTo>
                  <a:pt x="0" y="0"/>
                </a:lnTo>
                <a:lnTo>
                  <a:pt x="0" y="18288"/>
                </a:lnTo>
                <a:lnTo>
                  <a:pt x="864108" y="18288"/>
                </a:lnTo>
                <a:lnTo>
                  <a:pt x="8641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15" name="object 15"/>
          <p:cNvSpPr txBox="1"/>
          <p:nvPr/>
        </p:nvSpPr>
        <p:spPr>
          <a:xfrm>
            <a:off x="4666155" y="5536616"/>
            <a:ext cx="630222" cy="302648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  <a:tabLst>
                <a:tab pos="253032" algn="l"/>
              </a:tabLst>
            </a:pPr>
            <a:r>
              <a:rPr sz="1898" dirty="0">
                <a:latin typeface="Cambria Math"/>
                <a:cs typeface="Cambria Math"/>
              </a:rPr>
              <a:t>𝑥	−</a:t>
            </a:r>
            <a:r>
              <a:rPr sz="1898" spc="-62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𝜇</a:t>
            </a:r>
            <a:endParaRPr sz="1898">
              <a:latin typeface="Cambria Math"/>
              <a:cs typeface="Cambria Math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631264" y="5954783"/>
            <a:ext cx="301752" cy="232601"/>
          </a:xfrm>
          <a:custGeom>
            <a:avLst/>
            <a:gdLst/>
            <a:ahLst/>
            <a:cxnLst/>
            <a:rect l="l" t="t" r="r" b="b"/>
            <a:pathLst>
              <a:path w="365760" h="281939">
                <a:moveTo>
                  <a:pt x="365379" y="0"/>
                </a:moveTo>
                <a:lnTo>
                  <a:pt x="187071" y="0"/>
                </a:lnTo>
                <a:lnTo>
                  <a:pt x="187071" y="279"/>
                </a:lnTo>
                <a:lnTo>
                  <a:pt x="167894" y="279"/>
                </a:lnTo>
                <a:lnTo>
                  <a:pt x="97282" y="244170"/>
                </a:lnTo>
                <a:lnTo>
                  <a:pt x="46862" y="133299"/>
                </a:lnTo>
                <a:lnTo>
                  <a:pt x="0" y="154736"/>
                </a:lnTo>
                <a:lnTo>
                  <a:pt x="4445" y="165442"/>
                </a:lnTo>
                <a:lnTo>
                  <a:pt x="28575" y="154736"/>
                </a:lnTo>
                <a:lnTo>
                  <a:pt x="87757" y="281889"/>
                </a:lnTo>
                <a:lnTo>
                  <a:pt x="101600" y="281889"/>
                </a:lnTo>
                <a:lnTo>
                  <a:pt x="178435" y="19291"/>
                </a:lnTo>
                <a:lnTo>
                  <a:pt x="204343" y="19291"/>
                </a:lnTo>
                <a:lnTo>
                  <a:pt x="204343" y="18288"/>
                </a:lnTo>
                <a:lnTo>
                  <a:pt x="365379" y="18288"/>
                </a:lnTo>
                <a:lnTo>
                  <a:pt x="3653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17" name="object 17"/>
          <p:cNvSpPr txBox="1"/>
          <p:nvPr/>
        </p:nvSpPr>
        <p:spPr>
          <a:xfrm>
            <a:off x="4775540" y="5889917"/>
            <a:ext cx="567881" cy="302648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898" dirty="0">
                <a:latin typeface="Cambria Math"/>
                <a:cs typeface="Cambria Math"/>
              </a:rPr>
              <a:t>𝜎</a:t>
            </a:r>
            <a:r>
              <a:rPr sz="1898" spc="17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+</a:t>
            </a:r>
            <a:r>
              <a:rPr sz="1898" spc="-37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𝜖</a:t>
            </a:r>
            <a:endParaRPr sz="1898">
              <a:latin typeface="Cambria Math"/>
              <a:cs typeface="Cambria Math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94865" y="5782799"/>
            <a:ext cx="3370612" cy="764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60"/>
              </a:lnSpc>
            </a:pPr>
            <a:r>
              <a:rPr sz="1898" dirty="0">
                <a:latin typeface="Cambria Math"/>
                <a:cs typeface="Cambria Math"/>
              </a:rPr>
              <a:t>∗</a:t>
            </a:r>
            <a:r>
              <a:rPr sz="1898" spc="-17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𝛾</a:t>
            </a:r>
            <a:r>
              <a:rPr sz="1898" spc="37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+</a:t>
            </a:r>
            <a:r>
              <a:rPr sz="1898" spc="-25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𝛽</a:t>
            </a:r>
            <a:endParaRPr sz="1898">
              <a:latin typeface="Cambria Math"/>
              <a:cs typeface="Cambria Math"/>
            </a:endParaRPr>
          </a:p>
          <a:p>
            <a:pPr marL="1343739">
              <a:spcBef>
                <a:spcPts val="487"/>
              </a:spcBef>
            </a:pPr>
            <a:r>
              <a:rPr sz="1485" spc="-9" dirty="0">
                <a:solidFill>
                  <a:srgbClr val="175E53"/>
                </a:solidFill>
                <a:latin typeface="Calibri"/>
                <a:cs typeface="Calibri"/>
              </a:rPr>
              <a:t>Modulate</a:t>
            </a:r>
            <a:r>
              <a:rPr sz="1485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485" spc="-4" dirty="0">
                <a:solidFill>
                  <a:srgbClr val="175E53"/>
                </a:solidFill>
                <a:latin typeface="Calibri"/>
                <a:cs typeface="Calibri"/>
              </a:rPr>
              <a:t>by</a:t>
            </a:r>
            <a:r>
              <a:rPr sz="1485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485" dirty="0">
                <a:solidFill>
                  <a:srgbClr val="175E53"/>
                </a:solidFill>
                <a:latin typeface="Calibri"/>
                <a:cs typeface="Calibri"/>
              </a:rPr>
              <a:t>learned </a:t>
            </a:r>
            <a:r>
              <a:rPr sz="1485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485" spc="-4" dirty="0">
                <a:solidFill>
                  <a:srgbClr val="175E53"/>
                </a:solidFill>
                <a:latin typeface="Calibri"/>
                <a:cs typeface="Calibri"/>
              </a:rPr>
              <a:t>elementwise</a:t>
            </a:r>
            <a:r>
              <a:rPr sz="1485" spc="-17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485" spc="-9" dirty="0">
                <a:solidFill>
                  <a:srgbClr val="175E53"/>
                </a:solidFill>
                <a:latin typeface="Calibri"/>
                <a:cs typeface="Calibri"/>
              </a:rPr>
              <a:t>gain </a:t>
            </a:r>
            <a:r>
              <a:rPr sz="1485" dirty="0">
                <a:solidFill>
                  <a:srgbClr val="175E53"/>
                </a:solidFill>
                <a:latin typeface="Calibri"/>
                <a:cs typeface="Calibri"/>
              </a:rPr>
              <a:t>and</a:t>
            </a:r>
            <a:r>
              <a:rPr sz="1485" spc="-4" dirty="0">
                <a:solidFill>
                  <a:srgbClr val="175E53"/>
                </a:solidFill>
                <a:latin typeface="Calibri"/>
                <a:cs typeface="Calibri"/>
              </a:rPr>
              <a:t> bias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580791" y="6089838"/>
            <a:ext cx="1023128" cy="272415"/>
          </a:xfrm>
          <a:custGeom>
            <a:avLst/>
            <a:gdLst/>
            <a:ahLst/>
            <a:cxnLst/>
            <a:rect l="l" t="t" r="r" b="b"/>
            <a:pathLst>
              <a:path w="1240154" h="330200">
                <a:moveTo>
                  <a:pt x="1164286" y="30844"/>
                </a:moveTo>
                <a:lnTo>
                  <a:pt x="0" y="317423"/>
                </a:lnTo>
                <a:lnTo>
                  <a:pt x="3048" y="329755"/>
                </a:lnTo>
                <a:lnTo>
                  <a:pt x="1167307" y="43152"/>
                </a:lnTo>
                <a:lnTo>
                  <a:pt x="1164286" y="30844"/>
                </a:lnTo>
                <a:close/>
              </a:path>
              <a:path w="1240154" h="330200">
                <a:moveTo>
                  <a:pt x="1229174" y="27800"/>
                </a:moveTo>
                <a:lnTo>
                  <a:pt x="1176655" y="27800"/>
                </a:lnTo>
                <a:lnTo>
                  <a:pt x="1179576" y="40131"/>
                </a:lnTo>
                <a:lnTo>
                  <a:pt x="1167307" y="43152"/>
                </a:lnTo>
                <a:lnTo>
                  <a:pt x="1174877" y="73990"/>
                </a:lnTo>
                <a:lnTo>
                  <a:pt x="1229174" y="27800"/>
                </a:lnTo>
                <a:close/>
              </a:path>
              <a:path w="1240154" h="330200">
                <a:moveTo>
                  <a:pt x="1176655" y="27800"/>
                </a:moveTo>
                <a:lnTo>
                  <a:pt x="1164286" y="30844"/>
                </a:lnTo>
                <a:lnTo>
                  <a:pt x="1167307" y="43152"/>
                </a:lnTo>
                <a:lnTo>
                  <a:pt x="1179576" y="40131"/>
                </a:lnTo>
                <a:lnTo>
                  <a:pt x="1176655" y="27800"/>
                </a:lnTo>
                <a:close/>
              </a:path>
              <a:path w="1240154" h="330200">
                <a:moveTo>
                  <a:pt x="1156715" y="0"/>
                </a:moveTo>
                <a:lnTo>
                  <a:pt x="1164286" y="30844"/>
                </a:lnTo>
                <a:lnTo>
                  <a:pt x="1176655" y="27800"/>
                </a:lnTo>
                <a:lnTo>
                  <a:pt x="1229174" y="27800"/>
                </a:lnTo>
                <a:lnTo>
                  <a:pt x="1239774" y="18783"/>
                </a:lnTo>
                <a:lnTo>
                  <a:pt x="11567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20" name="object 20"/>
          <p:cNvSpPr txBox="1"/>
          <p:nvPr/>
        </p:nvSpPr>
        <p:spPr>
          <a:xfrm>
            <a:off x="2012729" y="6070716"/>
            <a:ext cx="1511379" cy="46762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 marR="4191">
              <a:spcBef>
                <a:spcPts val="83"/>
              </a:spcBef>
            </a:pPr>
            <a:r>
              <a:rPr sz="1485" spc="-9" dirty="0">
                <a:solidFill>
                  <a:srgbClr val="175E53"/>
                </a:solidFill>
                <a:latin typeface="Calibri"/>
                <a:cs typeface="Calibri"/>
              </a:rPr>
              <a:t>Normalize </a:t>
            </a:r>
            <a:r>
              <a:rPr sz="1485" spc="-4" dirty="0">
                <a:solidFill>
                  <a:srgbClr val="175E53"/>
                </a:solidFill>
                <a:latin typeface="Calibri"/>
                <a:cs typeface="Calibri"/>
              </a:rPr>
              <a:t>by</a:t>
            </a:r>
            <a:r>
              <a:rPr sz="1485" spc="-2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485" spc="-4" dirty="0">
                <a:solidFill>
                  <a:srgbClr val="175E53"/>
                </a:solidFill>
                <a:latin typeface="Calibri"/>
                <a:cs typeface="Calibri"/>
              </a:rPr>
              <a:t>scalar </a:t>
            </a:r>
            <a:r>
              <a:rPr sz="1485" spc="-326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485" dirty="0">
                <a:solidFill>
                  <a:srgbClr val="175E53"/>
                </a:solidFill>
                <a:latin typeface="Calibri"/>
                <a:cs typeface="Calibri"/>
              </a:rPr>
              <a:t>mean</a:t>
            </a:r>
            <a:r>
              <a:rPr sz="1485" spc="-29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485" spc="-4" dirty="0">
                <a:solidFill>
                  <a:srgbClr val="175E53"/>
                </a:solidFill>
                <a:latin typeface="Calibri"/>
                <a:cs typeface="Calibri"/>
              </a:rPr>
              <a:t>and</a:t>
            </a:r>
            <a:r>
              <a:rPr sz="1485" spc="-1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485" spc="-4" dirty="0">
                <a:solidFill>
                  <a:srgbClr val="175E53"/>
                </a:solidFill>
                <a:latin typeface="Calibri"/>
                <a:cs typeface="Calibri"/>
              </a:rPr>
              <a:t>variance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405133" y="5520690"/>
            <a:ext cx="3960495" cy="1067658"/>
          </a:xfrm>
          <a:custGeom>
            <a:avLst/>
            <a:gdLst/>
            <a:ahLst/>
            <a:cxnLst/>
            <a:rect l="l" t="t" r="r" b="b"/>
            <a:pathLst>
              <a:path w="4800600" h="1294129">
                <a:moveTo>
                  <a:pt x="4800600" y="0"/>
                </a:moveTo>
                <a:lnTo>
                  <a:pt x="0" y="0"/>
                </a:lnTo>
                <a:lnTo>
                  <a:pt x="0" y="1293876"/>
                </a:lnTo>
                <a:lnTo>
                  <a:pt x="4800600" y="1293876"/>
                </a:lnTo>
                <a:lnTo>
                  <a:pt x="4800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DBD350-DA99-40BF-8476-C81DE9F76876}"/>
              </a:ext>
            </a:extLst>
          </p:cNvPr>
          <p:cNvSpPr txBox="1"/>
          <p:nvPr/>
        </p:nvSpPr>
        <p:spPr>
          <a:xfrm>
            <a:off x="5322361" y="5686785"/>
            <a:ext cx="5029200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80" dirty="0">
                <a:latin typeface="Cambria Math"/>
                <a:cs typeface="Cambria Math"/>
              </a:rPr>
              <a:t>∗</a:t>
            </a:r>
            <a:r>
              <a:rPr lang="en-US" sz="1980" spc="-21" dirty="0">
                <a:latin typeface="Cambria Math"/>
                <a:cs typeface="Cambria Math"/>
              </a:rPr>
              <a:t> </a:t>
            </a:r>
            <a:r>
              <a:rPr lang="en-US" sz="1980" dirty="0">
                <a:latin typeface="Cambria Math"/>
                <a:cs typeface="Cambria Math"/>
              </a:rPr>
              <a:t>𝛾</a:t>
            </a:r>
            <a:r>
              <a:rPr lang="en-US" sz="1980" spc="33" dirty="0">
                <a:latin typeface="Cambria Math"/>
                <a:cs typeface="Cambria Math"/>
              </a:rPr>
              <a:t> </a:t>
            </a:r>
            <a:r>
              <a:rPr lang="en-US" sz="1980" dirty="0">
                <a:latin typeface="Cambria Math"/>
                <a:cs typeface="Cambria Math"/>
              </a:rPr>
              <a:t>+</a:t>
            </a:r>
            <a:r>
              <a:rPr lang="en-US" sz="1980" spc="-33" dirty="0">
                <a:latin typeface="Cambria Math"/>
                <a:cs typeface="Cambria Math"/>
              </a:rPr>
              <a:t> </a:t>
            </a:r>
            <a:r>
              <a:rPr lang="en-US" sz="1980" dirty="0">
                <a:latin typeface="Cambria Math"/>
                <a:cs typeface="Cambria Math"/>
              </a:rPr>
              <a:t>𝛽</a:t>
            </a:r>
            <a:endParaRPr lang="en-US" sz="2207" dirty="0"/>
          </a:p>
        </p:txBody>
      </p:sp>
      <p:sp>
        <p:nvSpPr>
          <p:cNvPr id="27" name="object 19">
            <a:extLst>
              <a:ext uri="{FF2B5EF4-FFF2-40B4-BE49-F238E27FC236}">
                <a16:creationId xmlns:a16="http://schemas.microsoft.com/office/drawing/2014/main" id="{E778C00F-0BB0-4A37-95EC-17254D8509F7}"/>
              </a:ext>
            </a:extLst>
          </p:cNvPr>
          <p:cNvSpPr txBox="1"/>
          <p:nvPr/>
        </p:nvSpPr>
        <p:spPr>
          <a:xfrm>
            <a:off x="6728128" y="6070716"/>
            <a:ext cx="2047827" cy="46762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 marR="4191">
              <a:spcBef>
                <a:spcPts val="83"/>
              </a:spcBef>
            </a:pPr>
            <a:r>
              <a:rPr sz="1485" spc="-9" dirty="0">
                <a:solidFill>
                  <a:srgbClr val="175E53"/>
                </a:solidFill>
                <a:latin typeface="Calibri"/>
                <a:cs typeface="Calibri"/>
              </a:rPr>
              <a:t>Modulate</a:t>
            </a:r>
            <a:r>
              <a:rPr sz="1485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485" spc="-4" dirty="0">
                <a:solidFill>
                  <a:srgbClr val="175E53"/>
                </a:solidFill>
                <a:latin typeface="Calibri"/>
                <a:cs typeface="Calibri"/>
              </a:rPr>
              <a:t>by</a:t>
            </a:r>
            <a:r>
              <a:rPr sz="1485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485" dirty="0">
                <a:solidFill>
                  <a:srgbClr val="175E53"/>
                </a:solidFill>
                <a:latin typeface="Calibri"/>
                <a:cs typeface="Calibri"/>
              </a:rPr>
              <a:t>learned </a:t>
            </a:r>
            <a:r>
              <a:rPr sz="1485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485" spc="-4" dirty="0">
                <a:solidFill>
                  <a:srgbClr val="175E53"/>
                </a:solidFill>
                <a:latin typeface="Calibri"/>
                <a:cs typeface="Calibri"/>
              </a:rPr>
              <a:t>elementwise</a:t>
            </a:r>
            <a:r>
              <a:rPr sz="1485" spc="-17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485" spc="-9" dirty="0">
                <a:solidFill>
                  <a:srgbClr val="175E53"/>
                </a:solidFill>
                <a:latin typeface="Calibri"/>
                <a:cs typeface="Calibri"/>
              </a:rPr>
              <a:t>gain </a:t>
            </a:r>
            <a:r>
              <a:rPr sz="1485" dirty="0">
                <a:solidFill>
                  <a:srgbClr val="175E53"/>
                </a:solidFill>
                <a:latin typeface="Calibri"/>
                <a:cs typeface="Calibri"/>
              </a:rPr>
              <a:t>and</a:t>
            </a:r>
            <a:r>
              <a:rPr sz="1485" spc="-4" dirty="0">
                <a:solidFill>
                  <a:srgbClr val="175E53"/>
                </a:solidFill>
                <a:latin typeface="Calibri"/>
                <a:cs typeface="Calibri"/>
              </a:rPr>
              <a:t> bias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28" name="object 20">
            <a:extLst>
              <a:ext uri="{FF2B5EF4-FFF2-40B4-BE49-F238E27FC236}">
                <a16:creationId xmlns:a16="http://schemas.microsoft.com/office/drawing/2014/main" id="{F8B94F33-7507-4448-8223-C4CB2E982829}"/>
              </a:ext>
            </a:extLst>
          </p:cNvPr>
          <p:cNvSpPr/>
          <p:nvPr/>
        </p:nvSpPr>
        <p:spPr>
          <a:xfrm>
            <a:off x="5845188" y="6098335"/>
            <a:ext cx="662178" cy="263509"/>
          </a:xfrm>
          <a:custGeom>
            <a:avLst/>
            <a:gdLst/>
            <a:ahLst/>
            <a:cxnLst/>
            <a:rect l="l" t="t" r="r" b="b"/>
            <a:pathLst>
              <a:path w="802640" h="319404">
                <a:moveTo>
                  <a:pt x="73437" y="29670"/>
                </a:moveTo>
                <a:lnTo>
                  <a:pt x="68923" y="41553"/>
                </a:lnTo>
                <a:lnTo>
                  <a:pt x="797814" y="319214"/>
                </a:lnTo>
                <a:lnTo>
                  <a:pt x="802385" y="307352"/>
                </a:lnTo>
                <a:lnTo>
                  <a:pt x="73437" y="29670"/>
                </a:lnTo>
                <a:close/>
              </a:path>
              <a:path w="802640" h="319404">
                <a:moveTo>
                  <a:pt x="84708" y="0"/>
                </a:moveTo>
                <a:lnTo>
                  <a:pt x="0" y="8483"/>
                </a:lnTo>
                <a:lnTo>
                  <a:pt x="57657" y="71208"/>
                </a:lnTo>
                <a:lnTo>
                  <a:pt x="68923" y="41553"/>
                </a:lnTo>
                <a:lnTo>
                  <a:pt x="57023" y="37020"/>
                </a:lnTo>
                <a:lnTo>
                  <a:pt x="61595" y="25158"/>
                </a:lnTo>
                <a:lnTo>
                  <a:pt x="75151" y="25158"/>
                </a:lnTo>
                <a:lnTo>
                  <a:pt x="84708" y="0"/>
                </a:lnTo>
                <a:close/>
              </a:path>
              <a:path w="802640" h="319404">
                <a:moveTo>
                  <a:pt x="61595" y="25158"/>
                </a:moveTo>
                <a:lnTo>
                  <a:pt x="57023" y="37020"/>
                </a:lnTo>
                <a:lnTo>
                  <a:pt x="68923" y="41553"/>
                </a:lnTo>
                <a:lnTo>
                  <a:pt x="73437" y="29670"/>
                </a:lnTo>
                <a:lnTo>
                  <a:pt x="61595" y="25158"/>
                </a:lnTo>
                <a:close/>
              </a:path>
              <a:path w="802640" h="319404">
                <a:moveTo>
                  <a:pt x="75151" y="25158"/>
                </a:moveTo>
                <a:lnTo>
                  <a:pt x="61595" y="25158"/>
                </a:lnTo>
                <a:lnTo>
                  <a:pt x="73437" y="29670"/>
                </a:lnTo>
                <a:lnTo>
                  <a:pt x="75151" y="2515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BA65D0-4C0A-40F7-A052-62AFB30FAEAA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33" name="Title 25">
            <a:extLst>
              <a:ext uri="{FF2B5EF4-FFF2-40B4-BE49-F238E27FC236}">
                <a16:creationId xmlns:a16="http://schemas.microsoft.com/office/drawing/2014/main" id="{1B237C73-5F88-4C6D-ADC6-5FCBB648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1083374"/>
          </a:xfrm>
        </p:spPr>
        <p:txBody>
          <a:bodyPr/>
          <a:lstStyle/>
          <a:p>
            <a:r>
              <a:rPr lang="en-US" sz="3520" spc="4" dirty="0">
                <a:cs typeface="Calibri"/>
              </a:rPr>
              <a:t>The Transformer</a:t>
            </a:r>
            <a:r>
              <a:rPr lang="en-US" sz="3520" dirty="0">
                <a:cs typeface="Calibri"/>
              </a:rPr>
              <a:t> </a:t>
            </a:r>
            <a:r>
              <a:rPr lang="en-US" sz="3520" spc="4" dirty="0">
                <a:cs typeface="Calibri"/>
              </a:rPr>
              <a:t>Encoder:</a:t>
            </a:r>
            <a:r>
              <a:rPr lang="en-US" sz="3520" spc="21" dirty="0">
                <a:cs typeface="Calibri"/>
              </a:rPr>
              <a:t> </a:t>
            </a:r>
            <a:br>
              <a:rPr lang="en-US" sz="3520" spc="21" dirty="0">
                <a:cs typeface="Calibri"/>
              </a:rPr>
            </a:br>
            <a:r>
              <a:rPr lang="en-US" sz="3520" spc="4" dirty="0"/>
              <a:t>Layer </a:t>
            </a:r>
            <a:r>
              <a:rPr lang="en-US" sz="3520" spc="9" dirty="0"/>
              <a:t>normalization</a:t>
            </a:r>
            <a:r>
              <a:rPr lang="en-US" sz="3520" spc="268" dirty="0"/>
              <a:t> </a:t>
            </a:r>
            <a:r>
              <a:rPr lang="en-US" sz="3520" spc="4" dirty="0">
                <a:cs typeface="Calibri"/>
              </a:rPr>
              <a:t>[</a:t>
            </a:r>
            <a:r>
              <a:rPr lang="en-US" sz="352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3"/>
              </a:rPr>
              <a:t>Ba et al.,</a:t>
            </a:r>
            <a:r>
              <a:rPr lang="en-US" sz="3520" u="heavy" spc="-12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3"/>
              </a:rPr>
              <a:t> </a:t>
            </a:r>
            <a:r>
              <a:rPr lang="en-US" sz="352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3"/>
              </a:rPr>
              <a:t>2016</a:t>
            </a:r>
            <a:r>
              <a:rPr lang="en-US" sz="3520" spc="4" dirty="0">
                <a:cs typeface="Calibri"/>
              </a:rPr>
              <a:t>]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4857016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878098" y="1955385"/>
            <a:ext cx="8390771" cy="2838742"/>
          </a:xfrm>
          <a:prstGeom prst="rect">
            <a:avLst/>
          </a:prstGeom>
        </p:spPr>
        <p:txBody>
          <a:bodyPr vert="horz" wrap="square" lIns="0" tIns="69675" rIns="0" bIns="0" rtlCol="0">
            <a:spAutoFit/>
          </a:bodyPr>
          <a:lstStyle/>
          <a:p>
            <a:pPr marL="314325" indent="-283416">
              <a:spcBef>
                <a:spcPts val="549"/>
              </a:spcBef>
              <a:buClr>
                <a:srgbClr val="8B1515"/>
              </a:buClr>
              <a:buFont typeface="Times New Roman"/>
              <a:buChar char="•"/>
              <a:tabLst>
                <a:tab pos="313801" algn="l"/>
                <a:tab pos="314849" algn="l"/>
              </a:tabLst>
            </a:pPr>
            <a:r>
              <a:rPr sz="1898" b="1" spc="-4" dirty="0">
                <a:latin typeface="Calibri"/>
                <a:cs typeface="Calibri"/>
              </a:rPr>
              <a:t>“Scaled Dot</a:t>
            </a:r>
            <a:r>
              <a:rPr sz="1898" b="1" dirty="0">
                <a:latin typeface="Calibri"/>
                <a:cs typeface="Calibri"/>
              </a:rPr>
              <a:t> </a:t>
            </a:r>
            <a:r>
              <a:rPr sz="1898" b="1" spc="-4" dirty="0">
                <a:latin typeface="Calibri"/>
                <a:cs typeface="Calibri"/>
              </a:rPr>
              <a:t>Product”</a:t>
            </a:r>
            <a:r>
              <a:rPr sz="1898" b="1" spc="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attention</a:t>
            </a:r>
            <a:r>
              <a:rPr sz="1898" spc="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is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final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variation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to aid in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Transformer</a:t>
            </a:r>
            <a:r>
              <a:rPr sz="1898" spc="-21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training.</a:t>
            </a:r>
          </a:p>
          <a:p>
            <a:pPr marL="314325" marR="307515" indent="-283416">
              <a:lnSpc>
                <a:spcPts val="2269"/>
              </a:lnSpc>
              <a:spcBef>
                <a:spcPts val="549"/>
              </a:spcBef>
              <a:buClr>
                <a:srgbClr val="8B1515"/>
              </a:buClr>
              <a:buFont typeface="Times New Roman"/>
              <a:buChar char="•"/>
              <a:tabLst>
                <a:tab pos="313801" algn="l"/>
                <a:tab pos="314849" algn="l"/>
              </a:tabLst>
            </a:pPr>
            <a:r>
              <a:rPr lang="en-US" sz="1898" dirty="0">
                <a:latin typeface="Calibri"/>
                <a:cs typeface="Calibri"/>
              </a:rPr>
              <a:t>When</a:t>
            </a:r>
            <a:r>
              <a:rPr lang="en-US" sz="1898" spc="-4" dirty="0">
                <a:latin typeface="Calibri"/>
                <a:cs typeface="Calibri"/>
              </a:rPr>
              <a:t> dimensionality</a:t>
            </a:r>
            <a:r>
              <a:rPr lang="en-US" sz="1898" spc="12" dirty="0">
                <a:latin typeface="Calibri"/>
                <a:cs typeface="Calibri"/>
              </a:rPr>
              <a:t> </a:t>
            </a:r>
            <a:r>
              <a:rPr lang="en-US" sz="1898" dirty="0">
                <a:latin typeface="Cambria Math"/>
                <a:cs typeface="Cambria Math"/>
              </a:rPr>
              <a:t>𝑑</a:t>
            </a:r>
            <a:r>
              <a:rPr lang="en-US" sz="1898" spc="87" dirty="0">
                <a:latin typeface="Cambria Math"/>
                <a:cs typeface="Cambria Math"/>
              </a:rPr>
              <a:t> </a:t>
            </a:r>
            <a:r>
              <a:rPr lang="en-US" sz="1898" spc="-4" dirty="0">
                <a:latin typeface="Calibri"/>
                <a:cs typeface="Calibri"/>
              </a:rPr>
              <a:t>becomes</a:t>
            </a:r>
            <a:r>
              <a:rPr lang="en-US" sz="1898" spc="12" dirty="0">
                <a:latin typeface="Calibri"/>
                <a:cs typeface="Calibri"/>
              </a:rPr>
              <a:t> </a:t>
            </a:r>
            <a:r>
              <a:rPr lang="en-US" sz="1898" dirty="0">
                <a:latin typeface="Calibri"/>
                <a:cs typeface="Calibri"/>
              </a:rPr>
              <a:t>large, </a:t>
            </a:r>
            <a:r>
              <a:rPr lang="en-US" sz="1898" spc="-4" dirty="0">
                <a:latin typeface="Calibri"/>
                <a:cs typeface="Calibri"/>
              </a:rPr>
              <a:t>dot</a:t>
            </a:r>
            <a:r>
              <a:rPr lang="en-US" sz="1898" dirty="0">
                <a:latin typeface="Calibri"/>
                <a:cs typeface="Calibri"/>
              </a:rPr>
              <a:t> </a:t>
            </a:r>
            <a:r>
              <a:rPr lang="en-US" sz="1898" spc="-4" dirty="0">
                <a:latin typeface="Calibri"/>
                <a:cs typeface="Calibri"/>
              </a:rPr>
              <a:t>products</a:t>
            </a:r>
            <a:r>
              <a:rPr lang="en-US" sz="1898" spc="12" dirty="0">
                <a:latin typeface="Calibri"/>
                <a:cs typeface="Calibri"/>
              </a:rPr>
              <a:t> </a:t>
            </a:r>
            <a:r>
              <a:rPr lang="en-US" sz="1898" dirty="0">
                <a:latin typeface="Calibri"/>
                <a:cs typeface="Calibri"/>
              </a:rPr>
              <a:t>between</a:t>
            </a:r>
            <a:r>
              <a:rPr lang="en-US" sz="1898" spc="9" dirty="0">
                <a:latin typeface="Calibri"/>
                <a:cs typeface="Calibri"/>
              </a:rPr>
              <a:t> </a:t>
            </a:r>
            <a:r>
              <a:rPr lang="en-US" sz="1898" dirty="0">
                <a:latin typeface="Calibri"/>
                <a:cs typeface="Calibri"/>
              </a:rPr>
              <a:t>vectors</a:t>
            </a:r>
            <a:r>
              <a:rPr lang="en-US" sz="1898" spc="4" dirty="0">
                <a:latin typeface="Calibri"/>
                <a:cs typeface="Calibri"/>
              </a:rPr>
              <a:t> </a:t>
            </a:r>
            <a:r>
              <a:rPr lang="en-US" sz="1898" spc="-417" dirty="0">
                <a:latin typeface="Calibri"/>
                <a:cs typeface="Calibri"/>
              </a:rPr>
              <a:t> </a:t>
            </a:r>
            <a:r>
              <a:rPr lang="en-US" sz="1898" spc="-4" dirty="0">
                <a:latin typeface="Calibri"/>
                <a:cs typeface="Calibri"/>
              </a:rPr>
              <a:t>become</a:t>
            </a:r>
            <a:r>
              <a:rPr lang="en-US" sz="1898" spc="4" dirty="0">
                <a:latin typeface="Calibri"/>
                <a:cs typeface="Calibri"/>
              </a:rPr>
              <a:t> </a:t>
            </a:r>
            <a:r>
              <a:rPr lang="en-US" sz="1898" dirty="0">
                <a:latin typeface="Calibri"/>
                <a:cs typeface="Calibri"/>
              </a:rPr>
              <a:t>large, inputs</a:t>
            </a:r>
            <a:r>
              <a:rPr lang="en-US" sz="1898" spc="9" dirty="0">
                <a:latin typeface="Calibri"/>
                <a:cs typeface="Calibri"/>
              </a:rPr>
              <a:t> </a:t>
            </a:r>
            <a:r>
              <a:rPr lang="en-US" sz="1898" dirty="0">
                <a:latin typeface="Calibri"/>
                <a:cs typeface="Calibri"/>
              </a:rPr>
              <a:t>to the</a:t>
            </a:r>
            <a:r>
              <a:rPr lang="en-US" sz="1898" spc="17" dirty="0">
                <a:latin typeface="Calibri"/>
                <a:cs typeface="Calibri"/>
              </a:rPr>
              <a:t> </a:t>
            </a:r>
            <a:r>
              <a:rPr lang="en-US" sz="1898" spc="-4" dirty="0" err="1">
                <a:latin typeface="Calibri"/>
                <a:cs typeface="Calibri"/>
              </a:rPr>
              <a:t>softmax</a:t>
            </a:r>
            <a:r>
              <a:rPr lang="en-US" sz="1898" spc="-9" dirty="0">
                <a:latin typeface="Calibri"/>
                <a:cs typeface="Calibri"/>
              </a:rPr>
              <a:t> </a:t>
            </a:r>
            <a:r>
              <a:rPr lang="en-US" sz="1898" spc="-4" dirty="0">
                <a:latin typeface="Calibri"/>
                <a:cs typeface="Calibri"/>
              </a:rPr>
              <a:t>function</a:t>
            </a:r>
            <a:r>
              <a:rPr lang="en-US" sz="1898" spc="4" dirty="0">
                <a:latin typeface="Calibri"/>
                <a:cs typeface="Calibri"/>
              </a:rPr>
              <a:t> </a:t>
            </a:r>
            <a:r>
              <a:rPr lang="en-US" sz="1898" dirty="0">
                <a:latin typeface="Calibri"/>
                <a:cs typeface="Calibri"/>
              </a:rPr>
              <a:t>can</a:t>
            </a:r>
            <a:r>
              <a:rPr lang="en-US" sz="1898" spc="4" dirty="0">
                <a:latin typeface="Calibri"/>
                <a:cs typeface="Calibri"/>
              </a:rPr>
              <a:t> </a:t>
            </a:r>
            <a:r>
              <a:rPr lang="en-US" sz="1898" spc="-4" dirty="0">
                <a:latin typeface="Calibri"/>
                <a:cs typeface="Calibri"/>
              </a:rPr>
              <a:t>be</a:t>
            </a:r>
            <a:r>
              <a:rPr lang="en-US" sz="1898" spc="4" dirty="0">
                <a:latin typeface="Calibri"/>
                <a:cs typeface="Calibri"/>
              </a:rPr>
              <a:t> </a:t>
            </a:r>
            <a:r>
              <a:rPr lang="en-US" sz="1898" dirty="0">
                <a:latin typeface="Calibri"/>
                <a:cs typeface="Calibri"/>
              </a:rPr>
              <a:t>large,</a:t>
            </a:r>
            <a:r>
              <a:rPr lang="en-US" sz="1898" spc="-4" dirty="0">
                <a:latin typeface="Calibri"/>
                <a:cs typeface="Calibri"/>
              </a:rPr>
              <a:t> </a:t>
            </a:r>
            <a:r>
              <a:rPr lang="en-US" sz="1898" dirty="0">
                <a:latin typeface="Calibri"/>
                <a:cs typeface="Calibri"/>
              </a:rPr>
              <a:t>making</a:t>
            </a:r>
            <a:r>
              <a:rPr lang="en-US" sz="1898" spc="4" dirty="0">
                <a:latin typeface="Calibri"/>
                <a:cs typeface="Calibri"/>
              </a:rPr>
              <a:t> </a:t>
            </a:r>
            <a:r>
              <a:rPr lang="en-US" sz="1898" dirty="0">
                <a:latin typeface="Calibri"/>
                <a:cs typeface="Calibri"/>
              </a:rPr>
              <a:t>gradients</a:t>
            </a:r>
            <a:r>
              <a:rPr lang="en-US" sz="1898" spc="-4" dirty="0">
                <a:latin typeface="Calibri"/>
                <a:cs typeface="Calibri"/>
              </a:rPr>
              <a:t> small.</a:t>
            </a:r>
            <a:endParaRPr lang="en-US" sz="1898" dirty="0">
              <a:latin typeface="Calibri"/>
              <a:cs typeface="Calibri"/>
            </a:endParaRPr>
          </a:p>
          <a:p>
            <a:pPr marL="314325" indent="-283416">
              <a:spcBef>
                <a:spcPts val="458"/>
              </a:spcBef>
              <a:buClr>
                <a:srgbClr val="8B1515"/>
              </a:buClr>
              <a:buFont typeface="Times New Roman"/>
              <a:buChar char="•"/>
              <a:tabLst>
                <a:tab pos="313801" algn="l"/>
                <a:tab pos="314849" algn="l"/>
              </a:tabLst>
            </a:pPr>
            <a:endParaRPr lang="en-US" sz="1898" dirty="0">
              <a:latin typeface="Calibri"/>
              <a:cs typeface="Calibri"/>
            </a:endParaRPr>
          </a:p>
          <a:p>
            <a:pPr marL="314325" indent="-283416">
              <a:spcBef>
                <a:spcPts val="458"/>
              </a:spcBef>
              <a:buClr>
                <a:srgbClr val="8B1515"/>
              </a:buClr>
              <a:buFont typeface="Times New Roman"/>
              <a:buChar char="•"/>
              <a:tabLst>
                <a:tab pos="313801" algn="l"/>
                <a:tab pos="314849" algn="l"/>
              </a:tabLst>
            </a:pPr>
            <a:r>
              <a:rPr sz="1898" dirty="0">
                <a:latin typeface="Calibri"/>
                <a:cs typeface="Calibri"/>
              </a:rPr>
              <a:t>Instead </a:t>
            </a:r>
            <a:r>
              <a:rPr sz="1898" spc="-4" dirty="0">
                <a:latin typeface="Calibri"/>
                <a:cs typeface="Calibri"/>
              </a:rPr>
              <a:t>of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self-attention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function</a:t>
            </a:r>
            <a:r>
              <a:rPr sz="1898" dirty="0">
                <a:latin typeface="Calibri"/>
                <a:cs typeface="Calibri"/>
              </a:rPr>
              <a:t> we’ve </a:t>
            </a:r>
            <a:r>
              <a:rPr sz="1898" spc="-4" dirty="0">
                <a:latin typeface="Calibri"/>
                <a:cs typeface="Calibri"/>
              </a:rPr>
              <a:t>seen:</a:t>
            </a:r>
            <a:endParaRPr sz="1898" dirty="0">
              <a:latin typeface="Calibri"/>
              <a:cs typeface="Calibri"/>
            </a:endParaRPr>
          </a:p>
          <a:p>
            <a:pPr marL="127302" algn="ctr">
              <a:lnSpc>
                <a:spcPts val="1638"/>
              </a:lnSpc>
              <a:spcBef>
                <a:spcPts val="714"/>
              </a:spcBef>
              <a:tabLst>
                <a:tab pos="1296591" algn="l"/>
                <a:tab pos="2226993" algn="l"/>
                <a:tab pos="3423000" algn="l"/>
              </a:tabLst>
            </a:pPr>
            <a:r>
              <a:rPr sz="1898" spc="-9" dirty="0">
                <a:latin typeface="Cambria Math"/>
                <a:cs typeface="Cambria Math"/>
              </a:rPr>
              <a:t>output</a:t>
            </a:r>
            <a:r>
              <a:rPr sz="2042" spc="-12" baseline="-15151" dirty="0">
                <a:latin typeface="Cambria Math"/>
                <a:cs typeface="Cambria Math"/>
              </a:rPr>
              <a:t>𝑃</a:t>
            </a:r>
            <a:r>
              <a:rPr sz="2042" spc="451" baseline="-15151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=	softmax	</a:t>
            </a:r>
            <a:r>
              <a:rPr sz="1898" spc="108" dirty="0">
                <a:latin typeface="Cambria Math"/>
                <a:cs typeface="Cambria Math"/>
              </a:rPr>
              <a:t>𝑋𝑄</a:t>
            </a:r>
            <a:r>
              <a:rPr sz="2042" spc="161" baseline="-15151" dirty="0">
                <a:latin typeface="Cambria Math"/>
                <a:cs typeface="Cambria Math"/>
              </a:rPr>
              <a:t>𝑃</a:t>
            </a:r>
            <a:r>
              <a:rPr sz="1898" spc="108" dirty="0">
                <a:latin typeface="Cambria Math"/>
                <a:cs typeface="Cambria Math"/>
              </a:rPr>
              <a:t>𝐾</a:t>
            </a:r>
            <a:r>
              <a:rPr sz="2042" spc="161" baseline="31986" dirty="0">
                <a:latin typeface="Cambria Math"/>
                <a:cs typeface="Cambria Math"/>
              </a:rPr>
              <a:t>𝖳</a:t>
            </a:r>
            <a:r>
              <a:rPr sz="1898" spc="108" dirty="0">
                <a:latin typeface="Cambria Math"/>
                <a:cs typeface="Cambria Math"/>
              </a:rPr>
              <a:t>𝑋</a:t>
            </a:r>
            <a:r>
              <a:rPr sz="2042" spc="161" baseline="28619" dirty="0">
                <a:latin typeface="Cambria Math"/>
                <a:cs typeface="Cambria Math"/>
              </a:rPr>
              <a:t>𝖳	</a:t>
            </a:r>
            <a:r>
              <a:rPr sz="1898" dirty="0">
                <a:latin typeface="Cambria Math"/>
                <a:cs typeface="Cambria Math"/>
              </a:rPr>
              <a:t>∗</a:t>
            </a:r>
            <a:r>
              <a:rPr sz="1898" spc="-29" dirty="0">
                <a:latin typeface="Cambria Math"/>
                <a:cs typeface="Cambria Math"/>
              </a:rPr>
              <a:t> </a:t>
            </a:r>
            <a:r>
              <a:rPr sz="1898" spc="-128" dirty="0">
                <a:latin typeface="Cambria Math"/>
                <a:cs typeface="Cambria Math"/>
              </a:rPr>
              <a:t>𝑋𝑉</a:t>
            </a:r>
            <a:r>
              <a:rPr sz="2042" spc="-191" baseline="-15151" dirty="0">
                <a:latin typeface="Cambria Math"/>
                <a:cs typeface="Cambria Math"/>
              </a:rPr>
              <a:t>𝑃</a:t>
            </a:r>
            <a:endParaRPr sz="2042" baseline="-15151" dirty="0">
              <a:latin typeface="Cambria Math"/>
              <a:cs typeface="Cambria Math"/>
            </a:endParaRPr>
          </a:p>
          <a:p>
            <a:pPr marL="1720404" algn="ctr">
              <a:lnSpc>
                <a:spcPts val="994"/>
              </a:lnSpc>
            </a:pPr>
            <a:r>
              <a:rPr sz="1362" spc="-128" dirty="0">
                <a:latin typeface="Cambria Math"/>
                <a:cs typeface="Cambria Math"/>
              </a:rPr>
              <a:t>𝑃</a:t>
            </a:r>
            <a:endParaRPr sz="1362" dirty="0">
              <a:latin typeface="Cambria Math"/>
              <a:cs typeface="Cambria Math"/>
            </a:endParaRPr>
          </a:p>
          <a:p>
            <a:pPr marL="292846" indent="-292846">
              <a:spcBef>
                <a:spcPts val="681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314849" algn="l"/>
                <a:tab pos="3833718" algn="l"/>
              </a:tabLst>
            </a:pPr>
            <a:r>
              <a:rPr sz="1898" dirty="0">
                <a:latin typeface="Calibri"/>
                <a:cs typeface="Calibri"/>
              </a:rPr>
              <a:t>We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divide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the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attention</a:t>
            </a:r>
            <a:r>
              <a:rPr sz="1898" spc="17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scores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by	</a:t>
            </a:r>
            <a:r>
              <a:rPr sz="1898" spc="17" dirty="0">
                <a:latin typeface="Cambria Math"/>
                <a:cs typeface="Cambria Math"/>
              </a:rPr>
              <a:t>𝑑/ℎ</a:t>
            </a:r>
            <a:r>
              <a:rPr sz="1898" spc="17" dirty="0">
                <a:latin typeface="Calibri"/>
                <a:cs typeface="Calibri"/>
              </a:rPr>
              <a:t>,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to </a:t>
            </a:r>
            <a:r>
              <a:rPr sz="1898" spc="-4" dirty="0">
                <a:latin typeface="Calibri"/>
                <a:cs typeface="Calibri"/>
              </a:rPr>
              <a:t>stop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17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scores</a:t>
            </a:r>
            <a:r>
              <a:rPr sz="1898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from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becoming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large</a:t>
            </a:r>
          </a:p>
          <a:p>
            <a:pPr marL="66009" algn="ctr">
              <a:spcBef>
                <a:spcPts val="99"/>
              </a:spcBef>
            </a:pPr>
            <a:r>
              <a:rPr sz="1898" spc="-4" dirty="0">
                <a:latin typeface="Calibri"/>
                <a:cs typeface="Calibri"/>
              </a:rPr>
              <a:t>just</a:t>
            </a:r>
            <a:r>
              <a:rPr sz="1898" dirty="0">
                <a:latin typeface="Calibri"/>
                <a:cs typeface="Calibri"/>
              </a:rPr>
              <a:t> as a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function of </a:t>
            </a:r>
            <a:r>
              <a:rPr sz="1898" spc="21" dirty="0">
                <a:latin typeface="Cambria Math"/>
                <a:cs typeface="Cambria Math"/>
              </a:rPr>
              <a:t>𝑑/ℎ</a:t>
            </a:r>
            <a:r>
              <a:rPr sz="1898" spc="42" dirty="0">
                <a:latin typeface="Cambria Math"/>
                <a:cs typeface="Cambria Math"/>
              </a:rPr>
              <a:t> </a:t>
            </a:r>
            <a:r>
              <a:rPr sz="1898" spc="-4" dirty="0">
                <a:latin typeface="Calibri"/>
                <a:cs typeface="Calibri"/>
              </a:rPr>
              <a:t>(The</a:t>
            </a:r>
            <a:r>
              <a:rPr sz="1898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dimensionality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divided by </a:t>
            </a:r>
            <a:r>
              <a:rPr sz="1898" spc="-4" dirty="0">
                <a:latin typeface="Calibri"/>
                <a:cs typeface="Calibri"/>
              </a:rPr>
              <a:t>the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number </a:t>
            </a:r>
            <a:r>
              <a:rPr sz="1898" dirty="0">
                <a:latin typeface="Calibri"/>
                <a:cs typeface="Calibri"/>
              </a:rPr>
              <a:t>of </a:t>
            </a:r>
            <a:r>
              <a:rPr sz="1898" spc="-4" dirty="0">
                <a:latin typeface="Calibri"/>
                <a:cs typeface="Calibri"/>
              </a:rPr>
              <a:t>heads.)</a:t>
            </a:r>
            <a:endParaRPr sz="1898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35776" y="3682445"/>
            <a:ext cx="1209104" cy="291798"/>
          </a:xfrm>
          <a:custGeom>
            <a:avLst/>
            <a:gdLst/>
            <a:ahLst/>
            <a:cxnLst/>
            <a:rect l="l" t="t" r="r" b="b"/>
            <a:pathLst>
              <a:path w="1465579" h="353695">
                <a:moveTo>
                  <a:pt x="1372483" y="0"/>
                </a:moveTo>
                <a:lnTo>
                  <a:pt x="1368927" y="11811"/>
                </a:lnTo>
                <a:lnTo>
                  <a:pt x="1385139" y="20214"/>
                </a:lnTo>
                <a:lnTo>
                  <a:pt x="1399280" y="32464"/>
                </a:lnTo>
                <a:lnTo>
                  <a:pt x="1421251" y="68453"/>
                </a:lnTo>
                <a:lnTo>
                  <a:pt x="1434617" y="117443"/>
                </a:lnTo>
                <a:lnTo>
                  <a:pt x="1439031" y="176911"/>
                </a:lnTo>
                <a:lnTo>
                  <a:pt x="1437931" y="207891"/>
                </a:lnTo>
                <a:lnTo>
                  <a:pt x="1429065" y="261993"/>
                </a:lnTo>
                <a:lnTo>
                  <a:pt x="1411325" y="305020"/>
                </a:lnTo>
                <a:lnTo>
                  <a:pt x="1385139" y="333353"/>
                </a:lnTo>
                <a:lnTo>
                  <a:pt x="1368927" y="341757"/>
                </a:lnTo>
                <a:lnTo>
                  <a:pt x="1372483" y="353568"/>
                </a:lnTo>
                <a:lnTo>
                  <a:pt x="1411932" y="332486"/>
                </a:lnTo>
                <a:lnTo>
                  <a:pt x="1441190" y="292735"/>
                </a:lnTo>
                <a:lnTo>
                  <a:pt x="1459303" y="239283"/>
                </a:lnTo>
                <a:lnTo>
                  <a:pt x="1465320" y="176784"/>
                </a:lnTo>
                <a:lnTo>
                  <a:pt x="1463817" y="144395"/>
                </a:lnTo>
                <a:lnTo>
                  <a:pt x="1451764" y="86379"/>
                </a:lnTo>
                <a:lnTo>
                  <a:pt x="1427829" y="38558"/>
                </a:lnTo>
                <a:lnTo>
                  <a:pt x="1393487" y="8217"/>
                </a:lnTo>
                <a:lnTo>
                  <a:pt x="1372483" y="0"/>
                </a:lnTo>
                <a:close/>
              </a:path>
              <a:path w="1465579" h="353695">
                <a:moveTo>
                  <a:pt x="92958" y="0"/>
                </a:moveTo>
                <a:lnTo>
                  <a:pt x="53445" y="21066"/>
                </a:lnTo>
                <a:lnTo>
                  <a:pt x="24124" y="60706"/>
                </a:lnTo>
                <a:lnTo>
                  <a:pt x="6058" y="114268"/>
                </a:lnTo>
                <a:lnTo>
                  <a:pt x="0" y="176911"/>
                </a:lnTo>
                <a:lnTo>
                  <a:pt x="1514" y="209170"/>
                </a:lnTo>
                <a:lnTo>
                  <a:pt x="13602" y="267134"/>
                </a:lnTo>
                <a:lnTo>
                  <a:pt x="37504" y="314956"/>
                </a:lnTo>
                <a:lnTo>
                  <a:pt x="71933" y="345348"/>
                </a:lnTo>
                <a:lnTo>
                  <a:pt x="92958" y="353568"/>
                </a:lnTo>
                <a:lnTo>
                  <a:pt x="96514" y="341757"/>
                </a:lnTo>
                <a:lnTo>
                  <a:pt x="80246" y="333353"/>
                </a:lnTo>
                <a:lnTo>
                  <a:pt x="66097" y="321103"/>
                </a:lnTo>
                <a:lnTo>
                  <a:pt x="44063" y="285115"/>
                </a:lnTo>
                <a:lnTo>
                  <a:pt x="30743" y="236251"/>
                </a:lnTo>
                <a:lnTo>
                  <a:pt x="26287" y="176784"/>
                </a:lnTo>
                <a:lnTo>
                  <a:pt x="27400" y="145855"/>
                </a:lnTo>
                <a:lnTo>
                  <a:pt x="36302" y="91650"/>
                </a:lnTo>
                <a:lnTo>
                  <a:pt x="54044" y="48547"/>
                </a:lnTo>
                <a:lnTo>
                  <a:pt x="80246" y="20214"/>
                </a:lnTo>
                <a:lnTo>
                  <a:pt x="96514" y="11811"/>
                </a:lnTo>
                <a:lnTo>
                  <a:pt x="929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4" name="object 4"/>
          <p:cNvSpPr/>
          <p:nvPr/>
        </p:nvSpPr>
        <p:spPr>
          <a:xfrm>
            <a:off x="4557084" y="4116261"/>
            <a:ext cx="579406" cy="300180"/>
          </a:xfrm>
          <a:custGeom>
            <a:avLst/>
            <a:gdLst/>
            <a:ahLst/>
            <a:cxnLst/>
            <a:rect l="l" t="t" r="r" b="b"/>
            <a:pathLst>
              <a:path w="702310" h="363854">
                <a:moveTo>
                  <a:pt x="702183" y="0"/>
                </a:moveTo>
                <a:lnTo>
                  <a:pt x="212978" y="0"/>
                </a:lnTo>
                <a:lnTo>
                  <a:pt x="183007" y="0"/>
                </a:lnTo>
                <a:lnTo>
                  <a:pt x="96265" y="325119"/>
                </a:lnTo>
                <a:lnTo>
                  <a:pt x="46862" y="214756"/>
                </a:lnTo>
                <a:lnTo>
                  <a:pt x="0" y="236219"/>
                </a:lnTo>
                <a:lnTo>
                  <a:pt x="4445" y="246887"/>
                </a:lnTo>
                <a:lnTo>
                  <a:pt x="28575" y="236219"/>
                </a:lnTo>
                <a:lnTo>
                  <a:pt x="87757" y="363346"/>
                </a:lnTo>
                <a:lnTo>
                  <a:pt x="101600" y="363346"/>
                </a:lnTo>
                <a:lnTo>
                  <a:pt x="194437" y="19050"/>
                </a:lnTo>
                <a:lnTo>
                  <a:pt x="223012" y="19050"/>
                </a:lnTo>
                <a:lnTo>
                  <a:pt x="223012" y="18287"/>
                </a:lnTo>
                <a:lnTo>
                  <a:pt x="702183" y="18287"/>
                </a:lnTo>
                <a:lnTo>
                  <a:pt x="7021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6" name="object 6"/>
          <p:cNvSpPr txBox="1"/>
          <p:nvPr/>
        </p:nvSpPr>
        <p:spPr>
          <a:xfrm>
            <a:off x="3189247" y="5252466"/>
            <a:ext cx="2055162" cy="302648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31433">
              <a:spcBef>
                <a:spcPts val="83"/>
              </a:spcBef>
              <a:tabLst>
                <a:tab pos="1200198" algn="l"/>
              </a:tabLst>
            </a:pPr>
            <a:r>
              <a:rPr sz="1898" spc="-9" dirty="0">
                <a:latin typeface="Cambria Math"/>
                <a:cs typeface="Cambria Math"/>
              </a:rPr>
              <a:t>output</a:t>
            </a:r>
            <a:r>
              <a:rPr sz="2042" spc="-12" baseline="-15151" dirty="0">
                <a:latin typeface="Cambria Math"/>
                <a:cs typeface="Cambria Math"/>
              </a:rPr>
              <a:t>𝑃</a:t>
            </a:r>
            <a:r>
              <a:rPr sz="2042" spc="451" baseline="-15151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=	softmax</a:t>
            </a:r>
            <a:endParaRPr sz="1898">
              <a:latin typeface="Cambria Math"/>
              <a:cs typeface="Cambria Math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270812" y="5195992"/>
            <a:ext cx="1026271" cy="477250"/>
          </a:xfrm>
          <a:custGeom>
            <a:avLst/>
            <a:gdLst/>
            <a:ahLst/>
            <a:cxnLst/>
            <a:rect l="l" t="t" r="r" b="b"/>
            <a:pathLst>
              <a:path w="1243965" h="578485">
                <a:moveTo>
                  <a:pt x="110998" y="9525"/>
                </a:moveTo>
                <a:lnTo>
                  <a:pt x="64071" y="42595"/>
                </a:lnTo>
                <a:lnTo>
                  <a:pt x="30734" y="105664"/>
                </a:lnTo>
                <a:lnTo>
                  <a:pt x="17297" y="144627"/>
                </a:lnTo>
                <a:lnTo>
                  <a:pt x="7696" y="188163"/>
                </a:lnTo>
                <a:lnTo>
                  <a:pt x="1917" y="236258"/>
                </a:lnTo>
                <a:lnTo>
                  <a:pt x="0" y="289052"/>
                </a:lnTo>
                <a:lnTo>
                  <a:pt x="1917" y="341693"/>
                </a:lnTo>
                <a:lnTo>
                  <a:pt x="7696" y="389877"/>
                </a:lnTo>
                <a:lnTo>
                  <a:pt x="17297" y="433463"/>
                </a:lnTo>
                <a:lnTo>
                  <a:pt x="30734" y="472440"/>
                </a:lnTo>
                <a:lnTo>
                  <a:pt x="64071" y="535508"/>
                </a:lnTo>
                <a:lnTo>
                  <a:pt x="102743" y="578078"/>
                </a:lnTo>
                <a:lnTo>
                  <a:pt x="110998" y="568452"/>
                </a:lnTo>
                <a:lnTo>
                  <a:pt x="93700" y="549452"/>
                </a:lnTo>
                <a:lnTo>
                  <a:pt x="78003" y="525792"/>
                </a:lnTo>
                <a:lnTo>
                  <a:pt x="51308" y="464439"/>
                </a:lnTo>
                <a:lnTo>
                  <a:pt x="40970" y="427037"/>
                </a:lnTo>
                <a:lnTo>
                  <a:pt x="33591" y="385318"/>
                </a:lnTo>
                <a:lnTo>
                  <a:pt x="29159" y="339318"/>
                </a:lnTo>
                <a:lnTo>
                  <a:pt x="27686" y="288925"/>
                </a:lnTo>
                <a:lnTo>
                  <a:pt x="29159" y="238734"/>
                </a:lnTo>
                <a:lnTo>
                  <a:pt x="33591" y="192722"/>
                </a:lnTo>
                <a:lnTo>
                  <a:pt x="40970" y="151003"/>
                </a:lnTo>
                <a:lnTo>
                  <a:pt x="51308" y="113538"/>
                </a:lnTo>
                <a:lnTo>
                  <a:pt x="78003" y="52298"/>
                </a:lnTo>
                <a:lnTo>
                  <a:pt x="93700" y="28600"/>
                </a:lnTo>
                <a:lnTo>
                  <a:pt x="110998" y="9525"/>
                </a:lnTo>
                <a:close/>
              </a:path>
              <a:path w="1243965" h="578485">
                <a:moveTo>
                  <a:pt x="1121791" y="279654"/>
                </a:moveTo>
                <a:lnTo>
                  <a:pt x="120510" y="279654"/>
                </a:lnTo>
                <a:lnTo>
                  <a:pt x="120510" y="297942"/>
                </a:lnTo>
                <a:lnTo>
                  <a:pt x="1121791" y="297942"/>
                </a:lnTo>
                <a:lnTo>
                  <a:pt x="1121791" y="279654"/>
                </a:lnTo>
                <a:close/>
              </a:path>
              <a:path w="1243965" h="578485">
                <a:moveTo>
                  <a:pt x="1243584" y="288925"/>
                </a:moveTo>
                <a:lnTo>
                  <a:pt x="1241653" y="236258"/>
                </a:lnTo>
                <a:lnTo>
                  <a:pt x="1235875" y="188163"/>
                </a:lnTo>
                <a:lnTo>
                  <a:pt x="1226273" y="144627"/>
                </a:lnTo>
                <a:lnTo>
                  <a:pt x="1212850" y="105664"/>
                </a:lnTo>
                <a:lnTo>
                  <a:pt x="1179512" y="42595"/>
                </a:lnTo>
                <a:lnTo>
                  <a:pt x="1140841" y="0"/>
                </a:lnTo>
                <a:lnTo>
                  <a:pt x="1132586" y="9525"/>
                </a:lnTo>
                <a:lnTo>
                  <a:pt x="1149870" y="28600"/>
                </a:lnTo>
                <a:lnTo>
                  <a:pt x="1165567" y="52298"/>
                </a:lnTo>
                <a:lnTo>
                  <a:pt x="1192276" y="113538"/>
                </a:lnTo>
                <a:lnTo>
                  <a:pt x="1202601" y="151003"/>
                </a:lnTo>
                <a:lnTo>
                  <a:pt x="1209979" y="192722"/>
                </a:lnTo>
                <a:lnTo>
                  <a:pt x="1214412" y="238734"/>
                </a:lnTo>
                <a:lnTo>
                  <a:pt x="1215898" y="289052"/>
                </a:lnTo>
                <a:lnTo>
                  <a:pt x="1214412" y="339318"/>
                </a:lnTo>
                <a:lnTo>
                  <a:pt x="1209979" y="385318"/>
                </a:lnTo>
                <a:lnTo>
                  <a:pt x="1202601" y="427037"/>
                </a:lnTo>
                <a:lnTo>
                  <a:pt x="1192276" y="464439"/>
                </a:lnTo>
                <a:lnTo>
                  <a:pt x="1165567" y="525780"/>
                </a:lnTo>
                <a:lnTo>
                  <a:pt x="1132586" y="568452"/>
                </a:lnTo>
                <a:lnTo>
                  <a:pt x="1140841" y="578078"/>
                </a:lnTo>
                <a:lnTo>
                  <a:pt x="1179512" y="535508"/>
                </a:lnTo>
                <a:lnTo>
                  <a:pt x="1212850" y="472440"/>
                </a:lnTo>
                <a:lnTo>
                  <a:pt x="1226273" y="433463"/>
                </a:lnTo>
                <a:lnTo>
                  <a:pt x="1235875" y="389877"/>
                </a:lnTo>
                <a:lnTo>
                  <a:pt x="1241653" y="341693"/>
                </a:lnTo>
                <a:lnTo>
                  <a:pt x="1243584" y="2889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8" name="object 8"/>
          <p:cNvSpPr txBox="1"/>
          <p:nvPr/>
        </p:nvSpPr>
        <p:spPr>
          <a:xfrm>
            <a:off x="5805582" y="5257496"/>
            <a:ext cx="95869" cy="185211"/>
          </a:xfrm>
          <a:prstGeom prst="rect">
            <a:avLst/>
          </a:prstGeom>
        </p:spPr>
        <p:txBody>
          <a:bodyPr vert="horz" wrap="square" lIns="0" tIns="13621" rIns="0" bIns="0" rtlCol="0">
            <a:spAutoFit/>
          </a:bodyPr>
          <a:lstStyle/>
          <a:p>
            <a:pPr marL="10478">
              <a:spcBef>
                <a:spcPts val="108"/>
              </a:spcBef>
            </a:pPr>
            <a:r>
              <a:rPr sz="1114" spc="-165" dirty="0">
                <a:latin typeface="Cambria Math"/>
                <a:cs typeface="Cambria Math"/>
              </a:rPr>
              <a:t>𝑃</a:t>
            </a:r>
            <a:endParaRPr sz="1114">
              <a:latin typeface="Cambria Math"/>
              <a:cs typeface="Cambria Math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39544" y="5175771"/>
            <a:ext cx="882729" cy="223363"/>
          </a:xfrm>
          <a:prstGeom prst="rect">
            <a:avLst/>
          </a:prstGeom>
        </p:spPr>
        <p:txBody>
          <a:bodyPr vert="horz" wrap="square" lIns="0" tIns="13621" rIns="0" bIns="0" rtlCol="0">
            <a:spAutoFit/>
          </a:bodyPr>
          <a:lstStyle/>
          <a:p>
            <a:pPr marL="31433">
              <a:spcBef>
                <a:spcPts val="108"/>
              </a:spcBef>
            </a:pPr>
            <a:r>
              <a:rPr sz="1362" spc="140" dirty="0">
                <a:latin typeface="Cambria Math"/>
                <a:cs typeface="Cambria Math"/>
              </a:rPr>
              <a:t>𝑋𝑄</a:t>
            </a:r>
            <a:r>
              <a:rPr sz="1671" spc="210" baseline="-14403" dirty="0">
                <a:latin typeface="Cambria Math"/>
                <a:cs typeface="Cambria Math"/>
              </a:rPr>
              <a:t>𝑃</a:t>
            </a:r>
            <a:r>
              <a:rPr sz="1362" spc="140" dirty="0">
                <a:latin typeface="Cambria Math"/>
                <a:cs typeface="Cambria Math"/>
              </a:rPr>
              <a:t>𝐾</a:t>
            </a:r>
            <a:r>
              <a:rPr sz="1671" spc="210" baseline="30864" dirty="0">
                <a:latin typeface="Cambria Math"/>
                <a:cs typeface="Cambria Math"/>
              </a:rPr>
              <a:t>𝖳</a:t>
            </a:r>
            <a:r>
              <a:rPr sz="1362" spc="140" dirty="0">
                <a:latin typeface="Cambria Math"/>
                <a:cs typeface="Cambria Math"/>
              </a:rPr>
              <a:t>𝑋</a:t>
            </a:r>
            <a:r>
              <a:rPr sz="1671" spc="210" baseline="24691" dirty="0">
                <a:latin typeface="Cambria Math"/>
                <a:cs typeface="Cambria Math"/>
              </a:rPr>
              <a:t>𝖳</a:t>
            </a:r>
            <a:endParaRPr sz="1671" baseline="24691">
              <a:latin typeface="Cambria Math"/>
              <a:cs typeface="Cambria Math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561877" y="5468198"/>
            <a:ext cx="445818" cy="218980"/>
          </a:xfrm>
          <a:custGeom>
            <a:avLst/>
            <a:gdLst/>
            <a:ahLst/>
            <a:cxnLst/>
            <a:rect l="l" t="t" r="r" b="b"/>
            <a:pathLst>
              <a:path w="540384" h="265429">
                <a:moveTo>
                  <a:pt x="540384" y="0"/>
                </a:moveTo>
                <a:lnTo>
                  <a:pt x="154812" y="0"/>
                </a:lnTo>
                <a:lnTo>
                  <a:pt x="154812" y="253"/>
                </a:lnTo>
                <a:lnTo>
                  <a:pt x="133350" y="253"/>
                </a:lnTo>
                <a:lnTo>
                  <a:pt x="70103" y="237235"/>
                </a:lnTo>
                <a:lnTo>
                  <a:pt x="34162" y="156844"/>
                </a:lnTo>
                <a:lnTo>
                  <a:pt x="0" y="172465"/>
                </a:lnTo>
                <a:lnTo>
                  <a:pt x="3175" y="180212"/>
                </a:lnTo>
                <a:lnTo>
                  <a:pt x="20827" y="172465"/>
                </a:lnTo>
                <a:lnTo>
                  <a:pt x="63880" y="265137"/>
                </a:lnTo>
                <a:lnTo>
                  <a:pt x="74040" y="265137"/>
                </a:lnTo>
                <a:lnTo>
                  <a:pt x="141731" y="14096"/>
                </a:lnTo>
                <a:lnTo>
                  <a:pt x="162559" y="14096"/>
                </a:lnTo>
                <a:lnTo>
                  <a:pt x="162559" y="13715"/>
                </a:lnTo>
                <a:lnTo>
                  <a:pt x="540384" y="13715"/>
                </a:lnTo>
                <a:lnTo>
                  <a:pt x="5403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11" name="object 11"/>
          <p:cNvSpPr txBox="1"/>
          <p:nvPr/>
        </p:nvSpPr>
        <p:spPr>
          <a:xfrm>
            <a:off x="5679852" y="5446091"/>
            <a:ext cx="335804" cy="223363"/>
          </a:xfrm>
          <a:prstGeom prst="rect">
            <a:avLst/>
          </a:prstGeom>
        </p:spPr>
        <p:txBody>
          <a:bodyPr vert="horz" wrap="square" lIns="0" tIns="13621" rIns="0" bIns="0" rtlCol="0">
            <a:spAutoFit/>
          </a:bodyPr>
          <a:lstStyle/>
          <a:p>
            <a:pPr marL="10478">
              <a:spcBef>
                <a:spcPts val="108"/>
              </a:spcBef>
            </a:pPr>
            <a:r>
              <a:rPr sz="1362" spc="207" dirty="0">
                <a:latin typeface="Cambria Math"/>
                <a:cs typeface="Cambria Math"/>
              </a:rPr>
              <a:t>𝑑</a:t>
            </a:r>
            <a:r>
              <a:rPr sz="1362" spc="9" dirty="0">
                <a:latin typeface="Cambria Math"/>
                <a:cs typeface="Cambria Math"/>
              </a:rPr>
              <a:t>/</a:t>
            </a:r>
            <a:r>
              <a:rPr sz="1362" spc="103" dirty="0">
                <a:latin typeface="Cambria Math"/>
                <a:cs typeface="Cambria Math"/>
              </a:rPr>
              <a:t>ℎ</a:t>
            </a:r>
            <a:endParaRPr sz="1362">
              <a:latin typeface="Cambria Math"/>
              <a:cs typeface="Cambria Math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9D15494C-4103-48D9-8E76-D57863A39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1083374"/>
          </a:xfrm>
        </p:spPr>
        <p:txBody>
          <a:bodyPr/>
          <a:lstStyle/>
          <a:p>
            <a:r>
              <a:rPr lang="en-US" sz="3520" spc="-4" dirty="0">
                <a:cs typeface="Calibri"/>
              </a:rPr>
              <a:t>The</a:t>
            </a:r>
            <a:r>
              <a:rPr lang="en-US" sz="3520" spc="-17" dirty="0">
                <a:cs typeface="Calibri"/>
              </a:rPr>
              <a:t> </a:t>
            </a:r>
            <a:r>
              <a:rPr lang="en-US" sz="3520" spc="-4" dirty="0">
                <a:cs typeface="Calibri"/>
              </a:rPr>
              <a:t>Transformer</a:t>
            </a:r>
            <a:r>
              <a:rPr lang="en-US" sz="3520" spc="4" dirty="0">
                <a:cs typeface="Calibri"/>
              </a:rPr>
              <a:t> </a:t>
            </a:r>
            <a:r>
              <a:rPr lang="en-US" sz="3520" spc="-4" dirty="0">
                <a:cs typeface="Calibri"/>
              </a:rPr>
              <a:t>Encoder:</a:t>
            </a:r>
            <a:r>
              <a:rPr lang="en-US" sz="3520" spc="25" dirty="0">
                <a:cs typeface="Calibri"/>
              </a:rPr>
              <a:t> </a:t>
            </a:r>
            <a:br>
              <a:rPr lang="en-US" sz="3520" spc="25" dirty="0">
                <a:cs typeface="Calibri"/>
              </a:rPr>
            </a:br>
            <a:r>
              <a:rPr lang="en-US" sz="3520" spc="-4" dirty="0"/>
              <a:t>Scaled</a:t>
            </a:r>
            <a:r>
              <a:rPr lang="en-US" sz="3520" spc="-9" dirty="0"/>
              <a:t> </a:t>
            </a:r>
            <a:r>
              <a:rPr lang="en-US" sz="3520" spc="-4" dirty="0"/>
              <a:t>Dot</a:t>
            </a:r>
            <a:r>
              <a:rPr lang="en-US" sz="3520" spc="-12" dirty="0"/>
              <a:t> </a:t>
            </a:r>
            <a:r>
              <a:rPr lang="en-US" sz="3520" spc="-4" dirty="0"/>
              <a:t>Product</a:t>
            </a:r>
            <a:r>
              <a:rPr lang="en-US" sz="3520" spc="12" dirty="0"/>
              <a:t> </a:t>
            </a:r>
            <a:r>
              <a:rPr lang="en-US" sz="3520" u="heavy" spc="9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[Vaswani</a:t>
            </a:r>
            <a:r>
              <a:rPr lang="en-US" sz="352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 et </a:t>
            </a:r>
            <a:r>
              <a:rPr lang="en-US" sz="352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al., </a:t>
            </a:r>
            <a:r>
              <a:rPr lang="en-US" sz="352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2017]</a:t>
            </a:r>
            <a:endParaRPr lang="en-US" dirty="0">
              <a:latin typeface="+mj-l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337841" y="5252466"/>
            <a:ext cx="600885" cy="302648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31433">
              <a:spcBef>
                <a:spcPts val="83"/>
              </a:spcBef>
            </a:pPr>
            <a:r>
              <a:rPr sz="1898" dirty="0">
                <a:latin typeface="Cambria Math"/>
                <a:cs typeface="Cambria Math"/>
              </a:rPr>
              <a:t>∗</a:t>
            </a:r>
            <a:r>
              <a:rPr sz="1898" spc="-37" dirty="0">
                <a:latin typeface="Cambria Math"/>
                <a:cs typeface="Cambria Math"/>
              </a:rPr>
              <a:t> </a:t>
            </a:r>
            <a:r>
              <a:rPr sz="1898" spc="-128" dirty="0">
                <a:latin typeface="Cambria Math"/>
                <a:cs typeface="Cambria Math"/>
              </a:rPr>
              <a:t>𝑋𝑉</a:t>
            </a:r>
            <a:r>
              <a:rPr sz="2042" spc="-191" baseline="-15151" dirty="0">
                <a:latin typeface="Cambria Math"/>
                <a:cs typeface="Cambria Math"/>
              </a:rPr>
              <a:t>𝑃</a:t>
            </a:r>
            <a:endParaRPr sz="2042" baseline="-15151">
              <a:latin typeface="Cambria Math"/>
              <a:cs typeface="Cambria Math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F0047-1C4D-4E3B-9FFF-0D1ECBEB8404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8696752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55101" y="4116285"/>
            <a:ext cx="1515676" cy="52869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153545" y="4108323"/>
            <a:ext cx="1114806" cy="518412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algn="ctr">
              <a:spcBef>
                <a:spcPts val="83"/>
              </a:spcBef>
            </a:pPr>
            <a:r>
              <a:rPr sz="1650" spc="21" dirty="0">
                <a:latin typeface="Calibri"/>
                <a:cs typeface="Calibri"/>
              </a:rPr>
              <a:t>Transformer</a:t>
            </a:r>
            <a:endParaRPr sz="16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50" spc="33" dirty="0">
                <a:latin typeface="Calibri"/>
                <a:cs typeface="Calibri"/>
              </a:rPr>
              <a:t>Encoder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6396" y="5085664"/>
            <a:ext cx="1515676" cy="52869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83374" y="5078435"/>
            <a:ext cx="1118473" cy="518412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 marR="4191" indent="314325">
              <a:spcBef>
                <a:spcPts val="83"/>
              </a:spcBef>
            </a:pPr>
            <a:r>
              <a:rPr sz="1650" spc="-25" dirty="0">
                <a:latin typeface="Calibri"/>
                <a:cs typeface="Calibri"/>
              </a:rPr>
              <a:t>Word </a:t>
            </a:r>
            <a:r>
              <a:rPr sz="1650" spc="-21" dirty="0">
                <a:latin typeface="Calibri"/>
                <a:cs typeface="Calibri"/>
              </a:rPr>
              <a:t> </a:t>
            </a:r>
            <a:r>
              <a:rPr sz="1650" spc="58" dirty="0">
                <a:latin typeface="Calibri"/>
                <a:cs typeface="Calibri"/>
              </a:rPr>
              <a:t>Em</a:t>
            </a:r>
            <a:r>
              <a:rPr sz="1650" spc="37" dirty="0">
                <a:latin typeface="Calibri"/>
                <a:cs typeface="Calibri"/>
              </a:rPr>
              <a:t>b</a:t>
            </a:r>
            <a:r>
              <a:rPr sz="1650" spc="33" dirty="0">
                <a:latin typeface="Calibri"/>
                <a:cs typeface="Calibri"/>
              </a:rPr>
              <a:t>ed</a:t>
            </a:r>
            <a:r>
              <a:rPr sz="1650" spc="37" dirty="0">
                <a:latin typeface="Calibri"/>
                <a:cs typeface="Calibri"/>
              </a:rPr>
              <a:t>ding</a:t>
            </a:r>
            <a:r>
              <a:rPr sz="1650" spc="45" dirty="0">
                <a:latin typeface="Calibri"/>
                <a:cs typeface="Calibri"/>
              </a:rPr>
              <a:t>s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23806" y="5085664"/>
            <a:ext cx="1515676" cy="52869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050001" y="5078435"/>
            <a:ext cx="1460564" cy="518412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 marR="4191" indent="356759">
              <a:spcBef>
                <a:spcPts val="83"/>
              </a:spcBef>
            </a:pPr>
            <a:r>
              <a:rPr sz="1650" spc="33" dirty="0">
                <a:latin typeface="Calibri"/>
                <a:cs typeface="Calibri"/>
              </a:rPr>
              <a:t>Position </a:t>
            </a:r>
            <a:r>
              <a:rPr sz="1650" spc="37" dirty="0">
                <a:latin typeface="Calibri"/>
                <a:cs typeface="Calibri"/>
              </a:rPr>
              <a:t> </a:t>
            </a:r>
            <a:r>
              <a:rPr sz="1650" spc="21" dirty="0">
                <a:latin typeface="Calibri"/>
                <a:cs typeface="Calibri"/>
              </a:rPr>
              <a:t>Represent</a:t>
            </a:r>
            <a:r>
              <a:rPr sz="1650" spc="12" dirty="0">
                <a:latin typeface="Calibri"/>
                <a:cs typeface="Calibri"/>
              </a:rPr>
              <a:t>a</a:t>
            </a:r>
            <a:r>
              <a:rPr sz="1650" spc="17" dirty="0">
                <a:latin typeface="Calibri"/>
                <a:cs typeface="Calibri"/>
              </a:rPr>
              <a:t>t</a:t>
            </a:r>
            <a:r>
              <a:rPr sz="1650" spc="4" dirty="0">
                <a:latin typeface="Calibri"/>
                <a:cs typeface="Calibri"/>
              </a:rPr>
              <a:t>i</a:t>
            </a:r>
            <a:r>
              <a:rPr sz="1650" spc="33" dirty="0">
                <a:latin typeface="Calibri"/>
                <a:cs typeface="Calibri"/>
              </a:rPr>
              <a:t>ons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50493" y="5111125"/>
            <a:ext cx="157163" cy="340671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145" dirty="0">
                <a:latin typeface="Calibri"/>
                <a:cs typeface="Calibri"/>
              </a:rPr>
              <a:t>+</a:t>
            </a:r>
            <a:endParaRPr sz="2145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946300" y="2802407"/>
            <a:ext cx="1516094" cy="2410349"/>
            <a:chOff x="2359150" y="2115311"/>
            <a:chExt cx="1837689" cy="292163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85160" y="4268698"/>
              <a:ext cx="234670" cy="76812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266694" y="4368545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499"/>
                  </a:moveTo>
                  <a:lnTo>
                    <a:pt x="25400" y="63499"/>
                  </a:lnTo>
                  <a:lnTo>
                    <a:pt x="25400" y="609599"/>
                  </a:lnTo>
                  <a:lnTo>
                    <a:pt x="50800" y="609599"/>
                  </a:lnTo>
                  <a:lnTo>
                    <a:pt x="50800" y="63499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199"/>
                  </a:lnTo>
                  <a:lnTo>
                    <a:pt x="25400" y="76199"/>
                  </a:lnTo>
                  <a:lnTo>
                    <a:pt x="2540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499"/>
                  </a:moveTo>
                  <a:lnTo>
                    <a:pt x="50800" y="63499"/>
                  </a:lnTo>
                  <a:lnTo>
                    <a:pt x="5080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9150" y="2115311"/>
              <a:ext cx="1837183" cy="640841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2144326" y="2794968"/>
            <a:ext cx="1114806" cy="518940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92785" marR="4191" indent="-182307">
              <a:spcBef>
                <a:spcPts val="87"/>
              </a:spcBef>
            </a:pPr>
            <a:r>
              <a:rPr sz="1650" spc="37" dirty="0">
                <a:latin typeface="Calibri"/>
                <a:cs typeface="Calibri"/>
              </a:rPr>
              <a:t>Tra</a:t>
            </a:r>
            <a:r>
              <a:rPr sz="1650" spc="33" dirty="0">
                <a:latin typeface="Calibri"/>
                <a:cs typeface="Calibri"/>
              </a:rPr>
              <a:t>n</a:t>
            </a:r>
            <a:r>
              <a:rPr sz="1650" spc="12" dirty="0">
                <a:latin typeface="Calibri"/>
                <a:cs typeface="Calibri"/>
              </a:rPr>
              <a:t>sf</a:t>
            </a:r>
            <a:r>
              <a:rPr sz="1650" spc="25" dirty="0">
                <a:latin typeface="Calibri"/>
                <a:cs typeface="Calibri"/>
              </a:rPr>
              <a:t>o</a:t>
            </a:r>
            <a:r>
              <a:rPr sz="1650" spc="9" dirty="0">
                <a:latin typeface="Calibri"/>
                <a:cs typeface="Calibri"/>
              </a:rPr>
              <a:t>rmer  </a:t>
            </a:r>
            <a:r>
              <a:rPr sz="1650" spc="29" dirty="0">
                <a:latin typeface="Calibri"/>
                <a:cs typeface="Calibri"/>
              </a:rPr>
              <a:t>Encoder</a:t>
            </a:r>
            <a:endParaRPr sz="165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603869" y="3253758"/>
            <a:ext cx="5458778" cy="1405557"/>
            <a:chOff x="3156204" y="2662402"/>
            <a:chExt cx="6616700" cy="1703705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56204" y="3430498"/>
              <a:ext cx="234670" cy="30482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7738" y="3530346"/>
              <a:ext cx="76200" cy="14668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332987"/>
              <a:ext cx="117347" cy="11734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66872" y="2662402"/>
              <a:ext cx="234670" cy="30482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406" y="2762250"/>
              <a:ext cx="76199" cy="14668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2999231"/>
              <a:ext cx="117347" cy="11734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165348"/>
              <a:ext cx="117347" cy="11734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35466" y="3724655"/>
              <a:ext cx="1837183" cy="640842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1837230" y="5905005"/>
            <a:ext cx="1748171" cy="6898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207" dirty="0">
                <a:solidFill>
                  <a:srgbClr val="8B1515"/>
                </a:solidFill>
                <a:latin typeface="Calibri"/>
                <a:cs typeface="Calibri"/>
              </a:rPr>
              <a:t>[input</a:t>
            </a:r>
            <a:r>
              <a:rPr sz="2207" spc="-62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220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2207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745729" y="4123201"/>
            <a:ext cx="1114806" cy="518412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88595" marR="4191" indent="-178641">
              <a:spcBef>
                <a:spcPts val="83"/>
              </a:spcBef>
            </a:pPr>
            <a:r>
              <a:rPr sz="1650" spc="37" dirty="0">
                <a:latin typeface="Calibri"/>
                <a:cs typeface="Calibri"/>
              </a:rPr>
              <a:t>Tra</a:t>
            </a:r>
            <a:r>
              <a:rPr sz="1650" spc="33" dirty="0">
                <a:latin typeface="Calibri"/>
                <a:cs typeface="Calibri"/>
              </a:rPr>
              <a:t>n</a:t>
            </a:r>
            <a:r>
              <a:rPr sz="1650" spc="12" dirty="0">
                <a:latin typeface="Calibri"/>
                <a:cs typeface="Calibri"/>
              </a:rPr>
              <a:t>sf</a:t>
            </a:r>
            <a:r>
              <a:rPr sz="1650" spc="25" dirty="0">
                <a:latin typeface="Calibri"/>
                <a:cs typeface="Calibri"/>
              </a:rPr>
              <a:t>o</a:t>
            </a:r>
            <a:r>
              <a:rPr sz="1650" spc="9" dirty="0">
                <a:latin typeface="Calibri"/>
                <a:cs typeface="Calibri"/>
              </a:rPr>
              <a:t>rmer  </a:t>
            </a:r>
            <a:r>
              <a:rPr sz="1650" spc="17" dirty="0">
                <a:latin typeface="Calibri"/>
                <a:cs typeface="Calibri"/>
              </a:rPr>
              <a:t>Decoder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78055" y="5100752"/>
            <a:ext cx="1515676" cy="528695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5675767" y="5092747"/>
            <a:ext cx="1118473" cy="518940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algn="ctr">
              <a:spcBef>
                <a:spcPts val="87"/>
              </a:spcBef>
            </a:pPr>
            <a:r>
              <a:rPr sz="1650" spc="-25" dirty="0">
                <a:latin typeface="Calibri"/>
                <a:cs typeface="Calibri"/>
              </a:rPr>
              <a:t>Word</a:t>
            </a:r>
            <a:endParaRPr sz="1650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650" spc="42" dirty="0">
                <a:latin typeface="Calibri"/>
                <a:cs typeface="Calibri"/>
              </a:rPr>
              <a:t>Embeddings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28" name="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15465" y="5100752"/>
            <a:ext cx="1515676" cy="528695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7642498" y="5092747"/>
            <a:ext cx="1460564" cy="518940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algn="ctr">
              <a:spcBef>
                <a:spcPts val="87"/>
              </a:spcBef>
            </a:pPr>
            <a:r>
              <a:rPr sz="1650" spc="33" dirty="0">
                <a:latin typeface="Calibri"/>
                <a:cs typeface="Calibri"/>
              </a:rPr>
              <a:t>Position</a:t>
            </a:r>
            <a:endParaRPr sz="1650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650" spc="21" dirty="0">
                <a:latin typeface="Calibri"/>
                <a:cs typeface="Calibri"/>
              </a:rPr>
              <a:t>Representations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242887" y="5125437"/>
            <a:ext cx="157163" cy="341199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>
              <a:spcBef>
                <a:spcPts val="87"/>
              </a:spcBef>
            </a:pPr>
            <a:r>
              <a:rPr sz="2145" dirty="0">
                <a:latin typeface="Calibri"/>
                <a:cs typeface="Calibri"/>
              </a:rPr>
              <a:t>+</a:t>
            </a:r>
            <a:endParaRPr sz="2145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6537959" y="2817496"/>
            <a:ext cx="1516094" cy="2410349"/>
            <a:chOff x="7924798" y="2133600"/>
            <a:chExt cx="1837689" cy="2921635"/>
          </a:xfrm>
        </p:grpSpPr>
        <p:pic>
          <p:nvPicPr>
            <p:cNvPr id="32" name="object 3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50808" y="4286986"/>
              <a:ext cx="234670" cy="768121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8832342" y="4386833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500"/>
                  </a:moveTo>
                  <a:lnTo>
                    <a:pt x="25400" y="63500"/>
                  </a:lnTo>
                  <a:lnTo>
                    <a:pt x="25400" y="609600"/>
                  </a:lnTo>
                  <a:lnTo>
                    <a:pt x="50800" y="609600"/>
                  </a:lnTo>
                  <a:lnTo>
                    <a:pt x="50800" y="63500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200"/>
                  </a:lnTo>
                  <a:lnTo>
                    <a:pt x="25400" y="76200"/>
                  </a:lnTo>
                  <a:lnTo>
                    <a:pt x="2540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500"/>
                  </a:moveTo>
                  <a:lnTo>
                    <a:pt x="50800" y="63500"/>
                  </a:lnTo>
                  <a:lnTo>
                    <a:pt x="5080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pic>
          <p:nvPicPr>
            <p:cNvPr id="34" name="object 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24798" y="2133600"/>
              <a:ext cx="1837183" cy="640841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6736718" y="2809532"/>
            <a:ext cx="1114806" cy="518940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88595" marR="4191" indent="-178641">
              <a:spcBef>
                <a:spcPts val="87"/>
              </a:spcBef>
            </a:pPr>
            <a:r>
              <a:rPr sz="1650" spc="37" dirty="0">
                <a:latin typeface="Calibri"/>
                <a:cs typeface="Calibri"/>
              </a:rPr>
              <a:t>Tra</a:t>
            </a:r>
            <a:r>
              <a:rPr sz="1650" spc="33" dirty="0">
                <a:latin typeface="Calibri"/>
                <a:cs typeface="Calibri"/>
              </a:rPr>
              <a:t>n</a:t>
            </a:r>
            <a:r>
              <a:rPr sz="1650" spc="12" dirty="0">
                <a:latin typeface="Calibri"/>
                <a:cs typeface="Calibri"/>
              </a:rPr>
              <a:t>sf</a:t>
            </a:r>
            <a:r>
              <a:rPr sz="1650" spc="25" dirty="0">
                <a:latin typeface="Calibri"/>
                <a:cs typeface="Calibri"/>
              </a:rPr>
              <a:t>o</a:t>
            </a:r>
            <a:r>
              <a:rPr sz="1650" spc="9" dirty="0">
                <a:latin typeface="Calibri"/>
                <a:cs typeface="Calibri"/>
              </a:rPr>
              <a:t>rmer  </a:t>
            </a:r>
            <a:r>
              <a:rPr sz="1650" spc="17" dirty="0">
                <a:latin typeface="Calibri"/>
                <a:cs typeface="Calibri"/>
              </a:rPr>
              <a:t>Decoder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36" name="object 3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254622" y="3683774"/>
            <a:ext cx="96812" cy="96812"/>
          </a:xfrm>
          <a:prstGeom prst="rect">
            <a:avLst/>
          </a:prstGeom>
        </p:spPr>
      </p:pic>
      <p:grpSp>
        <p:nvGrpSpPr>
          <p:cNvPr id="37" name="object 37"/>
          <p:cNvGrpSpPr/>
          <p:nvPr/>
        </p:nvGrpSpPr>
        <p:grpSpPr>
          <a:xfrm>
            <a:off x="2696698" y="2624186"/>
            <a:ext cx="4701255" cy="1803178"/>
            <a:chOff x="3268726" y="1899285"/>
            <a:chExt cx="5698490" cy="2185670"/>
          </a:xfrm>
        </p:grpSpPr>
        <p:pic>
          <p:nvPicPr>
            <p:cNvPr id="38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21852" y="3448786"/>
              <a:ext cx="234670" cy="30482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5" y="3548633"/>
              <a:ext cx="76200" cy="14668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93479" y="3351276"/>
              <a:ext cx="117348" cy="11734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32520" y="2679166"/>
              <a:ext cx="234670" cy="30482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14054" y="2779013"/>
              <a:ext cx="76200" cy="14668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93479" y="3015996"/>
              <a:ext cx="117348" cy="117348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3268726" y="1899284"/>
              <a:ext cx="4669155" cy="2185670"/>
            </a:xfrm>
            <a:custGeom>
              <a:avLst/>
              <a:gdLst/>
              <a:ahLst/>
              <a:cxnLst/>
              <a:rect l="l" t="t" r="r" b="b"/>
              <a:pathLst>
                <a:path w="4669155" h="2185670">
                  <a:moveTo>
                    <a:pt x="4644644" y="563892"/>
                  </a:moveTo>
                  <a:lnTo>
                    <a:pt x="4594225" y="563892"/>
                  </a:lnTo>
                  <a:lnTo>
                    <a:pt x="4581525" y="563892"/>
                  </a:lnTo>
                  <a:lnTo>
                    <a:pt x="4581271" y="594360"/>
                  </a:lnTo>
                  <a:lnTo>
                    <a:pt x="4644644" y="563892"/>
                  </a:lnTo>
                  <a:close/>
                </a:path>
                <a:path w="4669155" h="2185670">
                  <a:moveTo>
                    <a:pt x="4668901" y="2160270"/>
                  </a:moveTo>
                  <a:lnTo>
                    <a:pt x="4650003" y="2147570"/>
                  </a:lnTo>
                  <a:lnTo>
                    <a:pt x="4593336" y="2109470"/>
                  </a:lnTo>
                  <a:lnTo>
                    <a:pt x="4592637" y="2147570"/>
                  </a:lnTo>
                  <a:lnTo>
                    <a:pt x="4493895" y="2147570"/>
                  </a:lnTo>
                  <a:lnTo>
                    <a:pt x="4406646" y="2134870"/>
                  </a:lnTo>
                  <a:lnTo>
                    <a:pt x="4406773" y="2134870"/>
                  </a:lnTo>
                  <a:lnTo>
                    <a:pt x="4320032" y="2122170"/>
                  </a:lnTo>
                  <a:lnTo>
                    <a:pt x="4320286" y="2122170"/>
                  </a:lnTo>
                  <a:lnTo>
                    <a:pt x="4234180" y="2109470"/>
                  </a:lnTo>
                  <a:lnTo>
                    <a:pt x="4234307" y="2109470"/>
                  </a:lnTo>
                  <a:lnTo>
                    <a:pt x="4149090" y="2096770"/>
                  </a:lnTo>
                  <a:lnTo>
                    <a:pt x="4149217" y="2096770"/>
                  </a:lnTo>
                  <a:lnTo>
                    <a:pt x="4065016" y="2071370"/>
                  </a:lnTo>
                  <a:lnTo>
                    <a:pt x="4065270" y="2071370"/>
                  </a:lnTo>
                  <a:lnTo>
                    <a:pt x="3982339" y="2058670"/>
                  </a:lnTo>
                  <a:lnTo>
                    <a:pt x="3982466" y="2058670"/>
                  </a:lnTo>
                  <a:lnTo>
                    <a:pt x="3900805" y="2033270"/>
                  </a:lnTo>
                  <a:lnTo>
                    <a:pt x="3901059" y="2033270"/>
                  </a:lnTo>
                  <a:lnTo>
                    <a:pt x="3820922" y="2007870"/>
                  </a:lnTo>
                  <a:lnTo>
                    <a:pt x="3821176" y="2007870"/>
                  </a:lnTo>
                  <a:lnTo>
                    <a:pt x="3742690" y="1982470"/>
                  </a:lnTo>
                  <a:lnTo>
                    <a:pt x="3742944" y="1982470"/>
                  </a:lnTo>
                  <a:lnTo>
                    <a:pt x="3666490" y="1957070"/>
                  </a:lnTo>
                  <a:lnTo>
                    <a:pt x="3666617" y="1957070"/>
                  </a:lnTo>
                  <a:lnTo>
                    <a:pt x="3592195" y="1918970"/>
                  </a:lnTo>
                  <a:lnTo>
                    <a:pt x="3592322" y="1918970"/>
                  </a:lnTo>
                  <a:lnTo>
                    <a:pt x="3520186" y="1880870"/>
                  </a:lnTo>
                  <a:lnTo>
                    <a:pt x="3520313" y="1880870"/>
                  </a:lnTo>
                  <a:lnTo>
                    <a:pt x="3450463" y="1855470"/>
                  </a:lnTo>
                  <a:lnTo>
                    <a:pt x="3450717" y="1855470"/>
                  </a:lnTo>
                  <a:lnTo>
                    <a:pt x="3383521" y="1817370"/>
                  </a:lnTo>
                  <a:lnTo>
                    <a:pt x="3383788" y="1817370"/>
                  </a:lnTo>
                  <a:lnTo>
                    <a:pt x="3319272" y="1779270"/>
                  </a:lnTo>
                  <a:lnTo>
                    <a:pt x="3319399" y="1779270"/>
                  </a:lnTo>
                  <a:lnTo>
                    <a:pt x="3257804" y="1741170"/>
                  </a:lnTo>
                  <a:lnTo>
                    <a:pt x="3258045" y="1741170"/>
                  </a:lnTo>
                  <a:lnTo>
                    <a:pt x="3199511" y="1690370"/>
                  </a:lnTo>
                  <a:lnTo>
                    <a:pt x="3199765" y="1690370"/>
                  </a:lnTo>
                  <a:lnTo>
                    <a:pt x="3144647" y="1652270"/>
                  </a:lnTo>
                  <a:lnTo>
                    <a:pt x="3144774" y="1652270"/>
                  </a:lnTo>
                  <a:lnTo>
                    <a:pt x="3092958" y="1614170"/>
                  </a:lnTo>
                  <a:lnTo>
                    <a:pt x="3093212" y="1614170"/>
                  </a:lnTo>
                  <a:lnTo>
                    <a:pt x="3045079" y="1563370"/>
                  </a:lnTo>
                  <a:lnTo>
                    <a:pt x="3045333" y="1563370"/>
                  </a:lnTo>
                  <a:lnTo>
                    <a:pt x="3000883" y="1525270"/>
                  </a:lnTo>
                  <a:lnTo>
                    <a:pt x="3001137" y="1525270"/>
                  </a:lnTo>
                  <a:lnTo>
                    <a:pt x="2960624" y="1474470"/>
                  </a:lnTo>
                  <a:lnTo>
                    <a:pt x="2960878" y="1474470"/>
                  </a:lnTo>
                  <a:lnTo>
                    <a:pt x="2924556" y="1423670"/>
                  </a:lnTo>
                  <a:lnTo>
                    <a:pt x="2924810" y="1423670"/>
                  </a:lnTo>
                  <a:lnTo>
                    <a:pt x="2892806" y="1372870"/>
                  </a:lnTo>
                  <a:lnTo>
                    <a:pt x="2893060" y="1372870"/>
                  </a:lnTo>
                  <a:lnTo>
                    <a:pt x="2865374" y="1334770"/>
                  </a:lnTo>
                  <a:lnTo>
                    <a:pt x="2865628" y="1334770"/>
                  </a:lnTo>
                  <a:lnTo>
                    <a:pt x="2842641" y="1283970"/>
                  </a:lnTo>
                  <a:lnTo>
                    <a:pt x="2842895" y="1283970"/>
                  </a:lnTo>
                  <a:lnTo>
                    <a:pt x="2824607" y="1233170"/>
                  </a:lnTo>
                  <a:lnTo>
                    <a:pt x="2824861" y="1233170"/>
                  </a:lnTo>
                  <a:lnTo>
                    <a:pt x="2811653" y="1182370"/>
                  </a:lnTo>
                  <a:lnTo>
                    <a:pt x="2811780" y="1182370"/>
                  </a:lnTo>
                  <a:lnTo>
                    <a:pt x="2803779" y="1131570"/>
                  </a:lnTo>
                  <a:lnTo>
                    <a:pt x="2803906" y="1131570"/>
                  </a:lnTo>
                  <a:lnTo>
                    <a:pt x="2801112" y="1080770"/>
                  </a:lnTo>
                  <a:lnTo>
                    <a:pt x="2800604" y="1055370"/>
                  </a:lnTo>
                  <a:lnTo>
                    <a:pt x="2796540" y="1004570"/>
                  </a:lnTo>
                  <a:lnTo>
                    <a:pt x="2788539" y="953770"/>
                  </a:lnTo>
                  <a:lnTo>
                    <a:pt x="2776855" y="902970"/>
                  </a:lnTo>
                  <a:lnTo>
                    <a:pt x="2761361" y="852170"/>
                  </a:lnTo>
                  <a:lnTo>
                    <a:pt x="2742311" y="801370"/>
                  </a:lnTo>
                  <a:lnTo>
                    <a:pt x="2731643" y="788670"/>
                  </a:lnTo>
                  <a:lnTo>
                    <a:pt x="2719959" y="763270"/>
                  </a:lnTo>
                  <a:lnTo>
                    <a:pt x="2694432" y="712470"/>
                  </a:lnTo>
                  <a:lnTo>
                    <a:pt x="2665603" y="661670"/>
                  </a:lnTo>
                  <a:lnTo>
                    <a:pt x="2633853" y="610870"/>
                  </a:lnTo>
                  <a:lnTo>
                    <a:pt x="2616835" y="598170"/>
                  </a:lnTo>
                  <a:lnTo>
                    <a:pt x="2599309" y="572770"/>
                  </a:lnTo>
                  <a:lnTo>
                    <a:pt x="2580894" y="547370"/>
                  </a:lnTo>
                  <a:lnTo>
                    <a:pt x="2561844" y="521970"/>
                  </a:lnTo>
                  <a:lnTo>
                    <a:pt x="2542159" y="509270"/>
                  </a:lnTo>
                  <a:lnTo>
                    <a:pt x="2521839" y="483870"/>
                  </a:lnTo>
                  <a:lnTo>
                    <a:pt x="2500884" y="458470"/>
                  </a:lnTo>
                  <a:lnTo>
                    <a:pt x="2479294" y="445770"/>
                  </a:lnTo>
                  <a:lnTo>
                    <a:pt x="2457196" y="420370"/>
                  </a:lnTo>
                  <a:lnTo>
                    <a:pt x="2434463" y="394970"/>
                  </a:lnTo>
                  <a:lnTo>
                    <a:pt x="2411222" y="382270"/>
                  </a:lnTo>
                  <a:lnTo>
                    <a:pt x="2362962" y="344170"/>
                  </a:lnTo>
                  <a:lnTo>
                    <a:pt x="2312797" y="306070"/>
                  </a:lnTo>
                  <a:lnTo>
                    <a:pt x="2260727" y="267970"/>
                  </a:lnTo>
                  <a:lnTo>
                    <a:pt x="2206752" y="229870"/>
                  </a:lnTo>
                  <a:lnTo>
                    <a:pt x="2151126" y="204470"/>
                  </a:lnTo>
                  <a:lnTo>
                    <a:pt x="2093976" y="179070"/>
                  </a:lnTo>
                  <a:lnTo>
                    <a:pt x="2035429" y="140970"/>
                  </a:lnTo>
                  <a:lnTo>
                    <a:pt x="1975612" y="115570"/>
                  </a:lnTo>
                  <a:lnTo>
                    <a:pt x="1945386" y="115570"/>
                  </a:lnTo>
                  <a:lnTo>
                    <a:pt x="1821434" y="64770"/>
                  </a:lnTo>
                  <a:lnTo>
                    <a:pt x="1789811" y="64770"/>
                  </a:lnTo>
                  <a:lnTo>
                    <a:pt x="1726184" y="39370"/>
                  </a:lnTo>
                  <a:lnTo>
                    <a:pt x="1694053" y="39370"/>
                  </a:lnTo>
                  <a:lnTo>
                    <a:pt x="1661795" y="26670"/>
                  </a:lnTo>
                  <a:lnTo>
                    <a:pt x="1629410" y="26670"/>
                  </a:lnTo>
                  <a:lnTo>
                    <a:pt x="1604670" y="17018"/>
                  </a:lnTo>
                  <a:lnTo>
                    <a:pt x="1720977" y="21590"/>
                  </a:lnTo>
                  <a:lnTo>
                    <a:pt x="1784096" y="26682"/>
                  </a:lnTo>
                  <a:lnTo>
                    <a:pt x="1846580" y="30492"/>
                  </a:lnTo>
                  <a:lnTo>
                    <a:pt x="1908175" y="36842"/>
                  </a:lnTo>
                  <a:lnTo>
                    <a:pt x="1968627" y="41910"/>
                  </a:lnTo>
                  <a:lnTo>
                    <a:pt x="2028063" y="48260"/>
                  </a:lnTo>
                  <a:lnTo>
                    <a:pt x="2086356" y="55892"/>
                  </a:lnTo>
                  <a:lnTo>
                    <a:pt x="2086229" y="55892"/>
                  </a:lnTo>
                  <a:lnTo>
                    <a:pt x="2142998" y="63500"/>
                  </a:lnTo>
                  <a:lnTo>
                    <a:pt x="2142871" y="63500"/>
                  </a:lnTo>
                  <a:lnTo>
                    <a:pt x="2198116" y="71132"/>
                  </a:lnTo>
                  <a:lnTo>
                    <a:pt x="2251710" y="80010"/>
                  </a:lnTo>
                  <a:lnTo>
                    <a:pt x="2251583" y="80010"/>
                  </a:lnTo>
                  <a:lnTo>
                    <a:pt x="2303399" y="88900"/>
                  </a:lnTo>
                  <a:lnTo>
                    <a:pt x="2353310" y="99060"/>
                  </a:lnTo>
                  <a:lnTo>
                    <a:pt x="2353183" y="99060"/>
                  </a:lnTo>
                  <a:lnTo>
                    <a:pt x="2401062" y="107950"/>
                  </a:lnTo>
                  <a:lnTo>
                    <a:pt x="2400935" y="107950"/>
                  </a:lnTo>
                  <a:lnTo>
                    <a:pt x="2424176" y="113042"/>
                  </a:lnTo>
                  <a:lnTo>
                    <a:pt x="2424049" y="113042"/>
                  </a:lnTo>
                  <a:lnTo>
                    <a:pt x="2446655" y="119392"/>
                  </a:lnTo>
                  <a:lnTo>
                    <a:pt x="2468626" y="124460"/>
                  </a:lnTo>
                  <a:lnTo>
                    <a:pt x="2468499" y="124460"/>
                  </a:lnTo>
                  <a:lnTo>
                    <a:pt x="2530856" y="139700"/>
                  </a:lnTo>
                  <a:lnTo>
                    <a:pt x="2530729" y="139700"/>
                  </a:lnTo>
                  <a:lnTo>
                    <a:pt x="2550287" y="146050"/>
                  </a:lnTo>
                  <a:lnTo>
                    <a:pt x="2550160" y="146050"/>
                  </a:lnTo>
                  <a:lnTo>
                    <a:pt x="2569083" y="151142"/>
                  </a:lnTo>
                  <a:lnTo>
                    <a:pt x="2568956" y="151142"/>
                  </a:lnTo>
                  <a:lnTo>
                    <a:pt x="2587244" y="157492"/>
                  </a:lnTo>
                  <a:lnTo>
                    <a:pt x="2587117" y="157492"/>
                  </a:lnTo>
                  <a:lnTo>
                    <a:pt x="2604643" y="162560"/>
                  </a:lnTo>
                  <a:lnTo>
                    <a:pt x="2604516" y="162560"/>
                  </a:lnTo>
                  <a:lnTo>
                    <a:pt x="2621407" y="168910"/>
                  </a:lnTo>
                  <a:lnTo>
                    <a:pt x="2637409" y="175260"/>
                  </a:lnTo>
                  <a:lnTo>
                    <a:pt x="2637282" y="173990"/>
                  </a:lnTo>
                  <a:lnTo>
                    <a:pt x="2652776" y="180340"/>
                  </a:lnTo>
                  <a:lnTo>
                    <a:pt x="2652649" y="180340"/>
                  </a:lnTo>
                  <a:lnTo>
                    <a:pt x="2667381" y="186690"/>
                  </a:lnTo>
                  <a:lnTo>
                    <a:pt x="2667127" y="186690"/>
                  </a:lnTo>
                  <a:lnTo>
                    <a:pt x="2680970" y="193040"/>
                  </a:lnTo>
                  <a:lnTo>
                    <a:pt x="2680843" y="193040"/>
                  </a:lnTo>
                  <a:lnTo>
                    <a:pt x="2694051" y="198132"/>
                  </a:lnTo>
                  <a:lnTo>
                    <a:pt x="2693797" y="198132"/>
                  </a:lnTo>
                  <a:lnTo>
                    <a:pt x="2706116" y="204482"/>
                  </a:lnTo>
                  <a:lnTo>
                    <a:pt x="2705989" y="204482"/>
                  </a:lnTo>
                  <a:lnTo>
                    <a:pt x="2717546" y="210832"/>
                  </a:lnTo>
                  <a:lnTo>
                    <a:pt x="2717292" y="210832"/>
                  </a:lnTo>
                  <a:lnTo>
                    <a:pt x="2727960" y="217182"/>
                  </a:lnTo>
                  <a:lnTo>
                    <a:pt x="2727706" y="217182"/>
                  </a:lnTo>
                  <a:lnTo>
                    <a:pt x="2737612" y="223532"/>
                  </a:lnTo>
                  <a:lnTo>
                    <a:pt x="2737358" y="223532"/>
                  </a:lnTo>
                  <a:lnTo>
                    <a:pt x="2746248" y="229882"/>
                  </a:lnTo>
                  <a:lnTo>
                    <a:pt x="2745994" y="228600"/>
                  </a:lnTo>
                  <a:lnTo>
                    <a:pt x="2754122" y="234950"/>
                  </a:lnTo>
                  <a:lnTo>
                    <a:pt x="2753741" y="234950"/>
                  </a:lnTo>
                  <a:lnTo>
                    <a:pt x="2760980" y="241300"/>
                  </a:lnTo>
                  <a:lnTo>
                    <a:pt x="2760599" y="241300"/>
                  </a:lnTo>
                  <a:lnTo>
                    <a:pt x="2766949" y="247650"/>
                  </a:lnTo>
                  <a:lnTo>
                    <a:pt x="2766568" y="247650"/>
                  </a:lnTo>
                  <a:lnTo>
                    <a:pt x="2772029" y="254000"/>
                  </a:lnTo>
                  <a:lnTo>
                    <a:pt x="2771648" y="252742"/>
                  </a:lnTo>
                  <a:lnTo>
                    <a:pt x="2775966" y="259092"/>
                  </a:lnTo>
                  <a:lnTo>
                    <a:pt x="2775712" y="259092"/>
                  </a:lnTo>
                  <a:lnTo>
                    <a:pt x="2779141" y="265442"/>
                  </a:lnTo>
                  <a:lnTo>
                    <a:pt x="2778760" y="265442"/>
                  </a:lnTo>
                  <a:lnTo>
                    <a:pt x="2781211" y="271284"/>
                  </a:lnTo>
                  <a:lnTo>
                    <a:pt x="2781325" y="271792"/>
                  </a:lnTo>
                  <a:lnTo>
                    <a:pt x="2782405" y="276707"/>
                  </a:lnTo>
                  <a:lnTo>
                    <a:pt x="2782417" y="276860"/>
                  </a:lnTo>
                  <a:lnTo>
                    <a:pt x="2782951" y="283210"/>
                  </a:lnTo>
                  <a:lnTo>
                    <a:pt x="2809113" y="325132"/>
                  </a:lnTo>
                  <a:lnTo>
                    <a:pt x="2851277" y="351790"/>
                  </a:lnTo>
                  <a:lnTo>
                    <a:pt x="2911348" y="377190"/>
                  </a:lnTo>
                  <a:lnTo>
                    <a:pt x="2988437" y="401332"/>
                  </a:lnTo>
                  <a:lnTo>
                    <a:pt x="3032887" y="412750"/>
                  </a:lnTo>
                  <a:lnTo>
                    <a:pt x="3081147" y="424192"/>
                  </a:lnTo>
                  <a:lnTo>
                    <a:pt x="3132836" y="435610"/>
                  </a:lnTo>
                  <a:lnTo>
                    <a:pt x="3188081" y="447040"/>
                  </a:lnTo>
                  <a:lnTo>
                    <a:pt x="3307842" y="467360"/>
                  </a:lnTo>
                  <a:lnTo>
                    <a:pt x="3439414" y="487692"/>
                  </a:lnTo>
                  <a:lnTo>
                    <a:pt x="3581019" y="505460"/>
                  </a:lnTo>
                  <a:lnTo>
                    <a:pt x="3809873" y="528332"/>
                  </a:lnTo>
                  <a:lnTo>
                    <a:pt x="3889756" y="534682"/>
                  </a:lnTo>
                  <a:lnTo>
                    <a:pt x="4138041" y="549910"/>
                  </a:lnTo>
                  <a:lnTo>
                    <a:pt x="4308983" y="557542"/>
                  </a:lnTo>
                  <a:lnTo>
                    <a:pt x="4482719" y="562610"/>
                  </a:lnTo>
                  <a:lnTo>
                    <a:pt x="4581525" y="563740"/>
                  </a:lnTo>
                  <a:lnTo>
                    <a:pt x="4594225" y="563740"/>
                  </a:lnTo>
                  <a:lnTo>
                    <a:pt x="4644949" y="563740"/>
                  </a:lnTo>
                  <a:lnTo>
                    <a:pt x="4657852" y="557542"/>
                  </a:lnTo>
                  <a:lnTo>
                    <a:pt x="4581906" y="518160"/>
                  </a:lnTo>
                  <a:lnTo>
                    <a:pt x="4581626" y="551040"/>
                  </a:lnTo>
                  <a:lnTo>
                    <a:pt x="4482846" y="549910"/>
                  </a:lnTo>
                  <a:lnTo>
                    <a:pt x="4309491" y="544842"/>
                  </a:lnTo>
                  <a:lnTo>
                    <a:pt x="4138676" y="537210"/>
                  </a:lnTo>
                  <a:lnTo>
                    <a:pt x="3972052" y="527050"/>
                  </a:lnTo>
                  <a:lnTo>
                    <a:pt x="3890772" y="521982"/>
                  </a:lnTo>
                  <a:lnTo>
                    <a:pt x="3811016" y="515632"/>
                  </a:lnTo>
                  <a:lnTo>
                    <a:pt x="3732784" y="508000"/>
                  </a:lnTo>
                  <a:lnTo>
                    <a:pt x="3582416" y="492760"/>
                  </a:lnTo>
                  <a:lnTo>
                    <a:pt x="3582543" y="492760"/>
                  </a:lnTo>
                  <a:lnTo>
                    <a:pt x="3510534" y="483882"/>
                  </a:lnTo>
                  <a:lnTo>
                    <a:pt x="3510661" y="483882"/>
                  </a:lnTo>
                  <a:lnTo>
                    <a:pt x="3441065" y="474992"/>
                  </a:lnTo>
                  <a:lnTo>
                    <a:pt x="3373996" y="464832"/>
                  </a:lnTo>
                  <a:lnTo>
                    <a:pt x="3374123" y="464832"/>
                  </a:lnTo>
                  <a:lnTo>
                    <a:pt x="3309874" y="455942"/>
                  </a:lnTo>
                  <a:lnTo>
                    <a:pt x="3248520" y="444500"/>
                  </a:lnTo>
                  <a:lnTo>
                    <a:pt x="3248647" y="444500"/>
                  </a:lnTo>
                  <a:lnTo>
                    <a:pt x="3190367" y="434340"/>
                  </a:lnTo>
                  <a:lnTo>
                    <a:pt x="3190494" y="434340"/>
                  </a:lnTo>
                  <a:lnTo>
                    <a:pt x="3141497" y="424192"/>
                  </a:lnTo>
                  <a:lnTo>
                    <a:pt x="3135376" y="422910"/>
                  </a:lnTo>
                  <a:lnTo>
                    <a:pt x="3135503" y="424192"/>
                  </a:lnTo>
                  <a:lnTo>
                    <a:pt x="3083941" y="412750"/>
                  </a:lnTo>
                  <a:lnTo>
                    <a:pt x="3084068" y="412750"/>
                  </a:lnTo>
                  <a:lnTo>
                    <a:pt x="3035935" y="401332"/>
                  </a:lnTo>
                  <a:lnTo>
                    <a:pt x="3036062" y="401332"/>
                  </a:lnTo>
                  <a:lnTo>
                    <a:pt x="2991739" y="388632"/>
                  </a:lnTo>
                  <a:lnTo>
                    <a:pt x="2991993" y="388632"/>
                  </a:lnTo>
                  <a:lnTo>
                    <a:pt x="2951734" y="377190"/>
                  </a:lnTo>
                  <a:lnTo>
                    <a:pt x="2951861" y="377190"/>
                  </a:lnTo>
                  <a:lnTo>
                    <a:pt x="2915666" y="364490"/>
                  </a:lnTo>
                  <a:lnTo>
                    <a:pt x="2915920" y="364490"/>
                  </a:lnTo>
                  <a:lnTo>
                    <a:pt x="2883916" y="353060"/>
                  </a:lnTo>
                  <a:lnTo>
                    <a:pt x="2884297" y="353060"/>
                  </a:lnTo>
                  <a:lnTo>
                    <a:pt x="2856738" y="340360"/>
                  </a:lnTo>
                  <a:lnTo>
                    <a:pt x="2857246" y="340360"/>
                  </a:lnTo>
                  <a:lnTo>
                    <a:pt x="2834386" y="327660"/>
                  </a:lnTo>
                  <a:lnTo>
                    <a:pt x="2834894" y="327660"/>
                  </a:lnTo>
                  <a:lnTo>
                    <a:pt x="2818663" y="316242"/>
                  </a:lnTo>
                  <a:lnTo>
                    <a:pt x="2816860" y="314960"/>
                  </a:lnTo>
                  <a:lnTo>
                    <a:pt x="2817622" y="316242"/>
                  </a:lnTo>
                  <a:lnTo>
                    <a:pt x="2805734" y="304800"/>
                  </a:lnTo>
                  <a:lnTo>
                    <a:pt x="2804934" y="304050"/>
                  </a:lnTo>
                  <a:lnTo>
                    <a:pt x="2804617" y="303542"/>
                  </a:lnTo>
                  <a:lnTo>
                    <a:pt x="2797302" y="292100"/>
                  </a:lnTo>
                  <a:lnTo>
                    <a:pt x="2798191" y="293382"/>
                  </a:lnTo>
                  <a:lnTo>
                    <a:pt x="2797911" y="292100"/>
                  </a:lnTo>
                  <a:lnTo>
                    <a:pt x="2795524" y="280682"/>
                  </a:lnTo>
                  <a:lnTo>
                    <a:pt x="2795651" y="280682"/>
                  </a:lnTo>
                  <a:lnTo>
                    <a:pt x="2795130" y="275590"/>
                  </a:lnTo>
                  <a:lnTo>
                    <a:pt x="2776093" y="238760"/>
                  </a:lnTo>
                  <a:lnTo>
                    <a:pt x="2765069" y="228600"/>
                  </a:lnTo>
                  <a:lnTo>
                    <a:pt x="2762123" y="226060"/>
                  </a:lnTo>
                  <a:lnTo>
                    <a:pt x="2723642" y="199390"/>
                  </a:lnTo>
                  <a:lnTo>
                    <a:pt x="2686177" y="181610"/>
                  </a:lnTo>
                  <a:lnTo>
                    <a:pt x="2672207" y="175260"/>
                  </a:lnTo>
                  <a:lnTo>
                    <a:pt x="2669248" y="173990"/>
                  </a:lnTo>
                  <a:lnTo>
                    <a:pt x="2657475" y="168910"/>
                  </a:lnTo>
                  <a:lnTo>
                    <a:pt x="2641854" y="162560"/>
                  </a:lnTo>
                  <a:lnTo>
                    <a:pt x="2625725" y="156210"/>
                  </a:lnTo>
                  <a:lnTo>
                    <a:pt x="2608707" y="151142"/>
                  </a:lnTo>
                  <a:lnTo>
                    <a:pt x="2591054" y="144792"/>
                  </a:lnTo>
                  <a:lnTo>
                    <a:pt x="2572766" y="139700"/>
                  </a:lnTo>
                  <a:lnTo>
                    <a:pt x="2553843" y="133350"/>
                  </a:lnTo>
                  <a:lnTo>
                    <a:pt x="2534158" y="128282"/>
                  </a:lnTo>
                  <a:lnTo>
                    <a:pt x="2449576" y="106692"/>
                  </a:lnTo>
                  <a:lnTo>
                    <a:pt x="2355723" y="86360"/>
                  </a:lnTo>
                  <a:lnTo>
                    <a:pt x="2305685" y="76200"/>
                  </a:lnTo>
                  <a:lnTo>
                    <a:pt x="2200021" y="58432"/>
                  </a:lnTo>
                  <a:lnTo>
                    <a:pt x="2029587" y="35560"/>
                  </a:lnTo>
                  <a:lnTo>
                    <a:pt x="1970024" y="29210"/>
                  </a:lnTo>
                  <a:lnTo>
                    <a:pt x="1909318" y="24142"/>
                  </a:lnTo>
                  <a:lnTo>
                    <a:pt x="1847723" y="17792"/>
                  </a:lnTo>
                  <a:lnTo>
                    <a:pt x="1784985" y="13982"/>
                  </a:lnTo>
                  <a:lnTo>
                    <a:pt x="1769160" y="12700"/>
                  </a:lnTo>
                  <a:lnTo>
                    <a:pt x="1721739" y="8890"/>
                  </a:lnTo>
                  <a:lnTo>
                    <a:pt x="1528318" y="1282"/>
                  </a:lnTo>
                  <a:lnTo>
                    <a:pt x="1527416" y="1270"/>
                  </a:lnTo>
                  <a:lnTo>
                    <a:pt x="1527416" y="13970"/>
                  </a:lnTo>
                  <a:lnTo>
                    <a:pt x="1498981" y="13970"/>
                  </a:lnTo>
                  <a:lnTo>
                    <a:pt x="1497444" y="13385"/>
                  </a:lnTo>
                  <a:lnTo>
                    <a:pt x="1527416" y="13970"/>
                  </a:lnTo>
                  <a:lnTo>
                    <a:pt x="1527416" y="1270"/>
                  </a:lnTo>
                  <a:lnTo>
                    <a:pt x="1463167" y="0"/>
                  </a:lnTo>
                  <a:lnTo>
                    <a:pt x="1332484" y="0"/>
                  </a:lnTo>
                  <a:lnTo>
                    <a:pt x="1202563" y="2540"/>
                  </a:lnTo>
                  <a:lnTo>
                    <a:pt x="1074039" y="7632"/>
                  </a:lnTo>
                  <a:lnTo>
                    <a:pt x="886460" y="19050"/>
                  </a:lnTo>
                  <a:lnTo>
                    <a:pt x="825754" y="24142"/>
                  </a:lnTo>
                  <a:lnTo>
                    <a:pt x="766191" y="30492"/>
                  </a:lnTo>
                  <a:lnTo>
                    <a:pt x="707898" y="35560"/>
                  </a:lnTo>
                  <a:lnTo>
                    <a:pt x="651129" y="41910"/>
                  </a:lnTo>
                  <a:lnTo>
                    <a:pt x="595757" y="49542"/>
                  </a:lnTo>
                  <a:lnTo>
                    <a:pt x="542163" y="55892"/>
                  </a:lnTo>
                  <a:lnTo>
                    <a:pt x="440182" y="71132"/>
                  </a:lnTo>
                  <a:lnTo>
                    <a:pt x="392303" y="80010"/>
                  </a:lnTo>
                  <a:lnTo>
                    <a:pt x="346456" y="87642"/>
                  </a:lnTo>
                  <a:lnTo>
                    <a:pt x="324358" y="92710"/>
                  </a:lnTo>
                  <a:lnTo>
                    <a:pt x="281940" y="101600"/>
                  </a:lnTo>
                  <a:lnTo>
                    <a:pt x="261747" y="106692"/>
                  </a:lnTo>
                  <a:lnTo>
                    <a:pt x="242062" y="110490"/>
                  </a:lnTo>
                  <a:lnTo>
                    <a:pt x="223139" y="115582"/>
                  </a:lnTo>
                  <a:lnTo>
                    <a:pt x="187198" y="125742"/>
                  </a:lnTo>
                  <a:lnTo>
                    <a:pt x="170307" y="129540"/>
                  </a:lnTo>
                  <a:lnTo>
                    <a:pt x="123825" y="144792"/>
                  </a:lnTo>
                  <a:lnTo>
                    <a:pt x="84074" y="160032"/>
                  </a:lnTo>
                  <a:lnTo>
                    <a:pt x="61595" y="171450"/>
                  </a:lnTo>
                  <a:lnTo>
                    <a:pt x="51562" y="176542"/>
                  </a:lnTo>
                  <a:lnTo>
                    <a:pt x="42418" y="181610"/>
                  </a:lnTo>
                  <a:lnTo>
                    <a:pt x="33909" y="186690"/>
                  </a:lnTo>
                  <a:lnTo>
                    <a:pt x="26543" y="193040"/>
                  </a:lnTo>
                  <a:lnTo>
                    <a:pt x="19939" y="198132"/>
                  </a:lnTo>
                  <a:lnTo>
                    <a:pt x="0" y="234950"/>
                  </a:lnTo>
                  <a:lnTo>
                    <a:pt x="304" y="234950"/>
                  </a:lnTo>
                  <a:lnTo>
                    <a:pt x="0" y="242570"/>
                  </a:lnTo>
                  <a:lnTo>
                    <a:pt x="12700" y="242570"/>
                  </a:lnTo>
                  <a:lnTo>
                    <a:pt x="13182" y="230352"/>
                  </a:lnTo>
                  <a:lnTo>
                    <a:pt x="12941" y="242570"/>
                  </a:lnTo>
                  <a:lnTo>
                    <a:pt x="14465" y="229870"/>
                  </a:lnTo>
                  <a:lnTo>
                    <a:pt x="16116" y="229870"/>
                  </a:lnTo>
                  <a:lnTo>
                    <a:pt x="19672" y="217195"/>
                  </a:lnTo>
                  <a:lnTo>
                    <a:pt x="28321" y="217170"/>
                  </a:lnTo>
                  <a:lnTo>
                    <a:pt x="34544" y="204470"/>
                  </a:lnTo>
                  <a:lnTo>
                    <a:pt x="41148" y="204470"/>
                  </a:lnTo>
                  <a:lnTo>
                    <a:pt x="49085" y="192062"/>
                  </a:lnTo>
                  <a:lnTo>
                    <a:pt x="48895" y="193040"/>
                  </a:lnTo>
                  <a:lnTo>
                    <a:pt x="49250" y="192798"/>
                  </a:lnTo>
                  <a:lnTo>
                    <a:pt x="49022" y="204470"/>
                  </a:lnTo>
                  <a:lnTo>
                    <a:pt x="57912" y="191770"/>
                  </a:lnTo>
                  <a:lnTo>
                    <a:pt x="67310" y="191770"/>
                  </a:lnTo>
                  <a:lnTo>
                    <a:pt x="78105" y="179070"/>
                  </a:lnTo>
                  <a:lnTo>
                    <a:pt x="89281" y="179070"/>
                  </a:lnTo>
                  <a:lnTo>
                    <a:pt x="101600" y="166370"/>
                  </a:lnTo>
                  <a:lnTo>
                    <a:pt x="128270" y="166370"/>
                  </a:lnTo>
                  <a:lnTo>
                    <a:pt x="142875" y="153670"/>
                  </a:lnTo>
                  <a:lnTo>
                    <a:pt x="174244" y="153670"/>
                  </a:lnTo>
                  <a:lnTo>
                    <a:pt x="191135" y="140970"/>
                  </a:lnTo>
                  <a:lnTo>
                    <a:pt x="208407" y="140970"/>
                  </a:lnTo>
                  <a:lnTo>
                    <a:pt x="226695" y="128270"/>
                  </a:lnTo>
                  <a:lnTo>
                    <a:pt x="265176" y="128270"/>
                  </a:lnTo>
                  <a:lnTo>
                    <a:pt x="285369" y="115570"/>
                  </a:lnTo>
                  <a:lnTo>
                    <a:pt x="327406" y="115570"/>
                  </a:lnTo>
                  <a:lnTo>
                    <a:pt x="349504" y="102870"/>
                  </a:lnTo>
                  <a:lnTo>
                    <a:pt x="395097" y="102870"/>
                  </a:lnTo>
                  <a:lnTo>
                    <a:pt x="443103" y="90170"/>
                  </a:lnTo>
                  <a:lnTo>
                    <a:pt x="442976" y="90170"/>
                  </a:lnTo>
                  <a:lnTo>
                    <a:pt x="493014" y="77470"/>
                  </a:lnTo>
                  <a:lnTo>
                    <a:pt x="544830" y="77470"/>
                  </a:lnTo>
                  <a:lnTo>
                    <a:pt x="598551" y="64770"/>
                  </a:lnTo>
                  <a:lnTo>
                    <a:pt x="653669" y="64770"/>
                  </a:lnTo>
                  <a:lnTo>
                    <a:pt x="710692" y="52070"/>
                  </a:lnTo>
                  <a:lnTo>
                    <a:pt x="768858" y="52070"/>
                  </a:lnTo>
                  <a:lnTo>
                    <a:pt x="828421" y="39370"/>
                  </a:lnTo>
                  <a:lnTo>
                    <a:pt x="950722" y="39370"/>
                  </a:lnTo>
                  <a:lnTo>
                    <a:pt x="1013206" y="26670"/>
                  </a:lnTo>
                  <a:lnTo>
                    <a:pt x="1204976" y="26670"/>
                  </a:lnTo>
                  <a:lnTo>
                    <a:pt x="1269873" y="13970"/>
                  </a:lnTo>
                  <a:lnTo>
                    <a:pt x="1465580" y="13970"/>
                  </a:lnTo>
                  <a:lnTo>
                    <a:pt x="1498219" y="26670"/>
                  </a:lnTo>
                  <a:lnTo>
                    <a:pt x="1595120" y="26670"/>
                  </a:lnTo>
                  <a:lnTo>
                    <a:pt x="1627505" y="39370"/>
                  </a:lnTo>
                  <a:lnTo>
                    <a:pt x="1659509" y="39370"/>
                  </a:lnTo>
                  <a:lnTo>
                    <a:pt x="1691513" y="52070"/>
                  </a:lnTo>
                  <a:lnTo>
                    <a:pt x="1723263" y="52070"/>
                  </a:lnTo>
                  <a:lnTo>
                    <a:pt x="1755140" y="64770"/>
                  </a:lnTo>
                  <a:lnTo>
                    <a:pt x="1755013" y="64770"/>
                  </a:lnTo>
                  <a:lnTo>
                    <a:pt x="1786636" y="77470"/>
                  </a:lnTo>
                  <a:lnTo>
                    <a:pt x="1817751" y="77470"/>
                  </a:lnTo>
                  <a:lnTo>
                    <a:pt x="1848993" y="90170"/>
                  </a:lnTo>
                  <a:lnTo>
                    <a:pt x="1848866" y="90170"/>
                  </a:lnTo>
                  <a:lnTo>
                    <a:pt x="1879854" y="102870"/>
                  </a:lnTo>
                  <a:lnTo>
                    <a:pt x="1879727" y="102870"/>
                  </a:lnTo>
                  <a:lnTo>
                    <a:pt x="1910461" y="115570"/>
                  </a:lnTo>
                  <a:lnTo>
                    <a:pt x="1940814" y="115570"/>
                  </a:lnTo>
                  <a:lnTo>
                    <a:pt x="1970913" y="128270"/>
                  </a:lnTo>
                  <a:lnTo>
                    <a:pt x="1970786" y="128270"/>
                  </a:lnTo>
                  <a:lnTo>
                    <a:pt x="2030349" y="153670"/>
                  </a:lnTo>
                  <a:lnTo>
                    <a:pt x="2030222" y="153670"/>
                  </a:lnTo>
                  <a:lnTo>
                    <a:pt x="2088515" y="191770"/>
                  </a:lnTo>
                  <a:lnTo>
                    <a:pt x="2088261" y="191770"/>
                  </a:lnTo>
                  <a:lnTo>
                    <a:pt x="2145157" y="217170"/>
                  </a:lnTo>
                  <a:lnTo>
                    <a:pt x="2145030" y="217170"/>
                  </a:lnTo>
                  <a:lnTo>
                    <a:pt x="2200402" y="242570"/>
                  </a:lnTo>
                  <a:lnTo>
                    <a:pt x="2200148" y="242570"/>
                  </a:lnTo>
                  <a:lnTo>
                    <a:pt x="2253869" y="280670"/>
                  </a:lnTo>
                  <a:lnTo>
                    <a:pt x="2253615" y="280670"/>
                  </a:lnTo>
                  <a:lnTo>
                    <a:pt x="2305558" y="318770"/>
                  </a:lnTo>
                  <a:lnTo>
                    <a:pt x="2305304" y="318770"/>
                  </a:lnTo>
                  <a:lnTo>
                    <a:pt x="2355342" y="356870"/>
                  </a:lnTo>
                  <a:lnTo>
                    <a:pt x="2355215" y="356870"/>
                  </a:lnTo>
                  <a:lnTo>
                    <a:pt x="2403221" y="394970"/>
                  </a:lnTo>
                  <a:lnTo>
                    <a:pt x="2402967" y="394970"/>
                  </a:lnTo>
                  <a:lnTo>
                    <a:pt x="2426081" y="407670"/>
                  </a:lnTo>
                  <a:lnTo>
                    <a:pt x="2448687" y="433070"/>
                  </a:lnTo>
                  <a:lnTo>
                    <a:pt x="2448560" y="433070"/>
                  </a:lnTo>
                  <a:lnTo>
                    <a:pt x="2470658" y="445770"/>
                  </a:lnTo>
                  <a:lnTo>
                    <a:pt x="2470531" y="445770"/>
                  </a:lnTo>
                  <a:lnTo>
                    <a:pt x="2491994" y="471170"/>
                  </a:lnTo>
                  <a:lnTo>
                    <a:pt x="2491867" y="471170"/>
                  </a:lnTo>
                  <a:lnTo>
                    <a:pt x="2512695" y="496570"/>
                  </a:lnTo>
                  <a:lnTo>
                    <a:pt x="2512568" y="496570"/>
                  </a:lnTo>
                  <a:lnTo>
                    <a:pt x="2532761" y="509270"/>
                  </a:lnTo>
                  <a:lnTo>
                    <a:pt x="2552319" y="534670"/>
                  </a:lnTo>
                  <a:lnTo>
                    <a:pt x="2552192" y="534670"/>
                  </a:lnTo>
                  <a:lnTo>
                    <a:pt x="2571242" y="560070"/>
                  </a:lnTo>
                  <a:lnTo>
                    <a:pt x="2571115" y="560070"/>
                  </a:lnTo>
                  <a:lnTo>
                    <a:pt x="2589403" y="572770"/>
                  </a:lnTo>
                  <a:lnTo>
                    <a:pt x="2589276" y="572770"/>
                  </a:lnTo>
                  <a:lnTo>
                    <a:pt x="2606802" y="598170"/>
                  </a:lnTo>
                  <a:lnTo>
                    <a:pt x="2606675" y="598170"/>
                  </a:lnTo>
                  <a:lnTo>
                    <a:pt x="2623566" y="623570"/>
                  </a:lnTo>
                  <a:lnTo>
                    <a:pt x="2623439" y="623570"/>
                  </a:lnTo>
                  <a:lnTo>
                    <a:pt x="2639695" y="648970"/>
                  </a:lnTo>
                  <a:lnTo>
                    <a:pt x="2639568" y="648970"/>
                  </a:lnTo>
                  <a:lnTo>
                    <a:pt x="2655062" y="674370"/>
                  </a:lnTo>
                  <a:lnTo>
                    <a:pt x="2654935" y="674370"/>
                  </a:lnTo>
                  <a:lnTo>
                    <a:pt x="2669540" y="687070"/>
                  </a:lnTo>
                  <a:lnTo>
                    <a:pt x="2683383" y="712470"/>
                  </a:lnTo>
                  <a:lnTo>
                    <a:pt x="2683256" y="712470"/>
                  </a:lnTo>
                  <a:lnTo>
                    <a:pt x="2696464" y="737870"/>
                  </a:lnTo>
                  <a:lnTo>
                    <a:pt x="2696337" y="737870"/>
                  </a:lnTo>
                  <a:lnTo>
                    <a:pt x="2708656" y="763270"/>
                  </a:lnTo>
                  <a:lnTo>
                    <a:pt x="2708529" y="763270"/>
                  </a:lnTo>
                  <a:lnTo>
                    <a:pt x="2720086" y="788670"/>
                  </a:lnTo>
                  <a:lnTo>
                    <a:pt x="2719959" y="788670"/>
                  </a:lnTo>
                  <a:lnTo>
                    <a:pt x="2730627" y="814070"/>
                  </a:lnTo>
                  <a:lnTo>
                    <a:pt x="2740533" y="839470"/>
                  </a:lnTo>
                  <a:lnTo>
                    <a:pt x="2740406" y="839470"/>
                  </a:lnTo>
                  <a:lnTo>
                    <a:pt x="2749423" y="864870"/>
                  </a:lnTo>
                  <a:lnTo>
                    <a:pt x="2749296" y="864870"/>
                  </a:lnTo>
                  <a:lnTo>
                    <a:pt x="2757424" y="890270"/>
                  </a:lnTo>
                  <a:lnTo>
                    <a:pt x="2764663" y="915670"/>
                  </a:lnTo>
                  <a:lnTo>
                    <a:pt x="2764536" y="915670"/>
                  </a:lnTo>
                  <a:lnTo>
                    <a:pt x="2770886" y="928370"/>
                  </a:lnTo>
                  <a:lnTo>
                    <a:pt x="2770759" y="928370"/>
                  </a:lnTo>
                  <a:lnTo>
                    <a:pt x="2776093" y="953770"/>
                  </a:lnTo>
                  <a:lnTo>
                    <a:pt x="2780538" y="979170"/>
                  </a:lnTo>
                  <a:lnTo>
                    <a:pt x="2783967" y="1004570"/>
                  </a:lnTo>
                  <a:lnTo>
                    <a:pt x="2783840" y="1004570"/>
                  </a:lnTo>
                  <a:lnTo>
                    <a:pt x="2786380" y="1029970"/>
                  </a:lnTo>
                  <a:lnTo>
                    <a:pt x="2787904" y="1055370"/>
                  </a:lnTo>
                  <a:lnTo>
                    <a:pt x="2788412" y="1080770"/>
                  </a:lnTo>
                  <a:lnTo>
                    <a:pt x="2791206" y="1131570"/>
                  </a:lnTo>
                  <a:lnTo>
                    <a:pt x="2799334" y="1182370"/>
                  </a:lnTo>
                  <a:lnTo>
                    <a:pt x="2812669" y="1233170"/>
                  </a:lnTo>
                  <a:lnTo>
                    <a:pt x="2831084" y="1283970"/>
                  </a:lnTo>
                  <a:lnTo>
                    <a:pt x="2854198" y="1334770"/>
                  </a:lnTo>
                  <a:lnTo>
                    <a:pt x="2882011" y="1385570"/>
                  </a:lnTo>
                  <a:lnTo>
                    <a:pt x="2914269" y="1436370"/>
                  </a:lnTo>
                  <a:lnTo>
                    <a:pt x="2950972" y="1487170"/>
                  </a:lnTo>
                  <a:lnTo>
                    <a:pt x="2991612" y="1525270"/>
                  </a:lnTo>
                  <a:lnTo>
                    <a:pt x="3036316" y="1576070"/>
                  </a:lnTo>
                  <a:lnTo>
                    <a:pt x="3084703" y="1614170"/>
                  </a:lnTo>
                  <a:lnTo>
                    <a:pt x="3136773" y="1664970"/>
                  </a:lnTo>
                  <a:lnTo>
                    <a:pt x="3192145" y="1703070"/>
                  </a:lnTo>
                  <a:lnTo>
                    <a:pt x="3250819" y="1741170"/>
                  </a:lnTo>
                  <a:lnTo>
                    <a:pt x="3312668" y="1791970"/>
                  </a:lnTo>
                  <a:lnTo>
                    <a:pt x="3377298" y="1830070"/>
                  </a:lnTo>
                  <a:lnTo>
                    <a:pt x="3444621" y="1868170"/>
                  </a:lnTo>
                  <a:lnTo>
                    <a:pt x="3514725" y="1893570"/>
                  </a:lnTo>
                  <a:lnTo>
                    <a:pt x="3587115" y="1931670"/>
                  </a:lnTo>
                  <a:lnTo>
                    <a:pt x="3661791" y="1957070"/>
                  </a:lnTo>
                  <a:lnTo>
                    <a:pt x="3738372" y="1995170"/>
                  </a:lnTo>
                  <a:lnTo>
                    <a:pt x="3979164" y="2071370"/>
                  </a:lnTo>
                  <a:lnTo>
                    <a:pt x="4062222" y="2084070"/>
                  </a:lnTo>
                  <a:lnTo>
                    <a:pt x="4146677" y="2109470"/>
                  </a:lnTo>
                  <a:lnTo>
                    <a:pt x="4493006" y="2160270"/>
                  </a:lnTo>
                  <a:lnTo>
                    <a:pt x="4592396" y="2160270"/>
                  </a:lnTo>
                  <a:lnTo>
                    <a:pt x="4591939" y="2185670"/>
                  </a:lnTo>
                  <a:lnTo>
                    <a:pt x="4668901" y="21602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6429413" y="5919842"/>
            <a:ext cx="1904810" cy="6898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207" spc="-4" dirty="0">
                <a:solidFill>
                  <a:srgbClr val="8B1515"/>
                </a:solidFill>
                <a:latin typeface="Calibri"/>
                <a:cs typeface="Calibri"/>
              </a:rPr>
              <a:t>[output</a:t>
            </a:r>
            <a:r>
              <a:rPr sz="2207" spc="-54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220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2207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084312" y="3319995"/>
            <a:ext cx="1406079" cy="46762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 marR="4191">
              <a:spcBef>
                <a:spcPts val="83"/>
              </a:spcBef>
            </a:pPr>
            <a:r>
              <a:rPr sz="1485" spc="-4" dirty="0">
                <a:solidFill>
                  <a:srgbClr val="8B1515"/>
                </a:solidFill>
                <a:latin typeface="Calibri"/>
                <a:cs typeface="Calibri"/>
              </a:rPr>
              <a:t>[decoder </a:t>
            </a:r>
            <a:r>
              <a:rPr sz="1485" spc="-12" dirty="0">
                <a:solidFill>
                  <a:srgbClr val="8B1515"/>
                </a:solidFill>
                <a:latin typeface="Calibri"/>
                <a:cs typeface="Calibri"/>
              </a:rPr>
              <a:t>attends </a:t>
            </a:r>
            <a:r>
              <a:rPr sz="1485" spc="-9" dirty="0">
                <a:solidFill>
                  <a:srgbClr val="8B1515"/>
                </a:solidFill>
                <a:latin typeface="Calibri"/>
                <a:cs typeface="Calibri"/>
              </a:rPr>
              <a:t> to</a:t>
            </a:r>
            <a:r>
              <a:rPr sz="1485" spc="-33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485" spc="-4" dirty="0">
                <a:solidFill>
                  <a:srgbClr val="8B1515"/>
                </a:solidFill>
                <a:latin typeface="Calibri"/>
                <a:cs typeface="Calibri"/>
              </a:rPr>
              <a:t>encoder</a:t>
            </a:r>
            <a:r>
              <a:rPr sz="1485" spc="-25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485" spc="-12" dirty="0">
                <a:solidFill>
                  <a:srgbClr val="8B1515"/>
                </a:solidFill>
                <a:latin typeface="Calibri"/>
                <a:cs typeface="Calibri"/>
              </a:rPr>
              <a:t>states]</a:t>
            </a:r>
            <a:endParaRPr sz="1485">
              <a:latin typeface="Calibri"/>
              <a:cs typeface="Calibri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7195529" y="2615049"/>
            <a:ext cx="193834" cy="251984"/>
            <a:chOff x="8721852" y="1888210"/>
            <a:chExt cx="234950" cy="305435"/>
          </a:xfrm>
        </p:grpSpPr>
        <p:pic>
          <p:nvPicPr>
            <p:cNvPr id="48" name="object 4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21852" y="1888210"/>
              <a:ext cx="234670" cy="30482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6" y="1988057"/>
              <a:ext cx="76200" cy="146684"/>
            </a:xfrm>
            <a:prstGeom prst="rect">
              <a:avLst/>
            </a:prstGeom>
          </p:spPr>
        </p:pic>
      </p:grpSp>
      <p:sp>
        <p:nvSpPr>
          <p:cNvPr id="50" name="object 50"/>
          <p:cNvSpPr txBox="1"/>
          <p:nvPr/>
        </p:nvSpPr>
        <p:spPr>
          <a:xfrm>
            <a:off x="451202" y="1968608"/>
            <a:ext cx="7379304" cy="685588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>
              <a:spcBef>
                <a:spcPts val="87"/>
              </a:spcBef>
            </a:pPr>
            <a:r>
              <a:rPr sz="1898" spc="-4" dirty="0">
                <a:latin typeface="Calibri"/>
                <a:cs typeface="Calibri"/>
              </a:rPr>
              <a:t>Looking back </a:t>
            </a:r>
            <a:r>
              <a:rPr sz="1898" dirty="0">
                <a:latin typeface="Calibri"/>
                <a:cs typeface="Calibri"/>
              </a:rPr>
              <a:t>at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whole model,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zooming in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on</a:t>
            </a:r>
            <a:r>
              <a:rPr sz="1898" dirty="0">
                <a:latin typeface="Calibri"/>
                <a:cs typeface="Calibri"/>
              </a:rPr>
              <a:t> an </a:t>
            </a:r>
            <a:r>
              <a:rPr sz="1898" spc="-4" dirty="0">
                <a:latin typeface="Calibri"/>
                <a:cs typeface="Calibri"/>
              </a:rPr>
              <a:t>Encoder block:</a:t>
            </a:r>
            <a:endParaRPr sz="1898">
              <a:latin typeface="Calibri"/>
              <a:cs typeface="Calibri"/>
            </a:endParaRPr>
          </a:p>
          <a:p>
            <a:pPr marR="4191" algn="r">
              <a:spcBef>
                <a:spcPts val="1225"/>
              </a:spcBef>
            </a:pPr>
            <a:r>
              <a:rPr sz="1485" spc="-4" dirty="0">
                <a:solidFill>
                  <a:srgbClr val="8B1515"/>
                </a:solidFill>
                <a:latin typeface="Calibri"/>
                <a:cs typeface="Calibri"/>
              </a:rPr>
              <a:t>[predictions!]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53" name="Title 52">
            <a:extLst>
              <a:ext uri="{FF2B5EF4-FFF2-40B4-BE49-F238E27FC236}">
                <a16:creationId xmlns:a16="http://schemas.microsoft.com/office/drawing/2014/main" id="{CB375437-A96B-4B11-983F-443FEAF4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1083374"/>
          </a:xfrm>
        </p:spPr>
        <p:txBody>
          <a:bodyPr/>
          <a:lstStyle/>
          <a:p>
            <a:r>
              <a:rPr lang="en-US" sz="3520" spc="4" dirty="0">
                <a:latin typeface="Calibri"/>
                <a:cs typeface="Calibri"/>
              </a:rPr>
              <a:t>The Transformer</a:t>
            </a:r>
            <a:r>
              <a:rPr lang="en-US" sz="3520" dirty="0">
                <a:latin typeface="Calibri"/>
                <a:cs typeface="Calibri"/>
              </a:rPr>
              <a:t> </a:t>
            </a:r>
            <a:r>
              <a:rPr lang="en-US" sz="3520" spc="4" dirty="0">
                <a:latin typeface="Calibri"/>
                <a:cs typeface="Calibri"/>
              </a:rPr>
              <a:t>Encoder-Decoder </a:t>
            </a:r>
            <a:br>
              <a:rPr lang="en-US" sz="3520" spc="4" dirty="0">
                <a:latin typeface="Calibri"/>
                <a:cs typeface="Calibri"/>
              </a:rPr>
            </a:br>
            <a:r>
              <a:rPr lang="en-US" sz="3520" u="heavy" spc="9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[Vaswani</a:t>
            </a:r>
            <a:r>
              <a:rPr lang="en-US" sz="352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 et </a:t>
            </a:r>
            <a:r>
              <a:rPr lang="en-US" sz="352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al., </a:t>
            </a:r>
            <a:r>
              <a:rPr lang="en-US" sz="352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2017]</a:t>
            </a:r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6A3B79A-864C-40F9-B34B-E08FA018918E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27971826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6396" y="5085664"/>
            <a:ext cx="1515676" cy="52869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83374" y="5078435"/>
            <a:ext cx="1118473" cy="518412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 marR="4191" indent="314325">
              <a:spcBef>
                <a:spcPts val="83"/>
              </a:spcBef>
            </a:pPr>
            <a:r>
              <a:rPr sz="1650" spc="-25" dirty="0">
                <a:latin typeface="Calibri"/>
                <a:cs typeface="Calibri"/>
              </a:rPr>
              <a:t>Word </a:t>
            </a:r>
            <a:r>
              <a:rPr sz="1650" spc="-21" dirty="0">
                <a:latin typeface="Calibri"/>
                <a:cs typeface="Calibri"/>
              </a:rPr>
              <a:t> </a:t>
            </a:r>
            <a:r>
              <a:rPr sz="1650" spc="58" dirty="0">
                <a:latin typeface="Calibri"/>
                <a:cs typeface="Calibri"/>
              </a:rPr>
              <a:t>Em</a:t>
            </a:r>
            <a:r>
              <a:rPr sz="1650" spc="37" dirty="0">
                <a:latin typeface="Calibri"/>
                <a:cs typeface="Calibri"/>
              </a:rPr>
              <a:t>b</a:t>
            </a:r>
            <a:r>
              <a:rPr sz="1650" spc="33" dirty="0">
                <a:latin typeface="Calibri"/>
                <a:cs typeface="Calibri"/>
              </a:rPr>
              <a:t>ed</a:t>
            </a:r>
            <a:r>
              <a:rPr sz="1650" spc="37" dirty="0">
                <a:latin typeface="Calibri"/>
                <a:cs typeface="Calibri"/>
              </a:rPr>
              <a:t>ding</a:t>
            </a:r>
            <a:r>
              <a:rPr sz="1650" spc="45" dirty="0">
                <a:latin typeface="Calibri"/>
                <a:cs typeface="Calibri"/>
              </a:rPr>
              <a:t>s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23806" y="5085664"/>
            <a:ext cx="1515676" cy="52869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050001" y="5078435"/>
            <a:ext cx="1460564" cy="518412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 marR="4191" indent="356759">
              <a:spcBef>
                <a:spcPts val="83"/>
              </a:spcBef>
            </a:pPr>
            <a:r>
              <a:rPr sz="1650" spc="33" dirty="0">
                <a:latin typeface="Calibri"/>
                <a:cs typeface="Calibri"/>
              </a:rPr>
              <a:t>Position </a:t>
            </a:r>
            <a:r>
              <a:rPr sz="1650" spc="37" dirty="0">
                <a:latin typeface="Calibri"/>
                <a:cs typeface="Calibri"/>
              </a:rPr>
              <a:t> </a:t>
            </a:r>
            <a:r>
              <a:rPr sz="1650" spc="21" dirty="0">
                <a:latin typeface="Calibri"/>
                <a:cs typeface="Calibri"/>
              </a:rPr>
              <a:t>Represent</a:t>
            </a:r>
            <a:r>
              <a:rPr sz="1650" spc="12" dirty="0">
                <a:latin typeface="Calibri"/>
                <a:cs typeface="Calibri"/>
              </a:rPr>
              <a:t>a</a:t>
            </a:r>
            <a:r>
              <a:rPr sz="1650" spc="17" dirty="0">
                <a:latin typeface="Calibri"/>
                <a:cs typeface="Calibri"/>
              </a:rPr>
              <a:t>t</a:t>
            </a:r>
            <a:r>
              <a:rPr sz="1650" spc="4" dirty="0">
                <a:latin typeface="Calibri"/>
                <a:cs typeface="Calibri"/>
              </a:rPr>
              <a:t>i</a:t>
            </a:r>
            <a:r>
              <a:rPr sz="1650" spc="33" dirty="0">
                <a:latin typeface="Calibri"/>
                <a:cs typeface="Calibri"/>
              </a:rPr>
              <a:t>ons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50493" y="5111125"/>
            <a:ext cx="157163" cy="340671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145" dirty="0">
                <a:latin typeface="Calibri"/>
                <a:cs typeface="Calibri"/>
              </a:rPr>
              <a:t>+</a:t>
            </a:r>
            <a:endParaRPr sz="2145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946300" y="2513228"/>
            <a:ext cx="1516094" cy="2699528"/>
            <a:chOff x="2359150" y="1764792"/>
            <a:chExt cx="1837689" cy="3272154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85160" y="4268698"/>
              <a:ext cx="234670" cy="76812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266694" y="4368546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499"/>
                  </a:moveTo>
                  <a:lnTo>
                    <a:pt x="25400" y="63499"/>
                  </a:lnTo>
                  <a:lnTo>
                    <a:pt x="25400" y="609599"/>
                  </a:lnTo>
                  <a:lnTo>
                    <a:pt x="50800" y="609599"/>
                  </a:lnTo>
                  <a:lnTo>
                    <a:pt x="50800" y="63499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199"/>
                  </a:lnTo>
                  <a:lnTo>
                    <a:pt x="25400" y="76199"/>
                  </a:lnTo>
                  <a:lnTo>
                    <a:pt x="2540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499"/>
                  </a:moveTo>
                  <a:lnTo>
                    <a:pt x="50800" y="63499"/>
                  </a:lnTo>
                  <a:lnTo>
                    <a:pt x="5080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59150" y="1764792"/>
              <a:ext cx="1837183" cy="64084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144325" y="2505747"/>
            <a:ext cx="1115854" cy="518940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algn="ctr">
              <a:spcBef>
                <a:spcPts val="87"/>
              </a:spcBef>
            </a:pPr>
            <a:r>
              <a:rPr sz="1650" spc="25" dirty="0">
                <a:latin typeface="Calibri"/>
                <a:cs typeface="Calibri"/>
              </a:rPr>
              <a:t>Transformer</a:t>
            </a:r>
            <a:endParaRPr sz="1650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650" spc="29" dirty="0">
                <a:latin typeface="Calibri"/>
                <a:cs typeface="Calibri"/>
              </a:rPr>
              <a:t>Encoder</a:t>
            </a:r>
            <a:endParaRPr sz="165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648546" y="3335119"/>
            <a:ext cx="5414248" cy="1323832"/>
            <a:chOff x="3210358" y="2761022"/>
            <a:chExt cx="6562725" cy="160464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10358" y="3529118"/>
              <a:ext cx="126361" cy="19723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7737" y="3530345"/>
              <a:ext cx="76200" cy="14668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21026" y="2761022"/>
              <a:ext cx="126361" cy="19723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405" y="2762249"/>
              <a:ext cx="76199" cy="14668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1" y="2999231"/>
              <a:ext cx="117347" cy="11734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1" y="3165347"/>
              <a:ext cx="117347" cy="11734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1" y="3332987"/>
              <a:ext cx="117347" cy="1173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35466" y="3724655"/>
              <a:ext cx="1837183" cy="640842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1837230" y="5905005"/>
            <a:ext cx="1748171" cy="6898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207" dirty="0">
                <a:solidFill>
                  <a:srgbClr val="8B1515"/>
                </a:solidFill>
                <a:latin typeface="Calibri"/>
                <a:cs typeface="Calibri"/>
              </a:rPr>
              <a:t>[input</a:t>
            </a:r>
            <a:r>
              <a:rPr sz="2207" spc="-62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220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2207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745729" y="4123201"/>
            <a:ext cx="1114806" cy="518412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88595" marR="4191" indent="-178641">
              <a:spcBef>
                <a:spcPts val="83"/>
              </a:spcBef>
            </a:pPr>
            <a:r>
              <a:rPr sz="1650" spc="37" dirty="0">
                <a:latin typeface="Calibri"/>
                <a:cs typeface="Calibri"/>
              </a:rPr>
              <a:t>Tra</a:t>
            </a:r>
            <a:r>
              <a:rPr sz="1650" spc="33" dirty="0">
                <a:latin typeface="Calibri"/>
                <a:cs typeface="Calibri"/>
              </a:rPr>
              <a:t>n</a:t>
            </a:r>
            <a:r>
              <a:rPr sz="1650" spc="12" dirty="0">
                <a:latin typeface="Calibri"/>
                <a:cs typeface="Calibri"/>
              </a:rPr>
              <a:t>sf</a:t>
            </a:r>
            <a:r>
              <a:rPr sz="1650" spc="25" dirty="0">
                <a:latin typeface="Calibri"/>
                <a:cs typeface="Calibri"/>
              </a:rPr>
              <a:t>o</a:t>
            </a:r>
            <a:r>
              <a:rPr sz="1650" spc="9" dirty="0">
                <a:latin typeface="Calibri"/>
                <a:cs typeface="Calibri"/>
              </a:rPr>
              <a:t>rmer  </a:t>
            </a:r>
            <a:r>
              <a:rPr sz="1650" spc="17" dirty="0">
                <a:latin typeface="Calibri"/>
                <a:cs typeface="Calibri"/>
              </a:rPr>
              <a:t>Decoder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24" name="object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78055" y="5100752"/>
            <a:ext cx="1515676" cy="528695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5675767" y="5092747"/>
            <a:ext cx="1118473" cy="518940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algn="ctr">
              <a:spcBef>
                <a:spcPts val="87"/>
              </a:spcBef>
            </a:pPr>
            <a:r>
              <a:rPr sz="1650" spc="-25" dirty="0">
                <a:latin typeface="Calibri"/>
                <a:cs typeface="Calibri"/>
              </a:rPr>
              <a:t>Word</a:t>
            </a:r>
            <a:endParaRPr sz="1650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650" spc="42" dirty="0">
                <a:latin typeface="Calibri"/>
                <a:cs typeface="Calibri"/>
              </a:rPr>
              <a:t>Embeddings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15465" y="5100752"/>
            <a:ext cx="1515676" cy="528695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7642498" y="5092747"/>
            <a:ext cx="1460564" cy="518940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algn="ctr">
              <a:spcBef>
                <a:spcPts val="87"/>
              </a:spcBef>
            </a:pPr>
            <a:r>
              <a:rPr sz="1650" spc="33" dirty="0">
                <a:latin typeface="Calibri"/>
                <a:cs typeface="Calibri"/>
              </a:rPr>
              <a:t>Position</a:t>
            </a:r>
            <a:endParaRPr sz="1650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650" spc="21" dirty="0">
                <a:latin typeface="Calibri"/>
                <a:cs typeface="Calibri"/>
              </a:rPr>
              <a:t>Representations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242887" y="5125437"/>
            <a:ext cx="157163" cy="341199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>
              <a:spcBef>
                <a:spcPts val="87"/>
              </a:spcBef>
            </a:pPr>
            <a:r>
              <a:rPr sz="2145" dirty="0">
                <a:latin typeface="Calibri"/>
                <a:cs typeface="Calibri"/>
              </a:rPr>
              <a:t>+</a:t>
            </a:r>
            <a:endParaRPr sz="2145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6537959" y="2817496"/>
            <a:ext cx="1516094" cy="2410349"/>
            <a:chOff x="7924798" y="2133600"/>
            <a:chExt cx="1837689" cy="2921635"/>
          </a:xfrm>
        </p:grpSpPr>
        <p:pic>
          <p:nvPicPr>
            <p:cNvPr id="30" name="object 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50808" y="4286986"/>
              <a:ext cx="234670" cy="768121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8832342" y="4386833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500"/>
                  </a:moveTo>
                  <a:lnTo>
                    <a:pt x="25400" y="63500"/>
                  </a:lnTo>
                  <a:lnTo>
                    <a:pt x="25400" y="609600"/>
                  </a:lnTo>
                  <a:lnTo>
                    <a:pt x="50800" y="609600"/>
                  </a:lnTo>
                  <a:lnTo>
                    <a:pt x="50800" y="63500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200"/>
                  </a:lnTo>
                  <a:lnTo>
                    <a:pt x="25400" y="76200"/>
                  </a:lnTo>
                  <a:lnTo>
                    <a:pt x="2540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500"/>
                  </a:moveTo>
                  <a:lnTo>
                    <a:pt x="50800" y="63500"/>
                  </a:lnTo>
                  <a:lnTo>
                    <a:pt x="5080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24798" y="2133600"/>
              <a:ext cx="1837183" cy="640841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6736718" y="2809532"/>
            <a:ext cx="1114806" cy="518940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88595" marR="4191" indent="-178641">
              <a:spcBef>
                <a:spcPts val="87"/>
              </a:spcBef>
            </a:pPr>
            <a:r>
              <a:rPr sz="1650" spc="37" dirty="0">
                <a:latin typeface="Calibri"/>
                <a:cs typeface="Calibri"/>
              </a:rPr>
              <a:t>Tra</a:t>
            </a:r>
            <a:r>
              <a:rPr sz="1650" spc="33" dirty="0">
                <a:latin typeface="Calibri"/>
                <a:cs typeface="Calibri"/>
              </a:rPr>
              <a:t>n</a:t>
            </a:r>
            <a:r>
              <a:rPr sz="1650" spc="12" dirty="0">
                <a:latin typeface="Calibri"/>
                <a:cs typeface="Calibri"/>
              </a:rPr>
              <a:t>sf</a:t>
            </a:r>
            <a:r>
              <a:rPr sz="1650" spc="25" dirty="0">
                <a:latin typeface="Calibri"/>
                <a:cs typeface="Calibri"/>
              </a:rPr>
              <a:t>o</a:t>
            </a:r>
            <a:r>
              <a:rPr sz="1650" spc="9" dirty="0">
                <a:latin typeface="Calibri"/>
                <a:cs typeface="Calibri"/>
              </a:rPr>
              <a:t>rmer  </a:t>
            </a:r>
            <a:r>
              <a:rPr sz="1650" spc="17" dirty="0">
                <a:latin typeface="Calibri"/>
                <a:cs typeface="Calibri"/>
              </a:rPr>
              <a:t>Decoder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34" name="object 3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254622" y="3683774"/>
            <a:ext cx="96812" cy="96812"/>
          </a:xfrm>
          <a:prstGeom prst="rect">
            <a:avLst/>
          </a:prstGeom>
        </p:spPr>
      </p:pic>
      <p:grpSp>
        <p:nvGrpSpPr>
          <p:cNvPr id="35" name="object 35"/>
          <p:cNvGrpSpPr/>
          <p:nvPr/>
        </p:nvGrpSpPr>
        <p:grpSpPr>
          <a:xfrm>
            <a:off x="2696698" y="2335216"/>
            <a:ext cx="4701255" cy="2091833"/>
            <a:chOff x="3268726" y="1549019"/>
            <a:chExt cx="5698490" cy="2535555"/>
          </a:xfrm>
        </p:grpSpPr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21852" y="3448786"/>
              <a:ext cx="234670" cy="30482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5" y="3548633"/>
              <a:ext cx="76200" cy="14668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93479" y="3351276"/>
              <a:ext cx="117348" cy="11734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32520" y="2679166"/>
              <a:ext cx="234670" cy="30482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14054" y="2779013"/>
              <a:ext cx="76200" cy="14668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93479" y="3015996"/>
              <a:ext cx="117348" cy="117348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3268726" y="1549018"/>
              <a:ext cx="4669155" cy="2535555"/>
            </a:xfrm>
            <a:custGeom>
              <a:avLst/>
              <a:gdLst/>
              <a:ahLst/>
              <a:cxnLst/>
              <a:rect l="l" t="t" r="r" b="b"/>
              <a:pathLst>
                <a:path w="4669155" h="2535554">
                  <a:moveTo>
                    <a:pt x="4644593" y="913130"/>
                  </a:moveTo>
                  <a:lnTo>
                    <a:pt x="4594225" y="913130"/>
                  </a:lnTo>
                  <a:lnTo>
                    <a:pt x="4581474" y="913130"/>
                  </a:lnTo>
                  <a:lnTo>
                    <a:pt x="4581017" y="943610"/>
                  </a:lnTo>
                  <a:lnTo>
                    <a:pt x="4644593" y="913130"/>
                  </a:lnTo>
                  <a:close/>
                </a:path>
                <a:path w="4669155" h="2535554">
                  <a:moveTo>
                    <a:pt x="4668901" y="2509647"/>
                  </a:moveTo>
                  <a:lnTo>
                    <a:pt x="4650041" y="2496947"/>
                  </a:lnTo>
                  <a:lnTo>
                    <a:pt x="4593463" y="2458847"/>
                  </a:lnTo>
                  <a:lnTo>
                    <a:pt x="4592637" y="2496947"/>
                  </a:lnTo>
                  <a:lnTo>
                    <a:pt x="4494022" y="2496947"/>
                  </a:lnTo>
                  <a:lnTo>
                    <a:pt x="4406646" y="2484247"/>
                  </a:lnTo>
                  <a:lnTo>
                    <a:pt x="4406900" y="2484247"/>
                  </a:lnTo>
                  <a:lnTo>
                    <a:pt x="4320159" y="2471547"/>
                  </a:lnTo>
                  <a:lnTo>
                    <a:pt x="4320413" y="2471547"/>
                  </a:lnTo>
                  <a:lnTo>
                    <a:pt x="4234307" y="2458847"/>
                  </a:lnTo>
                  <a:lnTo>
                    <a:pt x="4234561" y="2458847"/>
                  </a:lnTo>
                  <a:lnTo>
                    <a:pt x="4149217" y="2433447"/>
                  </a:lnTo>
                  <a:lnTo>
                    <a:pt x="4149471" y="2433447"/>
                  </a:lnTo>
                  <a:lnTo>
                    <a:pt x="4065270" y="2420747"/>
                  </a:lnTo>
                  <a:lnTo>
                    <a:pt x="4065524" y="2420747"/>
                  </a:lnTo>
                  <a:lnTo>
                    <a:pt x="3982466" y="2395347"/>
                  </a:lnTo>
                  <a:lnTo>
                    <a:pt x="3982720" y="2395347"/>
                  </a:lnTo>
                  <a:lnTo>
                    <a:pt x="3901059" y="2369947"/>
                  </a:lnTo>
                  <a:lnTo>
                    <a:pt x="3901313" y="2369947"/>
                  </a:lnTo>
                  <a:lnTo>
                    <a:pt x="3821176" y="2331847"/>
                  </a:lnTo>
                  <a:lnTo>
                    <a:pt x="3821430" y="2331847"/>
                  </a:lnTo>
                  <a:lnTo>
                    <a:pt x="3743071" y="2306447"/>
                  </a:lnTo>
                  <a:lnTo>
                    <a:pt x="3743198" y="2306447"/>
                  </a:lnTo>
                  <a:lnTo>
                    <a:pt x="3666744" y="2268347"/>
                  </a:lnTo>
                  <a:lnTo>
                    <a:pt x="3666998" y="2268347"/>
                  </a:lnTo>
                  <a:lnTo>
                    <a:pt x="3592449" y="2230247"/>
                  </a:lnTo>
                  <a:lnTo>
                    <a:pt x="3592703" y="2230247"/>
                  </a:lnTo>
                  <a:lnTo>
                    <a:pt x="3520440" y="2192147"/>
                  </a:lnTo>
                  <a:lnTo>
                    <a:pt x="3520694" y="2192147"/>
                  </a:lnTo>
                  <a:lnTo>
                    <a:pt x="3450844" y="2154047"/>
                  </a:lnTo>
                  <a:lnTo>
                    <a:pt x="3451098" y="2154047"/>
                  </a:lnTo>
                  <a:lnTo>
                    <a:pt x="3383915" y="2115947"/>
                  </a:lnTo>
                  <a:lnTo>
                    <a:pt x="3384169" y="2115947"/>
                  </a:lnTo>
                  <a:lnTo>
                    <a:pt x="3319653" y="2065147"/>
                  </a:lnTo>
                  <a:lnTo>
                    <a:pt x="3319780" y="2065147"/>
                  </a:lnTo>
                  <a:lnTo>
                    <a:pt x="3258172" y="2014359"/>
                  </a:lnTo>
                  <a:lnTo>
                    <a:pt x="3258439" y="2014359"/>
                  </a:lnTo>
                  <a:lnTo>
                    <a:pt x="3199892" y="1976259"/>
                  </a:lnTo>
                  <a:lnTo>
                    <a:pt x="3200146" y="1976259"/>
                  </a:lnTo>
                  <a:lnTo>
                    <a:pt x="3145028" y="1925459"/>
                  </a:lnTo>
                  <a:lnTo>
                    <a:pt x="3145155" y="1925459"/>
                  </a:lnTo>
                  <a:lnTo>
                    <a:pt x="3093339" y="1874659"/>
                  </a:lnTo>
                  <a:lnTo>
                    <a:pt x="3093593" y="1874659"/>
                  </a:lnTo>
                  <a:lnTo>
                    <a:pt x="3045333" y="1823859"/>
                  </a:lnTo>
                  <a:lnTo>
                    <a:pt x="3045587" y="1823859"/>
                  </a:lnTo>
                  <a:lnTo>
                    <a:pt x="3001264" y="1760359"/>
                  </a:lnTo>
                  <a:lnTo>
                    <a:pt x="3001391" y="1760359"/>
                  </a:lnTo>
                  <a:lnTo>
                    <a:pt x="2961005" y="1709559"/>
                  </a:lnTo>
                  <a:lnTo>
                    <a:pt x="2961132" y="1709559"/>
                  </a:lnTo>
                  <a:lnTo>
                    <a:pt x="2924810" y="1658759"/>
                  </a:lnTo>
                  <a:lnTo>
                    <a:pt x="2924937" y="1658759"/>
                  </a:lnTo>
                  <a:lnTo>
                    <a:pt x="2892933" y="1607959"/>
                  </a:lnTo>
                  <a:lnTo>
                    <a:pt x="2893187" y="1607959"/>
                  </a:lnTo>
                  <a:lnTo>
                    <a:pt x="2865501" y="1544459"/>
                  </a:lnTo>
                  <a:lnTo>
                    <a:pt x="2865755" y="1544459"/>
                  </a:lnTo>
                  <a:lnTo>
                    <a:pt x="2842768" y="1493659"/>
                  </a:lnTo>
                  <a:lnTo>
                    <a:pt x="2842895" y="1493659"/>
                  </a:lnTo>
                  <a:lnTo>
                    <a:pt x="2824734" y="1430159"/>
                  </a:lnTo>
                  <a:lnTo>
                    <a:pt x="2824861" y="1430159"/>
                  </a:lnTo>
                  <a:lnTo>
                    <a:pt x="2811780" y="1379359"/>
                  </a:lnTo>
                  <a:lnTo>
                    <a:pt x="2811907" y="1379359"/>
                  </a:lnTo>
                  <a:lnTo>
                    <a:pt x="2803906" y="1315859"/>
                  </a:lnTo>
                  <a:lnTo>
                    <a:pt x="2801112" y="1252359"/>
                  </a:lnTo>
                  <a:lnTo>
                    <a:pt x="2800604" y="1226959"/>
                  </a:lnTo>
                  <a:lnTo>
                    <a:pt x="2799080" y="1201559"/>
                  </a:lnTo>
                  <a:lnTo>
                    <a:pt x="2796540" y="1176159"/>
                  </a:lnTo>
                  <a:lnTo>
                    <a:pt x="2793111" y="1138059"/>
                  </a:lnTo>
                  <a:lnTo>
                    <a:pt x="2788539" y="1112659"/>
                  </a:lnTo>
                  <a:lnTo>
                    <a:pt x="2783205" y="1087259"/>
                  </a:lnTo>
                  <a:lnTo>
                    <a:pt x="2776855" y="1049159"/>
                  </a:lnTo>
                  <a:lnTo>
                    <a:pt x="2769616" y="1023759"/>
                  </a:lnTo>
                  <a:lnTo>
                    <a:pt x="2761488" y="998359"/>
                  </a:lnTo>
                  <a:lnTo>
                    <a:pt x="2752471" y="960259"/>
                  </a:lnTo>
                  <a:lnTo>
                    <a:pt x="2742438" y="934859"/>
                  </a:lnTo>
                  <a:lnTo>
                    <a:pt x="2731770" y="909459"/>
                  </a:lnTo>
                  <a:lnTo>
                    <a:pt x="2720213" y="884059"/>
                  </a:lnTo>
                  <a:lnTo>
                    <a:pt x="2707767" y="858659"/>
                  </a:lnTo>
                  <a:lnTo>
                    <a:pt x="2694559" y="820559"/>
                  </a:lnTo>
                  <a:lnTo>
                    <a:pt x="2665857" y="769759"/>
                  </a:lnTo>
                  <a:lnTo>
                    <a:pt x="2634107" y="718959"/>
                  </a:lnTo>
                  <a:lnTo>
                    <a:pt x="2599563" y="668159"/>
                  </a:lnTo>
                  <a:lnTo>
                    <a:pt x="2562098" y="617359"/>
                  </a:lnTo>
                  <a:lnTo>
                    <a:pt x="2522093" y="566559"/>
                  </a:lnTo>
                  <a:lnTo>
                    <a:pt x="2479675" y="515759"/>
                  </a:lnTo>
                  <a:lnTo>
                    <a:pt x="2434844" y="464959"/>
                  </a:lnTo>
                  <a:lnTo>
                    <a:pt x="2363343" y="401459"/>
                  </a:lnTo>
                  <a:lnTo>
                    <a:pt x="2313178" y="350659"/>
                  </a:lnTo>
                  <a:lnTo>
                    <a:pt x="2260981" y="312559"/>
                  </a:lnTo>
                  <a:lnTo>
                    <a:pt x="2207133" y="274459"/>
                  </a:lnTo>
                  <a:lnTo>
                    <a:pt x="2151634" y="236359"/>
                  </a:lnTo>
                  <a:lnTo>
                    <a:pt x="2123186" y="223659"/>
                  </a:lnTo>
                  <a:lnTo>
                    <a:pt x="2094357" y="198259"/>
                  </a:lnTo>
                  <a:lnTo>
                    <a:pt x="2006092" y="160159"/>
                  </a:lnTo>
                  <a:lnTo>
                    <a:pt x="1975993" y="134759"/>
                  </a:lnTo>
                  <a:lnTo>
                    <a:pt x="1852930" y="83959"/>
                  </a:lnTo>
                  <a:lnTo>
                    <a:pt x="1821688" y="83959"/>
                  </a:lnTo>
                  <a:lnTo>
                    <a:pt x="1726438" y="45859"/>
                  </a:lnTo>
                  <a:lnTo>
                    <a:pt x="1694180" y="45859"/>
                  </a:lnTo>
                  <a:lnTo>
                    <a:pt x="1661922" y="33159"/>
                  </a:lnTo>
                  <a:lnTo>
                    <a:pt x="1629664" y="33159"/>
                  </a:lnTo>
                  <a:lnTo>
                    <a:pt x="1597025" y="20459"/>
                  </a:lnTo>
                  <a:lnTo>
                    <a:pt x="1564513" y="20459"/>
                  </a:lnTo>
                  <a:lnTo>
                    <a:pt x="1553705" y="16256"/>
                  </a:lnTo>
                  <a:lnTo>
                    <a:pt x="1592453" y="17780"/>
                  </a:lnTo>
                  <a:lnTo>
                    <a:pt x="1656842" y="22860"/>
                  </a:lnTo>
                  <a:lnTo>
                    <a:pt x="1720723" y="27940"/>
                  </a:lnTo>
                  <a:lnTo>
                    <a:pt x="1783842" y="34290"/>
                  </a:lnTo>
                  <a:lnTo>
                    <a:pt x="1846326" y="41910"/>
                  </a:lnTo>
                  <a:lnTo>
                    <a:pt x="1846199" y="41910"/>
                  </a:lnTo>
                  <a:lnTo>
                    <a:pt x="1907921" y="50800"/>
                  </a:lnTo>
                  <a:lnTo>
                    <a:pt x="1907794" y="50800"/>
                  </a:lnTo>
                  <a:lnTo>
                    <a:pt x="1968373" y="60960"/>
                  </a:lnTo>
                  <a:lnTo>
                    <a:pt x="1968246" y="60960"/>
                  </a:lnTo>
                  <a:lnTo>
                    <a:pt x="2027809" y="71120"/>
                  </a:lnTo>
                  <a:lnTo>
                    <a:pt x="2027682" y="71120"/>
                  </a:lnTo>
                  <a:lnTo>
                    <a:pt x="2085848" y="82550"/>
                  </a:lnTo>
                  <a:lnTo>
                    <a:pt x="2085721" y="82550"/>
                  </a:lnTo>
                  <a:lnTo>
                    <a:pt x="2142490" y="95250"/>
                  </a:lnTo>
                  <a:lnTo>
                    <a:pt x="2142363" y="95250"/>
                  </a:lnTo>
                  <a:lnTo>
                    <a:pt x="2197608" y="109220"/>
                  </a:lnTo>
                  <a:lnTo>
                    <a:pt x="2197481" y="109220"/>
                  </a:lnTo>
                  <a:lnTo>
                    <a:pt x="2251075" y="123190"/>
                  </a:lnTo>
                  <a:lnTo>
                    <a:pt x="2250948" y="123190"/>
                  </a:lnTo>
                  <a:lnTo>
                    <a:pt x="2302764" y="137160"/>
                  </a:lnTo>
                  <a:lnTo>
                    <a:pt x="2302637" y="137160"/>
                  </a:lnTo>
                  <a:lnTo>
                    <a:pt x="2352548" y="153670"/>
                  </a:lnTo>
                  <a:lnTo>
                    <a:pt x="2352421" y="153670"/>
                  </a:lnTo>
                  <a:lnTo>
                    <a:pt x="2400300" y="168910"/>
                  </a:lnTo>
                  <a:lnTo>
                    <a:pt x="2400173" y="168910"/>
                  </a:lnTo>
                  <a:lnTo>
                    <a:pt x="2423287" y="177800"/>
                  </a:lnTo>
                  <a:lnTo>
                    <a:pt x="2445893" y="185420"/>
                  </a:lnTo>
                  <a:lnTo>
                    <a:pt x="2445766" y="185420"/>
                  </a:lnTo>
                  <a:lnTo>
                    <a:pt x="2467737" y="194310"/>
                  </a:lnTo>
                  <a:lnTo>
                    <a:pt x="2489073" y="203200"/>
                  </a:lnTo>
                  <a:lnTo>
                    <a:pt x="2488946" y="203200"/>
                  </a:lnTo>
                  <a:lnTo>
                    <a:pt x="2509774" y="212090"/>
                  </a:lnTo>
                  <a:lnTo>
                    <a:pt x="2509647" y="212090"/>
                  </a:lnTo>
                  <a:lnTo>
                    <a:pt x="2529840" y="220980"/>
                  </a:lnTo>
                  <a:lnTo>
                    <a:pt x="2549271" y="229870"/>
                  </a:lnTo>
                  <a:lnTo>
                    <a:pt x="2568067" y="238760"/>
                  </a:lnTo>
                  <a:lnTo>
                    <a:pt x="2567940" y="238760"/>
                  </a:lnTo>
                  <a:lnTo>
                    <a:pt x="2586228" y="248920"/>
                  </a:lnTo>
                  <a:lnTo>
                    <a:pt x="2586101" y="248920"/>
                  </a:lnTo>
                  <a:lnTo>
                    <a:pt x="2603627" y="257810"/>
                  </a:lnTo>
                  <a:lnTo>
                    <a:pt x="2603500" y="257810"/>
                  </a:lnTo>
                  <a:lnTo>
                    <a:pt x="2620391" y="267970"/>
                  </a:lnTo>
                  <a:lnTo>
                    <a:pt x="2620264" y="267970"/>
                  </a:lnTo>
                  <a:lnTo>
                    <a:pt x="2636393" y="276860"/>
                  </a:lnTo>
                  <a:lnTo>
                    <a:pt x="2636266" y="276860"/>
                  </a:lnTo>
                  <a:lnTo>
                    <a:pt x="2651633" y="287020"/>
                  </a:lnTo>
                  <a:lnTo>
                    <a:pt x="2651506" y="287020"/>
                  </a:lnTo>
                  <a:lnTo>
                    <a:pt x="2666238" y="295910"/>
                  </a:lnTo>
                  <a:lnTo>
                    <a:pt x="2665984" y="295910"/>
                  </a:lnTo>
                  <a:lnTo>
                    <a:pt x="2679827" y="306070"/>
                  </a:lnTo>
                  <a:lnTo>
                    <a:pt x="2679700" y="306070"/>
                  </a:lnTo>
                  <a:lnTo>
                    <a:pt x="2692781" y="316230"/>
                  </a:lnTo>
                  <a:lnTo>
                    <a:pt x="2692654" y="316230"/>
                  </a:lnTo>
                  <a:lnTo>
                    <a:pt x="2704973" y="326390"/>
                  </a:lnTo>
                  <a:lnTo>
                    <a:pt x="2704719" y="326390"/>
                  </a:lnTo>
                  <a:lnTo>
                    <a:pt x="2716276" y="336550"/>
                  </a:lnTo>
                  <a:lnTo>
                    <a:pt x="2716149" y="336550"/>
                  </a:lnTo>
                  <a:lnTo>
                    <a:pt x="2726817" y="346710"/>
                  </a:lnTo>
                  <a:lnTo>
                    <a:pt x="2726563" y="346710"/>
                  </a:lnTo>
                  <a:lnTo>
                    <a:pt x="2736342" y="356870"/>
                  </a:lnTo>
                  <a:lnTo>
                    <a:pt x="2736215" y="355600"/>
                  </a:lnTo>
                  <a:lnTo>
                    <a:pt x="2745105" y="367030"/>
                  </a:lnTo>
                  <a:lnTo>
                    <a:pt x="2744978" y="365760"/>
                  </a:lnTo>
                  <a:lnTo>
                    <a:pt x="2752979" y="377190"/>
                  </a:lnTo>
                  <a:lnTo>
                    <a:pt x="2752725" y="375920"/>
                  </a:lnTo>
                  <a:lnTo>
                    <a:pt x="2759964" y="387350"/>
                  </a:lnTo>
                  <a:lnTo>
                    <a:pt x="2759710" y="386080"/>
                  </a:lnTo>
                  <a:lnTo>
                    <a:pt x="2766060" y="396240"/>
                  </a:lnTo>
                  <a:lnTo>
                    <a:pt x="2765806" y="396240"/>
                  </a:lnTo>
                  <a:lnTo>
                    <a:pt x="2771267" y="406400"/>
                  </a:lnTo>
                  <a:lnTo>
                    <a:pt x="2771013" y="406400"/>
                  </a:lnTo>
                  <a:lnTo>
                    <a:pt x="2775458" y="416560"/>
                  </a:lnTo>
                  <a:lnTo>
                    <a:pt x="2775204" y="416560"/>
                  </a:lnTo>
                  <a:lnTo>
                    <a:pt x="2778633" y="426720"/>
                  </a:lnTo>
                  <a:lnTo>
                    <a:pt x="2778506" y="426720"/>
                  </a:lnTo>
                  <a:lnTo>
                    <a:pt x="2781046" y="436880"/>
                  </a:lnTo>
                  <a:lnTo>
                    <a:pt x="2780919" y="436880"/>
                  </a:lnTo>
                  <a:lnTo>
                    <a:pt x="2782443" y="447040"/>
                  </a:lnTo>
                  <a:lnTo>
                    <a:pt x="2782316" y="447040"/>
                  </a:lnTo>
                  <a:lnTo>
                    <a:pt x="2782951" y="457200"/>
                  </a:lnTo>
                  <a:lnTo>
                    <a:pt x="2794381" y="501650"/>
                  </a:lnTo>
                  <a:lnTo>
                    <a:pt x="2826766" y="544830"/>
                  </a:lnTo>
                  <a:lnTo>
                    <a:pt x="2878074" y="586740"/>
                  </a:lnTo>
                  <a:lnTo>
                    <a:pt x="2910332" y="607060"/>
                  </a:lnTo>
                  <a:lnTo>
                    <a:pt x="2946908" y="627380"/>
                  </a:lnTo>
                  <a:lnTo>
                    <a:pt x="2987548" y="647700"/>
                  </a:lnTo>
                  <a:lnTo>
                    <a:pt x="3031998" y="666750"/>
                  </a:lnTo>
                  <a:lnTo>
                    <a:pt x="3080258" y="685800"/>
                  </a:lnTo>
                  <a:lnTo>
                    <a:pt x="3132074" y="704850"/>
                  </a:lnTo>
                  <a:lnTo>
                    <a:pt x="3187319" y="722630"/>
                  </a:lnTo>
                  <a:lnTo>
                    <a:pt x="3307194" y="756920"/>
                  </a:lnTo>
                  <a:lnTo>
                    <a:pt x="3438779" y="788670"/>
                  </a:lnTo>
                  <a:lnTo>
                    <a:pt x="3654933" y="830580"/>
                  </a:lnTo>
                  <a:lnTo>
                    <a:pt x="3731260" y="843280"/>
                  </a:lnTo>
                  <a:lnTo>
                    <a:pt x="3809619" y="854710"/>
                  </a:lnTo>
                  <a:lnTo>
                    <a:pt x="3971036" y="875030"/>
                  </a:lnTo>
                  <a:lnTo>
                    <a:pt x="4137914" y="891540"/>
                  </a:lnTo>
                  <a:lnTo>
                    <a:pt x="4308856" y="902970"/>
                  </a:lnTo>
                  <a:lnTo>
                    <a:pt x="4482592" y="910590"/>
                  </a:lnTo>
                  <a:lnTo>
                    <a:pt x="4581474" y="912850"/>
                  </a:lnTo>
                  <a:lnTo>
                    <a:pt x="4594225" y="912850"/>
                  </a:lnTo>
                  <a:lnTo>
                    <a:pt x="4645203" y="912850"/>
                  </a:lnTo>
                  <a:lnTo>
                    <a:pt x="4657852" y="906780"/>
                  </a:lnTo>
                  <a:lnTo>
                    <a:pt x="4582160" y="867410"/>
                  </a:lnTo>
                  <a:lnTo>
                    <a:pt x="4581664" y="900150"/>
                  </a:lnTo>
                  <a:lnTo>
                    <a:pt x="4482846" y="897890"/>
                  </a:lnTo>
                  <a:lnTo>
                    <a:pt x="4309491" y="890270"/>
                  </a:lnTo>
                  <a:lnTo>
                    <a:pt x="4309745" y="890270"/>
                  </a:lnTo>
                  <a:lnTo>
                    <a:pt x="4138803" y="878840"/>
                  </a:lnTo>
                  <a:lnTo>
                    <a:pt x="4139057" y="878840"/>
                  </a:lnTo>
                  <a:lnTo>
                    <a:pt x="3972306" y="862330"/>
                  </a:lnTo>
                  <a:lnTo>
                    <a:pt x="3972433" y="862330"/>
                  </a:lnTo>
                  <a:lnTo>
                    <a:pt x="3891026" y="852170"/>
                  </a:lnTo>
                  <a:lnTo>
                    <a:pt x="3891153" y="852170"/>
                  </a:lnTo>
                  <a:lnTo>
                    <a:pt x="3811270" y="842010"/>
                  </a:lnTo>
                  <a:lnTo>
                    <a:pt x="3811397" y="842010"/>
                  </a:lnTo>
                  <a:lnTo>
                    <a:pt x="3733165" y="830580"/>
                  </a:lnTo>
                  <a:lnTo>
                    <a:pt x="3733292" y="830580"/>
                  </a:lnTo>
                  <a:lnTo>
                    <a:pt x="3656965" y="817880"/>
                  </a:lnTo>
                  <a:lnTo>
                    <a:pt x="3657092" y="817880"/>
                  </a:lnTo>
                  <a:lnTo>
                    <a:pt x="3582924" y="805180"/>
                  </a:lnTo>
                  <a:lnTo>
                    <a:pt x="3511042" y="791210"/>
                  </a:lnTo>
                  <a:lnTo>
                    <a:pt x="3511169" y="791210"/>
                  </a:lnTo>
                  <a:lnTo>
                    <a:pt x="3441573" y="775970"/>
                  </a:lnTo>
                  <a:lnTo>
                    <a:pt x="3441700" y="775970"/>
                  </a:lnTo>
                  <a:lnTo>
                    <a:pt x="3374644" y="760730"/>
                  </a:lnTo>
                  <a:lnTo>
                    <a:pt x="3310369" y="744220"/>
                  </a:lnTo>
                  <a:lnTo>
                    <a:pt x="3310496" y="744220"/>
                  </a:lnTo>
                  <a:lnTo>
                    <a:pt x="3249168" y="727710"/>
                  </a:lnTo>
                  <a:lnTo>
                    <a:pt x="3249295" y="727710"/>
                  </a:lnTo>
                  <a:lnTo>
                    <a:pt x="3191002" y="709930"/>
                  </a:lnTo>
                  <a:lnTo>
                    <a:pt x="3191129" y="709930"/>
                  </a:lnTo>
                  <a:lnTo>
                    <a:pt x="3136138" y="692150"/>
                  </a:lnTo>
                  <a:lnTo>
                    <a:pt x="3136265" y="692150"/>
                  </a:lnTo>
                  <a:lnTo>
                    <a:pt x="3084703" y="674370"/>
                  </a:lnTo>
                  <a:lnTo>
                    <a:pt x="3084830" y="674370"/>
                  </a:lnTo>
                  <a:lnTo>
                    <a:pt x="3036824" y="655320"/>
                  </a:lnTo>
                  <a:lnTo>
                    <a:pt x="3036951" y="655320"/>
                  </a:lnTo>
                  <a:lnTo>
                    <a:pt x="2992628" y="636270"/>
                  </a:lnTo>
                  <a:lnTo>
                    <a:pt x="2992882" y="636270"/>
                  </a:lnTo>
                  <a:lnTo>
                    <a:pt x="2955137" y="617220"/>
                  </a:lnTo>
                  <a:lnTo>
                    <a:pt x="2952623" y="615950"/>
                  </a:lnTo>
                  <a:lnTo>
                    <a:pt x="2952877" y="617220"/>
                  </a:lnTo>
                  <a:lnTo>
                    <a:pt x="2916682" y="596900"/>
                  </a:lnTo>
                  <a:lnTo>
                    <a:pt x="2916936" y="596900"/>
                  </a:lnTo>
                  <a:lnTo>
                    <a:pt x="2885059" y="576580"/>
                  </a:lnTo>
                  <a:lnTo>
                    <a:pt x="2885440" y="576580"/>
                  </a:lnTo>
                  <a:lnTo>
                    <a:pt x="2857881" y="556260"/>
                  </a:lnTo>
                  <a:lnTo>
                    <a:pt x="2858389" y="556260"/>
                  </a:lnTo>
                  <a:lnTo>
                    <a:pt x="2836951" y="537210"/>
                  </a:lnTo>
                  <a:lnTo>
                    <a:pt x="2835529" y="535940"/>
                  </a:lnTo>
                  <a:lnTo>
                    <a:pt x="2836037" y="537210"/>
                  </a:lnTo>
                  <a:lnTo>
                    <a:pt x="2819057" y="516890"/>
                  </a:lnTo>
                  <a:lnTo>
                    <a:pt x="2818003" y="515620"/>
                  </a:lnTo>
                  <a:lnTo>
                    <a:pt x="2818511" y="516890"/>
                  </a:lnTo>
                  <a:lnTo>
                    <a:pt x="2806192" y="496570"/>
                  </a:lnTo>
                  <a:lnTo>
                    <a:pt x="2805430" y="495300"/>
                  </a:lnTo>
                  <a:lnTo>
                    <a:pt x="2798318" y="477520"/>
                  </a:lnTo>
                  <a:lnTo>
                    <a:pt x="2798127" y="477062"/>
                  </a:lnTo>
                  <a:lnTo>
                    <a:pt x="2798026" y="476250"/>
                  </a:lnTo>
                  <a:lnTo>
                    <a:pt x="2795524" y="455930"/>
                  </a:lnTo>
                  <a:lnTo>
                    <a:pt x="2795651" y="455930"/>
                  </a:lnTo>
                  <a:lnTo>
                    <a:pt x="2795016" y="445770"/>
                  </a:lnTo>
                  <a:lnTo>
                    <a:pt x="2782697" y="401320"/>
                  </a:lnTo>
                  <a:lnTo>
                    <a:pt x="2774543" y="386080"/>
                  </a:lnTo>
                  <a:lnTo>
                    <a:pt x="2770505" y="379730"/>
                  </a:lnTo>
                  <a:lnTo>
                    <a:pt x="2768041" y="375920"/>
                  </a:lnTo>
                  <a:lnTo>
                    <a:pt x="2763139" y="368300"/>
                  </a:lnTo>
                  <a:lnTo>
                    <a:pt x="2761069" y="365760"/>
                  </a:lnTo>
                  <a:lnTo>
                    <a:pt x="2754884" y="358140"/>
                  </a:lnTo>
                  <a:lnTo>
                    <a:pt x="2752598" y="355600"/>
                  </a:lnTo>
                  <a:lnTo>
                    <a:pt x="2745740" y="347980"/>
                  </a:lnTo>
                  <a:lnTo>
                    <a:pt x="2735707" y="337820"/>
                  </a:lnTo>
                  <a:lnTo>
                    <a:pt x="2724785" y="326390"/>
                  </a:lnTo>
                  <a:lnTo>
                    <a:pt x="2713101" y="316230"/>
                  </a:lnTo>
                  <a:lnTo>
                    <a:pt x="2673350" y="285750"/>
                  </a:lnTo>
                  <a:lnTo>
                    <a:pt x="2642997" y="266700"/>
                  </a:lnTo>
                  <a:lnTo>
                    <a:pt x="2626741" y="256540"/>
                  </a:lnTo>
                  <a:lnTo>
                    <a:pt x="2609723" y="246380"/>
                  </a:lnTo>
                  <a:lnTo>
                    <a:pt x="2592070" y="237490"/>
                  </a:lnTo>
                  <a:lnTo>
                    <a:pt x="2573655" y="227330"/>
                  </a:lnTo>
                  <a:lnTo>
                    <a:pt x="2535174" y="209550"/>
                  </a:lnTo>
                  <a:lnTo>
                    <a:pt x="2493899" y="191770"/>
                  </a:lnTo>
                  <a:lnTo>
                    <a:pt x="2427732" y="165100"/>
                  </a:lnTo>
                  <a:lnTo>
                    <a:pt x="2404491" y="157480"/>
                  </a:lnTo>
                  <a:lnTo>
                    <a:pt x="2356358" y="140970"/>
                  </a:lnTo>
                  <a:lnTo>
                    <a:pt x="2306320" y="125730"/>
                  </a:lnTo>
                  <a:lnTo>
                    <a:pt x="2254377" y="110490"/>
                  </a:lnTo>
                  <a:lnTo>
                    <a:pt x="2145284" y="82550"/>
                  </a:lnTo>
                  <a:lnTo>
                    <a:pt x="1970405" y="48260"/>
                  </a:lnTo>
                  <a:lnTo>
                    <a:pt x="1909699" y="38100"/>
                  </a:lnTo>
                  <a:lnTo>
                    <a:pt x="1847977" y="29210"/>
                  </a:lnTo>
                  <a:lnTo>
                    <a:pt x="1785239" y="21590"/>
                  </a:lnTo>
                  <a:lnTo>
                    <a:pt x="1721993" y="15240"/>
                  </a:lnTo>
                  <a:lnTo>
                    <a:pt x="1593342" y="5080"/>
                  </a:lnTo>
                  <a:lnTo>
                    <a:pt x="1463167" y="0"/>
                  </a:lnTo>
                  <a:lnTo>
                    <a:pt x="1332484" y="0"/>
                  </a:lnTo>
                  <a:lnTo>
                    <a:pt x="1202563" y="2540"/>
                  </a:lnTo>
                  <a:lnTo>
                    <a:pt x="1074039" y="7620"/>
                  </a:lnTo>
                  <a:lnTo>
                    <a:pt x="886460" y="19050"/>
                  </a:lnTo>
                  <a:lnTo>
                    <a:pt x="766191" y="29210"/>
                  </a:lnTo>
                  <a:lnTo>
                    <a:pt x="595757" y="48260"/>
                  </a:lnTo>
                  <a:lnTo>
                    <a:pt x="440182" y="71120"/>
                  </a:lnTo>
                  <a:lnTo>
                    <a:pt x="392303" y="80010"/>
                  </a:lnTo>
                  <a:lnTo>
                    <a:pt x="346456" y="87630"/>
                  </a:lnTo>
                  <a:lnTo>
                    <a:pt x="324358" y="92710"/>
                  </a:lnTo>
                  <a:lnTo>
                    <a:pt x="305511" y="96659"/>
                  </a:lnTo>
                  <a:lnTo>
                    <a:pt x="303403" y="96659"/>
                  </a:lnTo>
                  <a:lnTo>
                    <a:pt x="302298" y="97345"/>
                  </a:lnTo>
                  <a:lnTo>
                    <a:pt x="281940" y="101600"/>
                  </a:lnTo>
                  <a:lnTo>
                    <a:pt x="261747" y="105410"/>
                  </a:lnTo>
                  <a:lnTo>
                    <a:pt x="242062" y="110490"/>
                  </a:lnTo>
                  <a:lnTo>
                    <a:pt x="204851" y="120650"/>
                  </a:lnTo>
                  <a:lnTo>
                    <a:pt x="187198" y="124460"/>
                  </a:lnTo>
                  <a:lnTo>
                    <a:pt x="170307" y="129540"/>
                  </a:lnTo>
                  <a:lnTo>
                    <a:pt x="123825" y="144780"/>
                  </a:lnTo>
                  <a:lnTo>
                    <a:pt x="84074" y="160020"/>
                  </a:lnTo>
                  <a:lnTo>
                    <a:pt x="51562" y="176530"/>
                  </a:lnTo>
                  <a:lnTo>
                    <a:pt x="42418" y="181610"/>
                  </a:lnTo>
                  <a:lnTo>
                    <a:pt x="33909" y="186690"/>
                  </a:lnTo>
                  <a:lnTo>
                    <a:pt x="26543" y="193040"/>
                  </a:lnTo>
                  <a:lnTo>
                    <a:pt x="19939" y="198120"/>
                  </a:lnTo>
                  <a:lnTo>
                    <a:pt x="0" y="233680"/>
                  </a:lnTo>
                  <a:lnTo>
                    <a:pt x="889" y="233781"/>
                  </a:lnTo>
                  <a:lnTo>
                    <a:pt x="508" y="236359"/>
                  </a:lnTo>
                  <a:lnTo>
                    <a:pt x="14097" y="236359"/>
                  </a:lnTo>
                  <a:lnTo>
                    <a:pt x="16637" y="223659"/>
                  </a:lnTo>
                  <a:lnTo>
                    <a:pt x="23228" y="223659"/>
                  </a:lnTo>
                  <a:lnTo>
                    <a:pt x="28575" y="210959"/>
                  </a:lnTo>
                  <a:lnTo>
                    <a:pt x="34163" y="210959"/>
                  </a:lnTo>
                  <a:lnTo>
                    <a:pt x="41402" y="198259"/>
                  </a:lnTo>
                  <a:lnTo>
                    <a:pt x="57785" y="198259"/>
                  </a:lnTo>
                  <a:lnTo>
                    <a:pt x="67564" y="185559"/>
                  </a:lnTo>
                  <a:lnTo>
                    <a:pt x="77851" y="185559"/>
                  </a:lnTo>
                  <a:lnTo>
                    <a:pt x="89408" y="172859"/>
                  </a:lnTo>
                  <a:lnTo>
                    <a:pt x="114427" y="172859"/>
                  </a:lnTo>
                  <a:lnTo>
                    <a:pt x="128397" y="160159"/>
                  </a:lnTo>
                  <a:lnTo>
                    <a:pt x="142748" y="160159"/>
                  </a:lnTo>
                  <a:lnTo>
                    <a:pt x="158242" y="147459"/>
                  </a:lnTo>
                  <a:lnTo>
                    <a:pt x="191008" y="147459"/>
                  </a:lnTo>
                  <a:lnTo>
                    <a:pt x="208534" y="134759"/>
                  </a:lnTo>
                  <a:lnTo>
                    <a:pt x="245618" y="134759"/>
                  </a:lnTo>
                  <a:lnTo>
                    <a:pt x="265176" y="122059"/>
                  </a:lnTo>
                  <a:lnTo>
                    <a:pt x="285242" y="122059"/>
                  </a:lnTo>
                  <a:lnTo>
                    <a:pt x="306070" y="109359"/>
                  </a:lnTo>
                  <a:lnTo>
                    <a:pt x="349504" y="109359"/>
                  </a:lnTo>
                  <a:lnTo>
                    <a:pt x="372110" y="96659"/>
                  </a:lnTo>
                  <a:lnTo>
                    <a:pt x="395097" y="96659"/>
                  </a:lnTo>
                  <a:lnTo>
                    <a:pt x="443103" y="83959"/>
                  </a:lnTo>
                  <a:lnTo>
                    <a:pt x="492887" y="83959"/>
                  </a:lnTo>
                  <a:lnTo>
                    <a:pt x="544830" y="71259"/>
                  </a:lnTo>
                  <a:lnTo>
                    <a:pt x="598424" y="71259"/>
                  </a:lnTo>
                  <a:lnTo>
                    <a:pt x="653796" y="58559"/>
                  </a:lnTo>
                  <a:lnTo>
                    <a:pt x="710565" y="58559"/>
                  </a:lnTo>
                  <a:lnTo>
                    <a:pt x="768858" y="45859"/>
                  </a:lnTo>
                  <a:lnTo>
                    <a:pt x="828294" y="45859"/>
                  </a:lnTo>
                  <a:lnTo>
                    <a:pt x="889127" y="33159"/>
                  </a:lnTo>
                  <a:lnTo>
                    <a:pt x="1013206" y="33159"/>
                  </a:lnTo>
                  <a:lnTo>
                    <a:pt x="1076579" y="20459"/>
                  </a:lnTo>
                  <a:lnTo>
                    <a:pt x="1530477" y="20459"/>
                  </a:lnTo>
                  <a:lnTo>
                    <a:pt x="1562862" y="33159"/>
                  </a:lnTo>
                  <a:lnTo>
                    <a:pt x="1594993" y="33159"/>
                  </a:lnTo>
                  <a:lnTo>
                    <a:pt x="1627378" y="45859"/>
                  </a:lnTo>
                  <a:lnTo>
                    <a:pt x="1659255" y="45859"/>
                  </a:lnTo>
                  <a:lnTo>
                    <a:pt x="1691386" y="58559"/>
                  </a:lnTo>
                  <a:lnTo>
                    <a:pt x="1723009" y="58559"/>
                  </a:lnTo>
                  <a:lnTo>
                    <a:pt x="1754886" y="71259"/>
                  </a:lnTo>
                  <a:lnTo>
                    <a:pt x="1754759" y="71259"/>
                  </a:lnTo>
                  <a:lnTo>
                    <a:pt x="1786382" y="83959"/>
                  </a:lnTo>
                  <a:lnTo>
                    <a:pt x="1817497" y="83959"/>
                  </a:lnTo>
                  <a:lnTo>
                    <a:pt x="1848612" y="96659"/>
                  </a:lnTo>
                  <a:lnTo>
                    <a:pt x="1848485" y="96659"/>
                  </a:lnTo>
                  <a:lnTo>
                    <a:pt x="1879600" y="109359"/>
                  </a:lnTo>
                  <a:lnTo>
                    <a:pt x="1879473" y="109359"/>
                  </a:lnTo>
                  <a:lnTo>
                    <a:pt x="1910207" y="122059"/>
                  </a:lnTo>
                  <a:lnTo>
                    <a:pt x="1910080" y="122059"/>
                  </a:lnTo>
                  <a:lnTo>
                    <a:pt x="1940560" y="134759"/>
                  </a:lnTo>
                  <a:lnTo>
                    <a:pt x="1940433" y="134759"/>
                  </a:lnTo>
                  <a:lnTo>
                    <a:pt x="1970659" y="147459"/>
                  </a:lnTo>
                  <a:lnTo>
                    <a:pt x="1970532" y="147459"/>
                  </a:lnTo>
                  <a:lnTo>
                    <a:pt x="2000504" y="160159"/>
                  </a:lnTo>
                  <a:lnTo>
                    <a:pt x="2000377" y="160159"/>
                  </a:lnTo>
                  <a:lnTo>
                    <a:pt x="2029968" y="185559"/>
                  </a:lnTo>
                  <a:lnTo>
                    <a:pt x="2029841" y="185559"/>
                  </a:lnTo>
                  <a:lnTo>
                    <a:pt x="2059178" y="198259"/>
                  </a:lnTo>
                  <a:lnTo>
                    <a:pt x="2059051" y="198259"/>
                  </a:lnTo>
                  <a:lnTo>
                    <a:pt x="2116582" y="223659"/>
                  </a:lnTo>
                  <a:lnTo>
                    <a:pt x="2116455" y="223659"/>
                  </a:lnTo>
                  <a:lnTo>
                    <a:pt x="2144776" y="249059"/>
                  </a:lnTo>
                  <a:lnTo>
                    <a:pt x="2144649" y="249059"/>
                  </a:lnTo>
                  <a:lnTo>
                    <a:pt x="2200021" y="287159"/>
                  </a:lnTo>
                  <a:lnTo>
                    <a:pt x="2199767" y="287159"/>
                  </a:lnTo>
                  <a:lnTo>
                    <a:pt x="2253488" y="325259"/>
                  </a:lnTo>
                  <a:lnTo>
                    <a:pt x="2253234" y="325259"/>
                  </a:lnTo>
                  <a:lnTo>
                    <a:pt x="2305177" y="363359"/>
                  </a:lnTo>
                  <a:lnTo>
                    <a:pt x="2304923" y="363359"/>
                  </a:lnTo>
                  <a:lnTo>
                    <a:pt x="2354961" y="401459"/>
                  </a:lnTo>
                  <a:lnTo>
                    <a:pt x="2354834" y="401459"/>
                  </a:lnTo>
                  <a:lnTo>
                    <a:pt x="2402840" y="452259"/>
                  </a:lnTo>
                  <a:lnTo>
                    <a:pt x="2402713" y="452259"/>
                  </a:lnTo>
                  <a:lnTo>
                    <a:pt x="2425827" y="477659"/>
                  </a:lnTo>
                  <a:lnTo>
                    <a:pt x="2425700" y="477659"/>
                  </a:lnTo>
                  <a:lnTo>
                    <a:pt x="2448433" y="503059"/>
                  </a:lnTo>
                  <a:lnTo>
                    <a:pt x="2448306" y="503059"/>
                  </a:lnTo>
                  <a:lnTo>
                    <a:pt x="2470277" y="515759"/>
                  </a:lnTo>
                  <a:lnTo>
                    <a:pt x="2470150" y="515759"/>
                  </a:lnTo>
                  <a:lnTo>
                    <a:pt x="2491613" y="541159"/>
                  </a:lnTo>
                  <a:lnTo>
                    <a:pt x="2491486" y="541159"/>
                  </a:lnTo>
                  <a:lnTo>
                    <a:pt x="2512441" y="566559"/>
                  </a:lnTo>
                  <a:lnTo>
                    <a:pt x="2512314" y="566559"/>
                  </a:lnTo>
                  <a:lnTo>
                    <a:pt x="2532507" y="591959"/>
                  </a:lnTo>
                  <a:lnTo>
                    <a:pt x="2532380" y="591959"/>
                  </a:lnTo>
                  <a:lnTo>
                    <a:pt x="2552065" y="617359"/>
                  </a:lnTo>
                  <a:lnTo>
                    <a:pt x="2551938" y="617359"/>
                  </a:lnTo>
                  <a:lnTo>
                    <a:pt x="2570861" y="642759"/>
                  </a:lnTo>
                  <a:lnTo>
                    <a:pt x="2589149" y="668159"/>
                  </a:lnTo>
                  <a:lnTo>
                    <a:pt x="2589022" y="668159"/>
                  </a:lnTo>
                  <a:lnTo>
                    <a:pt x="2606548" y="693559"/>
                  </a:lnTo>
                  <a:lnTo>
                    <a:pt x="2606421" y="693559"/>
                  </a:lnTo>
                  <a:lnTo>
                    <a:pt x="2623312" y="718959"/>
                  </a:lnTo>
                  <a:lnTo>
                    <a:pt x="2623185" y="718959"/>
                  </a:lnTo>
                  <a:lnTo>
                    <a:pt x="2639441" y="744359"/>
                  </a:lnTo>
                  <a:lnTo>
                    <a:pt x="2639314" y="744359"/>
                  </a:lnTo>
                  <a:lnTo>
                    <a:pt x="2654808" y="782459"/>
                  </a:lnTo>
                  <a:lnTo>
                    <a:pt x="2654681" y="782459"/>
                  </a:lnTo>
                  <a:lnTo>
                    <a:pt x="2669413" y="807859"/>
                  </a:lnTo>
                  <a:lnTo>
                    <a:pt x="2669286" y="807859"/>
                  </a:lnTo>
                  <a:lnTo>
                    <a:pt x="2683256" y="833259"/>
                  </a:lnTo>
                  <a:lnTo>
                    <a:pt x="2683129" y="833259"/>
                  </a:lnTo>
                  <a:lnTo>
                    <a:pt x="2696337" y="858659"/>
                  </a:lnTo>
                  <a:lnTo>
                    <a:pt x="2696210" y="858659"/>
                  </a:lnTo>
                  <a:lnTo>
                    <a:pt x="2708529" y="884059"/>
                  </a:lnTo>
                  <a:lnTo>
                    <a:pt x="2708402" y="884059"/>
                  </a:lnTo>
                  <a:lnTo>
                    <a:pt x="2719959" y="909459"/>
                  </a:lnTo>
                  <a:lnTo>
                    <a:pt x="2719832" y="909459"/>
                  </a:lnTo>
                  <a:lnTo>
                    <a:pt x="2730500" y="947559"/>
                  </a:lnTo>
                  <a:lnTo>
                    <a:pt x="2740406" y="972959"/>
                  </a:lnTo>
                  <a:lnTo>
                    <a:pt x="2749296" y="998359"/>
                  </a:lnTo>
                  <a:lnTo>
                    <a:pt x="2757297" y="1023759"/>
                  </a:lnTo>
                  <a:lnTo>
                    <a:pt x="2764536" y="1061859"/>
                  </a:lnTo>
                  <a:lnTo>
                    <a:pt x="2770759" y="1087259"/>
                  </a:lnTo>
                  <a:lnTo>
                    <a:pt x="2776093" y="1112659"/>
                  </a:lnTo>
                  <a:lnTo>
                    <a:pt x="2780538" y="1138059"/>
                  </a:lnTo>
                  <a:lnTo>
                    <a:pt x="2783967" y="1176159"/>
                  </a:lnTo>
                  <a:lnTo>
                    <a:pt x="2783840" y="1176159"/>
                  </a:lnTo>
                  <a:lnTo>
                    <a:pt x="2786380" y="1201559"/>
                  </a:lnTo>
                  <a:lnTo>
                    <a:pt x="2787904" y="1226959"/>
                  </a:lnTo>
                  <a:lnTo>
                    <a:pt x="2788412" y="1252359"/>
                  </a:lnTo>
                  <a:lnTo>
                    <a:pt x="2791206" y="1315859"/>
                  </a:lnTo>
                  <a:lnTo>
                    <a:pt x="2799334" y="1379359"/>
                  </a:lnTo>
                  <a:lnTo>
                    <a:pt x="2812542" y="1430159"/>
                  </a:lnTo>
                  <a:lnTo>
                    <a:pt x="2830957" y="1493659"/>
                  </a:lnTo>
                  <a:lnTo>
                    <a:pt x="2854071" y="1544459"/>
                  </a:lnTo>
                  <a:lnTo>
                    <a:pt x="2881884" y="1607959"/>
                  </a:lnTo>
                  <a:lnTo>
                    <a:pt x="2914015" y="1658759"/>
                  </a:lnTo>
                  <a:lnTo>
                    <a:pt x="2950718" y="1722259"/>
                  </a:lnTo>
                  <a:lnTo>
                    <a:pt x="2991358" y="1773059"/>
                  </a:lnTo>
                  <a:lnTo>
                    <a:pt x="3035935" y="1823859"/>
                  </a:lnTo>
                  <a:lnTo>
                    <a:pt x="3084322" y="1874659"/>
                  </a:lnTo>
                  <a:lnTo>
                    <a:pt x="3136392" y="1925459"/>
                  </a:lnTo>
                  <a:lnTo>
                    <a:pt x="3191764" y="1976259"/>
                  </a:lnTo>
                  <a:lnTo>
                    <a:pt x="3250438" y="2027059"/>
                  </a:lnTo>
                  <a:lnTo>
                    <a:pt x="3312287" y="2077847"/>
                  </a:lnTo>
                  <a:lnTo>
                    <a:pt x="3376930" y="2115947"/>
                  </a:lnTo>
                  <a:lnTo>
                    <a:pt x="3444367" y="2166747"/>
                  </a:lnTo>
                  <a:lnTo>
                    <a:pt x="3514344" y="2204847"/>
                  </a:lnTo>
                  <a:lnTo>
                    <a:pt x="3586734" y="2242947"/>
                  </a:lnTo>
                  <a:lnTo>
                    <a:pt x="3661410" y="2281047"/>
                  </a:lnTo>
                  <a:lnTo>
                    <a:pt x="3738118" y="2319147"/>
                  </a:lnTo>
                  <a:lnTo>
                    <a:pt x="3816731" y="2344547"/>
                  </a:lnTo>
                  <a:lnTo>
                    <a:pt x="3896995" y="2382647"/>
                  </a:lnTo>
                  <a:lnTo>
                    <a:pt x="4062095" y="2433447"/>
                  </a:lnTo>
                  <a:lnTo>
                    <a:pt x="4146423" y="2446147"/>
                  </a:lnTo>
                  <a:lnTo>
                    <a:pt x="4231894" y="2471547"/>
                  </a:lnTo>
                  <a:lnTo>
                    <a:pt x="4492879" y="2509647"/>
                  </a:lnTo>
                  <a:lnTo>
                    <a:pt x="4592358" y="2509647"/>
                  </a:lnTo>
                  <a:lnTo>
                    <a:pt x="4591812" y="2535047"/>
                  </a:lnTo>
                  <a:lnTo>
                    <a:pt x="4668901" y="25096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6429413" y="5919842"/>
            <a:ext cx="1904810" cy="6898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207" spc="-4" dirty="0">
                <a:solidFill>
                  <a:srgbClr val="8B1515"/>
                </a:solidFill>
                <a:latin typeface="Calibri"/>
                <a:cs typeface="Calibri"/>
              </a:rPr>
              <a:t>[output</a:t>
            </a:r>
            <a:r>
              <a:rPr sz="2207" spc="-54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220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2207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084312" y="3319995"/>
            <a:ext cx="1406079" cy="46762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 marR="4191">
              <a:spcBef>
                <a:spcPts val="83"/>
              </a:spcBef>
            </a:pPr>
            <a:r>
              <a:rPr sz="1485" spc="-4" dirty="0">
                <a:solidFill>
                  <a:srgbClr val="8B1515"/>
                </a:solidFill>
                <a:latin typeface="Calibri"/>
                <a:cs typeface="Calibri"/>
              </a:rPr>
              <a:t>[decoder </a:t>
            </a:r>
            <a:r>
              <a:rPr sz="1485" spc="-12" dirty="0">
                <a:solidFill>
                  <a:srgbClr val="8B1515"/>
                </a:solidFill>
                <a:latin typeface="Calibri"/>
                <a:cs typeface="Calibri"/>
              </a:rPr>
              <a:t>attends </a:t>
            </a:r>
            <a:r>
              <a:rPr sz="1485" spc="-9" dirty="0">
                <a:solidFill>
                  <a:srgbClr val="8B1515"/>
                </a:solidFill>
                <a:latin typeface="Calibri"/>
                <a:cs typeface="Calibri"/>
              </a:rPr>
              <a:t> to</a:t>
            </a:r>
            <a:r>
              <a:rPr sz="1485" spc="-33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485" spc="-4" dirty="0">
                <a:solidFill>
                  <a:srgbClr val="8B1515"/>
                </a:solidFill>
                <a:latin typeface="Calibri"/>
                <a:cs typeface="Calibri"/>
              </a:rPr>
              <a:t>encoder</a:t>
            </a:r>
            <a:r>
              <a:rPr sz="1485" spc="-25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485" spc="-12" dirty="0">
                <a:solidFill>
                  <a:srgbClr val="8B1515"/>
                </a:solidFill>
                <a:latin typeface="Calibri"/>
                <a:cs typeface="Calibri"/>
              </a:rPr>
              <a:t>states]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51203" y="1968608"/>
            <a:ext cx="6555772" cy="303176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>
              <a:spcBef>
                <a:spcPts val="87"/>
              </a:spcBef>
            </a:pPr>
            <a:r>
              <a:rPr sz="1898" spc="-4" dirty="0">
                <a:latin typeface="Calibri"/>
                <a:cs typeface="Calibri"/>
              </a:rPr>
              <a:t>Looking back </a:t>
            </a:r>
            <a:r>
              <a:rPr sz="1898" dirty="0">
                <a:latin typeface="Calibri"/>
                <a:cs typeface="Calibri"/>
              </a:rPr>
              <a:t>at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whole model,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zooming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in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on</a:t>
            </a:r>
            <a:r>
              <a:rPr sz="1898" dirty="0">
                <a:latin typeface="Calibri"/>
                <a:cs typeface="Calibri"/>
              </a:rPr>
              <a:t> an </a:t>
            </a:r>
            <a:r>
              <a:rPr sz="1898" spc="-4" dirty="0">
                <a:latin typeface="Calibri"/>
                <a:cs typeface="Calibri"/>
              </a:rPr>
              <a:t>Encoder block:</a:t>
            </a:r>
            <a:endParaRPr sz="1898">
              <a:latin typeface="Calibri"/>
              <a:cs typeface="Calibri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7195529" y="2615049"/>
            <a:ext cx="193834" cy="251984"/>
            <a:chOff x="8721852" y="1888210"/>
            <a:chExt cx="234950" cy="305435"/>
          </a:xfrm>
        </p:grpSpPr>
        <p:pic>
          <p:nvPicPr>
            <p:cNvPr id="47" name="object 4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21852" y="1888210"/>
              <a:ext cx="234670" cy="30482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6" y="1988057"/>
              <a:ext cx="76200" cy="146684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6775905" y="2413964"/>
            <a:ext cx="1054560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dirty="0">
                <a:solidFill>
                  <a:srgbClr val="8B1515"/>
                </a:solidFill>
                <a:latin typeface="Calibri"/>
                <a:cs typeface="Calibri"/>
              </a:rPr>
              <a:t>[p</a:t>
            </a:r>
            <a:r>
              <a:rPr sz="1485" spc="-25" dirty="0">
                <a:solidFill>
                  <a:srgbClr val="8B1515"/>
                </a:solidFill>
                <a:latin typeface="Calibri"/>
                <a:cs typeface="Calibri"/>
              </a:rPr>
              <a:t>r</a:t>
            </a:r>
            <a:r>
              <a:rPr sz="1485" dirty="0">
                <a:solidFill>
                  <a:srgbClr val="8B1515"/>
                </a:solidFill>
                <a:latin typeface="Calibri"/>
                <a:cs typeface="Calibri"/>
              </a:rPr>
              <a:t>edi</a:t>
            </a:r>
            <a:r>
              <a:rPr sz="1485" spc="-9" dirty="0">
                <a:solidFill>
                  <a:srgbClr val="8B1515"/>
                </a:solidFill>
                <a:latin typeface="Calibri"/>
                <a:cs typeface="Calibri"/>
              </a:rPr>
              <a:t>c</a:t>
            </a:r>
            <a:r>
              <a:rPr sz="1485" dirty="0">
                <a:solidFill>
                  <a:srgbClr val="8B1515"/>
                </a:solidFill>
                <a:latin typeface="Calibri"/>
                <a:cs typeface="Calibri"/>
              </a:rPr>
              <a:t>t</a:t>
            </a:r>
            <a:r>
              <a:rPr sz="1485" spc="-12" dirty="0">
                <a:solidFill>
                  <a:srgbClr val="8B1515"/>
                </a:solidFill>
                <a:latin typeface="Calibri"/>
                <a:cs typeface="Calibri"/>
              </a:rPr>
              <a:t>i</a:t>
            </a:r>
            <a:r>
              <a:rPr sz="1485" spc="-4" dirty="0">
                <a:solidFill>
                  <a:srgbClr val="8B1515"/>
                </a:solidFill>
                <a:latin typeface="Calibri"/>
                <a:cs typeface="Calibri"/>
              </a:rPr>
              <a:t>ons!]</a:t>
            </a:r>
            <a:endParaRPr sz="1485">
              <a:latin typeface="Calibri"/>
              <a:cs typeface="Calibri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1273644" y="3106674"/>
            <a:ext cx="2887599" cy="1630299"/>
            <a:chOff x="1543811" y="2484120"/>
            <a:chExt cx="3500120" cy="1976120"/>
          </a:xfrm>
        </p:grpSpPr>
        <p:pic>
          <p:nvPicPr>
            <p:cNvPr id="51" name="object 5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43811" y="2484120"/>
              <a:ext cx="3499866" cy="1975865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2418587" y="3968496"/>
              <a:ext cx="2101850" cy="289560"/>
            </a:xfrm>
            <a:custGeom>
              <a:avLst/>
              <a:gdLst/>
              <a:ahLst/>
              <a:cxnLst/>
              <a:rect l="l" t="t" r="r" b="b"/>
              <a:pathLst>
                <a:path w="2101850" h="289560">
                  <a:moveTo>
                    <a:pt x="2101595" y="0"/>
                  </a:moveTo>
                  <a:lnTo>
                    <a:pt x="0" y="0"/>
                  </a:lnTo>
                  <a:lnTo>
                    <a:pt x="0" y="289559"/>
                  </a:lnTo>
                  <a:lnTo>
                    <a:pt x="2101595" y="289559"/>
                  </a:lnTo>
                  <a:lnTo>
                    <a:pt x="2101595" y="0"/>
                  </a:lnTo>
                  <a:close/>
                </a:path>
              </a:pathLst>
            </a:custGeom>
            <a:solidFill>
              <a:srgbClr val="F6C2C2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2024567" y="4316050"/>
            <a:ext cx="1675875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spc="4" dirty="0">
                <a:latin typeface="Calibri"/>
                <a:cs typeface="Calibri"/>
              </a:rPr>
              <a:t>Multi-Head</a:t>
            </a:r>
            <a:r>
              <a:rPr sz="1485" spc="-83" dirty="0">
                <a:latin typeface="Calibri"/>
                <a:cs typeface="Calibri"/>
              </a:rPr>
              <a:t> </a:t>
            </a:r>
            <a:r>
              <a:rPr sz="1485" spc="4" dirty="0">
                <a:latin typeface="Calibri"/>
                <a:cs typeface="Calibri"/>
              </a:rPr>
              <a:t>Attention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917384" y="3976726"/>
            <a:ext cx="1901142" cy="220028"/>
          </a:xfrm>
          <a:custGeom>
            <a:avLst/>
            <a:gdLst/>
            <a:ahLst/>
            <a:cxnLst/>
            <a:rect l="l" t="t" r="r" b="b"/>
            <a:pathLst>
              <a:path w="2304415" h="266700">
                <a:moveTo>
                  <a:pt x="2304288" y="0"/>
                </a:moveTo>
                <a:lnTo>
                  <a:pt x="0" y="0"/>
                </a:lnTo>
                <a:lnTo>
                  <a:pt x="0" y="266700"/>
                </a:lnTo>
                <a:lnTo>
                  <a:pt x="2304288" y="266700"/>
                </a:lnTo>
                <a:lnTo>
                  <a:pt x="2304288" y="0"/>
                </a:lnTo>
                <a:close/>
              </a:path>
            </a:pathLst>
          </a:custGeom>
          <a:solidFill>
            <a:srgbClr val="F6C2C2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55" name="object 55"/>
          <p:cNvSpPr txBox="1"/>
          <p:nvPr/>
        </p:nvSpPr>
        <p:spPr>
          <a:xfrm>
            <a:off x="1994706" y="3952418"/>
            <a:ext cx="1746600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spc="29" dirty="0">
                <a:latin typeface="Calibri"/>
                <a:cs typeface="Calibri"/>
              </a:rPr>
              <a:t>Residual</a:t>
            </a:r>
            <a:r>
              <a:rPr sz="1485" spc="-66" dirty="0">
                <a:latin typeface="Calibri"/>
                <a:cs typeface="Calibri"/>
              </a:rPr>
              <a:t> </a:t>
            </a:r>
            <a:r>
              <a:rPr sz="1485" spc="-4" dirty="0">
                <a:latin typeface="Calibri"/>
                <a:cs typeface="Calibri"/>
              </a:rPr>
              <a:t>+</a:t>
            </a:r>
            <a:r>
              <a:rPr sz="1485" spc="-58" dirty="0">
                <a:latin typeface="Calibri"/>
                <a:cs typeface="Calibri"/>
              </a:rPr>
              <a:t> </a:t>
            </a:r>
            <a:r>
              <a:rPr sz="1485" spc="21" dirty="0">
                <a:latin typeface="Calibri"/>
                <a:cs typeface="Calibri"/>
              </a:rPr>
              <a:t>LayerNorm</a:t>
            </a:r>
            <a:endParaRPr sz="1485">
              <a:latin typeface="Calibri"/>
              <a:cs typeface="Calibri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1522382" y="3612108"/>
            <a:ext cx="2214420" cy="1116902"/>
            <a:chOff x="1845310" y="3096767"/>
            <a:chExt cx="2684145" cy="1353820"/>
          </a:xfrm>
        </p:grpSpPr>
        <p:pic>
          <p:nvPicPr>
            <p:cNvPr id="57" name="object 5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285744" y="4258055"/>
              <a:ext cx="183895" cy="192277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436366" y="3805427"/>
              <a:ext cx="76073" cy="163449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1845310" y="3641597"/>
              <a:ext cx="1451610" cy="806450"/>
            </a:xfrm>
            <a:custGeom>
              <a:avLst/>
              <a:gdLst/>
              <a:ahLst/>
              <a:cxnLst/>
              <a:rect l="l" t="t" r="r" b="b"/>
              <a:pathLst>
                <a:path w="1451610" h="806450">
                  <a:moveTo>
                    <a:pt x="1438020" y="804227"/>
                  </a:moveTo>
                  <a:lnTo>
                    <a:pt x="1438910" y="806450"/>
                  </a:lnTo>
                  <a:lnTo>
                    <a:pt x="1445006" y="805180"/>
                  </a:lnTo>
                  <a:lnTo>
                    <a:pt x="1439164" y="805180"/>
                  </a:lnTo>
                  <a:lnTo>
                    <a:pt x="1438020" y="804227"/>
                  </a:lnTo>
                  <a:close/>
                </a:path>
                <a:path w="1451610" h="806450">
                  <a:moveTo>
                    <a:pt x="1437893" y="803910"/>
                  </a:moveTo>
                  <a:lnTo>
                    <a:pt x="1438020" y="804227"/>
                  </a:lnTo>
                  <a:lnTo>
                    <a:pt x="1439164" y="805180"/>
                  </a:lnTo>
                  <a:lnTo>
                    <a:pt x="1437893" y="803910"/>
                  </a:lnTo>
                  <a:close/>
                </a:path>
                <a:path w="1451610" h="806450">
                  <a:moveTo>
                    <a:pt x="1451102" y="803910"/>
                  </a:moveTo>
                  <a:lnTo>
                    <a:pt x="1437893" y="803910"/>
                  </a:lnTo>
                  <a:lnTo>
                    <a:pt x="1439164" y="805180"/>
                  </a:lnTo>
                  <a:lnTo>
                    <a:pt x="1445006" y="805180"/>
                  </a:lnTo>
                  <a:lnTo>
                    <a:pt x="1451102" y="803910"/>
                  </a:lnTo>
                  <a:close/>
                </a:path>
                <a:path w="1451610" h="806450">
                  <a:moveTo>
                    <a:pt x="1450752" y="802639"/>
                  </a:moveTo>
                  <a:lnTo>
                    <a:pt x="1436115" y="802639"/>
                  </a:lnTo>
                  <a:lnTo>
                    <a:pt x="1438020" y="804227"/>
                  </a:lnTo>
                  <a:lnTo>
                    <a:pt x="1437893" y="803910"/>
                  </a:lnTo>
                  <a:lnTo>
                    <a:pt x="1451102" y="803910"/>
                  </a:lnTo>
                  <a:lnTo>
                    <a:pt x="1450752" y="802639"/>
                  </a:lnTo>
                  <a:close/>
                </a:path>
                <a:path w="1451610" h="806450">
                  <a:moveTo>
                    <a:pt x="1447482" y="796289"/>
                  </a:moveTo>
                  <a:lnTo>
                    <a:pt x="1425955" y="796289"/>
                  </a:lnTo>
                  <a:lnTo>
                    <a:pt x="1433067" y="800100"/>
                  </a:lnTo>
                  <a:lnTo>
                    <a:pt x="1432178" y="800100"/>
                  </a:lnTo>
                  <a:lnTo>
                    <a:pt x="1437259" y="803910"/>
                  </a:lnTo>
                  <a:lnTo>
                    <a:pt x="1436115" y="802639"/>
                  </a:lnTo>
                  <a:lnTo>
                    <a:pt x="1450752" y="802639"/>
                  </a:lnTo>
                  <a:lnTo>
                    <a:pt x="1449704" y="798830"/>
                  </a:lnTo>
                  <a:lnTo>
                    <a:pt x="1447482" y="796289"/>
                  </a:lnTo>
                  <a:close/>
                </a:path>
                <a:path w="1451610" h="806450">
                  <a:moveTo>
                    <a:pt x="402282" y="31748"/>
                  </a:moveTo>
                  <a:lnTo>
                    <a:pt x="345820" y="43180"/>
                  </a:lnTo>
                  <a:lnTo>
                    <a:pt x="303275" y="55880"/>
                  </a:lnTo>
                  <a:lnTo>
                    <a:pt x="262127" y="71119"/>
                  </a:lnTo>
                  <a:lnTo>
                    <a:pt x="242062" y="81280"/>
                  </a:lnTo>
                  <a:lnTo>
                    <a:pt x="222631" y="90169"/>
                  </a:lnTo>
                  <a:lnTo>
                    <a:pt x="185165" y="111760"/>
                  </a:lnTo>
                  <a:lnTo>
                    <a:pt x="150240" y="135889"/>
                  </a:lnTo>
                  <a:lnTo>
                    <a:pt x="117982" y="161289"/>
                  </a:lnTo>
                  <a:lnTo>
                    <a:pt x="88900" y="189230"/>
                  </a:lnTo>
                  <a:lnTo>
                    <a:pt x="63372" y="218439"/>
                  </a:lnTo>
                  <a:lnTo>
                    <a:pt x="32257" y="264160"/>
                  </a:lnTo>
                  <a:lnTo>
                    <a:pt x="10921" y="313689"/>
                  </a:lnTo>
                  <a:lnTo>
                    <a:pt x="634" y="363219"/>
                  </a:lnTo>
                  <a:lnTo>
                    <a:pt x="0" y="381000"/>
                  </a:lnTo>
                  <a:lnTo>
                    <a:pt x="1142" y="397510"/>
                  </a:lnTo>
                  <a:lnTo>
                    <a:pt x="16890" y="448310"/>
                  </a:lnTo>
                  <a:lnTo>
                    <a:pt x="36702" y="481330"/>
                  </a:lnTo>
                  <a:lnTo>
                    <a:pt x="63626" y="513080"/>
                  </a:lnTo>
                  <a:lnTo>
                    <a:pt x="96646" y="543560"/>
                  </a:lnTo>
                  <a:lnTo>
                    <a:pt x="135508" y="572769"/>
                  </a:lnTo>
                  <a:lnTo>
                    <a:pt x="179577" y="600710"/>
                  </a:lnTo>
                  <a:lnTo>
                    <a:pt x="228345" y="626110"/>
                  </a:lnTo>
                  <a:lnTo>
                    <a:pt x="281304" y="648969"/>
                  </a:lnTo>
                  <a:lnTo>
                    <a:pt x="367410" y="680719"/>
                  </a:lnTo>
                  <a:lnTo>
                    <a:pt x="492251" y="712469"/>
                  </a:lnTo>
                  <a:lnTo>
                    <a:pt x="590803" y="727710"/>
                  </a:lnTo>
                  <a:lnTo>
                    <a:pt x="657987" y="732789"/>
                  </a:lnTo>
                  <a:lnTo>
                    <a:pt x="691769" y="735330"/>
                  </a:lnTo>
                  <a:lnTo>
                    <a:pt x="792860" y="735330"/>
                  </a:lnTo>
                  <a:lnTo>
                    <a:pt x="859789" y="736600"/>
                  </a:lnTo>
                  <a:lnTo>
                    <a:pt x="925448" y="739139"/>
                  </a:lnTo>
                  <a:lnTo>
                    <a:pt x="989583" y="741680"/>
                  </a:lnTo>
                  <a:lnTo>
                    <a:pt x="1020826" y="742950"/>
                  </a:lnTo>
                  <a:lnTo>
                    <a:pt x="1051559" y="745489"/>
                  </a:lnTo>
                  <a:lnTo>
                    <a:pt x="1081532" y="746760"/>
                  </a:lnTo>
                  <a:lnTo>
                    <a:pt x="1139444" y="751839"/>
                  </a:lnTo>
                  <a:lnTo>
                    <a:pt x="1139316" y="751839"/>
                  </a:lnTo>
                  <a:lnTo>
                    <a:pt x="1167129" y="754380"/>
                  </a:lnTo>
                  <a:lnTo>
                    <a:pt x="1219581" y="759460"/>
                  </a:lnTo>
                  <a:lnTo>
                    <a:pt x="1219453" y="759460"/>
                  </a:lnTo>
                  <a:lnTo>
                    <a:pt x="1267840" y="764539"/>
                  </a:lnTo>
                  <a:lnTo>
                    <a:pt x="1290192" y="767080"/>
                  </a:lnTo>
                  <a:lnTo>
                    <a:pt x="1311275" y="770889"/>
                  </a:lnTo>
                  <a:lnTo>
                    <a:pt x="1331087" y="773430"/>
                  </a:lnTo>
                  <a:lnTo>
                    <a:pt x="1349502" y="777239"/>
                  </a:lnTo>
                  <a:lnTo>
                    <a:pt x="1366520" y="779780"/>
                  </a:lnTo>
                  <a:lnTo>
                    <a:pt x="1366392" y="779780"/>
                  </a:lnTo>
                  <a:lnTo>
                    <a:pt x="1381887" y="783589"/>
                  </a:lnTo>
                  <a:lnTo>
                    <a:pt x="1381633" y="783589"/>
                  </a:lnTo>
                  <a:lnTo>
                    <a:pt x="1395602" y="787400"/>
                  </a:lnTo>
                  <a:lnTo>
                    <a:pt x="1395348" y="787400"/>
                  </a:lnTo>
                  <a:lnTo>
                    <a:pt x="1407794" y="789939"/>
                  </a:lnTo>
                  <a:lnTo>
                    <a:pt x="1407540" y="789939"/>
                  </a:lnTo>
                  <a:lnTo>
                    <a:pt x="1418081" y="793750"/>
                  </a:lnTo>
                  <a:lnTo>
                    <a:pt x="1417701" y="793750"/>
                  </a:lnTo>
                  <a:lnTo>
                    <a:pt x="1426464" y="797560"/>
                  </a:lnTo>
                  <a:lnTo>
                    <a:pt x="1425955" y="796289"/>
                  </a:lnTo>
                  <a:lnTo>
                    <a:pt x="1447482" y="796289"/>
                  </a:lnTo>
                  <a:lnTo>
                    <a:pt x="1445260" y="793750"/>
                  </a:lnTo>
                  <a:lnTo>
                    <a:pt x="1439164" y="788669"/>
                  </a:lnTo>
                  <a:lnTo>
                    <a:pt x="1431416" y="784860"/>
                  </a:lnTo>
                  <a:lnTo>
                    <a:pt x="1422273" y="781050"/>
                  </a:lnTo>
                  <a:lnTo>
                    <a:pt x="1411351" y="778510"/>
                  </a:lnTo>
                  <a:lnTo>
                    <a:pt x="1398651" y="774700"/>
                  </a:lnTo>
                  <a:lnTo>
                    <a:pt x="1384553" y="770889"/>
                  </a:lnTo>
                  <a:lnTo>
                    <a:pt x="1368933" y="767080"/>
                  </a:lnTo>
                  <a:lnTo>
                    <a:pt x="1351788" y="764539"/>
                  </a:lnTo>
                  <a:lnTo>
                    <a:pt x="1333119" y="760730"/>
                  </a:lnTo>
                  <a:lnTo>
                    <a:pt x="1291970" y="755650"/>
                  </a:lnTo>
                  <a:lnTo>
                    <a:pt x="1269364" y="751839"/>
                  </a:lnTo>
                  <a:lnTo>
                    <a:pt x="1140459" y="739139"/>
                  </a:lnTo>
                  <a:lnTo>
                    <a:pt x="1111758" y="736600"/>
                  </a:lnTo>
                  <a:lnTo>
                    <a:pt x="1082420" y="735330"/>
                  </a:lnTo>
                  <a:lnTo>
                    <a:pt x="1052321" y="732789"/>
                  </a:lnTo>
                  <a:lnTo>
                    <a:pt x="1021460" y="731519"/>
                  </a:lnTo>
                  <a:lnTo>
                    <a:pt x="990091" y="728980"/>
                  </a:lnTo>
                  <a:lnTo>
                    <a:pt x="860044" y="723900"/>
                  </a:lnTo>
                  <a:lnTo>
                    <a:pt x="793114" y="722630"/>
                  </a:lnTo>
                  <a:lnTo>
                    <a:pt x="692276" y="722630"/>
                  </a:lnTo>
                  <a:lnTo>
                    <a:pt x="658621" y="720089"/>
                  </a:lnTo>
                  <a:lnTo>
                    <a:pt x="625220" y="718819"/>
                  </a:lnTo>
                  <a:lnTo>
                    <a:pt x="625475" y="718819"/>
                  </a:lnTo>
                  <a:lnTo>
                    <a:pt x="592073" y="715010"/>
                  </a:lnTo>
                  <a:lnTo>
                    <a:pt x="592327" y="715010"/>
                  </a:lnTo>
                  <a:lnTo>
                    <a:pt x="559181" y="711200"/>
                  </a:lnTo>
                  <a:lnTo>
                    <a:pt x="559434" y="711200"/>
                  </a:lnTo>
                  <a:lnTo>
                    <a:pt x="526795" y="706119"/>
                  </a:lnTo>
                  <a:lnTo>
                    <a:pt x="494664" y="699769"/>
                  </a:lnTo>
                  <a:lnTo>
                    <a:pt x="462914" y="693419"/>
                  </a:lnTo>
                  <a:lnTo>
                    <a:pt x="431672" y="685800"/>
                  </a:lnTo>
                  <a:lnTo>
                    <a:pt x="431800" y="685800"/>
                  </a:lnTo>
                  <a:lnTo>
                    <a:pt x="401065" y="676910"/>
                  </a:lnTo>
                  <a:lnTo>
                    <a:pt x="401319" y="676910"/>
                  </a:lnTo>
                  <a:lnTo>
                    <a:pt x="371220" y="668019"/>
                  </a:lnTo>
                  <a:lnTo>
                    <a:pt x="342010" y="659130"/>
                  </a:lnTo>
                  <a:lnTo>
                    <a:pt x="342138" y="659130"/>
                  </a:lnTo>
                  <a:lnTo>
                    <a:pt x="313563" y="648969"/>
                  </a:lnTo>
                  <a:lnTo>
                    <a:pt x="313816" y="648969"/>
                  </a:lnTo>
                  <a:lnTo>
                    <a:pt x="286003" y="637539"/>
                  </a:lnTo>
                  <a:lnTo>
                    <a:pt x="286257" y="637539"/>
                  </a:lnTo>
                  <a:lnTo>
                    <a:pt x="259460" y="626110"/>
                  </a:lnTo>
                  <a:lnTo>
                    <a:pt x="259587" y="626110"/>
                  </a:lnTo>
                  <a:lnTo>
                    <a:pt x="233806" y="614680"/>
                  </a:lnTo>
                  <a:lnTo>
                    <a:pt x="209169" y="601980"/>
                  </a:lnTo>
                  <a:lnTo>
                    <a:pt x="209422" y="601980"/>
                  </a:lnTo>
                  <a:lnTo>
                    <a:pt x="185800" y="589280"/>
                  </a:lnTo>
                  <a:lnTo>
                    <a:pt x="186054" y="589280"/>
                  </a:lnTo>
                  <a:lnTo>
                    <a:pt x="163575" y="575310"/>
                  </a:lnTo>
                  <a:lnTo>
                    <a:pt x="142620" y="562610"/>
                  </a:lnTo>
                  <a:lnTo>
                    <a:pt x="142875" y="562610"/>
                  </a:lnTo>
                  <a:lnTo>
                    <a:pt x="124597" y="548639"/>
                  </a:lnTo>
                  <a:lnTo>
                    <a:pt x="123189" y="548639"/>
                  </a:lnTo>
                  <a:lnTo>
                    <a:pt x="104647" y="533400"/>
                  </a:lnTo>
                  <a:lnTo>
                    <a:pt x="104901" y="533400"/>
                  </a:lnTo>
                  <a:lnTo>
                    <a:pt x="87883" y="519430"/>
                  </a:lnTo>
                  <a:lnTo>
                    <a:pt x="88137" y="519430"/>
                  </a:lnTo>
                  <a:lnTo>
                    <a:pt x="72643" y="504189"/>
                  </a:lnTo>
                  <a:lnTo>
                    <a:pt x="72897" y="504189"/>
                  </a:lnTo>
                  <a:lnTo>
                    <a:pt x="58927" y="488950"/>
                  </a:lnTo>
                  <a:lnTo>
                    <a:pt x="59308" y="488950"/>
                  </a:lnTo>
                  <a:lnTo>
                    <a:pt x="46862" y="473710"/>
                  </a:lnTo>
                  <a:lnTo>
                    <a:pt x="47116" y="473710"/>
                  </a:lnTo>
                  <a:lnTo>
                    <a:pt x="36575" y="458469"/>
                  </a:lnTo>
                  <a:lnTo>
                    <a:pt x="36829" y="458469"/>
                  </a:lnTo>
                  <a:lnTo>
                    <a:pt x="28741" y="443230"/>
                  </a:lnTo>
                  <a:lnTo>
                    <a:pt x="28320" y="443230"/>
                  </a:lnTo>
                  <a:lnTo>
                    <a:pt x="21873" y="427989"/>
                  </a:lnTo>
                  <a:lnTo>
                    <a:pt x="21589" y="427989"/>
                  </a:lnTo>
                  <a:lnTo>
                    <a:pt x="16509" y="411480"/>
                  </a:lnTo>
                  <a:lnTo>
                    <a:pt x="16637" y="411480"/>
                  </a:lnTo>
                  <a:lnTo>
                    <a:pt x="13588" y="396239"/>
                  </a:lnTo>
                  <a:lnTo>
                    <a:pt x="12778" y="381000"/>
                  </a:lnTo>
                  <a:lnTo>
                    <a:pt x="13334" y="364489"/>
                  </a:lnTo>
                  <a:lnTo>
                    <a:pt x="15366" y="347980"/>
                  </a:lnTo>
                  <a:lnTo>
                    <a:pt x="15493" y="347980"/>
                  </a:lnTo>
                  <a:lnTo>
                    <a:pt x="18541" y="332739"/>
                  </a:lnTo>
                  <a:lnTo>
                    <a:pt x="22987" y="317500"/>
                  </a:lnTo>
                  <a:lnTo>
                    <a:pt x="22859" y="317500"/>
                  </a:lnTo>
                  <a:lnTo>
                    <a:pt x="28701" y="300989"/>
                  </a:lnTo>
                  <a:lnTo>
                    <a:pt x="29112" y="300989"/>
                  </a:lnTo>
                  <a:lnTo>
                    <a:pt x="35559" y="285750"/>
                  </a:lnTo>
                  <a:lnTo>
                    <a:pt x="35931" y="285750"/>
                  </a:lnTo>
                  <a:lnTo>
                    <a:pt x="43433" y="270510"/>
                  </a:lnTo>
                  <a:lnTo>
                    <a:pt x="52450" y="255269"/>
                  </a:lnTo>
                  <a:lnTo>
                    <a:pt x="53043" y="255269"/>
                  </a:lnTo>
                  <a:lnTo>
                    <a:pt x="62356" y="241300"/>
                  </a:lnTo>
                  <a:lnTo>
                    <a:pt x="62229" y="241300"/>
                  </a:lnTo>
                  <a:lnTo>
                    <a:pt x="73406" y="226060"/>
                  </a:lnTo>
                  <a:lnTo>
                    <a:pt x="73278" y="226060"/>
                  </a:lnTo>
                  <a:lnTo>
                    <a:pt x="85343" y="212089"/>
                  </a:lnTo>
                  <a:lnTo>
                    <a:pt x="85089" y="212089"/>
                  </a:lnTo>
                  <a:lnTo>
                    <a:pt x="98170" y="198119"/>
                  </a:lnTo>
                  <a:lnTo>
                    <a:pt x="97916" y="198119"/>
                  </a:lnTo>
                  <a:lnTo>
                    <a:pt x="112013" y="184150"/>
                  </a:lnTo>
                  <a:lnTo>
                    <a:pt x="111759" y="184150"/>
                  </a:lnTo>
                  <a:lnTo>
                    <a:pt x="126491" y="171450"/>
                  </a:lnTo>
                  <a:lnTo>
                    <a:pt x="126237" y="171450"/>
                  </a:lnTo>
                  <a:lnTo>
                    <a:pt x="141731" y="158750"/>
                  </a:lnTo>
                  <a:lnTo>
                    <a:pt x="141604" y="158750"/>
                  </a:lnTo>
                  <a:lnTo>
                    <a:pt x="157860" y="146050"/>
                  </a:lnTo>
                  <a:lnTo>
                    <a:pt x="157606" y="146050"/>
                  </a:lnTo>
                  <a:lnTo>
                    <a:pt x="174625" y="133350"/>
                  </a:lnTo>
                  <a:lnTo>
                    <a:pt x="176332" y="133350"/>
                  </a:lnTo>
                  <a:lnTo>
                    <a:pt x="192023" y="123189"/>
                  </a:lnTo>
                  <a:lnTo>
                    <a:pt x="210057" y="111760"/>
                  </a:lnTo>
                  <a:lnTo>
                    <a:pt x="209803" y="111760"/>
                  </a:lnTo>
                  <a:lnTo>
                    <a:pt x="228600" y="101600"/>
                  </a:lnTo>
                  <a:lnTo>
                    <a:pt x="228345" y="101600"/>
                  </a:lnTo>
                  <a:lnTo>
                    <a:pt x="247650" y="92710"/>
                  </a:lnTo>
                  <a:lnTo>
                    <a:pt x="247395" y="92710"/>
                  </a:lnTo>
                  <a:lnTo>
                    <a:pt x="267207" y="83819"/>
                  </a:lnTo>
                  <a:lnTo>
                    <a:pt x="266953" y="83819"/>
                  </a:lnTo>
                  <a:lnTo>
                    <a:pt x="287146" y="74930"/>
                  </a:lnTo>
                  <a:lnTo>
                    <a:pt x="286892" y="74930"/>
                  </a:lnTo>
                  <a:lnTo>
                    <a:pt x="307466" y="67310"/>
                  </a:lnTo>
                  <a:lnTo>
                    <a:pt x="328167" y="60960"/>
                  </a:lnTo>
                  <a:lnTo>
                    <a:pt x="327913" y="60960"/>
                  </a:lnTo>
                  <a:lnTo>
                    <a:pt x="349122" y="54610"/>
                  </a:lnTo>
                  <a:lnTo>
                    <a:pt x="348869" y="54610"/>
                  </a:lnTo>
                  <a:lnTo>
                    <a:pt x="370458" y="49530"/>
                  </a:lnTo>
                  <a:lnTo>
                    <a:pt x="370204" y="49530"/>
                  </a:lnTo>
                  <a:lnTo>
                    <a:pt x="391921" y="45719"/>
                  </a:lnTo>
                  <a:lnTo>
                    <a:pt x="391413" y="45719"/>
                  </a:lnTo>
                  <a:lnTo>
                    <a:pt x="403282" y="44502"/>
                  </a:lnTo>
                  <a:lnTo>
                    <a:pt x="402282" y="31748"/>
                  </a:lnTo>
                  <a:close/>
                </a:path>
                <a:path w="1451610" h="806450">
                  <a:moveTo>
                    <a:pt x="122935" y="547369"/>
                  </a:moveTo>
                  <a:lnTo>
                    <a:pt x="123189" y="548639"/>
                  </a:lnTo>
                  <a:lnTo>
                    <a:pt x="124597" y="548639"/>
                  </a:lnTo>
                  <a:lnTo>
                    <a:pt x="122935" y="547369"/>
                  </a:lnTo>
                  <a:close/>
                </a:path>
                <a:path w="1451610" h="806450">
                  <a:moveTo>
                    <a:pt x="28066" y="441960"/>
                  </a:moveTo>
                  <a:lnTo>
                    <a:pt x="28320" y="443230"/>
                  </a:lnTo>
                  <a:lnTo>
                    <a:pt x="28741" y="443230"/>
                  </a:lnTo>
                  <a:lnTo>
                    <a:pt x="28066" y="441960"/>
                  </a:lnTo>
                  <a:close/>
                </a:path>
                <a:path w="1451610" h="806450">
                  <a:moveTo>
                    <a:pt x="21335" y="426719"/>
                  </a:moveTo>
                  <a:lnTo>
                    <a:pt x="21589" y="427989"/>
                  </a:lnTo>
                  <a:lnTo>
                    <a:pt x="21873" y="427989"/>
                  </a:lnTo>
                  <a:lnTo>
                    <a:pt x="21335" y="426719"/>
                  </a:lnTo>
                  <a:close/>
                </a:path>
                <a:path w="1451610" h="806450">
                  <a:moveTo>
                    <a:pt x="12730" y="380218"/>
                  </a:moveTo>
                  <a:lnTo>
                    <a:pt x="12700" y="381000"/>
                  </a:lnTo>
                  <a:lnTo>
                    <a:pt x="12730" y="380218"/>
                  </a:lnTo>
                  <a:close/>
                </a:path>
                <a:path w="1451610" h="806450">
                  <a:moveTo>
                    <a:pt x="12748" y="379730"/>
                  </a:moveTo>
                  <a:lnTo>
                    <a:pt x="12730" y="380218"/>
                  </a:lnTo>
                  <a:lnTo>
                    <a:pt x="12748" y="379730"/>
                  </a:lnTo>
                  <a:close/>
                </a:path>
                <a:path w="1451610" h="806450">
                  <a:moveTo>
                    <a:pt x="15493" y="347980"/>
                  </a:moveTo>
                  <a:lnTo>
                    <a:pt x="15366" y="347980"/>
                  </a:lnTo>
                  <a:lnTo>
                    <a:pt x="15239" y="349250"/>
                  </a:lnTo>
                  <a:lnTo>
                    <a:pt x="15493" y="347980"/>
                  </a:lnTo>
                  <a:close/>
                </a:path>
                <a:path w="1451610" h="806450">
                  <a:moveTo>
                    <a:pt x="29112" y="300989"/>
                  </a:moveTo>
                  <a:lnTo>
                    <a:pt x="28701" y="300989"/>
                  </a:lnTo>
                  <a:lnTo>
                    <a:pt x="28575" y="302260"/>
                  </a:lnTo>
                  <a:lnTo>
                    <a:pt x="29112" y="300989"/>
                  </a:lnTo>
                  <a:close/>
                </a:path>
                <a:path w="1451610" h="806450">
                  <a:moveTo>
                    <a:pt x="35931" y="285750"/>
                  </a:moveTo>
                  <a:lnTo>
                    <a:pt x="35559" y="285750"/>
                  </a:lnTo>
                  <a:lnTo>
                    <a:pt x="35306" y="287019"/>
                  </a:lnTo>
                  <a:lnTo>
                    <a:pt x="35931" y="285750"/>
                  </a:lnTo>
                  <a:close/>
                </a:path>
                <a:path w="1451610" h="806450">
                  <a:moveTo>
                    <a:pt x="53043" y="255269"/>
                  </a:moveTo>
                  <a:lnTo>
                    <a:pt x="52450" y="255269"/>
                  </a:lnTo>
                  <a:lnTo>
                    <a:pt x="52196" y="256539"/>
                  </a:lnTo>
                  <a:lnTo>
                    <a:pt x="53043" y="255269"/>
                  </a:lnTo>
                  <a:close/>
                </a:path>
                <a:path w="1451610" h="806450">
                  <a:moveTo>
                    <a:pt x="176332" y="133350"/>
                  </a:moveTo>
                  <a:lnTo>
                    <a:pt x="174625" y="133350"/>
                  </a:lnTo>
                  <a:lnTo>
                    <a:pt x="174370" y="134619"/>
                  </a:lnTo>
                  <a:lnTo>
                    <a:pt x="176332" y="133350"/>
                  </a:lnTo>
                  <a:close/>
                </a:path>
                <a:path w="1451610" h="806450">
                  <a:moveTo>
                    <a:pt x="475630" y="30480"/>
                  </a:moveTo>
                  <a:lnTo>
                    <a:pt x="414781" y="30480"/>
                  </a:lnTo>
                  <a:lnTo>
                    <a:pt x="416178" y="43180"/>
                  </a:lnTo>
                  <a:lnTo>
                    <a:pt x="403282" y="44502"/>
                  </a:lnTo>
                  <a:lnTo>
                    <a:pt x="405764" y="76200"/>
                  </a:lnTo>
                  <a:lnTo>
                    <a:pt x="478789" y="31750"/>
                  </a:lnTo>
                  <a:lnTo>
                    <a:pt x="475630" y="30480"/>
                  </a:lnTo>
                  <a:close/>
                </a:path>
                <a:path w="1451610" h="806450">
                  <a:moveTo>
                    <a:pt x="414781" y="30480"/>
                  </a:moveTo>
                  <a:lnTo>
                    <a:pt x="402282" y="31748"/>
                  </a:lnTo>
                  <a:lnTo>
                    <a:pt x="403282" y="44502"/>
                  </a:lnTo>
                  <a:lnTo>
                    <a:pt x="416178" y="43180"/>
                  </a:lnTo>
                  <a:lnTo>
                    <a:pt x="414781" y="30480"/>
                  </a:lnTo>
                  <a:close/>
                </a:path>
                <a:path w="1451610" h="806450">
                  <a:moveTo>
                    <a:pt x="399795" y="0"/>
                  </a:moveTo>
                  <a:lnTo>
                    <a:pt x="402282" y="31748"/>
                  </a:lnTo>
                  <a:lnTo>
                    <a:pt x="414781" y="30480"/>
                  </a:lnTo>
                  <a:lnTo>
                    <a:pt x="475630" y="30480"/>
                  </a:lnTo>
                  <a:lnTo>
                    <a:pt x="39979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60" name="object 60"/>
            <p:cNvSpPr/>
            <p:nvPr/>
          </p:nvSpPr>
          <p:spPr>
            <a:xfrm>
              <a:off x="2429256" y="3096767"/>
              <a:ext cx="2100580" cy="288290"/>
            </a:xfrm>
            <a:custGeom>
              <a:avLst/>
              <a:gdLst/>
              <a:ahLst/>
              <a:cxnLst/>
              <a:rect l="l" t="t" r="r" b="b"/>
              <a:pathLst>
                <a:path w="2100579" h="288289">
                  <a:moveTo>
                    <a:pt x="2100072" y="0"/>
                  </a:moveTo>
                  <a:lnTo>
                    <a:pt x="0" y="0"/>
                  </a:lnTo>
                  <a:lnTo>
                    <a:pt x="0" y="288036"/>
                  </a:lnTo>
                  <a:lnTo>
                    <a:pt x="2100072" y="288036"/>
                  </a:lnTo>
                  <a:lnTo>
                    <a:pt x="2100072" y="0"/>
                  </a:lnTo>
                  <a:close/>
                </a:path>
              </a:pathLst>
            </a:custGeom>
            <a:solidFill>
              <a:srgbClr val="F6C2C2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2307983" y="3596602"/>
            <a:ext cx="1125284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spc="17" dirty="0">
                <a:latin typeface="Calibri"/>
                <a:cs typeface="Calibri"/>
              </a:rPr>
              <a:t>Feed-Forward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1929956" y="3285210"/>
            <a:ext cx="1900095" cy="220028"/>
          </a:xfrm>
          <a:custGeom>
            <a:avLst/>
            <a:gdLst/>
            <a:ahLst/>
            <a:cxnLst/>
            <a:rect l="l" t="t" r="r" b="b"/>
            <a:pathLst>
              <a:path w="2303145" h="266700">
                <a:moveTo>
                  <a:pt x="2302764" y="0"/>
                </a:moveTo>
                <a:lnTo>
                  <a:pt x="0" y="0"/>
                </a:lnTo>
                <a:lnTo>
                  <a:pt x="0" y="266700"/>
                </a:lnTo>
                <a:lnTo>
                  <a:pt x="2302764" y="266700"/>
                </a:lnTo>
                <a:lnTo>
                  <a:pt x="2302764" y="0"/>
                </a:lnTo>
                <a:close/>
              </a:path>
            </a:pathLst>
          </a:custGeom>
          <a:solidFill>
            <a:srgbClr val="F6C2C2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63" name="object 63"/>
          <p:cNvSpPr txBox="1"/>
          <p:nvPr/>
        </p:nvSpPr>
        <p:spPr>
          <a:xfrm>
            <a:off x="2006441" y="3260903"/>
            <a:ext cx="1746600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spc="29" dirty="0">
                <a:latin typeface="Calibri"/>
                <a:cs typeface="Calibri"/>
              </a:rPr>
              <a:t>Residual</a:t>
            </a:r>
            <a:r>
              <a:rPr sz="1485" spc="-66" dirty="0">
                <a:latin typeface="Calibri"/>
                <a:cs typeface="Calibri"/>
              </a:rPr>
              <a:t> </a:t>
            </a:r>
            <a:r>
              <a:rPr sz="1485" spc="-4" dirty="0">
                <a:latin typeface="Calibri"/>
                <a:cs typeface="Calibri"/>
              </a:rPr>
              <a:t>+</a:t>
            </a:r>
            <a:r>
              <a:rPr sz="1485" spc="-54" dirty="0">
                <a:latin typeface="Calibri"/>
                <a:cs typeface="Calibri"/>
              </a:rPr>
              <a:t> </a:t>
            </a:r>
            <a:r>
              <a:rPr sz="1485" spc="21" dirty="0">
                <a:latin typeface="Calibri"/>
                <a:cs typeface="Calibri"/>
              </a:rPr>
              <a:t>LayerNorm</a:t>
            </a:r>
            <a:endParaRPr sz="1485">
              <a:latin typeface="Calibri"/>
              <a:cs typeface="Calibri"/>
            </a:endParaRPr>
          </a:p>
        </p:txBody>
      </p:sp>
      <p:grpSp>
        <p:nvGrpSpPr>
          <p:cNvPr id="64" name="object 64"/>
          <p:cNvGrpSpPr/>
          <p:nvPr/>
        </p:nvGrpSpPr>
        <p:grpSpPr>
          <a:xfrm>
            <a:off x="1640365" y="3031236"/>
            <a:ext cx="1260444" cy="948214"/>
            <a:chOff x="1988321" y="2392679"/>
            <a:chExt cx="1527810" cy="1149350"/>
          </a:xfrm>
        </p:grpSpPr>
        <p:pic>
          <p:nvPicPr>
            <p:cNvPr id="65" name="object 6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439921" y="3384803"/>
              <a:ext cx="76200" cy="153670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988312" y="2392679"/>
              <a:ext cx="1508760" cy="1149350"/>
            </a:xfrm>
            <a:custGeom>
              <a:avLst/>
              <a:gdLst/>
              <a:ahLst/>
              <a:cxnLst/>
              <a:rect l="l" t="t" r="r" b="b"/>
              <a:pathLst>
                <a:path w="1508760" h="1149350">
                  <a:moveTo>
                    <a:pt x="168275" y="946785"/>
                  </a:moveTo>
                  <a:lnTo>
                    <a:pt x="168046" y="946658"/>
                  </a:lnTo>
                  <a:lnTo>
                    <a:pt x="168275" y="946785"/>
                  </a:lnTo>
                  <a:close/>
                </a:path>
                <a:path w="1508760" h="1149350">
                  <a:moveTo>
                    <a:pt x="1494282" y="1144524"/>
                  </a:moveTo>
                  <a:lnTo>
                    <a:pt x="1493380" y="1142238"/>
                  </a:lnTo>
                  <a:lnTo>
                    <a:pt x="1492631" y="1140333"/>
                  </a:lnTo>
                  <a:lnTo>
                    <a:pt x="1488757" y="1137158"/>
                  </a:lnTo>
                  <a:lnTo>
                    <a:pt x="1487678" y="1136269"/>
                  </a:lnTo>
                  <a:lnTo>
                    <a:pt x="1484503" y="1134618"/>
                  </a:lnTo>
                  <a:lnTo>
                    <a:pt x="1481582" y="1133094"/>
                  </a:lnTo>
                  <a:lnTo>
                    <a:pt x="1440180" y="1122172"/>
                  </a:lnTo>
                  <a:lnTo>
                    <a:pt x="1391920" y="1114679"/>
                  </a:lnTo>
                  <a:lnTo>
                    <a:pt x="1330452" y="1107567"/>
                  </a:lnTo>
                  <a:lnTo>
                    <a:pt x="1257300" y="1101217"/>
                  </a:lnTo>
                  <a:lnTo>
                    <a:pt x="1145032" y="1093851"/>
                  </a:lnTo>
                  <a:lnTo>
                    <a:pt x="1019683" y="1088263"/>
                  </a:lnTo>
                  <a:lnTo>
                    <a:pt x="816737" y="1083564"/>
                  </a:lnTo>
                  <a:lnTo>
                    <a:pt x="747395" y="1083310"/>
                  </a:lnTo>
                  <a:lnTo>
                    <a:pt x="712724" y="1082802"/>
                  </a:lnTo>
                  <a:lnTo>
                    <a:pt x="678307" y="1081405"/>
                  </a:lnTo>
                  <a:lnTo>
                    <a:pt x="643890" y="1079246"/>
                  </a:lnTo>
                  <a:lnTo>
                    <a:pt x="609727" y="1076071"/>
                  </a:lnTo>
                  <a:lnTo>
                    <a:pt x="609854" y="1076071"/>
                  </a:lnTo>
                  <a:lnTo>
                    <a:pt x="575818" y="1072134"/>
                  </a:lnTo>
                  <a:lnTo>
                    <a:pt x="575945" y="1072134"/>
                  </a:lnTo>
                  <a:lnTo>
                    <a:pt x="543166" y="1067435"/>
                  </a:lnTo>
                  <a:lnTo>
                    <a:pt x="542290" y="1067308"/>
                  </a:lnTo>
                  <a:lnTo>
                    <a:pt x="542417" y="1067435"/>
                  </a:lnTo>
                  <a:lnTo>
                    <a:pt x="509143" y="1061847"/>
                  </a:lnTo>
                  <a:lnTo>
                    <a:pt x="509270" y="1061847"/>
                  </a:lnTo>
                  <a:lnTo>
                    <a:pt x="476377" y="1055624"/>
                  </a:lnTo>
                  <a:lnTo>
                    <a:pt x="476631" y="1055624"/>
                  </a:lnTo>
                  <a:lnTo>
                    <a:pt x="444373" y="1048639"/>
                  </a:lnTo>
                  <a:lnTo>
                    <a:pt x="444500" y="1048639"/>
                  </a:lnTo>
                  <a:lnTo>
                    <a:pt x="412750" y="1041019"/>
                  </a:lnTo>
                  <a:lnTo>
                    <a:pt x="413004" y="1041019"/>
                  </a:lnTo>
                  <a:lnTo>
                    <a:pt x="382473" y="1032764"/>
                  </a:lnTo>
                  <a:lnTo>
                    <a:pt x="382016" y="1032637"/>
                  </a:lnTo>
                  <a:lnTo>
                    <a:pt x="382143" y="1032764"/>
                  </a:lnTo>
                  <a:lnTo>
                    <a:pt x="351917" y="1023747"/>
                  </a:lnTo>
                  <a:lnTo>
                    <a:pt x="352044" y="1023747"/>
                  </a:lnTo>
                  <a:lnTo>
                    <a:pt x="322961" y="1014349"/>
                  </a:lnTo>
                  <a:lnTo>
                    <a:pt x="322580" y="1014222"/>
                  </a:lnTo>
                  <a:lnTo>
                    <a:pt x="322707" y="1014349"/>
                  </a:lnTo>
                  <a:lnTo>
                    <a:pt x="294601" y="1004316"/>
                  </a:lnTo>
                  <a:lnTo>
                    <a:pt x="294259" y="1004189"/>
                  </a:lnTo>
                  <a:lnTo>
                    <a:pt x="294513" y="1004316"/>
                  </a:lnTo>
                  <a:lnTo>
                    <a:pt x="266827" y="993648"/>
                  </a:lnTo>
                  <a:lnTo>
                    <a:pt x="266954" y="993648"/>
                  </a:lnTo>
                  <a:lnTo>
                    <a:pt x="240411" y="982599"/>
                  </a:lnTo>
                  <a:lnTo>
                    <a:pt x="240538" y="982599"/>
                  </a:lnTo>
                  <a:lnTo>
                    <a:pt x="215290" y="971169"/>
                  </a:lnTo>
                  <a:lnTo>
                    <a:pt x="215011" y="971042"/>
                  </a:lnTo>
                  <a:lnTo>
                    <a:pt x="191262" y="959231"/>
                  </a:lnTo>
                  <a:lnTo>
                    <a:pt x="191008" y="959104"/>
                  </a:lnTo>
                  <a:lnTo>
                    <a:pt x="191135" y="959231"/>
                  </a:lnTo>
                  <a:lnTo>
                    <a:pt x="168021" y="946658"/>
                  </a:lnTo>
                  <a:lnTo>
                    <a:pt x="146431" y="933958"/>
                  </a:lnTo>
                  <a:lnTo>
                    <a:pt x="146685" y="934085"/>
                  </a:lnTo>
                  <a:lnTo>
                    <a:pt x="146481" y="933958"/>
                  </a:lnTo>
                  <a:lnTo>
                    <a:pt x="126111" y="920877"/>
                  </a:lnTo>
                  <a:lnTo>
                    <a:pt x="126365" y="921004"/>
                  </a:lnTo>
                  <a:lnTo>
                    <a:pt x="126174" y="920877"/>
                  </a:lnTo>
                  <a:lnTo>
                    <a:pt x="107315" y="907542"/>
                  </a:lnTo>
                  <a:lnTo>
                    <a:pt x="107569" y="907669"/>
                  </a:lnTo>
                  <a:lnTo>
                    <a:pt x="107403" y="907542"/>
                  </a:lnTo>
                  <a:lnTo>
                    <a:pt x="89916" y="893826"/>
                  </a:lnTo>
                  <a:lnTo>
                    <a:pt x="90297" y="894080"/>
                  </a:lnTo>
                  <a:lnTo>
                    <a:pt x="90004" y="893826"/>
                  </a:lnTo>
                  <a:lnTo>
                    <a:pt x="74574" y="880237"/>
                  </a:lnTo>
                  <a:lnTo>
                    <a:pt x="74383" y="880084"/>
                  </a:lnTo>
                  <a:lnTo>
                    <a:pt x="48209" y="852043"/>
                  </a:lnTo>
                  <a:lnTo>
                    <a:pt x="47879" y="851662"/>
                  </a:lnTo>
                  <a:lnTo>
                    <a:pt x="48133" y="852043"/>
                  </a:lnTo>
                  <a:lnTo>
                    <a:pt x="37211" y="837311"/>
                  </a:lnTo>
                  <a:lnTo>
                    <a:pt x="37592" y="837692"/>
                  </a:lnTo>
                  <a:lnTo>
                    <a:pt x="37350" y="837311"/>
                  </a:lnTo>
                  <a:lnTo>
                    <a:pt x="28829" y="823468"/>
                  </a:lnTo>
                  <a:lnTo>
                    <a:pt x="28752" y="823341"/>
                  </a:lnTo>
                  <a:lnTo>
                    <a:pt x="28511" y="822833"/>
                  </a:lnTo>
                  <a:lnTo>
                    <a:pt x="21945" y="809244"/>
                  </a:lnTo>
                  <a:lnTo>
                    <a:pt x="21602" y="808532"/>
                  </a:lnTo>
                  <a:lnTo>
                    <a:pt x="17018" y="794766"/>
                  </a:lnTo>
                  <a:lnTo>
                    <a:pt x="16764" y="794004"/>
                  </a:lnTo>
                  <a:lnTo>
                    <a:pt x="12712" y="765657"/>
                  </a:lnTo>
                  <a:lnTo>
                    <a:pt x="12712" y="765429"/>
                  </a:lnTo>
                  <a:lnTo>
                    <a:pt x="13182" y="751332"/>
                  </a:lnTo>
                  <a:lnTo>
                    <a:pt x="13208" y="751128"/>
                  </a:lnTo>
                  <a:lnTo>
                    <a:pt x="13208" y="751332"/>
                  </a:lnTo>
                  <a:lnTo>
                    <a:pt x="13258" y="750824"/>
                  </a:lnTo>
                  <a:lnTo>
                    <a:pt x="13322" y="750189"/>
                  </a:lnTo>
                  <a:lnTo>
                    <a:pt x="14693" y="736473"/>
                  </a:lnTo>
                  <a:lnTo>
                    <a:pt x="14732" y="736346"/>
                  </a:lnTo>
                  <a:lnTo>
                    <a:pt x="14732" y="736473"/>
                  </a:lnTo>
                  <a:lnTo>
                    <a:pt x="14770" y="736219"/>
                  </a:lnTo>
                  <a:lnTo>
                    <a:pt x="17018" y="721360"/>
                  </a:lnTo>
                  <a:lnTo>
                    <a:pt x="17018" y="721741"/>
                  </a:lnTo>
                  <a:lnTo>
                    <a:pt x="17094" y="721360"/>
                  </a:lnTo>
                  <a:lnTo>
                    <a:pt x="20231" y="707136"/>
                  </a:lnTo>
                  <a:lnTo>
                    <a:pt x="20320" y="706755"/>
                  </a:lnTo>
                  <a:lnTo>
                    <a:pt x="20193" y="707136"/>
                  </a:lnTo>
                  <a:lnTo>
                    <a:pt x="24396" y="692658"/>
                  </a:lnTo>
                  <a:lnTo>
                    <a:pt x="24447" y="692454"/>
                  </a:lnTo>
                  <a:lnTo>
                    <a:pt x="29337" y="678180"/>
                  </a:lnTo>
                  <a:lnTo>
                    <a:pt x="29489" y="677799"/>
                  </a:lnTo>
                  <a:lnTo>
                    <a:pt x="35306" y="663575"/>
                  </a:lnTo>
                  <a:lnTo>
                    <a:pt x="35179" y="663956"/>
                  </a:lnTo>
                  <a:lnTo>
                    <a:pt x="35344" y="663575"/>
                  </a:lnTo>
                  <a:lnTo>
                    <a:pt x="41656" y="649859"/>
                  </a:lnTo>
                  <a:lnTo>
                    <a:pt x="48945" y="636016"/>
                  </a:lnTo>
                  <a:lnTo>
                    <a:pt x="49149" y="635635"/>
                  </a:lnTo>
                  <a:lnTo>
                    <a:pt x="48895" y="636016"/>
                  </a:lnTo>
                  <a:lnTo>
                    <a:pt x="57150" y="622173"/>
                  </a:lnTo>
                  <a:lnTo>
                    <a:pt x="57023" y="622427"/>
                  </a:lnTo>
                  <a:lnTo>
                    <a:pt x="57175" y="622173"/>
                  </a:lnTo>
                  <a:lnTo>
                    <a:pt x="65786" y="608838"/>
                  </a:lnTo>
                  <a:lnTo>
                    <a:pt x="65659" y="609092"/>
                  </a:lnTo>
                  <a:lnTo>
                    <a:pt x="65836" y="608838"/>
                  </a:lnTo>
                  <a:lnTo>
                    <a:pt x="75184" y="595884"/>
                  </a:lnTo>
                  <a:lnTo>
                    <a:pt x="75057" y="596138"/>
                  </a:lnTo>
                  <a:lnTo>
                    <a:pt x="75247" y="595884"/>
                  </a:lnTo>
                  <a:lnTo>
                    <a:pt x="85090" y="583184"/>
                  </a:lnTo>
                  <a:lnTo>
                    <a:pt x="84963" y="583438"/>
                  </a:lnTo>
                  <a:lnTo>
                    <a:pt x="85178" y="583184"/>
                  </a:lnTo>
                  <a:lnTo>
                    <a:pt x="95529" y="571246"/>
                  </a:lnTo>
                  <a:lnTo>
                    <a:pt x="95758" y="570992"/>
                  </a:lnTo>
                  <a:lnTo>
                    <a:pt x="95377" y="571246"/>
                  </a:lnTo>
                  <a:lnTo>
                    <a:pt x="118237" y="547878"/>
                  </a:lnTo>
                  <a:lnTo>
                    <a:pt x="118618" y="547497"/>
                  </a:lnTo>
                  <a:lnTo>
                    <a:pt x="118287" y="547839"/>
                  </a:lnTo>
                  <a:lnTo>
                    <a:pt x="118668" y="547497"/>
                  </a:lnTo>
                  <a:lnTo>
                    <a:pt x="143383" y="526161"/>
                  </a:lnTo>
                  <a:lnTo>
                    <a:pt x="143129" y="526415"/>
                  </a:lnTo>
                  <a:lnTo>
                    <a:pt x="143459" y="526161"/>
                  </a:lnTo>
                  <a:lnTo>
                    <a:pt x="156286" y="516509"/>
                  </a:lnTo>
                  <a:lnTo>
                    <a:pt x="156464" y="516382"/>
                  </a:lnTo>
                  <a:lnTo>
                    <a:pt x="156210" y="516509"/>
                  </a:lnTo>
                  <a:lnTo>
                    <a:pt x="169735" y="507111"/>
                  </a:lnTo>
                  <a:lnTo>
                    <a:pt x="169926" y="506984"/>
                  </a:lnTo>
                  <a:lnTo>
                    <a:pt x="169672" y="507111"/>
                  </a:lnTo>
                  <a:lnTo>
                    <a:pt x="183565" y="498348"/>
                  </a:lnTo>
                  <a:lnTo>
                    <a:pt x="183769" y="498221"/>
                  </a:lnTo>
                  <a:lnTo>
                    <a:pt x="183515" y="498348"/>
                  </a:lnTo>
                  <a:lnTo>
                    <a:pt x="197637" y="490093"/>
                  </a:lnTo>
                  <a:lnTo>
                    <a:pt x="197866" y="489966"/>
                  </a:lnTo>
                  <a:lnTo>
                    <a:pt x="212344" y="482473"/>
                  </a:lnTo>
                  <a:lnTo>
                    <a:pt x="212217" y="482600"/>
                  </a:lnTo>
                  <a:lnTo>
                    <a:pt x="212483" y="482473"/>
                  </a:lnTo>
                  <a:lnTo>
                    <a:pt x="226923" y="475615"/>
                  </a:lnTo>
                  <a:lnTo>
                    <a:pt x="227203" y="475488"/>
                  </a:lnTo>
                  <a:lnTo>
                    <a:pt x="226822" y="475615"/>
                  </a:lnTo>
                  <a:lnTo>
                    <a:pt x="242189" y="469392"/>
                  </a:lnTo>
                  <a:lnTo>
                    <a:pt x="241935" y="469519"/>
                  </a:lnTo>
                  <a:lnTo>
                    <a:pt x="242277" y="469392"/>
                  </a:lnTo>
                  <a:lnTo>
                    <a:pt x="257302" y="463931"/>
                  </a:lnTo>
                  <a:lnTo>
                    <a:pt x="257048" y="464058"/>
                  </a:lnTo>
                  <a:lnTo>
                    <a:pt x="257454" y="463931"/>
                  </a:lnTo>
                  <a:lnTo>
                    <a:pt x="271957" y="459486"/>
                  </a:lnTo>
                  <a:lnTo>
                    <a:pt x="273405" y="459232"/>
                  </a:lnTo>
                  <a:lnTo>
                    <a:pt x="276402" y="458736"/>
                  </a:lnTo>
                  <a:lnTo>
                    <a:pt x="280543" y="489839"/>
                  </a:lnTo>
                  <a:lnTo>
                    <a:pt x="347840" y="444119"/>
                  </a:lnTo>
                  <a:lnTo>
                    <a:pt x="351028" y="441960"/>
                  </a:lnTo>
                  <a:lnTo>
                    <a:pt x="270510" y="414274"/>
                  </a:lnTo>
                  <a:lnTo>
                    <a:pt x="274739" y="446176"/>
                  </a:lnTo>
                  <a:lnTo>
                    <a:pt x="269494" y="447040"/>
                  </a:lnTo>
                  <a:lnTo>
                    <a:pt x="221869" y="463931"/>
                  </a:lnTo>
                  <a:lnTo>
                    <a:pt x="177038" y="487426"/>
                  </a:lnTo>
                  <a:lnTo>
                    <a:pt x="135255" y="516509"/>
                  </a:lnTo>
                  <a:lnTo>
                    <a:pt x="86233" y="562483"/>
                  </a:lnTo>
                  <a:lnTo>
                    <a:pt x="55245" y="601853"/>
                  </a:lnTo>
                  <a:lnTo>
                    <a:pt x="30353" y="644144"/>
                  </a:lnTo>
                  <a:lnTo>
                    <a:pt x="12319" y="688594"/>
                  </a:lnTo>
                  <a:lnTo>
                    <a:pt x="2159" y="734695"/>
                  </a:lnTo>
                  <a:lnTo>
                    <a:pt x="0" y="766064"/>
                  </a:lnTo>
                  <a:lnTo>
                    <a:pt x="1143" y="781812"/>
                  </a:lnTo>
                  <a:lnTo>
                    <a:pt x="17526" y="829183"/>
                  </a:lnTo>
                  <a:lnTo>
                    <a:pt x="51054" y="874776"/>
                  </a:lnTo>
                  <a:lnTo>
                    <a:pt x="81915" y="903732"/>
                  </a:lnTo>
                  <a:lnTo>
                    <a:pt x="119126" y="931418"/>
                  </a:lnTo>
                  <a:lnTo>
                    <a:pt x="161925" y="957834"/>
                  </a:lnTo>
                  <a:lnTo>
                    <a:pt x="209677" y="982599"/>
                  </a:lnTo>
                  <a:lnTo>
                    <a:pt x="262128" y="1005459"/>
                  </a:lnTo>
                  <a:lnTo>
                    <a:pt x="318643" y="1026287"/>
                  </a:lnTo>
                  <a:lnTo>
                    <a:pt x="378587" y="1044956"/>
                  </a:lnTo>
                  <a:lnTo>
                    <a:pt x="441579" y="1060958"/>
                  </a:lnTo>
                  <a:lnTo>
                    <a:pt x="506984" y="1074420"/>
                  </a:lnTo>
                  <a:lnTo>
                    <a:pt x="574294" y="1084707"/>
                  </a:lnTo>
                  <a:lnTo>
                    <a:pt x="643001" y="1091946"/>
                  </a:lnTo>
                  <a:lnTo>
                    <a:pt x="712470" y="1095502"/>
                  </a:lnTo>
                  <a:lnTo>
                    <a:pt x="816610" y="1096264"/>
                  </a:lnTo>
                  <a:lnTo>
                    <a:pt x="953135" y="1098804"/>
                  </a:lnTo>
                  <a:lnTo>
                    <a:pt x="1083056" y="1103503"/>
                  </a:lnTo>
                  <a:lnTo>
                    <a:pt x="1229741" y="1111885"/>
                  </a:lnTo>
                  <a:lnTo>
                    <a:pt x="1281684" y="1115949"/>
                  </a:lnTo>
                  <a:lnTo>
                    <a:pt x="1329182" y="1120267"/>
                  </a:lnTo>
                  <a:lnTo>
                    <a:pt x="1390396" y="1127252"/>
                  </a:lnTo>
                  <a:lnTo>
                    <a:pt x="1390269" y="1127252"/>
                  </a:lnTo>
                  <a:lnTo>
                    <a:pt x="1407795" y="1129665"/>
                  </a:lnTo>
                  <a:lnTo>
                    <a:pt x="1407668" y="1129665"/>
                  </a:lnTo>
                  <a:lnTo>
                    <a:pt x="1423670" y="1132205"/>
                  </a:lnTo>
                  <a:lnTo>
                    <a:pt x="1438021" y="1134745"/>
                  </a:lnTo>
                  <a:lnTo>
                    <a:pt x="1437767" y="1134618"/>
                  </a:lnTo>
                  <a:lnTo>
                    <a:pt x="1450467" y="1137285"/>
                  </a:lnTo>
                  <a:lnTo>
                    <a:pt x="1450340" y="1137158"/>
                  </a:lnTo>
                  <a:lnTo>
                    <a:pt x="1461262" y="1139698"/>
                  </a:lnTo>
                  <a:lnTo>
                    <a:pt x="1460881" y="1139698"/>
                  </a:lnTo>
                  <a:lnTo>
                    <a:pt x="1469707" y="1142314"/>
                  </a:lnTo>
                  <a:lnTo>
                    <a:pt x="1469859" y="1142377"/>
                  </a:lnTo>
                  <a:lnTo>
                    <a:pt x="1476679" y="1144892"/>
                  </a:lnTo>
                  <a:lnTo>
                    <a:pt x="1480654" y="1146924"/>
                  </a:lnTo>
                  <a:lnTo>
                    <a:pt x="1482001" y="1148003"/>
                  </a:lnTo>
                  <a:lnTo>
                    <a:pt x="1482471" y="1149223"/>
                  </a:lnTo>
                  <a:lnTo>
                    <a:pt x="1483169" y="1148956"/>
                  </a:lnTo>
                  <a:lnTo>
                    <a:pt x="1483360" y="1149096"/>
                  </a:lnTo>
                  <a:lnTo>
                    <a:pt x="1483220" y="1148930"/>
                  </a:lnTo>
                  <a:lnTo>
                    <a:pt x="1489163" y="1146556"/>
                  </a:lnTo>
                  <a:lnTo>
                    <a:pt x="1489481" y="1146441"/>
                  </a:lnTo>
                  <a:lnTo>
                    <a:pt x="1494282" y="1144524"/>
                  </a:lnTo>
                  <a:close/>
                </a:path>
                <a:path w="1508760" h="1149350">
                  <a:moveTo>
                    <a:pt x="1508633" y="307467"/>
                  </a:moveTo>
                  <a:lnTo>
                    <a:pt x="1508150" y="293497"/>
                  </a:lnTo>
                  <a:lnTo>
                    <a:pt x="1508125" y="292735"/>
                  </a:lnTo>
                  <a:lnTo>
                    <a:pt x="1506220" y="277876"/>
                  </a:lnTo>
                  <a:lnTo>
                    <a:pt x="1503172" y="263398"/>
                  </a:lnTo>
                  <a:lnTo>
                    <a:pt x="1499108" y="249174"/>
                  </a:lnTo>
                  <a:lnTo>
                    <a:pt x="1494155" y="235458"/>
                  </a:lnTo>
                  <a:lnTo>
                    <a:pt x="1490599" y="227838"/>
                  </a:lnTo>
                  <a:lnTo>
                    <a:pt x="1488059" y="222377"/>
                  </a:lnTo>
                  <a:lnTo>
                    <a:pt x="1481455" y="209931"/>
                  </a:lnTo>
                  <a:lnTo>
                    <a:pt x="1478381" y="205232"/>
                  </a:lnTo>
                  <a:lnTo>
                    <a:pt x="1473835" y="198247"/>
                  </a:lnTo>
                  <a:lnTo>
                    <a:pt x="1471726" y="195453"/>
                  </a:lnTo>
                  <a:lnTo>
                    <a:pt x="1465707" y="187452"/>
                  </a:lnTo>
                  <a:lnTo>
                    <a:pt x="1464779" y="186436"/>
                  </a:lnTo>
                  <a:lnTo>
                    <a:pt x="1456944" y="177800"/>
                  </a:lnTo>
                  <a:lnTo>
                    <a:pt x="1450721" y="172085"/>
                  </a:lnTo>
                  <a:lnTo>
                    <a:pt x="1447546" y="169164"/>
                  </a:lnTo>
                  <a:lnTo>
                    <a:pt x="1444510" y="166878"/>
                  </a:lnTo>
                  <a:lnTo>
                    <a:pt x="1439443" y="163068"/>
                  </a:lnTo>
                  <a:lnTo>
                    <a:pt x="1437767" y="161798"/>
                  </a:lnTo>
                  <a:lnTo>
                    <a:pt x="1436052" y="160782"/>
                  </a:lnTo>
                  <a:lnTo>
                    <a:pt x="1427480" y="155702"/>
                  </a:lnTo>
                  <a:lnTo>
                    <a:pt x="1416685" y="151257"/>
                  </a:lnTo>
                  <a:lnTo>
                    <a:pt x="1405763" y="148463"/>
                  </a:lnTo>
                  <a:lnTo>
                    <a:pt x="1395095" y="147447"/>
                  </a:lnTo>
                  <a:lnTo>
                    <a:pt x="1386725" y="146812"/>
                  </a:lnTo>
                  <a:lnTo>
                    <a:pt x="1385785" y="146748"/>
                  </a:lnTo>
                  <a:lnTo>
                    <a:pt x="1385570" y="146685"/>
                  </a:lnTo>
                  <a:lnTo>
                    <a:pt x="1377048" y="144526"/>
                  </a:lnTo>
                  <a:lnTo>
                    <a:pt x="1376756" y="144462"/>
                  </a:lnTo>
                  <a:lnTo>
                    <a:pt x="1376324" y="144272"/>
                  </a:lnTo>
                  <a:lnTo>
                    <a:pt x="1367917" y="140716"/>
                  </a:lnTo>
                  <a:lnTo>
                    <a:pt x="1367409" y="140500"/>
                  </a:lnTo>
                  <a:lnTo>
                    <a:pt x="1367129" y="140335"/>
                  </a:lnTo>
                  <a:lnTo>
                    <a:pt x="1358785" y="135509"/>
                  </a:lnTo>
                  <a:lnTo>
                    <a:pt x="1358607" y="135407"/>
                  </a:lnTo>
                  <a:lnTo>
                    <a:pt x="1358265" y="135128"/>
                  </a:lnTo>
                  <a:lnTo>
                    <a:pt x="1349502" y="128524"/>
                  </a:lnTo>
                  <a:lnTo>
                    <a:pt x="1350010" y="128905"/>
                  </a:lnTo>
                  <a:lnTo>
                    <a:pt x="1349578" y="128524"/>
                  </a:lnTo>
                  <a:lnTo>
                    <a:pt x="1340993" y="120777"/>
                  </a:lnTo>
                  <a:lnTo>
                    <a:pt x="1341501" y="121158"/>
                  </a:lnTo>
                  <a:lnTo>
                    <a:pt x="1341145" y="120777"/>
                  </a:lnTo>
                  <a:lnTo>
                    <a:pt x="1333106" y="111887"/>
                  </a:lnTo>
                  <a:lnTo>
                    <a:pt x="1333500" y="112268"/>
                  </a:lnTo>
                  <a:lnTo>
                    <a:pt x="1333195" y="111887"/>
                  </a:lnTo>
                  <a:lnTo>
                    <a:pt x="1325499" y="101854"/>
                  </a:lnTo>
                  <a:lnTo>
                    <a:pt x="1325867" y="102235"/>
                  </a:lnTo>
                  <a:lnTo>
                    <a:pt x="1325626" y="101854"/>
                  </a:lnTo>
                  <a:lnTo>
                    <a:pt x="1318882" y="91440"/>
                  </a:lnTo>
                  <a:lnTo>
                    <a:pt x="1318641" y="91059"/>
                  </a:lnTo>
                  <a:lnTo>
                    <a:pt x="1310360" y="72821"/>
                  </a:lnTo>
                  <a:lnTo>
                    <a:pt x="1340218" y="66294"/>
                  </a:lnTo>
                  <a:lnTo>
                    <a:pt x="1335303" y="60198"/>
                  </a:lnTo>
                  <a:lnTo>
                    <a:pt x="1286764" y="0"/>
                  </a:lnTo>
                  <a:lnTo>
                    <a:pt x="1265809" y="82550"/>
                  </a:lnTo>
                  <a:lnTo>
                    <a:pt x="1297838" y="75565"/>
                  </a:lnTo>
                  <a:lnTo>
                    <a:pt x="1300734" y="84963"/>
                  </a:lnTo>
                  <a:lnTo>
                    <a:pt x="1323454" y="120142"/>
                  </a:lnTo>
                  <a:lnTo>
                    <a:pt x="1361694" y="151892"/>
                  </a:lnTo>
                  <a:lnTo>
                    <a:pt x="1404010" y="161036"/>
                  </a:lnTo>
                  <a:lnTo>
                    <a:pt x="1413129" y="163449"/>
                  </a:lnTo>
                  <a:lnTo>
                    <a:pt x="1421726" y="167093"/>
                  </a:lnTo>
                  <a:lnTo>
                    <a:pt x="1422019" y="167259"/>
                  </a:lnTo>
                  <a:lnTo>
                    <a:pt x="1431036" y="172593"/>
                  </a:lnTo>
                  <a:lnTo>
                    <a:pt x="1430401" y="172085"/>
                  </a:lnTo>
                  <a:lnTo>
                    <a:pt x="1439164" y="178689"/>
                  </a:lnTo>
                  <a:lnTo>
                    <a:pt x="1439570" y="179070"/>
                  </a:lnTo>
                  <a:lnTo>
                    <a:pt x="1448054" y="186944"/>
                  </a:lnTo>
                  <a:lnTo>
                    <a:pt x="1447673" y="186436"/>
                  </a:lnTo>
                  <a:lnTo>
                    <a:pt x="1456055" y="195834"/>
                  </a:lnTo>
                  <a:lnTo>
                    <a:pt x="1455801" y="195453"/>
                  </a:lnTo>
                  <a:lnTo>
                    <a:pt x="1463332" y="205295"/>
                  </a:lnTo>
                  <a:lnTo>
                    <a:pt x="1463611" y="205740"/>
                  </a:lnTo>
                  <a:lnTo>
                    <a:pt x="1470279" y="216154"/>
                  </a:lnTo>
                  <a:lnTo>
                    <a:pt x="1470482" y="216535"/>
                  </a:lnTo>
                  <a:lnTo>
                    <a:pt x="1476756" y="228219"/>
                  </a:lnTo>
                  <a:lnTo>
                    <a:pt x="1476629" y="227838"/>
                  </a:lnTo>
                  <a:lnTo>
                    <a:pt x="1482471" y="240538"/>
                  </a:lnTo>
                  <a:lnTo>
                    <a:pt x="1482217" y="240030"/>
                  </a:lnTo>
                  <a:lnTo>
                    <a:pt x="1482394" y="240538"/>
                  </a:lnTo>
                  <a:lnTo>
                    <a:pt x="1487170" y="253365"/>
                  </a:lnTo>
                  <a:lnTo>
                    <a:pt x="1486916" y="252857"/>
                  </a:lnTo>
                  <a:lnTo>
                    <a:pt x="1487055" y="253365"/>
                  </a:lnTo>
                  <a:lnTo>
                    <a:pt x="1490853" y="266573"/>
                  </a:lnTo>
                  <a:lnTo>
                    <a:pt x="1490726" y="266192"/>
                  </a:lnTo>
                  <a:lnTo>
                    <a:pt x="1490802" y="266573"/>
                  </a:lnTo>
                  <a:lnTo>
                    <a:pt x="1493774" y="280289"/>
                  </a:lnTo>
                  <a:lnTo>
                    <a:pt x="1493647" y="279781"/>
                  </a:lnTo>
                  <a:lnTo>
                    <a:pt x="1493697" y="280289"/>
                  </a:lnTo>
                  <a:lnTo>
                    <a:pt x="1495425" y="294132"/>
                  </a:lnTo>
                  <a:lnTo>
                    <a:pt x="1495425" y="293497"/>
                  </a:lnTo>
                  <a:lnTo>
                    <a:pt x="1495933" y="307848"/>
                  </a:lnTo>
                  <a:lnTo>
                    <a:pt x="1508633" y="3074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878C420A-186F-4388-842B-53FF116C64B2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72" name="Title 52">
            <a:extLst>
              <a:ext uri="{FF2B5EF4-FFF2-40B4-BE49-F238E27FC236}">
                <a16:creationId xmlns:a16="http://schemas.microsoft.com/office/drawing/2014/main" id="{FAF734BE-C413-43C7-9986-F9437B466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93" y="252255"/>
            <a:ext cx="9190514" cy="1083374"/>
          </a:xfrm>
        </p:spPr>
        <p:txBody>
          <a:bodyPr/>
          <a:lstStyle/>
          <a:p>
            <a:r>
              <a:rPr lang="en-US" sz="3520" spc="4" dirty="0">
                <a:latin typeface="Calibri"/>
                <a:cs typeface="Calibri"/>
              </a:rPr>
              <a:t>The Transformer</a:t>
            </a:r>
            <a:r>
              <a:rPr lang="en-US" sz="3520" dirty="0">
                <a:latin typeface="Calibri"/>
                <a:cs typeface="Calibri"/>
              </a:rPr>
              <a:t> </a:t>
            </a:r>
            <a:r>
              <a:rPr lang="en-US" sz="3520" spc="4" dirty="0">
                <a:latin typeface="Calibri"/>
                <a:cs typeface="Calibri"/>
              </a:rPr>
              <a:t>Encoder-Decoder </a:t>
            </a:r>
            <a:br>
              <a:rPr lang="en-US" sz="3520" spc="4" dirty="0">
                <a:latin typeface="Calibri"/>
                <a:cs typeface="Calibri"/>
              </a:rPr>
            </a:br>
            <a:r>
              <a:rPr lang="en-US" sz="3520" u="heavy" spc="9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7"/>
              </a:rPr>
              <a:t>[Vaswani</a:t>
            </a:r>
            <a:r>
              <a:rPr lang="en-US" sz="352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7"/>
              </a:rPr>
              <a:t> et </a:t>
            </a:r>
            <a:r>
              <a:rPr lang="en-US" sz="352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7"/>
              </a:rPr>
              <a:t>al., </a:t>
            </a:r>
            <a:r>
              <a:rPr lang="en-US" sz="352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7"/>
              </a:rPr>
              <a:t>2017]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3311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55101" y="4116285"/>
            <a:ext cx="1515676" cy="52869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153545" y="4108323"/>
            <a:ext cx="1114806" cy="518412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algn="ctr">
              <a:spcBef>
                <a:spcPts val="83"/>
              </a:spcBef>
            </a:pPr>
            <a:r>
              <a:rPr sz="1650" spc="21" dirty="0">
                <a:latin typeface="Calibri"/>
                <a:cs typeface="Calibri"/>
              </a:rPr>
              <a:t>Transformer</a:t>
            </a:r>
            <a:endParaRPr sz="16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50" spc="33" dirty="0">
                <a:latin typeface="Calibri"/>
                <a:cs typeface="Calibri"/>
              </a:rPr>
              <a:t>Encoder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6396" y="5085664"/>
            <a:ext cx="1515676" cy="52869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83374" y="5078435"/>
            <a:ext cx="1118473" cy="518412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 marR="4191" indent="314325">
              <a:spcBef>
                <a:spcPts val="83"/>
              </a:spcBef>
            </a:pPr>
            <a:r>
              <a:rPr sz="1650" spc="-25" dirty="0">
                <a:latin typeface="Calibri"/>
                <a:cs typeface="Calibri"/>
              </a:rPr>
              <a:t>Word </a:t>
            </a:r>
            <a:r>
              <a:rPr sz="1650" spc="-21" dirty="0">
                <a:latin typeface="Calibri"/>
                <a:cs typeface="Calibri"/>
              </a:rPr>
              <a:t> </a:t>
            </a:r>
            <a:r>
              <a:rPr sz="1650" spc="58" dirty="0">
                <a:latin typeface="Calibri"/>
                <a:cs typeface="Calibri"/>
              </a:rPr>
              <a:t>Em</a:t>
            </a:r>
            <a:r>
              <a:rPr sz="1650" spc="37" dirty="0">
                <a:latin typeface="Calibri"/>
                <a:cs typeface="Calibri"/>
              </a:rPr>
              <a:t>b</a:t>
            </a:r>
            <a:r>
              <a:rPr sz="1650" spc="33" dirty="0">
                <a:latin typeface="Calibri"/>
                <a:cs typeface="Calibri"/>
              </a:rPr>
              <a:t>ed</a:t>
            </a:r>
            <a:r>
              <a:rPr sz="1650" spc="37" dirty="0">
                <a:latin typeface="Calibri"/>
                <a:cs typeface="Calibri"/>
              </a:rPr>
              <a:t>ding</a:t>
            </a:r>
            <a:r>
              <a:rPr sz="1650" spc="45" dirty="0">
                <a:latin typeface="Calibri"/>
                <a:cs typeface="Calibri"/>
              </a:rPr>
              <a:t>s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23806" y="5085664"/>
            <a:ext cx="1515676" cy="52869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050001" y="5078435"/>
            <a:ext cx="1460564" cy="518412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 marR="4191" indent="356759">
              <a:spcBef>
                <a:spcPts val="83"/>
              </a:spcBef>
            </a:pPr>
            <a:r>
              <a:rPr sz="1650" spc="33" dirty="0">
                <a:latin typeface="Calibri"/>
                <a:cs typeface="Calibri"/>
              </a:rPr>
              <a:t>Position </a:t>
            </a:r>
            <a:r>
              <a:rPr sz="1650" spc="37" dirty="0">
                <a:latin typeface="Calibri"/>
                <a:cs typeface="Calibri"/>
              </a:rPr>
              <a:t> </a:t>
            </a:r>
            <a:r>
              <a:rPr sz="1650" spc="21" dirty="0">
                <a:latin typeface="Calibri"/>
                <a:cs typeface="Calibri"/>
              </a:rPr>
              <a:t>Represent</a:t>
            </a:r>
            <a:r>
              <a:rPr sz="1650" spc="12" dirty="0">
                <a:latin typeface="Calibri"/>
                <a:cs typeface="Calibri"/>
              </a:rPr>
              <a:t>a</a:t>
            </a:r>
            <a:r>
              <a:rPr sz="1650" spc="17" dirty="0">
                <a:latin typeface="Calibri"/>
                <a:cs typeface="Calibri"/>
              </a:rPr>
              <a:t>t</a:t>
            </a:r>
            <a:r>
              <a:rPr sz="1650" spc="4" dirty="0">
                <a:latin typeface="Calibri"/>
                <a:cs typeface="Calibri"/>
              </a:rPr>
              <a:t>i</a:t>
            </a:r>
            <a:r>
              <a:rPr sz="1650" spc="33" dirty="0">
                <a:latin typeface="Calibri"/>
                <a:cs typeface="Calibri"/>
              </a:rPr>
              <a:t>ons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50493" y="5111125"/>
            <a:ext cx="157163" cy="340671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145" dirty="0">
                <a:latin typeface="Calibri"/>
                <a:cs typeface="Calibri"/>
              </a:rPr>
              <a:t>+</a:t>
            </a:r>
            <a:endParaRPr sz="2145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946299" y="2802408"/>
            <a:ext cx="6912007" cy="3330273"/>
            <a:chOff x="2359150" y="2115311"/>
            <a:chExt cx="8378190" cy="403669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85160" y="4268698"/>
              <a:ext cx="234670" cy="76812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266694" y="4368545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499"/>
                  </a:moveTo>
                  <a:lnTo>
                    <a:pt x="25400" y="63499"/>
                  </a:lnTo>
                  <a:lnTo>
                    <a:pt x="25400" y="609599"/>
                  </a:lnTo>
                  <a:lnTo>
                    <a:pt x="50800" y="609599"/>
                  </a:lnTo>
                  <a:lnTo>
                    <a:pt x="50800" y="63499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199"/>
                  </a:lnTo>
                  <a:lnTo>
                    <a:pt x="25400" y="76199"/>
                  </a:lnTo>
                  <a:lnTo>
                    <a:pt x="2540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499"/>
                  </a:moveTo>
                  <a:lnTo>
                    <a:pt x="50800" y="63499"/>
                  </a:lnTo>
                  <a:lnTo>
                    <a:pt x="5080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56204" y="3430498"/>
              <a:ext cx="234670" cy="30482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7738" y="3530345"/>
              <a:ext cx="76200" cy="14668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332987"/>
              <a:ext cx="117347" cy="1173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9150" y="2115311"/>
              <a:ext cx="1837183" cy="64084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66872" y="2662402"/>
              <a:ext cx="234670" cy="30482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406" y="2762249"/>
              <a:ext cx="76199" cy="14668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2999231"/>
              <a:ext cx="117347" cy="11734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165347"/>
              <a:ext cx="117347" cy="1173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26805" y="2171697"/>
              <a:ext cx="3510540" cy="316763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6350" y="5510783"/>
              <a:ext cx="1837183" cy="640842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1837230" y="5905005"/>
            <a:ext cx="1748171" cy="6898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207" dirty="0">
                <a:solidFill>
                  <a:srgbClr val="8B1515"/>
                </a:solidFill>
                <a:latin typeface="Calibri"/>
                <a:cs typeface="Calibri"/>
              </a:rPr>
              <a:t>[input</a:t>
            </a:r>
            <a:r>
              <a:rPr sz="2207" spc="-62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220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2207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63927" y="5597218"/>
            <a:ext cx="1119521" cy="518412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algn="ctr">
              <a:spcBef>
                <a:spcPts val="83"/>
              </a:spcBef>
            </a:pPr>
            <a:r>
              <a:rPr sz="1650" spc="-25" dirty="0">
                <a:latin typeface="Calibri"/>
                <a:cs typeface="Calibri"/>
              </a:rPr>
              <a:t>Word</a:t>
            </a:r>
            <a:endParaRPr sz="16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50" spc="42" dirty="0">
                <a:latin typeface="Calibri"/>
                <a:cs typeface="Calibri"/>
              </a:rPr>
              <a:t>Embeddings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25" name="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04149" y="5603672"/>
            <a:ext cx="1515676" cy="528695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7630658" y="5597218"/>
            <a:ext cx="1461087" cy="518412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algn="ctr">
              <a:spcBef>
                <a:spcPts val="83"/>
              </a:spcBef>
            </a:pPr>
            <a:r>
              <a:rPr sz="1650" spc="33" dirty="0">
                <a:latin typeface="Calibri"/>
                <a:cs typeface="Calibri"/>
              </a:rPr>
              <a:t>Position</a:t>
            </a:r>
            <a:endParaRPr sz="16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50" spc="21" dirty="0">
                <a:latin typeface="Calibri"/>
                <a:cs typeface="Calibri"/>
              </a:rPr>
              <a:t>Representations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231047" y="5629907"/>
            <a:ext cx="157163" cy="340671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145" dirty="0">
                <a:latin typeface="Calibri"/>
                <a:cs typeface="Calibri"/>
              </a:rPr>
              <a:t>+</a:t>
            </a:r>
            <a:endParaRPr sz="2145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2696805" y="2283142"/>
            <a:ext cx="5357146" cy="2140554"/>
            <a:chOff x="3268853" y="1485900"/>
            <a:chExt cx="6493510" cy="2594610"/>
          </a:xfrm>
        </p:grpSpPr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24798" y="1485900"/>
              <a:ext cx="1837183" cy="64084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32520" y="2031466"/>
              <a:ext cx="234670" cy="30482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14054" y="2131313"/>
              <a:ext cx="76200" cy="146685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3268853" y="1771268"/>
              <a:ext cx="4657725" cy="2309495"/>
            </a:xfrm>
            <a:custGeom>
              <a:avLst/>
              <a:gdLst/>
              <a:ahLst/>
              <a:cxnLst/>
              <a:rect l="l" t="t" r="r" b="b"/>
              <a:pathLst>
                <a:path w="4657725" h="2309495">
                  <a:moveTo>
                    <a:pt x="1344422" y="188087"/>
                  </a:moveTo>
                  <a:lnTo>
                    <a:pt x="1313561" y="175387"/>
                  </a:lnTo>
                  <a:lnTo>
                    <a:pt x="1191006" y="188087"/>
                  </a:lnTo>
                  <a:lnTo>
                    <a:pt x="1313434" y="188087"/>
                  </a:lnTo>
                  <a:lnTo>
                    <a:pt x="1344422" y="188087"/>
                  </a:lnTo>
                  <a:close/>
                </a:path>
                <a:path w="4657725" h="2309495">
                  <a:moveTo>
                    <a:pt x="4321048" y="2283587"/>
                  </a:moveTo>
                  <a:lnTo>
                    <a:pt x="4302188" y="2270887"/>
                  </a:lnTo>
                  <a:lnTo>
                    <a:pt x="4245610" y="2232787"/>
                  </a:lnTo>
                  <a:lnTo>
                    <a:pt x="4244848" y="2270887"/>
                  </a:lnTo>
                  <a:lnTo>
                    <a:pt x="4162425" y="2270887"/>
                  </a:lnTo>
                  <a:lnTo>
                    <a:pt x="4083177" y="2258187"/>
                  </a:lnTo>
                  <a:lnTo>
                    <a:pt x="4083431" y="2258187"/>
                  </a:lnTo>
                  <a:lnTo>
                    <a:pt x="4004818" y="2245487"/>
                  </a:lnTo>
                  <a:lnTo>
                    <a:pt x="4004945" y="2245487"/>
                  </a:lnTo>
                  <a:lnTo>
                    <a:pt x="3926840" y="2232787"/>
                  </a:lnTo>
                  <a:lnTo>
                    <a:pt x="3926967" y="2232787"/>
                  </a:lnTo>
                  <a:lnTo>
                    <a:pt x="3849751" y="2220087"/>
                  </a:lnTo>
                  <a:lnTo>
                    <a:pt x="3850005" y="2220087"/>
                  </a:lnTo>
                  <a:lnTo>
                    <a:pt x="3773424" y="2207387"/>
                  </a:lnTo>
                  <a:lnTo>
                    <a:pt x="3773678" y="2207387"/>
                  </a:lnTo>
                  <a:lnTo>
                    <a:pt x="3698494" y="2181987"/>
                  </a:lnTo>
                  <a:lnTo>
                    <a:pt x="3698621" y="2181987"/>
                  </a:lnTo>
                  <a:lnTo>
                    <a:pt x="3624580" y="2156587"/>
                  </a:lnTo>
                  <a:lnTo>
                    <a:pt x="3624707" y="2156587"/>
                  </a:lnTo>
                  <a:lnTo>
                    <a:pt x="3552063" y="2131187"/>
                  </a:lnTo>
                  <a:lnTo>
                    <a:pt x="3552190" y="2131187"/>
                  </a:lnTo>
                  <a:lnTo>
                    <a:pt x="3481197" y="2105787"/>
                  </a:lnTo>
                  <a:lnTo>
                    <a:pt x="3481324" y="2105787"/>
                  </a:lnTo>
                  <a:lnTo>
                    <a:pt x="3411982" y="2080387"/>
                  </a:lnTo>
                  <a:lnTo>
                    <a:pt x="3412109" y="2080387"/>
                  </a:lnTo>
                  <a:lnTo>
                    <a:pt x="3344672" y="2054987"/>
                  </a:lnTo>
                  <a:lnTo>
                    <a:pt x="3344799" y="2054987"/>
                  </a:lnTo>
                  <a:lnTo>
                    <a:pt x="3279267" y="2016887"/>
                  </a:lnTo>
                  <a:lnTo>
                    <a:pt x="3279521" y="2016887"/>
                  </a:lnTo>
                  <a:lnTo>
                    <a:pt x="3216148" y="1978787"/>
                  </a:lnTo>
                  <a:lnTo>
                    <a:pt x="3216275" y="1978787"/>
                  </a:lnTo>
                  <a:lnTo>
                    <a:pt x="3155315" y="1940687"/>
                  </a:lnTo>
                  <a:lnTo>
                    <a:pt x="3155569" y="1940687"/>
                  </a:lnTo>
                  <a:lnTo>
                    <a:pt x="3097149" y="1915287"/>
                  </a:lnTo>
                  <a:lnTo>
                    <a:pt x="3097276" y="1915287"/>
                  </a:lnTo>
                  <a:lnTo>
                    <a:pt x="3041523" y="1864487"/>
                  </a:lnTo>
                  <a:lnTo>
                    <a:pt x="3041650" y="1864487"/>
                  </a:lnTo>
                  <a:lnTo>
                    <a:pt x="2988564" y="1826387"/>
                  </a:lnTo>
                  <a:lnTo>
                    <a:pt x="2988818" y="1826387"/>
                  </a:lnTo>
                  <a:lnTo>
                    <a:pt x="2938780" y="1788287"/>
                  </a:lnTo>
                  <a:lnTo>
                    <a:pt x="2938907" y="1788287"/>
                  </a:lnTo>
                  <a:lnTo>
                    <a:pt x="2891917" y="1750187"/>
                  </a:lnTo>
                  <a:lnTo>
                    <a:pt x="2892171" y="1750187"/>
                  </a:lnTo>
                  <a:lnTo>
                    <a:pt x="2848356" y="1699387"/>
                  </a:lnTo>
                  <a:lnTo>
                    <a:pt x="2848610" y="1699387"/>
                  </a:lnTo>
                  <a:lnTo>
                    <a:pt x="2808351" y="1661287"/>
                  </a:lnTo>
                  <a:lnTo>
                    <a:pt x="2808605" y="1661287"/>
                  </a:lnTo>
                  <a:lnTo>
                    <a:pt x="2771902" y="1610487"/>
                  </a:lnTo>
                  <a:lnTo>
                    <a:pt x="2772156" y="1610487"/>
                  </a:lnTo>
                  <a:lnTo>
                    <a:pt x="2739136" y="1572387"/>
                  </a:lnTo>
                  <a:lnTo>
                    <a:pt x="2739390" y="1572387"/>
                  </a:lnTo>
                  <a:lnTo>
                    <a:pt x="2710180" y="1521587"/>
                  </a:lnTo>
                  <a:lnTo>
                    <a:pt x="2710434" y="1521587"/>
                  </a:lnTo>
                  <a:lnTo>
                    <a:pt x="2685542" y="1470787"/>
                  </a:lnTo>
                  <a:lnTo>
                    <a:pt x="2685669" y="1470787"/>
                  </a:lnTo>
                  <a:lnTo>
                    <a:pt x="2664841" y="1419987"/>
                  </a:lnTo>
                  <a:lnTo>
                    <a:pt x="2665095" y="1419987"/>
                  </a:lnTo>
                  <a:lnTo>
                    <a:pt x="2648585" y="1381887"/>
                  </a:lnTo>
                  <a:lnTo>
                    <a:pt x="2648712" y="1381887"/>
                  </a:lnTo>
                  <a:lnTo>
                    <a:pt x="2636774" y="1331087"/>
                  </a:lnTo>
                  <a:lnTo>
                    <a:pt x="2629535" y="1280287"/>
                  </a:lnTo>
                  <a:lnTo>
                    <a:pt x="2629662" y="1280287"/>
                  </a:lnTo>
                  <a:lnTo>
                    <a:pt x="2626868" y="1229487"/>
                  </a:lnTo>
                  <a:lnTo>
                    <a:pt x="2626360" y="1204087"/>
                  </a:lnTo>
                  <a:lnTo>
                    <a:pt x="2624963" y="1178687"/>
                  </a:lnTo>
                  <a:lnTo>
                    <a:pt x="2622677" y="1153287"/>
                  </a:lnTo>
                  <a:lnTo>
                    <a:pt x="2619375" y="1140587"/>
                  </a:lnTo>
                  <a:lnTo>
                    <a:pt x="2615184" y="1115187"/>
                  </a:lnTo>
                  <a:lnTo>
                    <a:pt x="2604262" y="1064387"/>
                  </a:lnTo>
                  <a:lnTo>
                    <a:pt x="2589657" y="1013587"/>
                  </a:lnTo>
                  <a:lnTo>
                    <a:pt x="2572004" y="962787"/>
                  </a:lnTo>
                  <a:lnTo>
                    <a:pt x="2551049" y="911987"/>
                  </a:lnTo>
                  <a:lnTo>
                    <a:pt x="2526919" y="873887"/>
                  </a:lnTo>
                  <a:lnTo>
                    <a:pt x="2513838" y="848487"/>
                  </a:lnTo>
                  <a:lnTo>
                    <a:pt x="2499995" y="823087"/>
                  </a:lnTo>
                  <a:lnTo>
                    <a:pt x="2485517" y="797687"/>
                  </a:lnTo>
                  <a:lnTo>
                    <a:pt x="2470277" y="772287"/>
                  </a:lnTo>
                  <a:lnTo>
                    <a:pt x="2454275" y="759587"/>
                  </a:lnTo>
                  <a:lnTo>
                    <a:pt x="2437765" y="734187"/>
                  </a:lnTo>
                  <a:lnTo>
                    <a:pt x="2420493" y="708787"/>
                  </a:lnTo>
                  <a:lnTo>
                    <a:pt x="2402713" y="696087"/>
                  </a:lnTo>
                  <a:lnTo>
                    <a:pt x="2384171" y="670687"/>
                  </a:lnTo>
                  <a:lnTo>
                    <a:pt x="2365121" y="645287"/>
                  </a:lnTo>
                  <a:lnTo>
                    <a:pt x="2345563" y="632587"/>
                  </a:lnTo>
                  <a:lnTo>
                    <a:pt x="2304542" y="581787"/>
                  </a:lnTo>
                  <a:lnTo>
                    <a:pt x="2261489" y="543687"/>
                  </a:lnTo>
                  <a:lnTo>
                    <a:pt x="2216277" y="505587"/>
                  </a:lnTo>
                  <a:lnTo>
                    <a:pt x="2169160" y="467487"/>
                  </a:lnTo>
                  <a:lnTo>
                    <a:pt x="2120265" y="442087"/>
                  </a:lnTo>
                  <a:lnTo>
                    <a:pt x="2069719" y="403987"/>
                  </a:lnTo>
                  <a:lnTo>
                    <a:pt x="2017522" y="378587"/>
                  </a:lnTo>
                  <a:lnTo>
                    <a:pt x="1963928" y="340487"/>
                  </a:lnTo>
                  <a:lnTo>
                    <a:pt x="1853057" y="289687"/>
                  </a:lnTo>
                  <a:lnTo>
                    <a:pt x="1824482" y="276987"/>
                  </a:lnTo>
                  <a:lnTo>
                    <a:pt x="1795780" y="276987"/>
                  </a:lnTo>
                  <a:lnTo>
                    <a:pt x="1708150" y="238887"/>
                  </a:lnTo>
                  <a:lnTo>
                    <a:pt x="1678686" y="238887"/>
                  </a:lnTo>
                  <a:lnTo>
                    <a:pt x="1618869" y="213487"/>
                  </a:lnTo>
                  <a:lnTo>
                    <a:pt x="1588770" y="213487"/>
                  </a:lnTo>
                  <a:lnTo>
                    <a:pt x="1558544" y="200787"/>
                  </a:lnTo>
                  <a:lnTo>
                    <a:pt x="1497838" y="200787"/>
                  </a:lnTo>
                  <a:lnTo>
                    <a:pt x="1467104" y="188087"/>
                  </a:lnTo>
                  <a:lnTo>
                    <a:pt x="1313459" y="188099"/>
                  </a:lnTo>
                  <a:lnTo>
                    <a:pt x="1344041" y="200787"/>
                  </a:lnTo>
                  <a:lnTo>
                    <a:pt x="1465580" y="200787"/>
                  </a:lnTo>
                  <a:lnTo>
                    <a:pt x="1496060" y="213487"/>
                  </a:lnTo>
                  <a:lnTo>
                    <a:pt x="1556131" y="213487"/>
                  </a:lnTo>
                  <a:lnTo>
                    <a:pt x="1586230" y="226187"/>
                  </a:lnTo>
                  <a:lnTo>
                    <a:pt x="1615948" y="226187"/>
                  </a:lnTo>
                  <a:lnTo>
                    <a:pt x="1645793" y="238887"/>
                  </a:lnTo>
                  <a:lnTo>
                    <a:pt x="1645666" y="238887"/>
                  </a:lnTo>
                  <a:lnTo>
                    <a:pt x="1675257" y="251587"/>
                  </a:lnTo>
                  <a:lnTo>
                    <a:pt x="1704467" y="251587"/>
                  </a:lnTo>
                  <a:lnTo>
                    <a:pt x="1733804" y="264287"/>
                  </a:lnTo>
                  <a:lnTo>
                    <a:pt x="1733677" y="264287"/>
                  </a:lnTo>
                  <a:lnTo>
                    <a:pt x="1762760" y="276987"/>
                  </a:lnTo>
                  <a:lnTo>
                    <a:pt x="1762506" y="276987"/>
                  </a:lnTo>
                  <a:lnTo>
                    <a:pt x="1791462" y="289687"/>
                  </a:lnTo>
                  <a:lnTo>
                    <a:pt x="1819783" y="289687"/>
                  </a:lnTo>
                  <a:lnTo>
                    <a:pt x="1848104" y="302387"/>
                  </a:lnTo>
                  <a:lnTo>
                    <a:pt x="1847977" y="302387"/>
                  </a:lnTo>
                  <a:lnTo>
                    <a:pt x="1903730" y="327787"/>
                  </a:lnTo>
                  <a:lnTo>
                    <a:pt x="1903603" y="327787"/>
                  </a:lnTo>
                  <a:lnTo>
                    <a:pt x="1958213" y="353187"/>
                  </a:lnTo>
                  <a:lnTo>
                    <a:pt x="1957959" y="353187"/>
                  </a:lnTo>
                  <a:lnTo>
                    <a:pt x="2011299" y="391287"/>
                  </a:lnTo>
                  <a:lnTo>
                    <a:pt x="2011172" y="391287"/>
                  </a:lnTo>
                  <a:lnTo>
                    <a:pt x="2063115" y="416687"/>
                  </a:lnTo>
                  <a:lnTo>
                    <a:pt x="2062988" y="416687"/>
                  </a:lnTo>
                  <a:lnTo>
                    <a:pt x="2113280" y="454787"/>
                  </a:lnTo>
                  <a:lnTo>
                    <a:pt x="2113026" y="454787"/>
                  </a:lnTo>
                  <a:lnTo>
                    <a:pt x="2161667" y="480187"/>
                  </a:lnTo>
                  <a:lnTo>
                    <a:pt x="2161540" y="480187"/>
                  </a:lnTo>
                  <a:lnTo>
                    <a:pt x="2208403" y="518287"/>
                  </a:lnTo>
                  <a:lnTo>
                    <a:pt x="2208276" y="518287"/>
                  </a:lnTo>
                  <a:lnTo>
                    <a:pt x="2253234" y="556387"/>
                  </a:lnTo>
                  <a:lnTo>
                    <a:pt x="2252980" y="556387"/>
                  </a:lnTo>
                  <a:lnTo>
                    <a:pt x="2295906" y="594487"/>
                  </a:lnTo>
                  <a:lnTo>
                    <a:pt x="2295779" y="594487"/>
                  </a:lnTo>
                  <a:lnTo>
                    <a:pt x="2336546" y="632587"/>
                  </a:lnTo>
                  <a:lnTo>
                    <a:pt x="2336419" y="632587"/>
                  </a:lnTo>
                  <a:lnTo>
                    <a:pt x="2355850" y="657987"/>
                  </a:lnTo>
                  <a:lnTo>
                    <a:pt x="2374773" y="683387"/>
                  </a:lnTo>
                  <a:lnTo>
                    <a:pt x="2374646" y="683387"/>
                  </a:lnTo>
                  <a:lnTo>
                    <a:pt x="2393061" y="696087"/>
                  </a:lnTo>
                  <a:lnTo>
                    <a:pt x="2392934" y="696087"/>
                  </a:lnTo>
                  <a:lnTo>
                    <a:pt x="2410714" y="721487"/>
                  </a:lnTo>
                  <a:lnTo>
                    <a:pt x="2410587" y="721487"/>
                  </a:lnTo>
                  <a:lnTo>
                    <a:pt x="2427732" y="746887"/>
                  </a:lnTo>
                  <a:lnTo>
                    <a:pt x="2427605" y="746887"/>
                  </a:lnTo>
                  <a:lnTo>
                    <a:pt x="2444115" y="759587"/>
                  </a:lnTo>
                  <a:lnTo>
                    <a:pt x="2443988" y="759587"/>
                  </a:lnTo>
                  <a:lnTo>
                    <a:pt x="2459863" y="784987"/>
                  </a:lnTo>
                  <a:lnTo>
                    <a:pt x="2459736" y="784987"/>
                  </a:lnTo>
                  <a:lnTo>
                    <a:pt x="2474849" y="810387"/>
                  </a:lnTo>
                  <a:lnTo>
                    <a:pt x="2489327" y="835787"/>
                  </a:lnTo>
                  <a:lnTo>
                    <a:pt x="2489200" y="835787"/>
                  </a:lnTo>
                  <a:lnTo>
                    <a:pt x="2502916" y="848487"/>
                  </a:lnTo>
                  <a:lnTo>
                    <a:pt x="2502789" y="848487"/>
                  </a:lnTo>
                  <a:lnTo>
                    <a:pt x="2515870" y="873887"/>
                  </a:lnTo>
                  <a:lnTo>
                    <a:pt x="2515743" y="873887"/>
                  </a:lnTo>
                  <a:lnTo>
                    <a:pt x="2528062" y="899287"/>
                  </a:lnTo>
                  <a:lnTo>
                    <a:pt x="2527935" y="899287"/>
                  </a:lnTo>
                  <a:lnTo>
                    <a:pt x="2539619" y="924687"/>
                  </a:lnTo>
                  <a:lnTo>
                    <a:pt x="2539492" y="924687"/>
                  </a:lnTo>
                  <a:lnTo>
                    <a:pt x="2550287" y="950087"/>
                  </a:lnTo>
                  <a:lnTo>
                    <a:pt x="2550160" y="950087"/>
                  </a:lnTo>
                  <a:lnTo>
                    <a:pt x="2560193" y="962787"/>
                  </a:lnTo>
                  <a:lnTo>
                    <a:pt x="2569337" y="988187"/>
                  </a:lnTo>
                  <a:lnTo>
                    <a:pt x="2577719" y="1013587"/>
                  </a:lnTo>
                  <a:lnTo>
                    <a:pt x="2577592" y="1013587"/>
                  </a:lnTo>
                  <a:lnTo>
                    <a:pt x="2585212" y="1038987"/>
                  </a:lnTo>
                  <a:lnTo>
                    <a:pt x="2591943" y="1064387"/>
                  </a:lnTo>
                  <a:lnTo>
                    <a:pt x="2597785" y="1089787"/>
                  </a:lnTo>
                  <a:lnTo>
                    <a:pt x="2602738" y="1115187"/>
                  </a:lnTo>
                  <a:lnTo>
                    <a:pt x="2602611" y="1115187"/>
                  </a:lnTo>
                  <a:lnTo>
                    <a:pt x="2606802" y="1140587"/>
                  </a:lnTo>
                  <a:lnTo>
                    <a:pt x="2610104" y="1165987"/>
                  </a:lnTo>
                  <a:lnTo>
                    <a:pt x="2609977" y="1165987"/>
                  </a:lnTo>
                  <a:lnTo>
                    <a:pt x="2612263" y="1178687"/>
                  </a:lnTo>
                  <a:lnTo>
                    <a:pt x="2613787" y="1204087"/>
                  </a:lnTo>
                  <a:lnTo>
                    <a:pt x="2614168" y="1229487"/>
                  </a:lnTo>
                  <a:lnTo>
                    <a:pt x="2616962" y="1280287"/>
                  </a:lnTo>
                  <a:lnTo>
                    <a:pt x="2624328" y="1331087"/>
                  </a:lnTo>
                  <a:lnTo>
                    <a:pt x="2636393" y="1381887"/>
                  </a:lnTo>
                  <a:lnTo>
                    <a:pt x="2653157" y="1432687"/>
                  </a:lnTo>
                  <a:lnTo>
                    <a:pt x="2674112" y="1483487"/>
                  </a:lnTo>
                  <a:lnTo>
                    <a:pt x="2699385" y="1521587"/>
                  </a:lnTo>
                  <a:lnTo>
                    <a:pt x="2728722" y="1572387"/>
                  </a:lnTo>
                  <a:lnTo>
                    <a:pt x="2761869" y="1623187"/>
                  </a:lnTo>
                  <a:lnTo>
                    <a:pt x="2798826" y="1661287"/>
                  </a:lnTo>
                  <a:lnTo>
                    <a:pt x="2839339" y="1712087"/>
                  </a:lnTo>
                  <a:lnTo>
                    <a:pt x="2883281" y="1750187"/>
                  </a:lnTo>
                  <a:lnTo>
                    <a:pt x="2930525" y="1800987"/>
                  </a:lnTo>
                  <a:lnTo>
                    <a:pt x="2980817" y="1839087"/>
                  </a:lnTo>
                  <a:lnTo>
                    <a:pt x="3034157" y="1877187"/>
                  </a:lnTo>
                  <a:lnTo>
                    <a:pt x="3090164" y="1915287"/>
                  </a:lnTo>
                  <a:lnTo>
                    <a:pt x="3148838" y="1953387"/>
                  </a:lnTo>
                  <a:lnTo>
                    <a:pt x="3209925" y="1991487"/>
                  </a:lnTo>
                  <a:lnTo>
                    <a:pt x="3273552" y="2029587"/>
                  </a:lnTo>
                  <a:lnTo>
                    <a:pt x="3339211" y="2054987"/>
                  </a:lnTo>
                  <a:lnTo>
                    <a:pt x="3407029" y="2093087"/>
                  </a:lnTo>
                  <a:lnTo>
                    <a:pt x="3547872" y="2143887"/>
                  </a:lnTo>
                  <a:lnTo>
                    <a:pt x="3770503" y="2220087"/>
                  </a:lnTo>
                  <a:lnTo>
                    <a:pt x="4161409" y="2283587"/>
                  </a:lnTo>
                  <a:lnTo>
                    <a:pt x="4244594" y="2283587"/>
                  </a:lnTo>
                  <a:lnTo>
                    <a:pt x="4244086" y="2308987"/>
                  </a:lnTo>
                  <a:lnTo>
                    <a:pt x="4321048" y="2283587"/>
                  </a:lnTo>
                  <a:close/>
                </a:path>
                <a:path w="4657725" h="2309495">
                  <a:moveTo>
                    <a:pt x="4657598" y="37719"/>
                  </a:moveTo>
                  <a:lnTo>
                    <a:pt x="4645253" y="31623"/>
                  </a:lnTo>
                  <a:lnTo>
                    <a:pt x="4581271" y="0"/>
                  </a:lnTo>
                  <a:lnTo>
                    <a:pt x="4581423" y="31686"/>
                  </a:lnTo>
                  <a:lnTo>
                    <a:pt x="4222115" y="33274"/>
                  </a:lnTo>
                  <a:lnTo>
                    <a:pt x="3576193" y="42672"/>
                  </a:lnTo>
                  <a:lnTo>
                    <a:pt x="2548001" y="74041"/>
                  </a:lnTo>
                  <a:lnTo>
                    <a:pt x="1712087" y="116459"/>
                  </a:lnTo>
                  <a:lnTo>
                    <a:pt x="1221867" y="150749"/>
                  </a:lnTo>
                  <a:lnTo>
                    <a:pt x="864108" y="182245"/>
                  </a:lnTo>
                  <a:lnTo>
                    <a:pt x="848055" y="183959"/>
                  </a:lnTo>
                  <a:lnTo>
                    <a:pt x="848055" y="197523"/>
                  </a:lnTo>
                  <a:lnTo>
                    <a:pt x="833120" y="200787"/>
                  </a:lnTo>
                  <a:lnTo>
                    <a:pt x="814222" y="200787"/>
                  </a:lnTo>
                  <a:lnTo>
                    <a:pt x="848055" y="197523"/>
                  </a:lnTo>
                  <a:lnTo>
                    <a:pt x="848055" y="183959"/>
                  </a:lnTo>
                  <a:lnTo>
                    <a:pt x="674497" y="202438"/>
                  </a:lnTo>
                  <a:lnTo>
                    <a:pt x="505587" y="223139"/>
                  </a:lnTo>
                  <a:lnTo>
                    <a:pt x="483831" y="226187"/>
                  </a:lnTo>
                  <a:lnTo>
                    <a:pt x="460883" y="226187"/>
                  </a:lnTo>
                  <a:lnTo>
                    <a:pt x="436156" y="232879"/>
                  </a:lnTo>
                  <a:lnTo>
                    <a:pt x="405003" y="237236"/>
                  </a:lnTo>
                  <a:lnTo>
                    <a:pt x="394703" y="238887"/>
                  </a:lnTo>
                  <a:lnTo>
                    <a:pt x="368808" y="238887"/>
                  </a:lnTo>
                  <a:lnTo>
                    <a:pt x="337959" y="247992"/>
                  </a:lnTo>
                  <a:lnTo>
                    <a:pt x="314706" y="251714"/>
                  </a:lnTo>
                  <a:lnTo>
                    <a:pt x="246037" y="264287"/>
                  </a:lnTo>
                  <a:lnTo>
                    <a:pt x="227838" y="264287"/>
                  </a:lnTo>
                  <a:lnTo>
                    <a:pt x="205701" y="272338"/>
                  </a:lnTo>
                  <a:lnTo>
                    <a:pt x="199136" y="273685"/>
                  </a:lnTo>
                  <a:lnTo>
                    <a:pt x="184632" y="276987"/>
                  </a:lnTo>
                  <a:lnTo>
                    <a:pt x="176276" y="276987"/>
                  </a:lnTo>
                  <a:lnTo>
                    <a:pt x="172935" y="279654"/>
                  </a:lnTo>
                  <a:lnTo>
                    <a:pt x="166243" y="281178"/>
                  </a:lnTo>
                  <a:lnTo>
                    <a:pt x="136144" y="288798"/>
                  </a:lnTo>
                  <a:lnTo>
                    <a:pt x="132918" y="289687"/>
                  </a:lnTo>
                  <a:lnTo>
                    <a:pt x="130556" y="289687"/>
                  </a:lnTo>
                  <a:lnTo>
                    <a:pt x="127228" y="291261"/>
                  </a:lnTo>
                  <a:lnTo>
                    <a:pt x="108966" y="296291"/>
                  </a:lnTo>
                  <a:lnTo>
                    <a:pt x="89115" y="302387"/>
                  </a:lnTo>
                  <a:lnTo>
                    <a:pt x="79502" y="302387"/>
                  </a:lnTo>
                  <a:lnTo>
                    <a:pt x="75488" y="307060"/>
                  </a:lnTo>
                  <a:lnTo>
                    <a:pt x="63373" y="311404"/>
                  </a:lnTo>
                  <a:lnTo>
                    <a:pt x="54749" y="315087"/>
                  </a:lnTo>
                  <a:lnTo>
                    <a:pt x="48895" y="315087"/>
                  </a:lnTo>
                  <a:lnTo>
                    <a:pt x="46482" y="318630"/>
                  </a:lnTo>
                  <a:lnTo>
                    <a:pt x="44958" y="319278"/>
                  </a:lnTo>
                  <a:lnTo>
                    <a:pt x="29718" y="327025"/>
                  </a:lnTo>
                  <a:lnTo>
                    <a:pt x="28562" y="327787"/>
                  </a:lnTo>
                  <a:lnTo>
                    <a:pt x="25273" y="327787"/>
                  </a:lnTo>
                  <a:lnTo>
                    <a:pt x="23698" y="331000"/>
                  </a:lnTo>
                  <a:lnTo>
                    <a:pt x="17399" y="335153"/>
                  </a:lnTo>
                  <a:lnTo>
                    <a:pt x="8115" y="343662"/>
                  </a:lnTo>
                  <a:lnTo>
                    <a:pt x="2032" y="352806"/>
                  </a:lnTo>
                  <a:lnTo>
                    <a:pt x="0" y="361569"/>
                  </a:lnTo>
                  <a:lnTo>
                    <a:pt x="1066" y="361823"/>
                  </a:lnTo>
                  <a:lnTo>
                    <a:pt x="508" y="365887"/>
                  </a:lnTo>
                  <a:lnTo>
                    <a:pt x="13576" y="365887"/>
                  </a:lnTo>
                  <a:lnTo>
                    <a:pt x="15570" y="355333"/>
                  </a:lnTo>
                  <a:lnTo>
                    <a:pt x="15925" y="354825"/>
                  </a:lnTo>
                  <a:lnTo>
                    <a:pt x="15494" y="365887"/>
                  </a:lnTo>
                  <a:lnTo>
                    <a:pt x="18796" y="353187"/>
                  </a:lnTo>
                  <a:lnTo>
                    <a:pt x="26543" y="353187"/>
                  </a:lnTo>
                  <a:lnTo>
                    <a:pt x="32385" y="340487"/>
                  </a:lnTo>
                  <a:lnTo>
                    <a:pt x="45974" y="340487"/>
                  </a:lnTo>
                  <a:lnTo>
                    <a:pt x="53187" y="329539"/>
                  </a:lnTo>
                  <a:lnTo>
                    <a:pt x="57315" y="327787"/>
                  </a:lnTo>
                  <a:lnTo>
                    <a:pt x="73152" y="327787"/>
                  </a:lnTo>
                  <a:lnTo>
                    <a:pt x="80899" y="318668"/>
                  </a:lnTo>
                  <a:lnTo>
                    <a:pt x="88773" y="315849"/>
                  </a:lnTo>
                  <a:lnTo>
                    <a:pt x="88519" y="315849"/>
                  </a:lnTo>
                  <a:lnTo>
                    <a:pt x="90970" y="315087"/>
                  </a:lnTo>
                  <a:lnTo>
                    <a:pt x="107442" y="315087"/>
                  </a:lnTo>
                  <a:lnTo>
                    <a:pt x="114871" y="307797"/>
                  </a:lnTo>
                  <a:lnTo>
                    <a:pt x="134391" y="302387"/>
                  </a:lnTo>
                  <a:lnTo>
                    <a:pt x="163449" y="302387"/>
                  </a:lnTo>
                  <a:lnTo>
                    <a:pt x="176390" y="291947"/>
                  </a:lnTo>
                  <a:lnTo>
                    <a:pt x="186309" y="289687"/>
                  </a:lnTo>
                  <a:lnTo>
                    <a:pt x="212725" y="289687"/>
                  </a:lnTo>
                  <a:lnTo>
                    <a:pt x="224040" y="281546"/>
                  </a:lnTo>
                  <a:lnTo>
                    <a:pt x="237490" y="278765"/>
                  </a:lnTo>
                  <a:lnTo>
                    <a:pt x="237363" y="278892"/>
                  </a:lnTo>
                  <a:lnTo>
                    <a:pt x="238023" y="278765"/>
                  </a:lnTo>
                  <a:lnTo>
                    <a:pt x="247307" y="276987"/>
                  </a:lnTo>
                  <a:lnTo>
                    <a:pt x="287147" y="276987"/>
                  </a:lnTo>
                  <a:lnTo>
                    <a:pt x="327914" y="264287"/>
                  </a:lnTo>
                  <a:lnTo>
                    <a:pt x="327787" y="264287"/>
                  </a:lnTo>
                  <a:lnTo>
                    <a:pt x="341680" y="260184"/>
                  </a:lnTo>
                  <a:lnTo>
                    <a:pt x="360553" y="257048"/>
                  </a:lnTo>
                  <a:lnTo>
                    <a:pt x="360426" y="257048"/>
                  </a:lnTo>
                  <a:lnTo>
                    <a:pt x="395490" y="251587"/>
                  </a:lnTo>
                  <a:lnTo>
                    <a:pt x="415544" y="251587"/>
                  </a:lnTo>
                  <a:lnTo>
                    <a:pt x="438594" y="245364"/>
                  </a:lnTo>
                  <a:lnTo>
                    <a:pt x="484632" y="238887"/>
                  </a:lnTo>
                  <a:lnTo>
                    <a:pt x="561467" y="238887"/>
                  </a:lnTo>
                  <a:lnTo>
                    <a:pt x="613283" y="226187"/>
                  </a:lnTo>
                  <a:lnTo>
                    <a:pt x="666496" y="226187"/>
                  </a:lnTo>
                  <a:lnTo>
                    <a:pt x="721233" y="213487"/>
                  </a:lnTo>
                  <a:lnTo>
                    <a:pt x="834009" y="213487"/>
                  </a:lnTo>
                  <a:lnTo>
                    <a:pt x="891794" y="200787"/>
                  </a:lnTo>
                  <a:lnTo>
                    <a:pt x="1191133" y="200787"/>
                  </a:lnTo>
                  <a:lnTo>
                    <a:pt x="1313459" y="188099"/>
                  </a:lnTo>
                  <a:lnTo>
                    <a:pt x="945261" y="188099"/>
                  </a:lnTo>
                  <a:lnTo>
                    <a:pt x="1073912" y="175641"/>
                  </a:lnTo>
                  <a:lnTo>
                    <a:pt x="1626997" y="134493"/>
                  </a:lnTo>
                  <a:lnTo>
                    <a:pt x="1712976" y="129159"/>
                  </a:lnTo>
                  <a:lnTo>
                    <a:pt x="1979549" y="113665"/>
                  </a:lnTo>
                  <a:lnTo>
                    <a:pt x="2164207" y="104013"/>
                  </a:lnTo>
                  <a:lnTo>
                    <a:pt x="3155950" y="65659"/>
                  </a:lnTo>
                  <a:lnTo>
                    <a:pt x="3576574" y="55372"/>
                  </a:lnTo>
                  <a:lnTo>
                    <a:pt x="3790188" y="51435"/>
                  </a:lnTo>
                  <a:lnTo>
                    <a:pt x="4581487" y="44386"/>
                  </a:lnTo>
                  <a:lnTo>
                    <a:pt x="4581652" y="76200"/>
                  </a:lnTo>
                  <a:lnTo>
                    <a:pt x="4657598" y="377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451202" y="1911275"/>
            <a:ext cx="3319272" cy="1411733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 marR="4191">
              <a:lnSpc>
                <a:spcPct val="120000"/>
              </a:lnSpc>
              <a:spcBef>
                <a:spcPts val="83"/>
              </a:spcBef>
            </a:pPr>
            <a:r>
              <a:rPr sz="1898" spc="-4" dirty="0">
                <a:latin typeface="Calibri"/>
                <a:cs typeface="Calibri"/>
              </a:rPr>
              <a:t>Looking back </a:t>
            </a:r>
            <a:r>
              <a:rPr sz="1898" dirty="0">
                <a:latin typeface="Calibri"/>
                <a:cs typeface="Calibri"/>
              </a:rPr>
              <a:t>at the whole model, </a:t>
            </a:r>
            <a:r>
              <a:rPr sz="1898" spc="-4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zooming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in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on </a:t>
            </a:r>
            <a:r>
              <a:rPr sz="1898" dirty="0">
                <a:latin typeface="Calibri"/>
                <a:cs typeface="Calibri"/>
              </a:rPr>
              <a:t>a</a:t>
            </a:r>
            <a:r>
              <a:rPr sz="1898" spc="-4" dirty="0">
                <a:latin typeface="Calibri"/>
                <a:cs typeface="Calibri"/>
              </a:rPr>
              <a:t> Decoder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block:</a:t>
            </a:r>
            <a:endParaRPr sz="1898">
              <a:latin typeface="Calibri"/>
              <a:cs typeface="Calibri"/>
            </a:endParaRPr>
          </a:p>
          <a:p>
            <a:pPr marL="1885426" marR="515493" indent="-182307">
              <a:spcBef>
                <a:spcPts val="1497"/>
              </a:spcBef>
            </a:pPr>
            <a:r>
              <a:rPr sz="1650" spc="37" dirty="0">
                <a:latin typeface="Calibri"/>
                <a:cs typeface="Calibri"/>
              </a:rPr>
              <a:t>Tra</a:t>
            </a:r>
            <a:r>
              <a:rPr sz="1650" spc="33" dirty="0">
                <a:latin typeface="Calibri"/>
                <a:cs typeface="Calibri"/>
              </a:rPr>
              <a:t>n</a:t>
            </a:r>
            <a:r>
              <a:rPr sz="1650" spc="12" dirty="0">
                <a:latin typeface="Calibri"/>
                <a:cs typeface="Calibri"/>
              </a:rPr>
              <a:t>sf</a:t>
            </a:r>
            <a:r>
              <a:rPr sz="1650" spc="25" dirty="0">
                <a:latin typeface="Calibri"/>
                <a:cs typeface="Calibri"/>
              </a:rPr>
              <a:t>o</a:t>
            </a:r>
            <a:r>
              <a:rPr sz="1650" spc="9" dirty="0">
                <a:latin typeface="Calibri"/>
                <a:cs typeface="Calibri"/>
              </a:rPr>
              <a:t>rmer  </a:t>
            </a:r>
            <a:r>
              <a:rPr sz="1650" spc="29" dirty="0">
                <a:latin typeface="Calibri"/>
                <a:cs typeface="Calibri"/>
              </a:rPr>
              <a:t>Encoder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429413" y="6209020"/>
            <a:ext cx="1904810" cy="6898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207" spc="-4" dirty="0">
                <a:solidFill>
                  <a:srgbClr val="8B1515"/>
                </a:solidFill>
                <a:latin typeface="Calibri"/>
                <a:cs typeface="Calibri"/>
              </a:rPr>
              <a:t>[output</a:t>
            </a:r>
            <a:r>
              <a:rPr sz="2207" spc="-54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220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2207">
              <a:latin typeface="Calibri"/>
              <a:cs typeface="Calibri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5776875" y="2080697"/>
            <a:ext cx="3595354" cy="3561826"/>
            <a:chOff x="7002271" y="1240510"/>
            <a:chExt cx="4358005" cy="4317365"/>
          </a:xfrm>
        </p:grpSpPr>
        <p:pic>
          <p:nvPicPr>
            <p:cNvPr id="36" name="object 3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21851" y="1240510"/>
              <a:ext cx="234670" cy="30482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5" y="1340358"/>
              <a:ext cx="76200" cy="14668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02271" y="2398776"/>
              <a:ext cx="4357624" cy="3158744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6060500" y="1879403"/>
            <a:ext cx="2708434" cy="3461140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R="216885" algn="ctr">
              <a:spcBef>
                <a:spcPts val="83"/>
              </a:spcBef>
            </a:pPr>
            <a:r>
              <a:rPr sz="1485" spc="-4" dirty="0">
                <a:solidFill>
                  <a:srgbClr val="8B1515"/>
                </a:solidFill>
                <a:latin typeface="Calibri"/>
                <a:cs typeface="Calibri"/>
              </a:rPr>
              <a:t>[predictions!]</a:t>
            </a:r>
            <a:endParaRPr sz="1485">
              <a:latin typeface="Calibri"/>
              <a:cs typeface="Calibri"/>
            </a:endParaRPr>
          </a:p>
          <a:p>
            <a:pPr marL="686277" marR="921496" algn="ctr">
              <a:spcBef>
                <a:spcPts val="1337"/>
              </a:spcBef>
            </a:pPr>
            <a:r>
              <a:rPr sz="1650" spc="37" dirty="0">
                <a:latin typeface="Calibri"/>
                <a:cs typeface="Calibri"/>
              </a:rPr>
              <a:t>Tra</a:t>
            </a:r>
            <a:r>
              <a:rPr sz="1650" spc="33" dirty="0">
                <a:latin typeface="Calibri"/>
                <a:cs typeface="Calibri"/>
              </a:rPr>
              <a:t>n</a:t>
            </a:r>
            <a:r>
              <a:rPr sz="1650" spc="12" dirty="0">
                <a:latin typeface="Calibri"/>
                <a:cs typeface="Calibri"/>
              </a:rPr>
              <a:t>sf</a:t>
            </a:r>
            <a:r>
              <a:rPr sz="1650" spc="25" dirty="0">
                <a:latin typeface="Calibri"/>
                <a:cs typeface="Calibri"/>
              </a:rPr>
              <a:t>o</a:t>
            </a:r>
            <a:r>
              <a:rPr sz="1650" spc="9" dirty="0">
                <a:latin typeface="Calibri"/>
                <a:cs typeface="Calibri"/>
              </a:rPr>
              <a:t>rmer  </a:t>
            </a:r>
            <a:r>
              <a:rPr sz="1650" spc="17" dirty="0">
                <a:latin typeface="Calibri"/>
                <a:cs typeface="Calibri"/>
              </a:rPr>
              <a:t>Decoder</a:t>
            </a:r>
            <a:endParaRPr sz="1650">
              <a:latin typeface="Calibri"/>
              <a:cs typeface="Calibri"/>
            </a:endParaRPr>
          </a:p>
          <a:p>
            <a:pPr marL="533305" marR="412814" indent="29861" algn="ctr">
              <a:lnSpc>
                <a:spcPct val="182700"/>
              </a:lnSpc>
              <a:spcBef>
                <a:spcPts val="433"/>
              </a:spcBef>
            </a:pPr>
            <a:r>
              <a:rPr sz="1485" spc="29" dirty="0">
                <a:latin typeface="Calibri"/>
                <a:cs typeface="Calibri"/>
              </a:rPr>
              <a:t>Residual</a:t>
            </a:r>
            <a:r>
              <a:rPr sz="1485" spc="-66" dirty="0">
                <a:latin typeface="Calibri"/>
                <a:cs typeface="Calibri"/>
              </a:rPr>
              <a:t> </a:t>
            </a:r>
            <a:r>
              <a:rPr sz="1485" spc="-4" dirty="0">
                <a:latin typeface="Calibri"/>
                <a:cs typeface="Calibri"/>
              </a:rPr>
              <a:t>+</a:t>
            </a:r>
            <a:r>
              <a:rPr sz="1485" spc="-62" dirty="0">
                <a:latin typeface="Calibri"/>
                <a:cs typeface="Calibri"/>
              </a:rPr>
              <a:t> </a:t>
            </a:r>
            <a:r>
              <a:rPr sz="1485" spc="21" dirty="0">
                <a:latin typeface="Calibri"/>
                <a:cs typeface="Calibri"/>
              </a:rPr>
              <a:t>LayerNorm </a:t>
            </a:r>
            <a:r>
              <a:rPr sz="1485" spc="-326" dirty="0">
                <a:latin typeface="Calibri"/>
                <a:cs typeface="Calibri"/>
              </a:rPr>
              <a:t> </a:t>
            </a:r>
            <a:r>
              <a:rPr sz="1485" spc="17" dirty="0">
                <a:latin typeface="Calibri"/>
                <a:cs typeface="Calibri"/>
              </a:rPr>
              <a:t>Feed-Forward </a:t>
            </a:r>
            <a:r>
              <a:rPr sz="1485" spc="21" dirty="0">
                <a:latin typeface="Calibri"/>
                <a:cs typeface="Calibri"/>
              </a:rPr>
              <a:t> </a:t>
            </a:r>
            <a:r>
              <a:rPr sz="1485" spc="29" dirty="0">
                <a:latin typeface="Calibri"/>
                <a:cs typeface="Calibri"/>
              </a:rPr>
              <a:t>Residual</a:t>
            </a:r>
            <a:r>
              <a:rPr sz="1485" spc="-62" dirty="0">
                <a:latin typeface="Calibri"/>
                <a:cs typeface="Calibri"/>
              </a:rPr>
              <a:t> </a:t>
            </a:r>
            <a:r>
              <a:rPr sz="1485" spc="-4" dirty="0">
                <a:latin typeface="Calibri"/>
                <a:cs typeface="Calibri"/>
              </a:rPr>
              <a:t>+</a:t>
            </a:r>
            <a:r>
              <a:rPr sz="1485" spc="-54" dirty="0">
                <a:latin typeface="Calibri"/>
                <a:cs typeface="Calibri"/>
              </a:rPr>
              <a:t> </a:t>
            </a:r>
            <a:r>
              <a:rPr sz="1485" spc="21" dirty="0">
                <a:latin typeface="Calibri"/>
                <a:cs typeface="Calibri"/>
              </a:rPr>
              <a:t>LayerNorm</a:t>
            </a:r>
            <a:endParaRPr sz="1485">
              <a:latin typeface="Calibri"/>
              <a:cs typeface="Calibri"/>
            </a:endParaRPr>
          </a:p>
          <a:p>
            <a:pPr marL="309087" marR="219504" algn="ctr">
              <a:lnSpc>
                <a:spcPts val="3309"/>
              </a:lnSpc>
              <a:spcBef>
                <a:spcPts val="297"/>
              </a:spcBef>
            </a:pPr>
            <a:r>
              <a:rPr sz="1485" spc="-25" dirty="0">
                <a:latin typeface="Calibri"/>
                <a:cs typeface="Calibri"/>
              </a:rPr>
              <a:t>Mult</a:t>
            </a:r>
            <a:r>
              <a:rPr sz="1485" spc="-9" dirty="0">
                <a:latin typeface="Calibri"/>
                <a:cs typeface="Calibri"/>
              </a:rPr>
              <a:t>i</a:t>
            </a:r>
            <a:r>
              <a:rPr sz="1485" spc="4" dirty="0">
                <a:latin typeface="Calibri"/>
                <a:cs typeface="Calibri"/>
              </a:rPr>
              <a:t>-</a:t>
            </a:r>
            <a:r>
              <a:rPr sz="1485" spc="25" dirty="0">
                <a:latin typeface="Calibri"/>
                <a:cs typeface="Calibri"/>
              </a:rPr>
              <a:t>Hea</a:t>
            </a:r>
            <a:r>
              <a:rPr sz="1485" spc="42" dirty="0">
                <a:latin typeface="Calibri"/>
                <a:cs typeface="Calibri"/>
              </a:rPr>
              <a:t>d</a:t>
            </a:r>
            <a:r>
              <a:rPr sz="1485" spc="-45" dirty="0">
                <a:latin typeface="Calibri"/>
                <a:cs typeface="Calibri"/>
              </a:rPr>
              <a:t> </a:t>
            </a:r>
            <a:r>
              <a:rPr sz="1485" b="1" spc="58" dirty="0">
                <a:latin typeface="Calibri"/>
                <a:cs typeface="Calibri"/>
              </a:rPr>
              <a:t>Cro</a:t>
            </a:r>
            <a:r>
              <a:rPr sz="1485" b="1" spc="42" dirty="0">
                <a:latin typeface="Calibri"/>
                <a:cs typeface="Calibri"/>
              </a:rPr>
              <a:t>s</a:t>
            </a:r>
            <a:r>
              <a:rPr sz="1485" b="1" spc="58" dirty="0">
                <a:latin typeface="Calibri"/>
                <a:cs typeface="Calibri"/>
              </a:rPr>
              <a:t>s</a:t>
            </a:r>
            <a:r>
              <a:rPr sz="1485" b="1" spc="37" dirty="0">
                <a:latin typeface="Calibri"/>
                <a:cs typeface="Calibri"/>
              </a:rPr>
              <a:t>-</a:t>
            </a:r>
            <a:r>
              <a:rPr sz="1485" spc="-33" dirty="0">
                <a:latin typeface="Calibri"/>
                <a:cs typeface="Calibri"/>
              </a:rPr>
              <a:t>A</a:t>
            </a:r>
            <a:r>
              <a:rPr sz="1485" spc="-17" dirty="0">
                <a:latin typeface="Calibri"/>
                <a:cs typeface="Calibri"/>
              </a:rPr>
              <a:t>t</a:t>
            </a:r>
            <a:r>
              <a:rPr sz="1485" spc="12" dirty="0">
                <a:latin typeface="Calibri"/>
                <a:cs typeface="Calibri"/>
              </a:rPr>
              <a:t>tention  </a:t>
            </a:r>
            <a:r>
              <a:rPr sz="1485" spc="29" dirty="0">
                <a:latin typeface="Calibri"/>
                <a:cs typeface="Calibri"/>
              </a:rPr>
              <a:t>Residual</a:t>
            </a:r>
            <a:r>
              <a:rPr sz="1485" spc="-45" dirty="0">
                <a:latin typeface="Calibri"/>
                <a:cs typeface="Calibri"/>
              </a:rPr>
              <a:t> </a:t>
            </a:r>
            <a:r>
              <a:rPr sz="1485" spc="-4" dirty="0">
                <a:latin typeface="Calibri"/>
                <a:cs typeface="Calibri"/>
              </a:rPr>
              <a:t>+</a:t>
            </a:r>
            <a:r>
              <a:rPr sz="1485" spc="-42" dirty="0">
                <a:latin typeface="Calibri"/>
                <a:cs typeface="Calibri"/>
              </a:rPr>
              <a:t> </a:t>
            </a:r>
            <a:r>
              <a:rPr sz="1485" spc="21" dirty="0">
                <a:latin typeface="Calibri"/>
                <a:cs typeface="Calibri"/>
              </a:rPr>
              <a:t>LayerNorm</a:t>
            </a:r>
            <a:endParaRPr sz="1485">
              <a:latin typeface="Calibri"/>
              <a:cs typeface="Calibri"/>
            </a:endParaRPr>
          </a:p>
          <a:p>
            <a:pPr algn="ctr">
              <a:spcBef>
                <a:spcPts val="1044"/>
              </a:spcBef>
            </a:pPr>
            <a:r>
              <a:rPr sz="1485" b="1" spc="17" dirty="0">
                <a:latin typeface="Calibri"/>
                <a:cs typeface="Calibri"/>
              </a:rPr>
              <a:t>Masked</a:t>
            </a:r>
            <a:r>
              <a:rPr sz="1485" b="1" spc="-37" dirty="0">
                <a:latin typeface="Calibri"/>
                <a:cs typeface="Calibri"/>
              </a:rPr>
              <a:t> </a:t>
            </a:r>
            <a:r>
              <a:rPr sz="1485" spc="4" dirty="0">
                <a:latin typeface="Calibri"/>
                <a:cs typeface="Calibri"/>
              </a:rPr>
              <a:t>Multi-Head</a:t>
            </a:r>
            <a:r>
              <a:rPr sz="1485" spc="-45" dirty="0">
                <a:latin typeface="Calibri"/>
                <a:cs typeface="Calibri"/>
              </a:rPr>
              <a:t> </a:t>
            </a:r>
            <a:r>
              <a:rPr sz="1485" spc="12" dirty="0">
                <a:latin typeface="Calibri"/>
                <a:cs typeface="Calibri"/>
              </a:rPr>
              <a:t>Self-Attention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ED5523D-51EC-4467-A7F3-EFE515CC7767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44" name="Title 52">
            <a:extLst>
              <a:ext uri="{FF2B5EF4-FFF2-40B4-BE49-F238E27FC236}">
                <a16:creationId xmlns:a16="http://schemas.microsoft.com/office/drawing/2014/main" id="{60C841FB-2C37-43BD-95E2-A88148497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93" y="252255"/>
            <a:ext cx="9190514" cy="1083374"/>
          </a:xfrm>
        </p:spPr>
        <p:txBody>
          <a:bodyPr/>
          <a:lstStyle/>
          <a:p>
            <a:r>
              <a:rPr lang="en-US" sz="3520" b="0" spc="4" dirty="0">
                <a:latin typeface="Calibri"/>
                <a:cs typeface="Calibri"/>
              </a:rPr>
              <a:t>The Transformer</a:t>
            </a:r>
            <a:r>
              <a:rPr lang="en-US" sz="3520" b="0" dirty="0">
                <a:latin typeface="Calibri"/>
                <a:cs typeface="Calibri"/>
              </a:rPr>
              <a:t> </a:t>
            </a:r>
            <a:r>
              <a:rPr lang="en-US" sz="3520" b="0" spc="4" dirty="0">
                <a:latin typeface="Calibri"/>
                <a:cs typeface="Calibri"/>
              </a:rPr>
              <a:t>Encoder-Decoder </a:t>
            </a:r>
            <a:br>
              <a:rPr lang="en-US" sz="3520" b="0" spc="4" dirty="0">
                <a:latin typeface="Calibri"/>
                <a:cs typeface="Calibri"/>
              </a:rPr>
            </a:br>
            <a:r>
              <a:rPr lang="en-US" sz="3520" b="0" u="heavy" spc="9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[Vaswani</a:t>
            </a:r>
            <a:r>
              <a:rPr lang="en-US" sz="3520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 et </a:t>
            </a:r>
            <a:r>
              <a:rPr lang="en-US" sz="3520" b="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al., </a:t>
            </a:r>
            <a:r>
              <a:rPr lang="en-US" sz="3520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2017]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9906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55101" y="4116285"/>
            <a:ext cx="1515676" cy="52869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153545" y="4108323"/>
            <a:ext cx="1114806" cy="518412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algn="ctr">
              <a:spcBef>
                <a:spcPts val="83"/>
              </a:spcBef>
            </a:pPr>
            <a:r>
              <a:rPr sz="1650" spc="21" dirty="0">
                <a:latin typeface="Calibri"/>
                <a:cs typeface="Calibri"/>
              </a:rPr>
              <a:t>Transformer</a:t>
            </a:r>
            <a:endParaRPr sz="16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50" spc="33" dirty="0">
                <a:latin typeface="Calibri"/>
                <a:cs typeface="Calibri"/>
              </a:rPr>
              <a:t>Encoder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6396" y="5085664"/>
            <a:ext cx="1515676" cy="52869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83374" y="5078435"/>
            <a:ext cx="1118473" cy="518412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 marR="4191" indent="314325">
              <a:spcBef>
                <a:spcPts val="83"/>
              </a:spcBef>
            </a:pPr>
            <a:r>
              <a:rPr sz="1650" spc="-25" dirty="0">
                <a:latin typeface="Calibri"/>
                <a:cs typeface="Calibri"/>
              </a:rPr>
              <a:t>Word </a:t>
            </a:r>
            <a:r>
              <a:rPr sz="1650" spc="-21" dirty="0">
                <a:latin typeface="Calibri"/>
                <a:cs typeface="Calibri"/>
              </a:rPr>
              <a:t> </a:t>
            </a:r>
            <a:r>
              <a:rPr sz="1650" spc="58" dirty="0">
                <a:latin typeface="Calibri"/>
                <a:cs typeface="Calibri"/>
              </a:rPr>
              <a:t>Em</a:t>
            </a:r>
            <a:r>
              <a:rPr sz="1650" spc="37" dirty="0">
                <a:latin typeface="Calibri"/>
                <a:cs typeface="Calibri"/>
              </a:rPr>
              <a:t>b</a:t>
            </a:r>
            <a:r>
              <a:rPr sz="1650" spc="33" dirty="0">
                <a:latin typeface="Calibri"/>
                <a:cs typeface="Calibri"/>
              </a:rPr>
              <a:t>ed</a:t>
            </a:r>
            <a:r>
              <a:rPr sz="1650" spc="37" dirty="0">
                <a:latin typeface="Calibri"/>
                <a:cs typeface="Calibri"/>
              </a:rPr>
              <a:t>ding</a:t>
            </a:r>
            <a:r>
              <a:rPr sz="1650" spc="45" dirty="0">
                <a:latin typeface="Calibri"/>
                <a:cs typeface="Calibri"/>
              </a:rPr>
              <a:t>s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23806" y="5085664"/>
            <a:ext cx="1515676" cy="52869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050001" y="5078435"/>
            <a:ext cx="1460564" cy="518412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 marR="4191" indent="356759">
              <a:spcBef>
                <a:spcPts val="83"/>
              </a:spcBef>
            </a:pPr>
            <a:r>
              <a:rPr sz="1650" spc="33" dirty="0">
                <a:latin typeface="Calibri"/>
                <a:cs typeface="Calibri"/>
              </a:rPr>
              <a:t>Position </a:t>
            </a:r>
            <a:r>
              <a:rPr sz="1650" spc="37" dirty="0">
                <a:latin typeface="Calibri"/>
                <a:cs typeface="Calibri"/>
              </a:rPr>
              <a:t> </a:t>
            </a:r>
            <a:r>
              <a:rPr sz="1650" spc="21" dirty="0">
                <a:latin typeface="Calibri"/>
                <a:cs typeface="Calibri"/>
              </a:rPr>
              <a:t>Represent</a:t>
            </a:r>
            <a:r>
              <a:rPr sz="1650" spc="12" dirty="0">
                <a:latin typeface="Calibri"/>
                <a:cs typeface="Calibri"/>
              </a:rPr>
              <a:t>a</a:t>
            </a:r>
            <a:r>
              <a:rPr sz="1650" spc="17" dirty="0">
                <a:latin typeface="Calibri"/>
                <a:cs typeface="Calibri"/>
              </a:rPr>
              <a:t>t</a:t>
            </a:r>
            <a:r>
              <a:rPr sz="1650" spc="4" dirty="0">
                <a:latin typeface="Calibri"/>
                <a:cs typeface="Calibri"/>
              </a:rPr>
              <a:t>i</a:t>
            </a:r>
            <a:r>
              <a:rPr sz="1650" spc="33" dirty="0">
                <a:latin typeface="Calibri"/>
                <a:cs typeface="Calibri"/>
              </a:rPr>
              <a:t>ons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50493" y="5111125"/>
            <a:ext cx="157163" cy="340671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145" dirty="0">
                <a:latin typeface="Calibri"/>
                <a:cs typeface="Calibri"/>
              </a:rPr>
              <a:t>+</a:t>
            </a:r>
            <a:endParaRPr sz="2145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946299" y="2802408"/>
            <a:ext cx="6912007" cy="3330273"/>
            <a:chOff x="2359150" y="2115311"/>
            <a:chExt cx="8378190" cy="403669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85160" y="4268698"/>
              <a:ext cx="234670" cy="76812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266694" y="4368545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499"/>
                  </a:moveTo>
                  <a:lnTo>
                    <a:pt x="25400" y="63499"/>
                  </a:lnTo>
                  <a:lnTo>
                    <a:pt x="25400" y="609599"/>
                  </a:lnTo>
                  <a:lnTo>
                    <a:pt x="50800" y="609599"/>
                  </a:lnTo>
                  <a:lnTo>
                    <a:pt x="50800" y="63499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199"/>
                  </a:lnTo>
                  <a:lnTo>
                    <a:pt x="25400" y="76199"/>
                  </a:lnTo>
                  <a:lnTo>
                    <a:pt x="2540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499"/>
                  </a:moveTo>
                  <a:lnTo>
                    <a:pt x="50800" y="63499"/>
                  </a:lnTo>
                  <a:lnTo>
                    <a:pt x="5080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56204" y="3430498"/>
              <a:ext cx="234670" cy="30482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7738" y="3530345"/>
              <a:ext cx="76200" cy="14668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332987"/>
              <a:ext cx="117347" cy="1173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9150" y="2115311"/>
              <a:ext cx="1837183" cy="64084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66872" y="2662402"/>
              <a:ext cx="234670" cy="30482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406" y="2762249"/>
              <a:ext cx="76199" cy="14668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2999231"/>
              <a:ext cx="117347" cy="11734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165347"/>
              <a:ext cx="117347" cy="1173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26805" y="2171697"/>
              <a:ext cx="3510540" cy="316763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6350" y="5510783"/>
              <a:ext cx="1837183" cy="640842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1837230" y="5905005"/>
            <a:ext cx="1748171" cy="6898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207" dirty="0">
                <a:solidFill>
                  <a:srgbClr val="8B1515"/>
                </a:solidFill>
                <a:latin typeface="Calibri"/>
                <a:cs typeface="Calibri"/>
              </a:rPr>
              <a:t>[input</a:t>
            </a:r>
            <a:r>
              <a:rPr sz="2207" spc="-62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220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2207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63927" y="5597218"/>
            <a:ext cx="1119521" cy="518412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algn="ctr">
              <a:spcBef>
                <a:spcPts val="83"/>
              </a:spcBef>
            </a:pPr>
            <a:r>
              <a:rPr sz="1650" spc="-25" dirty="0">
                <a:latin typeface="Calibri"/>
                <a:cs typeface="Calibri"/>
              </a:rPr>
              <a:t>Word</a:t>
            </a:r>
            <a:endParaRPr sz="16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50" spc="42" dirty="0">
                <a:latin typeface="Calibri"/>
                <a:cs typeface="Calibri"/>
              </a:rPr>
              <a:t>Embeddings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25" name="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04149" y="5603672"/>
            <a:ext cx="1515676" cy="528695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7630658" y="5597218"/>
            <a:ext cx="1461087" cy="518412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algn="ctr">
              <a:spcBef>
                <a:spcPts val="83"/>
              </a:spcBef>
            </a:pPr>
            <a:r>
              <a:rPr sz="1650" spc="33" dirty="0">
                <a:latin typeface="Calibri"/>
                <a:cs typeface="Calibri"/>
              </a:rPr>
              <a:t>Position</a:t>
            </a:r>
            <a:endParaRPr sz="16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50" spc="21" dirty="0">
                <a:latin typeface="Calibri"/>
                <a:cs typeface="Calibri"/>
              </a:rPr>
              <a:t>Representations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231047" y="5629907"/>
            <a:ext cx="157163" cy="340671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145" dirty="0">
                <a:latin typeface="Calibri"/>
                <a:cs typeface="Calibri"/>
              </a:rPr>
              <a:t>+</a:t>
            </a:r>
            <a:endParaRPr sz="2145">
              <a:latin typeface="Calibri"/>
              <a:cs typeface="Calibri"/>
            </a:endParaRPr>
          </a:p>
        </p:txBody>
      </p:sp>
      <p:pic>
        <p:nvPicPr>
          <p:cNvPr id="28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537959" y="2283143"/>
            <a:ext cx="1515676" cy="528694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6736718" y="2274969"/>
            <a:ext cx="1114806" cy="518940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88595" marR="4191" indent="-178641">
              <a:spcBef>
                <a:spcPts val="87"/>
              </a:spcBef>
            </a:pPr>
            <a:r>
              <a:rPr sz="1650" spc="37" dirty="0">
                <a:latin typeface="Calibri"/>
                <a:cs typeface="Calibri"/>
              </a:rPr>
              <a:t>Tra</a:t>
            </a:r>
            <a:r>
              <a:rPr sz="1650" spc="33" dirty="0">
                <a:latin typeface="Calibri"/>
                <a:cs typeface="Calibri"/>
              </a:rPr>
              <a:t>n</a:t>
            </a:r>
            <a:r>
              <a:rPr sz="1650" spc="12" dirty="0">
                <a:latin typeface="Calibri"/>
                <a:cs typeface="Calibri"/>
              </a:rPr>
              <a:t>sf</a:t>
            </a:r>
            <a:r>
              <a:rPr sz="1650" spc="25" dirty="0">
                <a:latin typeface="Calibri"/>
                <a:cs typeface="Calibri"/>
              </a:rPr>
              <a:t>o</a:t>
            </a:r>
            <a:r>
              <a:rPr sz="1650" spc="9" dirty="0">
                <a:latin typeface="Calibri"/>
                <a:cs typeface="Calibri"/>
              </a:rPr>
              <a:t>rmer  </a:t>
            </a:r>
            <a:r>
              <a:rPr sz="1650" spc="17" dirty="0">
                <a:latin typeface="Calibri"/>
                <a:cs typeface="Calibri"/>
              </a:rPr>
              <a:t>Decoder</a:t>
            </a:r>
            <a:endParaRPr sz="165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696804" y="2518573"/>
            <a:ext cx="4701255" cy="1905333"/>
            <a:chOff x="3268853" y="1771269"/>
            <a:chExt cx="5698490" cy="2309495"/>
          </a:xfrm>
        </p:grpSpPr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32520" y="2031466"/>
              <a:ext cx="234670" cy="30482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14054" y="2131314"/>
              <a:ext cx="76200" cy="146685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3268853" y="1771268"/>
              <a:ext cx="4657725" cy="2309495"/>
            </a:xfrm>
            <a:custGeom>
              <a:avLst/>
              <a:gdLst/>
              <a:ahLst/>
              <a:cxnLst/>
              <a:rect l="l" t="t" r="r" b="b"/>
              <a:pathLst>
                <a:path w="4657725" h="2309495">
                  <a:moveTo>
                    <a:pt x="4657598" y="37719"/>
                  </a:moveTo>
                  <a:lnTo>
                    <a:pt x="4645253" y="31623"/>
                  </a:lnTo>
                  <a:lnTo>
                    <a:pt x="4581271" y="0"/>
                  </a:lnTo>
                  <a:lnTo>
                    <a:pt x="4581423" y="31686"/>
                  </a:lnTo>
                  <a:lnTo>
                    <a:pt x="4222115" y="33274"/>
                  </a:lnTo>
                  <a:lnTo>
                    <a:pt x="3576193" y="42672"/>
                  </a:lnTo>
                  <a:lnTo>
                    <a:pt x="2548001" y="74041"/>
                  </a:lnTo>
                  <a:lnTo>
                    <a:pt x="1712087" y="116459"/>
                  </a:lnTo>
                  <a:lnTo>
                    <a:pt x="1221867" y="150749"/>
                  </a:lnTo>
                  <a:lnTo>
                    <a:pt x="864108" y="182245"/>
                  </a:lnTo>
                  <a:lnTo>
                    <a:pt x="809244" y="188087"/>
                  </a:lnTo>
                  <a:lnTo>
                    <a:pt x="776097" y="188087"/>
                  </a:lnTo>
                  <a:lnTo>
                    <a:pt x="746861" y="194741"/>
                  </a:lnTo>
                  <a:lnTo>
                    <a:pt x="689991" y="200787"/>
                  </a:lnTo>
                  <a:lnTo>
                    <a:pt x="665480" y="200787"/>
                  </a:lnTo>
                  <a:lnTo>
                    <a:pt x="641502" y="206489"/>
                  </a:lnTo>
                  <a:lnTo>
                    <a:pt x="584339" y="213487"/>
                  </a:lnTo>
                  <a:lnTo>
                    <a:pt x="509651" y="213487"/>
                  </a:lnTo>
                  <a:lnTo>
                    <a:pt x="460883" y="226187"/>
                  </a:lnTo>
                  <a:lnTo>
                    <a:pt x="413893" y="226187"/>
                  </a:lnTo>
                  <a:lnTo>
                    <a:pt x="368808" y="238887"/>
                  </a:lnTo>
                  <a:lnTo>
                    <a:pt x="337959" y="247992"/>
                  </a:lnTo>
                  <a:lnTo>
                    <a:pt x="315493" y="251587"/>
                  </a:lnTo>
                  <a:lnTo>
                    <a:pt x="265176" y="251587"/>
                  </a:lnTo>
                  <a:lnTo>
                    <a:pt x="246329" y="264236"/>
                  </a:lnTo>
                  <a:lnTo>
                    <a:pt x="246037" y="264287"/>
                  </a:lnTo>
                  <a:lnTo>
                    <a:pt x="210058" y="264287"/>
                  </a:lnTo>
                  <a:lnTo>
                    <a:pt x="196430" y="274307"/>
                  </a:lnTo>
                  <a:lnTo>
                    <a:pt x="184632" y="276987"/>
                  </a:lnTo>
                  <a:lnTo>
                    <a:pt x="160274" y="276987"/>
                  </a:lnTo>
                  <a:lnTo>
                    <a:pt x="130556" y="289687"/>
                  </a:lnTo>
                  <a:lnTo>
                    <a:pt x="116713" y="289687"/>
                  </a:lnTo>
                  <a:lnTo>
                    <a:pt x="110274" y="295935"/>
                  </a:lnTo>
                  <a:lnTo>
                    <a:pt x="108966" y="296291"/>
                  </a:lnTo>
                  <a:lnTo>
                    <a:pt x="89115" y="302387"/>
                  </a:lnTo>
                  <a:lnTo>
                    <a:pt x="79375" y="302387"/>
                  </a:lnTo>
                  <a:lnTo>
                    <a:pt x="75298" y="307124"/>
                  </a:lnTo>
                  <a:lnTo>
                    <a:pt x="63373" y="311404"/>
                  </a:lnTo>
                  <a:lnTo>
                    <a:pt x="54749" y="315087"/>
                  </a:lnTo>
                  <a:lnTo>
                    <a:pt x="48768" y="315087"/>
                  </a:lnTo>
                  <a:lnTo>
                    <a:pt x="46304" y="318706"/>
                  </a:lnTo>
                  <a:lnTo>
                    <a:pt x="44958" y="319278"/>
                  </a:lnTo>
                  <a:lnTo>
                    <a:pt x="29718" y="327025"/>
                  </a:lnTo>
                  <a:lnTo>
                    <a:pt x="28562" y="327787"/>
                  </a:lnTo>
                  <a:lnTo>
                    <a:pt x="25146" y="327787"/>
                  </a:lnTo>
                  <a:lnTo>
                    <a:pt x="23507" y="331127"/>
                  </a:lnTo>
                  <a:lnTo>
                    <a:pt x="17399" y="335153"/>
                  </a:lnTo>
                  <a:lnTo>
                    <a:pt x="11569" y="340487"/>
                  </a:lnTo>
                  <a:lnTo>
                    <a:pt x="8877" y="340487"/>
                  </a:lnTo>
                  <a:lnTo>
                    <a:pt x="7772" y="344182"/>
                  </a:lnTo>
                  <a:lnTo>
                    <a:pt x="2032" y="352806"/>
                  </a:lnTo>
                  <a:lnTo>
                    <a:pt x="0" y="361569"/>
                  </a:lnTo>
                  <a:lnTo>
                    <a:pt x="1066" y="361823"/>
                  </a:lnTo>
                  <a:lnTo>
                    <a:pt x="508" y="365887"/>
                  </a:lnTo>
                  <a:lnTo>
                    <a:pt x="13716" y="365887"/>
                  </a:lnTo>
                  <a:lnTo>
                    <a:pt x="15773" y="355041"/>
                  </a:lnTo>
                  <a:lnTo>
                    <a:pt x="17005" y="353187"/>
                  </a:lnTo>
                  <a:lnTo>
                    <a:pt x="22098" y="353187"/>
                  </a:lnTo>
                  <a:lnTo>
                    <a:pt x="25222" y="345135"/>
                  </a:lnTo>
                  <a:lnTo>
                    <a:pt x="25717" y="344805"/>
                  </a:lnTo>
                  <a:lnTo>
                    <a:pt x="26924" y="344004"/>
                  </a:lnTo>
                  <a:lnTo>
                    <a:pt x="26670" y="353187"/>
                  </a:lnTo>
                  <a:lnTo>
                    <a:pt x="32626" y="340487"/>
                  </a:lnTo>
                  <a:lnTo>
                    <a:pt x="46088" y="340487"/>
                  </a:lnTo>
                  <a:lnTo>
                    <a:pt x="53365" y="329476"/>
                  </a:lnTo>
                  <a:lnTo>
                    <a:pt x="57315" y="327787"/>
                  </a:lnTo>
                  <a:lnTo>
                    <a:pt x="73279" y="327787"/>
                  </a:lnTo>
                  <a:lnTo>
                    <a:pt x="81089" y="318604"/>
                  </a:lnTo>
                  <a:lnTo>
                    <a:pt x="88773" y="315849"/>
                  </a:lnTo>
                  <a:lnTo>
                    <a:pt x="88519" y="315849"/>
                  </a:lnTo>
                  <a:lnTo>
                    <a:pt x="90970" y="315087"/>
                  </a:lnTo>
                  <a:lnTo>
                    <a:pt x="107569" y="315087"/>
                  </a:lnTo>
                  <a:lnTo>
                    <a:pt x="115049" y="307746"/>
                  </a:lnTo>
                  <a:lnTo>
                    <a:pt x="134391" y="302387"/>
                  </a:lnTo>
                  <a:lnTo>
                    <a:pt x="148463" y="302387"/>
                  </a:lnTo>
                  <a:lnTo>
                    <a:pt x="154724" y="297129"/>
                  </a:lnTo>
                  <a:lnTo>
                    <a:pt x="169164" y="293497"/>
                  </a:lnTo>
                  <a:lnTo>
                    <a:pt x="169037" y="293624"/>
                  </a:lnTo>
                  <a:lnTo>
                    <a:pt x="169583" y="293497"/>
                  </a:lnTo>
                  <a:lnTo>
                    <a:pt x="186309" y="289687"/>
                  </a:lnTo>
                  <a:lnTo>
                    <a:pt x="195707" y="289687"/>
                  </a:lnTo>
                  <a:lnTo>
                    <a:pt x="199872" y="286600"/>
                  </a:lnTo>
                  <a:lnTo>
                    <a:pt x="201930" y="286131"/>
                  </a:lnTo>
                  <a:lnTo>
                    <a:pt x="201803" y="286131"/>
                  </a:lnTo>
                  <a:lnTo>
                    <a:pt x="237490" y="278765"/>
                  </a:lnTo>
                  <a:lnTo>
                    <a:pt x="237363" y="278892"/>
                  </a:lnTo>
                  <a:lnTo>
                    <a:pt x="238023" y="278765"/>
                  </a:lnTo>
                  <a:lnTo>
                    <a:pt x="247307" y="276987"/>
                  </a:lnTo>
                  <a:lnTo>
                    <a:pt x="248793" y="276987"/>
                  </a:lnTo>
                  <a:lnTo>
                    <a:pt x="249377" y="276593"/>
                  </a:lnTo>
                  <a:lnTo>
                    <a:pt x="275844" y="271526"/>
                  </a:lnTo>
                  <a:lnTo>
                    <a:pt x="275717" y="271526"/>
                  </a:lnTo>
                  <a:lnTo>
                    <a:pt x="316865" y="264287"/>
                  </a:lnTo>
                  <a:lnTo>
                    <a:pt x="327914" y="264287"/>
                  </a:lnTo>
                  <a:lnTo>
                    <a:pt x="341972" y="260134"/>
                  </a:lnTo>
                  <a:lnTo>
                    <a:pt x="360553" y="257048"/>
                  </a:lnTo>
                  <a:lnTo>
                    <a:pt x="360426" y="257048"/>
                  </a:lnTo>
                  <a:lnTo>
                    <a:pt x="406908" y="249809"/>
                  </a:lnTo>
                  <a:lnTo>
                    <a:pt x="507238" y="235712"/>
                  </a:lnTo>
                  <a:lnTo>
                    <a:pt x="584898" y="226187"/>
                  </a:lnTo>
                  <a:lnTo>
                    <a:pt x="613283" y="226187"/>
                  </a:lnTo>
                  <a:lnTo>
                    <a:pt x="643432" y="219011"/>
                  </a:lnTo>
                  <a:lnTo>
                    <a:pt x="676021" y="215011"/>
                  </a:lnTo>
                  <a:lnTo>
                    <a:pt x="689813" y="213487"/>
                  </a:lnTo>
                  <a:lnTo>
                    <a:pt x="721233" y="213487"/>
                  </a:lnTo>
                  <a:lnTo>
                    <a:pt x="749554" y="207060"/>
                  </a:lnTo>
                  <a:lnTo>
                    <a:pt x="814222" y="200787"/>
                  </a:lnTo>
                  <a:lnTo>
                    <a:pt x="891794" y="200787"/>
                  </a:lnTo>
                  <a:lnTo>
                    <a:pt x="950468" y="188087"/>
                  </a:lnTo>
                  <a:lnTo>
                    <a:pt x="1465580" y="188087"/>
                  </a:lnTo>
                  <a:lnTo>
                    <a:pt x="1496060" y="200787"/>
                  </a:lnTo>
                  <a:lnTo>
                    <a:pt x="1526032" y="200787"/>
                  </a:lnTo>
                  <a:lnTo>
                    <a:pt x="1556258" y="213487"/>
                  </a:lnTo>
                  <a:lnTo>
                    <a:pt x="1586103" y="213487"/>
                  </a:lnTo>
                  <a:lnTo>
                    <a:pt x="1616075" y="226187"/>
                  </a:lnTo>
                  <a:lnTo>
                    <a:pt x="1645666" y="226187"/>
                  </a:lnTo>
                  <a:lnTo>
                    <a:pt x="1675257" y="238887"/>
                  </a:lnTo>
                  <a:lnTo>
                    <a:pt x="1675130" y="238887"/>
                  </a:lnTo>
                  <a:lnTo>
                    <a:pt x="1704594" y="251587"/>
                  </a:lnTo>
                  <a:lnTo>
                    <a:pt x="1704467" y="238887"/>
                  </a:lnTo>
                  <a:lnTo>
                    <a:pt x="1733804" y="251587"/>
                  </a:lnTo>
                  <a:lnTo>
                    <a:pt x="1733677" y="251587"/>
                  </a:lnTo>
                  <a:lnTo>
                    <a:pt x="1762760" y="264287"/>
                  </a:lnTo>
                  <a:lnTo>
                    <a:pt x="1762506" y="264287"/>
                  </a:lnTo>
                  <a:lnTo>
                    <a:pt x="1791462" y="276987"/>
                  </a:lnTo>
                  <a:lnTo>
                    <a:pt x="1791335" y="276987"/>
                  </a:lnTo>
                  <a:lnTo>
                    <a:pt x="1819910" y="289687"/>
                  </a:lnTo>
                  <a:lnTo>
                    <a:pt x="1819783" y="289687"/>
                  </a:lnTo>
                  <a:lnTo>
                    <a:pt x="1848104" y="302387"/>
                  </a:lnTo>
                  <a:lnTo>
                    <a:pt x="1847977" y="302387"/>
                  </a:lnTo>
                  <a:lnTo>
                    <a:pt x="1903730" y="327787"/>
                  </a:lnTo>
                  <a:lnTo>
                    <a:pt x="1903603" y="327787"/>
                  </a:lnTo>
                  <a:lnTo>
                    <a:pt x="1958213" y="353187"/>
                  </a:lnTo>
                  <a:lnTo>
                    <a:pt x="1957959" y="353187"/>
                  </a:lnTo>
                  <a:lnTo>
                    <a:pt x="2011299" y="378587"/>
                  </a:lnTo>
                  <a:lnTo>
                    <a:pt x="2011172" y="378587"/>
                  </a:lnTo>
                  <a:lnTo>
                    <a:pt x="2063115" y="403987"/>
                  </a:lnTo>
                  <a:lnTo>
                    <a:pt x="2062861" y="403987"/>
                  </a:lnTo>
                  <a:lnTo>
                    <a:pt x="2113153" y="442087"/>
                  </a:lnTo>
                  <a:lnTo>
                    <a:pt x="2113026" y="442087"/>
                  </a:lnTo>
                  <a:lnTo>
                    <a:pt x="2161667" y="480187"/>
                  </a:lnTo>
                  <a:lnTo>
                    <a:pt x="2161413" y="480187"/>
                  </a:lnTo>
                  <a:lnTo>
                    <a:pt x="2208403" y="505587"/>
                  </a:lnTo>
                  <a:lnTo>
                    <a:pt x="2208276" y="505587"/>
                  </a:lnTo>
                  <a:lnTo>
                    <a:pt x="2253234" y="543687"/>
                  </a:lnTo>
                  <a:lnTo>
                    <a:pt x="2252980" y="543687"/>
                  </a:lnTo>
                  <a:lnTo>
                    <a:pt x="2295906" y="594487"/>
                  </a:lnTo>
                  <a:lnTo>
                    <a:pt x="2295779" y="581787"/>
                  </a:lnTo>
                  <a:lnTo>
                    <a:pt x="2336546" y="632587"/>
                  </a:lnTo>
                  <a:lnTo>
                    <a:pt x="2336419" y="632587"/>
                  </a:lnTo>
                  <a:lnTo>
                    <a:pt x="2355850" y="645287"/>
                  </a:lnTo>
                  <a:lnTo>
                    <a:pt x="2374773" y="670687"/>
                  </a:lnTo>
                  <a:lnTo>
                    <a:pt x="2374646" y="670687"/>
                  </a:lnTo>
                  <a:lnTo>
                    <a:pt x="2393061" y="696087"/>
                  </a:lnTo>
                  <a:lnTo>
                    <a:pt x="2392934" y="696087"/>
                  </a:lnTo>
                  <a:lnTo>
                    <a:pt x="2410714" y="708787"/>
                  </a:lnTo>
                  <a:lnTo>
                    <a:pt x="2410587" y="708787"/>
                  </a:lnTo>
                  <a:lnTo>
                    <a:pt x="2427732" y="734187"/>
                  </a:lnTo>
                  <a:lnTo>
                    <a:pt x="2427605" y="734187"/>
                  </a:lnTo>
                  <a:lnTo>
                    <a:pt x="2444115" y="759587"/>
                  </a:lnTo>
                  <a:lnTo>
                    <a:pt x="2443988" y="759587"/>
                  </a:lnTo>
                  <a:lnTo>
                    <a:pt x="2459863" y="772287"/>
                  </a:lnTo>
                  <a:lnTo>
                    <a:pt x="2459736" y="772287"/>
                  </a:lnTo>
                  <a:lnTo>
                    <a:pt x="2474849" y="797687"/>
                  </a:lnTo>
                  <a:lnTo>
                    <a:pt x="2489327" y="823087"/>
                  </a:lnTo>
                  <a:lnTo>
                    <a:pt x="2489200" y="823087"/>
                  </a:lnTo>
                  <a:lnTo>
                    <a:pt x="2502916" y="848487"/>
                  </a:lnTo>
                  <a:lnTo>
                    <a:pt x="2502789" y="848487"/>
                  </a:lnTo>
                  <a:lnTo>
                    <a:pt x="2515870" y="873887"/>
                  </a:lnTo>
                  <a:lnTo>
                    <a:pt x="2515743" y="873887"/>
                  </a:lnTo>
                  <a:lnTo>
                    <a:pt x="2528062" y="886587"/>
                  </a:lnTo>
                  <a:lnTo>
                    <a:pt x="2527935" y="886587"/>
                  </a:lnTo>
                  <a:lnTo>
                    <a:pt x="2539619" y="911987"/>
                  </a:lnTo>
                  <a:lnTo>
                    <a:pt x="2539492" y="911987"/>
                  </a:lnTo>
                  <a:lnTo>
                    <a:pt x="2550287" y="937387"/>
                  </a:lnTo>
                  <a:lnTo>
                    <a:pt x="2550160" y="937387"/>
                  </a:lnTo>
                  <a:lnTo>
                    <a:pt x="2560193" y="962787"/>
                  </a:lnTo>
                  <a:lnTo>
                    <a:pt x="2569337" y="988187"/>
                  </a:lnTo>
                  <a:lnTo>
                    <a:pt x="2577719" y="1013587"/>
                  </a:lnTo>
                  <a:lnTo>
                    <a:pt x="2577592" y="1013587"/>
                  </a:lnTo>
                  <a:lnTo>
                    <a:pt x="2585212" y="1038987"/>
                  </a:lnTo>
                  <a:lnTo>
                    <a:pt x="2591943" y="1064387"/>
                  </a:lnTo>
                  <a:lnTo>
                    <a:pt x="2597785" y="1077087"/>
                  </a:lnTo>
                  <a:lnTo>
                    <a:pt x="2602738" y="1102487"/>
                  </a:lnTo>
                  <a:lnTo>
                    <a:pt x="2602611" y="1102487"/>
                  </a:lnTo>
                  <a:lnTo>
                    <a:pt x="2606802" y="1127887"/>
                  </a:lnTo>
                  <a:lnTo>
                    <a:pt x="2610104" y="1153287"/>
                  </a:lnTo>
                  <a:lnTo>
                    <a:pt x="2609977" y="1153287"/>
                  </a:lnTo>
                  <a:lnTo>
                    <a:pt x="2612263" y="1178687"/>
                  </a:lnTo>
                  <a:lnTo>
                    <a:pt x="2613787" y="1204087"/>
                  </a:lnTo>
                  <a:lnTo>
                    <a:pt x="2616962" y="1280287"/>
                  </a:lnTo>
                  <a:lnTo>
                    <a:pt x="2624328" y="1331087"/>
                  </a:lnTo>
                  <a:lnTo>
                    <a:pt x="2636393" y="1381887"/>
                  </a:lnTo>
                  <a:lnTo>
                    <a:pt x="2653157" y="1432687"/>
                  </a:lnTo>
                  <a:lnTo>
                    <a:pt x="2674112" y="1470787"/>
                  </a:lnTo>
                  <a:lnTo>
                    <a:pt x="2699385" y="1521587"/>
                  </a:lnTo>
                  <a:lnTo>
                    <a:pt x="2728722" y="1572387"/>
                  </a:lnTo>
                  <a:lnTo>
                    <a:pt x="2761869" y="1623187"/>
                  </a:lnTo>
                  <a:lnTo>
                    <a:pt x="2798826" y="1661287"/>
                  </a:lnTo>
                  <a:lnTo>
                    <a:pt x="2839339" y="1712087"/>
                  </a:lnTo>
                  <a:lnTo>
                    <a:pt x="2883281" y="1750187"/>
                  </a:lnTo>
                  <a:lnTo>
                    <a:pt x="2930525" y="1800987"/>
                  </a:lnTo>
                  <a:lnTo>
                    <a:pt x="2980817" y="1839087"/>
                  </a:lnTo>
                  <a:lnTo>
                    <a:pt x="3034030" y="1877187"/>
                  </a:lnTo>
                  <a:lnTo>
                    <a:pt x="3090164" y="1915287"/>
                  </a:lnTo>
                  <a:lnTo>
                    <a:pt x="3148838" y="1953387"/>
                  </a:lnTo>
                  <a:lnTo>
                    <a:pt x="3209925" y="1991487"/>
                  </a:lnTo>
                  <a:lnTo>
                    <a:pt x="3273552" y="2029587"/>
                  </a:lnTo>
                  <a:lnTo>
                    <a:pt x="3339211" y="2054987"/>
                  </a:lnTo>
                  <a:lnTo>
                    <a:pt x="3406902" y="2093087"/>
                  </a:lnTo>
                  <a:lnTo>
                    <a:pt x="3547872" y="2143887"/>
                  </a:lnTo>
                  <a:lnTo>
                    <a:pt x="3770503" y="2220087"/>
                  </a:lnTo>
                  <a:lnTo>
                    <a:pt x="4161409" y="2283587"/>
                  </a:lnTo>
                  <a:lnTo>
                    <a:pt x="4244594" y="2283587"/>
                  </a:lnTo>
                  <a:lnTo>
                    <a:pt x="4244086" y="2308987"/>
                  </a:lnTo>
                  <a:lnTo>
                    <a:pt x="4321048" y="2283587"/>
                  </a:lnTo>
                  <a:lnTo>
                    <a:pt x="4302188" y="2270887"/>
                  </a:lnTo>
                  <a:lnTo>
                    <a:pt x="4245610" y="2232787"/>
                  </a:lnTo>
                  <a:lnTo>
                    <a:pt x="4244848" y="2270887"/>
                  </a:lnTo>
                  <a:lnTo>
                    <a:pt x="4162425" y="2270887"/>
                  </a:lnTo>
                  <a:lnTo>
                    <a:pt x="4083177" y="2258187"/>
                  </a:lnTo>
                  <a:lnTo>
                    <a:pt x="4083431" y="2258187"/>
                  </a:lnTo>
                  <a:lnTo>
                    <a:pt x="4004818" y="2245487"/>
                  </a:lnTo>
                  <a:lnTo>
                    <a:pt x="4004945" y="2245487"/>
                  </a:lnTo>
                  <a:lnTo>
                    <a:pt x="3926840" y="2232787"/>
                  </a:lnTo>
                  <a:lnTo>
                    <a:pt x="3926967" y="2232787"/>
                  </a:lnTo>
                  <a:lnTo>
                    <a:pt x="3849751" y="2220087"/>
                  </a:lnTo>
                  <a:lnTo>
                    <a:pt x="3850005" y="2220087"/>
                  </a:lnTo>
                  <a:lnTo>
                    <a:pt x="3773424" y="2207387"/>
                  </a:lnTo>
                  <a:lnTo>
                    <a:pt x="3773678" y="2207387"/>
                  </a:lnTo>
                  <a:lnTo>
                    <a:pt x="3698494" y="2181987"/>
                  </a:lnTo>
                  <a:lnTo>
                    <a:pt x="3698621" y="2181987"/>
                  </a:lnTo>
                  <a:lnTo>
                    <a:pt x="3624580" y="2156587"/>
                  </a:lnTo>
                  <a:lnTo>
                    <a:pt x="3624707" y="2156587"/>
                  </a:lnTo>
                  <a:lnTo>
                    <a:pt x="3552063" y="2131187"/>
                  </a:lnTo>
                  <a:lnTo>
                    <a:pt x="3552190" y="2131187"/>
                  </a:lnTo>
                  <a:lnTo>
                    <a:pt x="3481197" y="2105787"/>
                  </a:lnTo>
                  <a:lnTo>
                    <a:pt x="3481451" y="2105787"/>
                  </a:lnTo>
                  <a:lnTo>
                    <a:pt x="3411982" y="2080387"/>
                  </a:lnTo>
                  <a:lnTo>
                    <a:pt x="3412109" y="2080387"/>
                  </a:lnTo>
                  <a:lnTo>
                    <a:pt x="3344672" y="2042287"/>
                  </a:lnTo>
                  <a:lnTo>
                    <a:pt x="3344799" y="2042287"/>
                  </a:lnTo>
                  <a:lnTo>
                    <a:pt x="3279267" y="2016887"/>
                  </a:lnTo>
                  <a:lnTo>
                    <a:pt x="3279521" y="2016887"/>
                  </a:lnTo>
                  <a:lnTo>
                    <a:pt x="3216148" y="1978787"/>
                  </a:lnTo>
                  <a:lnTo>
                    <a:pt x="3216275" y="1978787"/>
                  </a:lnTo>
                  <a:lnTo>
                    <a:pt x="3155315" y="1940687"/>
                  </a:lnTo>
                  <a:lnTo>
                    <a:pt x="3155569" y="1940687"/>
                  </a:lnTo>
                  <a:lnTo>
                    <a:pt x="3097149" y="1902587"/>
                  </a:lnTo>
                  <a:lnTo>
                    <a:pt x="3097276" y="1902587"/>
                  </a:lnTo>
                  <a:lnTo>
                    <a:pt x="3041523" y="1864487"/>
                  </a:lnTo>
                  <a:lnTo>
                    <a:pt x="3041650" y="1864487"/>
                  </a:lnTo>
                  <a:lnTo>
                    <a:pt x="2988691" y="1826387"/>
                  </a:lnTo>
                  <a:lnTo>
                    <a:pt x="2988818" y="1826387"/>
                  </a:lnTo>
                  <a:lnTo>
                    <a:pt x="2938780" y="1788287"/>
                  </a:lnTo>
                  <a:lnTo>
                    <a:pt x="2938907" y="1788287"/>
                  </a:lnTo>
                  <a:lnTo>
                    <a:pt x="2891917" y="1750187"/>
                  </a:lnTo>
                  <a:lnTo>
                    <a:pt x="2892171" y="1750187"/>
                  </a:lnTo>
                  <a:lnTo>
                    <a:pt x="2848356" y="1699387"/>
                  </a:lnTo>
                  <a:lnTo>
                    <a:pt x="2848610" y="1699387"/>
                  </a:lnTo>
                  <a:lnTo>
                    <a:pt x="2808351" y="1661287"/>
                  </a:lnTo>
                  <a:lnTo>
                    <a:pt x="2808605" y="1661287"/>
                  </a:lnTo>
                  <a:lnTo>
                    <a:pt x="2771902" y="1610487"/>
                  </a:lnTo>
                  <a:lnTo>
                    <a:pt x="2772156" y="1610487"/>
                  </a:lnTo>
                  <a:lnTo>
                    <a:pt x="2739136" y="1559687"/>
                  </a:lnTo>
                  <a:lnTo>
                    <a:pt x="2739390" y="1559687"/>
                  </a:lnTo>
                  <a:lnTo>
                    <a:pt x="2710307" y="1521587"/>
                  </a:lnTo>
                  <a:lnTo>
                    <a:pt x="2710434" y="1521587"/>
                  </a:lnTo>
                  <a:lnTo>
                    <a:pt x="2685542" y="1470787"/>
                  </a:lnTo>
                  <a:lnTo>
                    <a:pt x="2685669" y="1470787"/>
                  </a:lnTo>
                  <a:lnTo>
                    <a:pt x="2664841" y="1419987"/>
                  </a:lnTo>
                  <a:lnTo>
                    <a:pt x="2665095" y="1419987"/>
                  </a:lnTo>
                  <a:lnTo>
                    <a:pt x="2648585" y="1369187"/>
                  </a:lnTo>
                  <a:lnTo>
                    <a:pt x="2648712" y="1369187"/>
                  </a:lnTo>
                  <a:lnTo>
                    <a:pt x="2636774" y="1331087"/>
                  </a:lnTo>
                  <a:lnTo>
                    <a:pt x="2629535" y="1280287"/>
                  </a:lnTo>
                  <a:lnTo>
                    <a:pt x="2629662" y="1280287"/>
                  </a:lnTo>
                  <a:lnTo>
                    <a:pt x="2626868" y="1229487"/>
                  </a:lnTo>
                  <a:lnTo>
                    <a:pt x="2624963" y="1178687"/>
                  </a:lnTo>
                  <a:lnTo>
                    <a:pt x="2619375" y="1127887"/>
                  </a:lnTo>
                  <a:lnTo>
                    <a:pt x="2610231" y="1077087"/>
                  </a:lnTo>
                  <a:lnTo>
                    <a:pt x="2597404" y="1026287"/>
                  </a:lnTo>
                  <a:lnTo>
                    <a:pt x="2581275" y="988187"/>
                  </a:lnTo>
                  <a:lnTo>
                    <a:pt x="2572004" y="962787"/>
                  </a:lnTo>
                  <a:lnTo>
                    <a:pt x="2551049" y="911987"/>
                  </a:lnTo>
                  <a:lnTo>
                    <a:pt x="2526919" y="861187"/>
                  </a:lnTo>
                  <a:lnTo>
                    <a:pt x="2499995" y="810387"/>
                  </a:lnTo>
                  <a:lnTo>
                    <a:pt x="2485517" y="797687"/>
                  </a:lnTo>
                  <a:lnTo>
                    <a:pt x="2470277" y="772287"/>
                  </a:lnTo>
                  <a:lnTo>
                    <a:pt x="2454275" y="746887"/>
                  </a:lnTo>
                  <a:lnTo>
                    <a:pt x="2437765" y="721487"/>
                  </a:lnTo>
                  <a:lnTo>
                    <a:pt x="2420493" y="708787"/>
                  </a:lnTo>
                  <a:lnTo>
                    <a:pt x="2402713" y="683387"/>
                  </a:lnTo>
                  <a:lnTo>
                    <a:pt x="2384171" y="657987"/>
                  </a:lnTo>
                  <a:lnTo>
                    <a:pt x="2365248" y="645287"/>
                  </a:lnTo>
                  <a:lnTo>
                    <a:pt x="2345563" y="619887"/>
                  </a:lnTo>
                  <a:lnTo>
                    <a:pt x="2304542" y="581787"/>
                  </a:lnTo>
                  <a:lnTo>
                    <a:pt x="2261489" y="543687"/>
                  </a:lnTo>
                  <a:lnTo>
                    <a:pt x="2216277" y="505587"/>
                  </a:lnTo>
                  <a:lnTo>
                    <a:pt x="2169160" y="467487"/>
                  </a:lnTo>
                  <a:lnTo>
                    <a:pt x="2120265" y="429387"/>
                  </a:lnTo>
                  <a:lnTo>
                    <a:pt x="2069719" y="403987"/>
                  </a:lnTo>
                  <a:lnTo>
                    <a:pt x="2017522" y="365887"/>
                  </a:lnTo>
                  <a:lnTo>
                    <a:pt x="1963928" y="340487"/>
                  </a:lnTo>
                  <a:lnTo>
                    <a:pt x="1853057" y="289687"/>
                  </a:lnTo>
                  <a:lnTo>
                    <a:pt x="1737614" y="238887"/>
                  </a:lnTo>
                  <a:lnTo>
                    <a:pt x="1708150" y="238887"/>
                  </a:lnTo>
                  <a:lnTo>
                    <a:pt x="1648841" y="213487"/>
                  </a:lnTo>
                  <a:lnTo>
                    <a:pt x="1618869" y="213487"/>
                  </a:lnTo>
                  <a:lnTo>
                    <a:pt x="1588770" y="200787"/>
                  </a:lnTo>
                  <a:lnTo>
                    <a:pt x="1558544" y="200787"/>
                  </a:lnTo>
                  <a:lnTo>
                    <a:pt x="1528191" y="188087"/>
                  </a:lnTo>
                  <a:lnTo>
                    <a:pt x="1497838" y="188087"/>
                  </a:lnTo>
                  <a:lnTo>
                    <a:pt x="1467231" y="175387"/>
                  </a:lnTo>
                  <a:lnTo>
                    <a:pt x="1077315" y="175387"/>
                  </a:lnTo>
                  <a:lnTo>
                    <a:pt x="1626997" y="134493"/>
                  </a:lnTo>
                  <a:lnTo>
                    <a:pt x="1712976" y="129159"/>
                  </a:lnTo>
                  <a:lnTo>
                    <a:pt x="1979549" y="113665"/>
                  </a:lnTo>
                  <a:lnTo>
                    <a:pt x="2164207" y="104013"/>
                  </a:lnTo>
                  <a:lnTo>
                    <a:pt x="3155950" y="65659"/>
                  </a:lnTo>
                  <a:lnTo>
                    <a:pt x="3576574" y="55372"/>
                  </a:lnTo>
                  <a:lnTo>
                    <a:pt x="3790188" y="51435"/>
                  </a:lnTo>
                  <a:lnTo>
                    <a:pt x="4581487" y="44386"/>
                  </a:lnTo>
                  <a:lnTo>
                    <a:pt x="4581652" y="76200"/>
                  </a:lnTo>
                  <a:lnTo>
                    <a:pt x="4657598" y="377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451203" y="1911274"/>
            <a:ext cx="5549408" cy="1411733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 marR="4191">
              <a:lnSpc>
                <a:spcPct val="120000"/>
              </a:lnSpc>
              <a:spcBef>
                <a:spcPts val="83"/>
              </a:spcBef>
            </a:pPr>
            <a:r>
              <a:rPr sz="1898" dirty="0">
                <a:latin typeface="Calibri"/>
                <a:cs typeface="Calibri"/>
              </a:rPr>
              <a:t>The </a:t>
            </a:r>
            <a:r>
              <a:rPr sz="1898" spc="-4" dirty="0">
                <a:latin typeface="Calibri"/>
                <a:cs typeface="Calibri"/>
              </a:rPr>
              <a:t>only new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part</a:t>
            </a:r>
            <a:r>
              <a:rPr sz="1898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is</a:t>
            </a:r>
            <a:r>
              <a:rPr sz="1898" dirty="0">
                <a:latin typeface="Calibri"/>
                <a:cs typeface="Calibri"/>
              </a:rPr>
              <a:t> attention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from</a:t>
            </a:r>
            <a:r>
              <a:rPr sz="1898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decoder </a:t>
            </a:r>
            <a:r>
              <a:rPr sz="1898" dirty="0">
                <a:latin typeface="Calibri"/>
                <a:cs typeface="Calibri"/>
              </a:rPr>
              <a:t>to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encoder. </a:t>
            </a:r>
            <a:r>
              <a:rPr sz="1898" spc="-417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Like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we </a:t>
            </a:r>
            <a:r>
              <a:rPr sz="1898" spc="-4" dirty="0">
                <a:latin typeface="Calibri"/>
                <a:cs typeface="Calibri"/>
              </a:rPr>
              <a:t>saw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lang="en-US" sz="1898" spc="4" dirty="0">
                <a:latin typeface="Calibri"/>
                <a:cs typeface="Calibri"/>
              </a:rPr>
              <a:t>in previous lecture</a:t>
            </a:r>
            <a:r>
              <a:rPr sz="1898" dirty="0">
                <a:latin typeface="Calibri"/>
                <a:cs typeface="Calibri"/>
              </a:rPr>
              <a:t>!</a:t>
            </a:r>
          </a:p>
          <a:p>
            <a:pPr marL="1703118" marR="2745629" algn="ctr">
              <a:spcBef>
                <a:spcPts val="1497"/>
              </a:spcBef>
            </a:pPr>
            <a:r>
              <a:rPr sz="1650" spc="37" dirty="0">
                <a:latin typeface="Calibri"/>
                <a:cs typeface="Calibri"/>
              </a:rPr>
              <a:t>Tra</a:t>
            </a:r>
            <a:r>
              <a:rPr sz="1650" spc="33" dirty="0">
                <a:latin typeface="Calibri"/>
                <a:cs typeface="Calibri"/>
              </a:rPr>
              <a:t>n</a:t>
            </a:r>
            <a:r>
              <a:rPr sz="1650" spc="12" dirty="0">
                <a:latin typeface="Calibri"/>
                <a:cs typeface="Calibri"/>
              </a:rPr>
              <a:t>sf</a:t>
            </a:r>
            <a:r>
              <a:rPr sz="1650" spc="25" dirty="0">
                <a:latin typeface="Calibri"/>
                <a:cs typeface="Calibri"/>
              </a:rPr>
              <a:t>o</a:t>
            </a:r>
            <a:r>
              <a:rPr sz="1650" spc="9" dirty="0">
                <a:latin typeface="Calibri"/>
                <a:cs typeface="Calibri"/>
              </a:rPr>
              <a:t>rmer  </a:t>
            </a:r>
            <a:r>
              <a:rPr sz="1650" spc="29" dirty="0">
                <a:latin typeface="Calibri"/>
                <a:cs typeface="Calibri"/>
              </a:rPr>
              <a:t>Encoder</a:t>
            </a:r>
            <a:endParaRPr sz="1650" dirty="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429413" y="6209020"/>
            <a:ext cx="1904810" cy="6898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207" spc="-4" dirty="0">
                <a:solidFill>
                  <a:srgbClr val="8B1515"/>
                </a:solidFill>
                <a:latin typeface="Calibri"/>
                <a:cs typeface="Calibri"/>
              </a:rPr>
              <a:t>[output</a:t>
            </a:r>
            <a:r>
              <a:rPr sz="2207" spc="-54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220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2207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7195529" y="2080696"/>
            <a:ext cx="193834" cy="251984"/>
            <a:chOff x="8721852" y="1240510"/>
            <a:chExt cx="234950" cy="305435"/>
          </a:xfrm>
        </p:grpSpPr>
        <p:pic>
          <p:nvPicPr>
            <p:cNvPr id="37" name="object 3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21852" y="1240510"/>
              <a:ext cx="234670" cy="30482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6" y="1340358"/>
              <a:ext cx="76200" cy="146684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6775905" y="1879403"/>
            <a:ext cx="1054560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dirty="0">
                <a:solidFill>
                  <a:srgbClr val="8B1515"/>
                </a:solidFill>
                <a:latin typeface="Calibri"/>
                <a:cs typeface="Calibri"/>
              </a:rPr>
              <a:t>[p</a:t>
            </a:r>
            <a:r>
              <a:rPr sz="1485" spc="-25" dirty="0">
                <a:solidFill>
                  <a:srgbClr val="8B1515"/>
                </a:solidFill>
                <a:latin typeface="Calibri"/>
                <a:cs typeface="Calibri"/>
              </a:rPr>
              <a:t>r</a:t>
            </a:r>
            <a:r>
              <a:rPr sz="1485" dirty="0">
                <a:solidFill>
                  <a:srgbClr val="8B1515"/>
                </a:solidFill>
                <a:latin typeface="Calibri"/>
                <a:cs typeface="Calibri"/>
              </a:rPr>
              <a:t>edi</a:t>
            </a:r>
            <a:r>
              <a:rPr sz="1485" spc="-9" dirty="0">
                <a:solidFill>
                  <a:srgbClr val="8B1515"/>
                </a:solidFill>
                <a:latin typeface="Calibri"/>
                <a:cs typeface="Calibri"/>
              </a:rPr>
              <a:t>c</a:t>
            </a:r>
            <a:r>
              <a:rPr sz="1485" dirty="0">
                <a:solidFill>
                  <a:srgbClr val="8B1515"/>
                </a:solidFill>
                <a:latin typeface="Calibri"/>
                <a:cs typeface="Calibri"/>
              </a:rPr>
              <a:t>t</a:t>
            </a:r>
            <a:r>
              <a:rPr sz="1485" spc="-12" dirty="0">
                <a:solidFill>
                  <a:srgbClr val="8B1515"/>
                </a:solidFill>
                <a:latin typeface="Calibri"/>
                <a:cs typeface="Calibri"/>
              </a:rPr>
              <a:t>i</a:t>
            </a:r>
            <a:r>
              <a:rPr sz="1485" spc="-4" dirty="0">
                <a:solidFill>
                  <a:srgbClr val="8B1515"/>
                </a:solidFill>
                <a:latin typeface="Calibri"/>
                <a:cs typeface="Calibri"/>
              </a:rPr>
              <a:t>ons!]</a:t>
            </a:r>
            <a:endParaRPr sz="1485">
              <a:latin typeface="Calibri"/>
              <a:cs typeface="Calibri"/>
            </a:endParaRPr>
          </a:p>
        </p:txBody>
      </p:sp>
      <p:pic>
        <p:nvPicPr>
          <p:cNvPr id="40" name="object 4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223310" y="3036265"/>
            <a:ext cx="4154043" cy="2605964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6060500" y="3020758"/>
            <a:ext cx="2708434" cy="2320700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563166">
              <a:spcBef>
                <a:spcPts val="83"/>
              </a:spcBef>
            </a:pPr>
            <a:r>
              <a:rPr sz="1485" spc="29" dirty="0">
                <a:latin typeface="Calibri"/>
                <a:cs typeface="Calibri"/>
              </a:rPr>
              <a:t>Residual</a:t>
            </a:r>
            <a:r>
              <a:rPr sz="1485" spc="-58" dirty="0">
                <a:latin typeface="Calibri"/>
                <a:cs typeface="Calibri"/>
              </a:rPr>
              <a:t> </a:t>
            </a:r>
            <a:r>
              <a:rPr sz="1485" spc="-4" dirty="0">
                <a:latin typeface="Calibri"/>
                <a:cs typeface="Calibri"/>
              </a:rPr>
              <a:t>+</a:t>
            </a:r>
            <a:r>
              <a:rPr sz="1485" spc="-50" dirty="0">
                <a:latin typeface="Calibri"/>
                <a:cs typeface="Calibri"/>
              </a:rPr>
              <a:t> </a:t>
            </a:r>
            <a:r>
              <a:rPr sz="1485" spc="21" dirty="0">
                <a:latin typeface="Calibri"/>
                <a:cs typeface="Calibri"/>
              </a:rPr>
              <a:t>LayerNorm</a:t>
            </a:r>
            <a:endParaRPr sz="1485">
              <a:latin typeface="Calibri"/>
              <a:cs typeface="Calibri"/>
            </a:endParaRPr>
          </a:p>
          <a:p>
            <a:pPr marL="873824">
              <a:spcBef>
                <a:spcPts val="1455"/>
              </a:spcBef>
            </a:pPr>
            <a:r>
              <a:rPr sz="1485" spc="17" dirty="0">
                <a:latin typeface="Calibri"/>
                <a:cs typeface="Calibri"/>
              </a:rPr>
              <a:t>Feed-Forward</a:t>
            </a:r>
            <a:endParaRPr sz="1485">
              <a:latin typeface="Calibri"/>
              <a:cs typeface="Calibri"/>
            </a:endParaRPr>
          </a:p>
          <a:p>
            <a:pPr marL="311706" marR="220551" indent="221076">
              <a:lnSpc>
                <a:spcPct val="181800"/>
              </a:lnSpc>
              <a:spcBef>
                <a:spcPts val="33"/>
              </a:spcBef>
            </a:pPr>
            <a:r>
              <a:rPr sz="1485" spc="29" dirty="0">
                <a:latin typeface="Calibri"/>
                <a:cs typeface="Calibri"/>
              </a:rPr>
              <a:t>Residual </a:t>
            </a:r>
            <a:r>
              <a:rPr sz="1485" spc="-4" dirty="0">
                <a:latin typeface="Calibri"/>
                <a:cs typeface="Calibri"/>
              </a:rPr>
              <a:t>+ </a:t>
            </a:r>
            <a:r>
              <a:rPr sz="1485" spc="21" dirty="0">
                <a:latin typeface="Calibri"/>
                <a:cs typeface="Calibri"/>
              </a:rPr>
              <a:t>LayerNorm </a:t>
            </a:r>
            <a:r>
              <a:rPr sz="1485" spc="25" dirty="0">
                <a:latin typeface="Calibri"/>
                <a:cs typeface="Calibri"/>
              </a:rPr>
              <a:t> </a:t>
            </a:r>
            <a:r>
              <a:rPr sz="1485" dirty="0">
                <a:latin typeface="Calibri"/>
                <a:cs typeface="Calibri"/>
              </a:rPr>
              <a:t>Multi-Head</a:t>
            </a:r>
            <a:r>
              <a:rPr sz="1485" spc="-33" dirty="0">
                <a:latin typeface="Calibri"/>
                <a:cs typeface="Calibri"/>
              </a:rPr>
              <a:t> </a:t>
            </a:r>
            <a:r>
              <a:rPr sz="1485" b="1" spc="21" dirty="0">
                <a:latin typeface="Calibri"/>
                <a:cs typeface="Calibri"/>
              </a:rPr>
              <a:t>Cross</a:t>
            </a:r>
            <a:r>
              <a:rPr sz="1485" spc="21" dirty="0">
                <a:latin typeface="Calibri"/>
                <a:cs typeface="Calibri"/>
              </a:rPr>
              <a:t>-Attention</a:t>
            </a:r>
            <a:endParaRPr sz="1485">
              <a:latin typeface="Calibri"/>
              <a:cs typeface="Calibri"/>
            </a:endParaRPr>
          </a:p>
          <a:p>
            <a:pPr marL="533305">
              <a:spcBef>
                <a:spcPts val="1527"/>
              </a:spcBef>
            </a:pPr>
            <a:r>
              <a:rPr sz="1485" spc="29" dirty="0">
                <a:latin typeface="Calibri"/>
                <a:cs typeface="Calibri"/>
              </a:rPr>
              <a:t>Residual</a:t>
            </a:r>
            <a:r>
              <a:rPr sz="1485" spc="-58" dirty="0">
                <a:latin typeface="Calibri"/>
                <a:cs typeface="Calibri"/>
              </a:rPr>
              <a:t> </a:t>
            </a:r>
            <a:r>
              <a:rPr sz="1485" spc="-4" dirty="0">
                <a:latin typeface="Calibri"/>
                <a:cs typeface="Calibri"/>
              </a:rPr>
              <a:t>+</a:t>
            </a:r>
            <a:r>
              <a:rPr sz="1485" spc="-50" dirty="0">
                <a:latin typeface="Calibri"/>
                <a:cs typeface="Calibri"/>
              </a:rPr>
              <a:t> </a:t>
            </a:r>
            <a:r>
              <a:rPr sz="1485" spc="21" dirty="0">
                <a:latin typeface="Calibri"/>
                <a:cs typeface="Calibri"/>
              </a:rPr>
              <a:t>LayerNorm</a:t>
            </a:r>
            <a:endParaRPr sz="1485">
              <a:latin typeface="Calibri"/>
              <a:cs typeface="Calibri"/>
            </a:endParaRPr>
          </a:p>
          <a:p>
            <a:pPr marL="10478">
              <a:spcBef>
                <a:spcPts val="1407"/>
              </a:spcBef>
            </a:pPr>
            <a:r>
              <a:rPr sz="1485" b="1" spc="17" dirty="0">
                <a:latin typeface="Calibri"/>
                <a:cs typeface="Calibri"/>
              </a:rPr>
              <a:t>Masked</a:t>
            </a:r>
            <a:r>
              <a:rPr sz="1485" b="1" spc="-37" dirty="0">
                <a:latin typeface="Calibri"/>
                <a:cs typeface="Calibri"/>
              </a:rPr>
              <a:t> </a:t>
            </a:r>
            <a:r>
              <a:rPr sz="1485" spc="4" dirty="0">
                <a:latin typeface="Calibri"/>
                <a:cs typeface="Calibri"/>
              </a:rPr>
              <a:t>Multi-Head</a:t>
            </a:r>
            <a:r>
              <a:rPr sz="1485" spc="-50" dirty="0">
                <a:latin typeface="Calibri"/>
                <a:cs typeface="Calibri"/>
              </a:rPr>
              <a:t> </a:t>
            </a:r>
            <a:r>
              <a:rPr sz="1485" spc="12" dirty="0">
                <a:latin typeface="Calibri"/>
                <a:cs typeface="Calibri"/>
              </a:rPr>
              <a:t>Self-Attention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7A4FD85-E4A9-41D3-8129-6CD529425D23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46" name="Title 52">
            <a:extLst>
              <a:ext uri="{FF2B5EF4-FFF2-40B4-BE49-F238E27FC236}">
                <a16:creationId xmlns:a16="http://schemas.microsoft.com/office/drawing/2014/main" id="{5F4C85AB-7D90-4446-8B41-D4B65DE26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93" y="252255"/>
            <a:ext cx="9190514" cy="1083374"/>
          </a:xfrm>
        </p:spPr>
        <p:txBody>
          <a:bodyPr/>
          <a:lstStyle/>
          <a:p>
            <a:r>
              <a:rPr lang="en-US" sz="3520" spc="4" dirty="0">
                <a:latin typeface="Calibri"/>
                <a:cs typeface="Calibri"/>
              </a:rPr>
              <a:t>The Transformer</a:t>
            </a:r>
            <a:r>
              <a:rPr lang="en-US" sz="3520" dirty="0">
                <a:latin typeface="Calibri"/>
                <a:cs typeface="Calibri"/>
              </a:rPr>
              <a:t> </a:t>
            </a:r>
            <a:r>
              <a:rPr lang="en-US" sz="3520" spc="4" dirty="0">
                <a:latin typeface="Calibri"/>
                <a:cs typeface="Calibri"/>
              </a:rPr>
              <a:t>Encoder-Decoder </a:t>
            </a:r>
            <a:br>
              <a:rPr lang="en-US" sz="3520" spc="4" dirty="0">
                <a:latin typeface="Calibri"/>
                <a:cs typeface="Calibri"/>
              </a:rPr>
            </a:br>
            <a:r>
              <a:rPr lang="en-US" sz="3520" u="heavy" spc="9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[Vaswani</a:t>
            </a:r>
            <a:r>
              <a:rPr lang="en-US" sz="352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 et </a:t>
            </a:r>
            <a:r>
              <a:rPr lang="en-US" sz="352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al., </a:t>
            </a:r>
            <a:r>
              <a:rPr lang="en-US" sz="352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2017]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0255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91AF38D-EA4F-4ADB-841F-432853EB3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1083374"/>
          </a:xfrm>
        </p:spPr>
        <p:txBody>
          <a:bodyPr/>
          <a:lstStyle/>
          <a:p>
            <a:r>
              <a:rPr lang="en-US" sz="3520" spc="4" dirty="0">
                <a:latin typeface="Calibri"/>
                <a:cs typeface="Calibri"/>
              </a:rPr>
              <a:t>The Transformer</a:t>
            </a:r>
            <a:r>
              <a:rPr lang="en-US" sz="3520" dirty="0">
                <a:latin typeface="Calibri"/>
                <a:cs typeface="Calibri"/>
              </a:rPr>
              <a:t> </a:t>
            </a:r>
            <a:r>
              <a:rPr lang="en-US" sz="3520" spc="4" dirty="0">
                <a:latin typeface="Calibri"/>
                <a:cs typeface="Calibri"/>
              </a:rPr>
              <a:t>Decoder:</a:t>
            </a:r>
            <a:r>
              <a:rPr lang="en-US" sz="3520" spc="17" dirty="0">
                <a:latin typeface="Calibri"/>
                <a:cs typeface="Calibri"/>
              </a:rPr>
              <a:t> </a:t>
            </a:r>
            <a:br>
              <a:rPr lang="en-US" sz="3520" spc="17" dirty="0">
                <a:latin typeface="Calibri"/>
                <a:cs typeface="Calibri"/>
              </a:rPr>
            </a:br>
            <a:r>
              <a:rPr lang="en-US" sz="3520" spc="4" dirty="0"/>
              <a:t>Cross-attention</a:t>
            </a:r>
            <a:r>
              <a:rPr lang="en-US" sz="3520" spc="42" dirty="0"/>
              <a:t> </a:t>
            </a:r>
            <a:r>
              <a:rPr lang="en-US" sz="3520" spc="4" dirty="0"/>
              <a:t>(details)</a:t>
            </a:r>
            <a:endParaRPr lang="en-US" dirty="0"/>
          </a:p>
        </p:txBody>
      </p:sp>
      <p:sp>
        <p:nvSpPr>
          <p:cNvPr id="3" name="object 3"/>
          <p:cNvSpPr txBox="1"/>
          <p:nvPr/>
        </p:nvSpPr>
        <p:spPr>
          <a:xfrm>
            <a:off x="857144" y="2014185"/>
            <a:ext cx="9017394" cy="2427476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335280" indent="-283416">
              <a:spcBef>
                <a:spcPts val="87"/>
              </a:spcBef>
              <a:buClr>
                <a:srgbClr val="8B1515"/>
              </a:buClr>
              <a:buFont typeface="Times New Roman"/>
              <a:buChar char="•"/>
              <a:tabLst>
                <a:tab pos="334756" algn="l"/>
                <a:tab pos="335804" algn="l"/>
              </a:tabLst>
            </a:pPr>
            <a:r>
              <a:rPr sz="1898" dirty="0">
                <a:latin typeface="Calibri"/>
                <a:cs typeface="Calibri"/>
              </a:rPr>
              <a:t>We </a:t>
            </a:r>
            <a:r>
              <a:rPr sz="1898" spc="-4" dirty="0">
                <a:latin typeface="Calibri"/>
                <a:cs typeface="Calibri"/>
              </a:rPr>
              <a:t>saw</a:t>
            </a:r>
            <a:r>
              <a:rPr sz="1898" dirty="0">
                <a:latin typeface="Calibri"/>
                <a:cs typeface="Calibri"/>
              </a:rPr>
              <a:t> self-attention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is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when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keys,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queries,</a:t>
            </a:r>
            <a:r>
              <a:rPr sz="1898" dirty="0">
                <a:latin typeface="Calibri"/>
                <a:cs typeface="Calibri"/>
              </a:rPr>
              <a:t> and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values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come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from</a:t>
            </a:r>
            <a:r>
              <a:rPr sz="1898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the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same</a:t>
            </a:r>
            <a:r>
              <a:rPr lang="en-US" sz="1898" spc="-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source.</a:t>
            </a:r>
            <a:endParaRPr sz="1898" dirty="0">
              <a:latin typeface="Calibri"/>
              <a:cs typeface="Calibri"/>
            </a:endParaRPr>
          </a:p>
          <a:p>
            <a:pPr marL="335280" indent="-283416">
              <a:spcBef>
                <a:spcPts val="454"/>
              </a:spcBef>
              <a:buClr>
                <a:srgbClr val="8B1515"/>
              </a:buClr>
              <a:buFont typeface="Times New Roman"/>
              <a:buChar char="•"/>
              <a:tabLst>
                <a:tab pos="334756" algn="l"/>
                <a:tab pos="335804" algn="l"/>
              </a:tabLst>
            </a:pPr>
            <a:r>
              <a:rPr sz="1898" dirty="0">
                <a:latin typeface="Calibri"/>
                <a:cs typeface="Calibri"/>
              </a:rPr>
              <a:t>In the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decoder,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we have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attention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that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looks</a:t>
            </a:r>
            <a:r>
              <a:rPr sz="1898" dirty="0">
                <a:latin typeface="Calibri"/>
                <a:cs typeface="Calibri"/>
              </a:rPr>
              <a:t> more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like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what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we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saw</a:t>
            </a:r>
            <a:r>
              <a:rPr sz="1898" dirty="0">
                <a:latin typeface="Calibri"/>
                <a:cs typeface="Calibri"/>
              </a:rPr>
              <a:t> last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week.</a:t>
            </a:r>
          </a:p>
          <a:p>
            <a:pPr marL="335280" indent="-283416">
              <a:spcBef>
                <a:spcPts val="528"/>
              </a:spcBef>
              <a:buClr>
                <a:srgbClr val="8B1515"/>
              </a:buClr>
              <a:buFont typeface="Times New Roman"/>
              <a:buChar char="•"/>
              <a:tabLst>
                <a:tab pos="334756" algn="l"/>
                <a:tab pos="335804" algn="l"/>
                <a:tab pos="6666309" algn="l"/>
              </a:tabLst>
            </a:pPr>
            <a:r>
              <a:rPr sz="1898" dirty="0">
                <a:latin typeface="Calibri"/>
                <a:cs typeface="Calibri"/>
              </a:rPr>
              <a:t>Let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29" dirty="0">
                <a:latin typeface="Cambria Math"/>
                <a:cs typeface="Cambria Math"/>
              </a:rPr>
              <a:t>ℎ</a:t>
            </a:r>
            <a:r>
              <a:rPr sz="2042" spc="43" baseline="-15151" dirty="0">
                <a:latin typeface="Cambria Math"/>
                <a:cs typeface="Cambria Math"/>
              </a:rPr>
              <a:t>1</a:t>
            </a:r>
            <a:r>
              <a:rPr sz="1898" spc="29" dirty="0">
                <a:latin typeface="Cambria Math"/>
                <a:cs typeface="Cambria Math"/>
              </a:rPr>
              <a:t>,</a:t>
            </a:r>
            <a:r>
              <a:rPr sz="1898" spc="-103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…</a:t>
            </a:r>
            <a:r>
              <a:rPr sz="1898" spc="-99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,</a:t>
            </a:r>
            <a:r>
              <a:rPr sz="1898" spc="-99" dirty="0">
                <a:latin typeface="Cambria Math"/>
                <a:cs typeface="Cambria Math"/>
              </a:rPr>
              <a:t> </a:t>
            </a:r>
            <a:r>
              <a:rPr sz="1898" spc="58" dirty="0">
                <a:latin typeface="Cambria Math"/>
                <a:cs typeface="Cambria Math"/>
              </a:rPr>
              <a:t>ℎ</a:t>
            </a:r>
            <a:r>
              <a:rPr sz="2042" spc="86" baseline="-15151" dirty="0">
                <a:latin typeface="Cambria Math"/>
                <a:cs typeface="Cambria Math"/>
              </a:rPr>
              <a:t>𝑇</a:t>
            </a:r>
            <a:r>
              <a:rPr sz="2042" spc="396" baseline="-15151" dirty="0">
                <a:latin typeface="Cambria Math"/>
                <a:cs typeface="Cambria Math"/>
              </a:rPr>
              <a:t> </a:t>
            </a:r>
            <a:r>
              <a:rPr sz="1898" spc="-4" dirty="0">
                <a:latin typeface="Calibri"/>
                <a:cs typeface="Calibri"/>
              </a:rPr>
              <a:t>be</a:t>
            </a:r>
            <a:r>
              <a:rPr sz="1898" spc="25" dirty="0">
                <a:latin typeface="Calibri"/>
                <a:cs typeface="Calibri"/>
              </a:rPr>
              <a:t> </a:t>
            </a:r>
            <a:r>
              <a:rPr sz="1898" b="1" dirty="0">
                <a:latin typeface="Calibri"/>
                <a:cs typeface="Calibri"/>
              </a:rPr>
              <a:t>output</a:t>
            </a:r>
            <a:r>
              <a:rPr sz="1898" b="1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vectors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from</a:t>
            </a:r>
            <a:r>
              <a:rPr sz="1898" b="1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17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Transformer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b="1" spc="-4" dirty="0">
                <a:latin typeface="Calibri"/>
                <a:cs typeface="Calibri"/>
              </a:rPr>
              <a:t>encoder</a:t>
            </a:r>
            <a:r>
              <a:rPr sz="1898" spc="-4" dirty="0">
                <a:latin typeface="Calibri"/>
                <a:cs typeface="Calibri"/>
              </a:rPr>
              <a:t>;	</a:t>
            </a:r>
            <a:r>
              <a:rPr sz="1898" spc="12" dirty="0">
                <a:latin typeface="Cambria Math"/>
                <a:cs typeface="Cambria Math"/>
              </a:rPr>
              <a:t>𝑥</a:t>
            </a:r>
            <a:r>
              <a:rPr sz="2042" spc="19" baseline="-15151" dirty="0">
                <a:latin typeface="Cambria Math"/>
                <a:cs typeface="Cambria Math"/>
              </a:rPr>
              <a:t>𝑖  </a:t>
            </a:r>
            <a:r>
              <a:rPr sz="1898" dirty="0">
                <a:latin typeface="Cambria Math"/>
                <a:cs typeface="Cambria Math"/>
              </a:rPr>
              <a:t>∈</a:t>
            </a:r>
            <a:r>
              <a:rPr sz="1898" spc="87" dirty="0">
                <a:latin typeface="Cambria Math"/>
                <a:cs typeface="Cambria Math"/>
              </a:rPr>
              <a:t> </a:t>
            </a:r>
            <a:r>
              <a:rPr sz="1898" spc="50" dirty="0">
                <a:latin typeface="Cambria Math"/>
                <a:cs typeface="Cambria Math"/>
              </a:rPr>
              <a:t>ℝ</a:t>
            </a:r>
            <a:r>
              <a:rPr sz="2042" spc="74" baseline="28619" dirty="0">
                <a:latin typeface="Cambria Math"/>
                <a:cs typeface="Cambria Math"/>
              </a:rPr>
              <a:t>𝑑</a:t>
            </a:r>
            <a:endParaRPr sz="2042" baseline="28619" dirty="0">
              <a:latin typeface="Cambria Math"/>
              <a:cs typeface="Cambria Math"/>
            </a:endParaRPr>
          </a:p>
          <a:p>
            <a:pPr marL="335280" indent="-283416">
              <a:spcBef>
                <a:spcPts val="504"/>
              </a:spcBef>
              <a:buClr>
                <a:srgbClr val="8B1515"/>
              </a:buClr>
              <a:buFont typeface="Times New Roman"/>
              <a:buChar char="•"/>
              <a:tabLst>
                <a:tab pos="334756" algn="l"/>
                <a:tab pos="335804" algn="l"/>
              </a:tabLst>
            </a:pPr>
            <a:r>
              <a:rPr sz="1898" dirty="0">
                <a:latin typeface="Calibri"/>
                <a:cs typeface="Calibri"/>
              </a:rPr>
              <a:t>Let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spc="12" dirty="0">
                <a:latin typeface="Cambria Math"/>
                <a:cs typeface="Cambria Math"/>
              </a:rPr>
              <a:t>𝑧</a:t>
            </a:r>
            <a:r>
              <a:rPr sz="2042" spc="19" baseline="-15151" dirty="0">
                <a:latin typeface="Cambria Math"/>
                <a:cs typeface="Cambria Math"/>
              </a:rPr>
              <a:t>1</a:t>
            </a:r>
            <a:r>
              <a:rPr sz="1898" spc="12" dirty="0">
                <a:latin typeface="Cambria Math"/>
                <a:cs typeface="Cambria Math"/>
              </a:rPr>
              <a:t>,</a:t>
            </a:r>
            <a:r>
              <a:rPr sz="1898" spc="-95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…</a:t>
            </a:r>
            <a:r>
              <a:rPr sz="1898" spc="-116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,</a:t>
            </a:r>
            <a:r>
              <a:rPr sz="1898" spc="-95" dirty="0">
                <a:latin typeface="Cambria Math"/>
                <a:cs typeface="Cambria Math"/>
              </a:rPr>
              <a:t> </a:t>
            </a:r>
            <a:r>
              <a:rPr sz="1898" spc="29" dirty="0">
                <a:latin typeface="Cambria Math"/>
                <a:cs typeface="Cambria Math"/>
              </a:rPr>
              <a:t>𝑧</a:t>
            </a:r>
            <a:r>
              <a:rPr sz="2042" spc="43" baseline="-15151" dirty="0">
                <a:latin typeface="Cambria Math"/>
                <a:cs typeface="Cambria Math"/>
              </a:rPr>
              <a:t>𝑇</a:t>
            </a:r>
            <a:r>
              <a:rPr sz="2042" spc="384" baseline="-15151" dirty="0">
                <a:latin typeface="Cambria Math"/>
                <a:cs typeface="Cambria Math"/>
              </a:rPr>
              <a:t> </a:t>
            </a:r>
            <a:r>
              <a:rPr sz="1898" spc="-4" dirty="0">
                <a:latin typeface="Calibri"/>
                <a:cs typeface="Calibri"/>
              </a:rPr>
              <a:t>be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input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vectors from</a:t>
            </a:r>
            <a:r>
              <a:rPr sz="1898" spc="-21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17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Transformer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b="1" dirty="0">
                <a:latin typeface="Calibri"/>
                <a:cs typeface="Calibri"/>
              </a:rPr>
              <a:t>decoder</a:t>
            </a:r>
            <a:r>
              <a:rPr sz="1898" dirty="0">
                <a:latin typeface="Calibri"/>
                <a:cs typeface="Calibri"/>
              </a:rPr>
              <a:t>,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mbria Math"/>
                <a:cs typeface="Cambria Math"/>
              </a:rPr>
              <a:t>𝑧</a:t>
            </a:r>
            <a:r>
              <a:rPr sz="2042" baseline="-15151" dirty="0">
                <a:latin typeface="Cambria Math"/>
                <a:cs typeface="Cambria Math"/>
              </a:rPr>
              <a:t>𝑖</a:t>
            </a:r>
            <a:r>
              <a:rPr sz="2042" spc="80" baseline="-15151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∈</a:t>
            </a:r>
            <a:r>
              <a:rPr sz="1898" spc="108" dirty="0">
                <a:latin typeface="Cambria Math"/>
                <a:cs typeface="Cambria Math"/>
              </a:rPr>
              <a:t> </a:t>
            </a:r>
            <a:r>
              <a:rPr sz="1898" spc="50" dirty="0">
                <a:latin typeface="Cambria Math"/>
                <a:cs typeface="Cambria Math"/>
              </a:rPr>
              <a:t>ℝ</a:t>
            </a:r>
            <a:r>
              <a:rPr sz="2042" spc="74" baseline="28619" dirty="0">
                <a:latin typeface="Cambria Math"/>
                <a:cs typeface="Cambria Math"/>
              </a:rPr>
              <a:t>𝑑</a:t>
            </a:r>
            <a:endParaRPr sz="2042" baseline="28619" dirty="0">
              <a:latin typeface="Cambria Math"/>
              <a:cs typeface="Cambria Math"/>
            </a:endParaRPr>
          </a:p>
          <a:p>
            <a:pPr marL="335280" indent="-283416">
              <a:spcBef>
                <a:spcPts val="438"/>
              </a:spcBef>
              <a:buClr>
                <a:srgbClr val="8B1515"/>
              </a:buClr>
              <a:buFont typeface="Times New Roman"/>
              <a:buChar char="•"/>
              <a:tabLst>
                <a:tab pos="334756" algn="l"/>
                <a:tab pos="335804" algn="l"/>
              </a:tabLst>
            </a:pPr>
            <a:r>
              <a:rPr sz="1898" dirty="0">
                <a:latin typeface="Calibri"/>
                <a:cs typeface="Calibri"/>
              </a:rPr>
              <a:t>Then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keys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and values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are </a:t>
            </a:r>
            <a:r>
              <a:rPr sz="1898" spc="-4" dirty="0">
                <a:latin typeface="Calibri"/>
                <a:cs typeface="Calibri"/>
              </a:rPr>
              <a:t>drawn </a:t>
            </a:r>
            <a:r>
              <a:rPr sz="1898" dirty="0">
                <a:latin typeface="Calibri"/>
                <a:cs typeface="Calibri"/>
              </a:rPr>
              <a:t>from</a:t>
            </a:r>
            <a:r>
              <a:rPr sz="1898" spc="-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29" dirty="0">
                <a:latin typeface="Calibri"/>
                <a:cs typeface="Calibri"/>
              </a:rPr>
              <a:t> </a:t>
            </a:r>
            <a:r>
              <a:rPr sz="1898" b="1" spc="-4" dirty="0">
                <a:latin typeface="Calibri"/>
                <a:cs typeface="Calibri"/>
              </a:rPr>
              <a:t>encoder</a:t>
            </a:r>
            <a:r>
              <a:rPr sz="1898" b="1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(like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memory):</a:t>
            </a:r>
          </a:p>
          <a:p>
            <a:pPr marL="618173" lvl="1" indent="-189119">
              <a:spcBef>
                <a:spcPts val="466"/>
              </a:spcBef>
              <a:buClr>
                <a:srgbClr val="007B92"/>
              </a:buClr>
              <a:buFont typeface="Times New Roman"/>
              <a:buChar char="•"/>
              <a:tabLst>
                <a:tab pos="618696" algn="l"/>
              </a:tabLst>
            </a:pPr>
            <a:r>
              <a:rPr sz="1898" spc="25" dirty="0">
                <a:latin typeface="Cambria Math"/>
                <a:cs typeface="Cambria Math"/>
              </a:rPr>
              <a:t>𝑘</a:t>
            </a:r>
            <a:r>
              <a:rPr sz="2042" spc="36" baseline="-15151" dirty="0">
                <a:latin typeface="Cambria Math"/>
                <a:cs typeface="Cambria Math"/>
              </a:rPr>
              <a:t>𝑖</a:t>
            </a:r>
            <a:r>
              <a:rPr sz="2042" spc="507" baseline="-15151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=</a:t>
            </a:r>
            <a:r>
              <a:rPr sz="1898" spc="91" dirty="0">
                <a:latin typeface="Cambria Math"/>
                <a:cs typeface="Cambria Math"/>
              </a:rPr>
              <a:t> </a:t>
            </a:r>
            <a:r>
              <a:rPr sz="1898" spc="54" dirty="0">
                <a:latin typeface="Cambria Math"/>
                <a:cs typeface="Cambria Math"/>
              </a:rPr>
              <a:t>𝐾ℎ</a:t>
            </a:r>
            <a:r>
              <a:rPr sz="2042" spc="80" baseline="-15151" dirty="0">
                <a:latin typeface="Cambria Math"/>
                <a:cs typeface="Cambria Math"/>
              </a:rPr>
              <a:t>𝑖</a:t>
            </a:r>
            <a:r>
              <a:rPr sz="1898" spc="54" dirty="0">
                <a:latin typeface="Calibri"/>
                <a:cs typeface="Calibri"/>
              </a:rPr>
              <a:t>,</a:t>
            </a:r>
            <a:r>
              <a:rPr sz="1898" dirty="0">
                <a:latin typeface="Calibri"/>
                <a:cs typeface="Calibri"/>
              </a:rPr>
              <a:t> </a:t>
            </a:r>
            <a:r>
              <a:rPr sz="1898" spc="12" dirty="0">
                <a:latin typeface="Cambria Math"/>
                <a:cs typeface="Cambria Math"/>
              </a:rPr>
              <a:t>𝑣</a:t>
            </a:r>
            <a:r>
              <a:rPr sz="2042" spc="19" baseline="-15151" dirty="0">
                <a:latin typeface="Cambria Math"/>
                <a:cs typeface="Cambria Math"/>
              </a:rPr>
              <a:t>𝑖</a:t>
            </a:r>
            <a:r>
              <a:rPr sz="2042" spc="50" baseline="-15151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=</a:t>
            </a:r>
            <a:r>
              <a:rPr sz="1898" spc="95" dirty="0">
                <a:latin typeface="Cambria Math"/>
                <a:cs typeface="Cambria Math"/>
              </a:rPr>
              <a:t> </a:t>
            </a:r>
            <a:r>
              <a:rPr sz="1898" spc="58" dirty="0">
                <a:latin typeface="Cambria Math"/>
                <a:cs typeface="Cambria Math"/>
              </a:rPr>
              <a:t>𝑉ℎ</a:t>
            </a:r>
            <a:r>
              <a:rPr sz="2042" spc="86" baseline="-15151" dirty="0">
                <a:latin typeface="Cambria Math"/>
                <a:cs typeface="Cambria Math"/>
              </a:rPr>
              <a:t>𝑖</a:t>
            </a:r>
            <a:r>
              <a:rPr sz="1898" spc="58" dirty="0">
                <a:latin typeface="Calibri"/>
                <a:cs typeface="Calibri"/>
              </a:rPr>
              <a:t>.</a:t>
            </a:r>
            <a:endParaRPr sz="1898" dirty="0">
              <a:latin typeface="Calibri"/>
              <a:cs typeface="Calibri"/>
            </a:endParaRPr>
          </a:p>
          <a:p>
            <a:pPr marL="335280" indent="-283416">
              <a:spcBef>
                <a:spcPts val="454"/>
              </a:spcBef>
              <a:buClr>
                <a:srgbClr val="8B1515"/>
              </a:buClr>
              <a:buFont typeface="Times New Roman"/>
              <a:buChar char="•"/>
              <a:tabLst>
                <a:tab pos="334756" algn="l"/>
                <a:tab pos="335804" algn="l"/>
              </a:tabLst>
            </a:pPr>
            <a:r>
              <a:rPr sz="1898" dirty="0">
                <a:latin typeface="Calibri"/>
                <a:cs typeface="Calibri"/>
              </a:rPr>
              <a:t>And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queries are</a:t>
            </a:r>
            <a:r>
              <a:rPr sz="1898" spc="-4" dirty="0">
                <a:latin typeface="Calibri"/>
                <a:cs typeface="Calibri"/>
              </a:rPr>
              <a:t> drawn </a:t>
            </a:r>
            <a:r>
              <a:rPr sz="1898" dirty="0">
                <a:latin typeface="Calibri"/>
                <a:cs typeface="Calibri"/>
              </a:rPr>
              <a:t>from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the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b="1" dirty="0">
                <a:latin typeface="Calibri"/>
                <a:cs typeface="Calibri"/>
              </a:rPr>
              <a:t>decoder</a:t>
            </a:r>
            <a:r>
              <a:rPr sz="1898" dirty="0">
                <a:latin typeface="Calibri"/>
                <a:cs typeface="Calibri"/>
              </a:rPr>
              <a:t>,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4" dirty="0">
                <a:latin typeface="Cambria Math"/>
                <a:cs typeface="Cambria Math"/>
              </a:rPr>
              <a:t>𝑞</a:t>
            </a:r>
            <a:r>
              <a:rPr sz="2042" spc="6" baseline="-15151" dirty="0">
                <a:latin typeface="Cambria Math"/>
                <a:cs typeface="Cambria Math"/>
              </a:rPr>
              <a:t>𝑖</a:t>
            </a:r>
            <a:r>
              <a:rPr sz="2042" spc="68" baseline="-15151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=</a:t>
            </a:r>
            <a:r>
              <a:rPr sz="1898" spc="99" dirty="0">
                <a:latin typeface="Cambria Math"/>
                <a:cs typeface="Cambria Math"/>
              </a:rPr>
              <a:t> </a:t>
            </a:r>
            <a:r>
              <a:rPr sz="1898" spc="45" dirty="0">
                <a:latin typeface="Cambria Math"/>
                <a:cs typeface="Cambria Math"/>
              </a:rPr>
              <a:t>𝑄𝑧</a:t>
            </a:r>
            <a:r>
              <a:rPr sz="2042" spc="68" baseline="-15151" dirty="0">
                <a:latin typeface="Cambria Math"/>
                <a:cs typeface="Cambria Math"/>
              </a:rPr>
              <a:t>𝑖</a:t>
            </a:r>
            <a:r>
              <a:rPr sz="1898" spc="45" dirty="0">
                <a:latin typeface="Calibri"/>
                <a:cs typeface="Calibri"/>
              </a:rPr>
              <a:t>.</a:t>
            </a:r>
            <a:endParaRPr sz="1898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F3A137-67C7-4185-9B41-4649C31916FD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4122816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4474" y="596264"/>
            <a:ext cx="8504032" cy="469496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3300" spc="-126" dirty="0">
                <a:solidFill>
                  <a:srgbClr val="3A87FF"/>
                </a:solidFill>
              </a:rPr>
              <a:t>How</a:t>
            </a:r>
            <a:r>
              <a:rPr sz="3300" spc="-233" dirty="0">
                <a:solidFill>
                  <a:srgbClr val="3A87FF"/>
                </a:solidFill>
              </a:rPr>
              <a:t> </a:t>
            </a:r>
            <a:r>
              <a:rPr sz="3300" spc="-121" dirty="0">
                <a:solidFill>
                  <a:srgbClr val="3A87FF"/>
                </a:solidFill>
              </a:rPr>
              <a:t>do</a:t>
            </a:r>
            <a:r>
              <a:rPr sz="3300" spc="-233" dirty="0">
                <a:solidFill>
                  <a:srgbClr val="3A87FF"/>
                </a:solidFill>
              </a:rPr>
              <a:t> </a:t>
            </a:r>
            <a:r>
              <a:rPr sz="3300" spc="-179" dirty="0">
                <a:solidFill>
                  <a:srgbClr val="3A87FF"/>
                </a:solidFill>
              </a:rPr>
              <a:t>we</a:t>
            </a:r>
            <a:r>
              <a:rPr sz="3300" spc="-238" dirty="0">
                <a:solidFill>
                  <a:srgbClr val="3A87FF"/>
                </a:solidFill>
              </a:rPr>
              <a:t> </a:t>
            </a:r>
            <a:r>
              <a:rPr sz="3300" spc="-185" dirty="0">
                <a:solidFill>
                  <a:srgbClr val="3A87FF"/>
                </a:solidFill>
              </a:rPr>
              <a:t>have</a:t>
            </a:r>
            <a:r>
              <a:rPr sz="3300" spc="-233" dirty="0">
                <a:solidFill>
                  <a:srgbClr val="3A87FF"/>
                </a:solidFill>
              </a:rPr>
              <a:t> </a:t>
            </a:r>
            <a:r>
              <a:rPr sz="3300" spc="-161" dirty="0">
                <a:solidFill>
                  <a:srgbClr val="3A87FF"/>
                </a:solidFill>
              </a:rPr>
              <a:t>usable</a:t>
            </a:r>
            <a:r>
              <a:rPr sz="3300" spc="-238" dirty="0">
                <a:solidFill>
                  <a:srgbClr val="3A87FF"/>
                </a:solidFill>
              </a:rPr>
              <a:t> </a:t>
            </a:r>
            <a:r>
              <a:rPr sz="3300" spc="-165" dirty="0">
                <a:solidFill>
                  <a:srgbClr val="3A87FF"/>
                </a:solidFill>
              </a:rPr>
              <a:t>meaning</a:t>
            </a:r>
            <a:r>
              <a:rPr sz="3300" spc="-246" dirty="0">
                <a:solidFill>
                  <a:srgbClr val="3A87FF"/>
                </a:solidFill>
              </a:rPr>
              <a:t> </a:t>
            </a:r>
            <a:r>
              <a:rPr sz="3300" spc="-175" dirty="0">
                <a:solidFill>
                  <a:srgbClr val="3A87FF"/>
                </a:solidFill>
              </a:rPr>
              <a:t>in</a:t>
            </a:r>
            <a:r>
              <a:rPr sz="3300" spc="-243" dirty="0">
                <a:solidFill>
                  <a:srgbClr val="3A87FF"/>
                </a:solidFill>
              </a:rPr>
              <a:t> </a:t>
            </a:r>
            <a:r>
              <a:rPr sz="3300" spc="-131" dirty="0">
                <a:solidFill>
                  <a:srgbClr val="3A87FF"/>
                </a:solidFill>
              </a:rPr>
              <a:t>a</a:t>
            </a:r>
            <a:r>
              <a:rPr sz="3300" spc="-238" dirty="0">
                <a:solidFill>
                  <a:srgbClr val="3A87FF"/>
                </a:solidFill>
              </a:rPr>
              <a:t> </a:t>
            </a:r>
            <a:r>
              <a:rPr sz="3300" spc="-161" dirty="0">
                <a:solidFill>
                  <a:srgbClr val="3A87FF"/>
                </a:solidFill>
              </a:rPr>
              <a:t>computer?</a:t>
            </a:r>
            <a:endParaRPr sz="3300"/>
          </a:p>
        </p:txBody>
      </p:sp>
      <p:sp>
        <p:nvSpPr>
          <p:cNvPr id="3" name="object 3"/>
          <p:cNvSpPr txBox="1"/>
          <p:nvPr/>
        </p:nvSpPr>
        <p:spPr>
          <a:xfrm>
            <a:off x="694475" y="1322049"/>
            <a:ext cx="8359196" cy="1350052"/>
          </a:xfrm>
          <a:prstGeom prst="rect">
            <a:avLst/>
          </a:prstGeom>
        </p:spPr>
        <p:txBody>
          <a:bodyPr vert="horz" wrap="square" lIns="0" tIns="27117" rIns="0" bIns="0" rtlCol="0">
            <a:spAutoFit/>
          </a:bodyPr>
          <a:lstStyle/>
          <a:p>
            <a:pPr marL="12327" marR="4931" defTabSz="887554">
              <a:lnSpc>
                <a:spcPts val="3009"/>
              </a:lnSpc>
              <a:spcBef>
                <a:spcPts val="212"/>
              </a:spcBef>
              <a:defRPr/>
            </a:pPr>
            <a:r>
              <a:rPr sz="2523" u="sng" spc="-97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Common</a:t>
            </a:r>
            <a:r>
              <a:rPr sz="2523" u="sng" spc="-219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523" u="sng" spc="-12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solution</a:t>
            </a:r>
            <a:r>
              <a:rPr sz="2523" spc="-121" dirty="0">
                <a:solidFill>
                  <a:prstClr val="black"/>
                </a:solidFill>
                <a:latin typeface="Trebuchet MS"/>
                <a:cs typeface="Trebuchet MS"/>
              </a:rPr>
              <a:t>:</a:t>
            </a:r>
            <a:r>
              <a:rPr sz="2523" spc="-21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78" dirty="0">
                <a:solidFill>
                  <a:prstClr val="black"/>
                </a:solidFill>
                <a:latin typeface="Trebuchet MS"/>
                <a:cs typeface="Trebuchet MS"/>
              </a:rPr>
              <a:t>Use</a:t>
            </a:r>
            <a:r>
              <a:rPr sz="2523" spc="-213" dirty="0">
                <a:solidFill>
                  <a:prstClr val="black"/>
                </a:solidFill>
                <a:latin typeface="Trebuchet MS"/>
                <a:cs typeface="Trebuchet MS"/>
              </a:rPr>
              <a:t> e.g.</a:t>
            </a:r>
            <a:r>
              <a:rPr sz="2523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02" dirty="0">
                <a:solidFill>
                  <a:srgbClr val="BB57BE"/>
                </a:solidFill>
                <a:latin typeface="Trebuchet MS"/>
                <a:cs typeface="Trebuchet MS"/>
              </a:rPr>
              <a:t>WordNet</a:t>
            </a:r>
            <a:r>
              <a:rPr sz="2523" spc="-102" dirty="0">
                <a:solidFill>
                  <a:prstClr val="black"/>
                </a:solidFill>
                <a:latin typeface="Trebuchet MS"/>
                <a:cs typeface="Trebuchet MS"/>
              </a:rPr>
              <a:t>,</a:t>
            </a:r>
            <a:r>
              <a:rPr sz="2523" spc="-20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21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523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97" dirty="0">
                <a:solidFill>
                  <a:prstClr val="black"/>
                </a:solidFill>
                <a:latin typeface="Trebuchet MS"/>
                <a:cs typeface="Trebuchet MS"/>
              </a:rPr>
              <a:t>thesaurus</a:t>
            </a:r>
            <a:r>
              <a:rPr sz="2523" spc="-21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21" dirty="0">
                <a:solidFill>
                  <a:prstClr val="black"/>
                </a:solidFill>
                <a:latin typeface="Trebuchet MS"/>
                <a:cs typeface="Trebuchet MS"/>
              </a:rPr>
              <a:t>containing</a:t>
            </a:r>
            <a:r>
              <a:rPr sz="2523" spc="-22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21" dirty="0">
                <a:solidFill>
                  <a:prstClr val="black"/>
                </a:solidFill>
                <a:latin typeface="Trebuchet MS"/>
                <a:cs typeface="Trebuchet MS"/>
              </a:rPr>
              <a:t>lists  </a:t>
            </a:r>
            <a:r>
              <a:rPr sz="2523" spc="-107" dirty="0">
                <a:solidFill>
                  <a:prstClr val="black"/>
                </a:solidFill>
                <a:latin typeface="Trebuchet MS"/>
                <a:cs typeface="Trebuchet MS"/>
              </a:rPr>
              <a:t>of</a:t>
            </a:r>
            <a:r>
              <a:rPr sz="2523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b="1" spc="-141" dirty="0">
                <a:solidFill>
                  <a:prstClr val="black"/>
                </a:solidFill>
                <a:latin typeface="Trebuchet MS"/>
                <a:cs typeface="Trebuchet MS"/>
              </a:rPr>
              <a:t>synonym</a:t>
            </a:r>
            <a:r>
              <a:rPr sz="2523" b="1" spc="-23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b="1" spc="-131" dirty="0">
                <a:solidFill>
                  <a:prstClr val="black"/>
                </a:solidFill>
                <a:latin typeface="Trebuchet MS"/>
                <a:cs typeface="Trebuchet MS"/>
              </a:rPr>
              <a:t>sets</a:t>
            </a:r>
            <a:r>
              <a:rPr sz="2523" b="1" spc="-21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97" dirty="0">
                <a:solidFill>
                  <a:prstClr val="black"/>
                </a:solidFill>
                <a:latin typeface="Trebuchet MS"/>
                <a:cs typeface="Trebuchet MS"/>
              </a:rPr>
              <a:t>and</a:t>
            </a:r>
            <a:r>
              <a:rPr sz="2523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b="1" spc="-161" dirty="0">
                <a:solidFill>
                  <a:prstClr val="black"/>
                </a:solidFill>
                <a:latin typeface="Trebuchet MS"/>
                <a:cs typeface="Trebuchet MS"/>
              </a:rPr>
              <a:t>hypernyms</a:t>
            </a:r>
            <a:r>
              <a:rPr sz="2523" b="1" spc="-22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69" dirty="0">
                <a:solidFill>
                  <a:prstClr val="black"/>
                </a:solidFill>
                <a:latin typeface="Trebuchet MS"/>
                <a:cs typeface="Trebuchet MS"/>
              </a:rPr>
              <a:t>(“is</a:t>
            </a:r>
            <a:r>
              <a:rPr sz="2523" spc="-22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204" dirty="0">
                <a:solidFill>
                  <a:prstClr val="black"/>
                </a:solidFill>
                <a:latin typeface="Trebuchet MS"/>
                <a:cs typeface="Trebuchet MS"/>
              </a:rPr>
              <a:t>a”</a:t>
            </a:r>
            <a:r>
              <a:rPr sz="2523" spc="-22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523" spc="-131" dirty="0">
                <a:solidFill>
                  <a:prstClr val="black"/>
                </a:solidFill>
                <a:latin typeface="Trebuchet MS"/>
                <a:cs typeface="Trebuchet MS"/>
              </a:rPr>
              <a:t>relationships).</a:t>
            </a:r>
            <a:endParaRPr sz="2523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2327" defTabSz="887554">
              <a:spcBef>
                <a:spcPts val="2116"/>
              </a:spcBef>
              <a:tabLst>
                <a:tab pos="5091721" algn="l"/>
              </a:tabLst>
              <a:defRPr/>
            </a:pPr>
            <a:r>
              <a:rPr sz="1845" i="1" spc="-126" dirty="0">
                <a:solidFill>
                  <a:prstClr val="black"/>
                </a:solidFill>
                <a:latin typeface="Trebuchet MS"/>
                <a:cs typeface="Trebuchet MS"/>
              </a:rPr>
              <a:t>e.g. </a:t>
            </a:r>
            <a:r>
              <a:rPr sz="1845" i="1" spc="-68" dirty="0">
                <a:solidFill>
                  <a:prstClr val="black"/>
                </a:solidFill>
                <a:latin typeface="Trebuchet MS"/>
                <a:cs typeface="Trebuchet MS"/>
              </a:rPr>
              <a:t>synonym </a:t>
            </a:r>
            <a:r>
              <a:rPr sz="1845" i="1" spc="-83" dirty="0">
                <a:solidFill>
                  <a:prstClr val="black"/>
                </a:solidFill>
                <a:latin typeface="Trebuchet MS"/>
                <a:cs typeface="Trebuchet MS"/>
              </a:rPr>
              <a:t>sets</a:t>
            </a:r>
            <a:r>
              <a:rPr sz="1845" i="1" spc="-16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845" i="1" spc="-78" dirty="0">
                <a:solidFill>
                  <a:prstClr val="black"/>
                </a:solidFill>
                <a:latin typeface="Trebuchet MS"/>
                <a:cs typeface="Trebuchet MS"/>
              </a:rPr>
              <a:t>containing</a:t>
            </a:r>
            <a:r>
              <a:rPr sz="1845" i="1" spc="-11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845" i="1" spc="-107" dirty="0">
                <a:solidFill>
                  <a:prstClr val="black"/>
                </a:solidFill>
                <a:latin typeface="Trebuchet MS"/>
                <a:cs typeface="Trebuchet MS"/>
              </a:rPr>
              <a:t>“good”:	</a:t>
            </a:r>
            <a:r>
              <a:rPr sz="1845" i="1" spc="-126" dirty="0">
                <a:solidFill>
                  <a:prstClr val="black"/>
                </a:solidFill>
                <a:latin typeface="Trebuchet MS"/>
                <a:cs typeface="Trebuchet MS"/>
              </a:rPr>
              <a:t>e.g. </a:t>
            </a:r>
            <a:r>
              <a:rPr sz="1845" i="1" spc="-87" dirty="0">
                <a:solidFill>
                  <a:prstClr val="black"/>
                </a:solidFill>
                <a:latin typeface="Trebuchet MS"/>
                <a:cs typeface="Trebuchet MS"/>
              </a:rPr>
              <a:t>hypernyms </a:t>
            </a:r>
            <a:r>
              <a:rPr sz="1845" i="1" spc="-107" dirty="0">
                <a:solidFill>
                  <a:prstClr val="black"/>
                </a:solidFill>
                <a:latin typeface="Trebuchet MS"/>
                <a:cs typeface="Trebuchet MS"/>
              </a:rPr>
              <a:t>of</a:t>
            </a:r>
            <a:r>
              <a:rPr sz="1845" i="1" spc="-17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845" i="1" spc="-102" dirty="0">
                <a:solidFill>
                  <a:prstClr val="black"/>
                </a:solidFill>
                <a:latin typeface="Trebuchet MS"/>
                <a:cs typeface="Trebuchet MS"/>
              </a:rPr>
              <a:t>“panda”:</a:t>
            </a:r>
            <a:endParaRPr sz="1845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77819" y="3841085"/>
            <a:ext cx="3446482" cy="31743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4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74162" y="3981115"/>
            <a:ext cx="2878231" cy="2924911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marL="12327" marR="281059" defTabSz="887554">
              <a:spcBef>
                <a:spcPts val="97"/>
              </a:spcBef>
              <a:defRPr/>
            </a:pPr>
            <a:r>
              <a:rPr sz="1456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[Synset('procyonid.n.01'),  Synset('carnivore.n.01'),  Synset('placental.n.01'),  Synset('mammal.n.01'),  Synset('vertebrate.n.01'),  Synset('chordate.n.01'),  Synset('animal.n.01'),  Synset('organism.n.01'),  Synset('living_thing.n.01'),  Synset('whole.n.02'),</a:t>
            </a:r>
            <a:endParaRPr sz="1456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2327" marR="4931" defTabSz="887554">
              <a:defRPr/>
            </a:pPr>
            <a:r>
              <a:rPr sz="1456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Synset('object.n.01'),  Synset('physical_entity.n.01'),  Synset('entity.n.01')]</a:t>
            </a:r>
            <a:endParaRPr sz="1456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98328" y="3826294"/>
            <a:ext cx="4842824" cy="31772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4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4474" y="3856862"/>
            <a:ext cx="4626741" cy="3136892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marL="12327" defTabSz="887554">
              <a:spcBef>
                <a:spcPts val="97"/>
              </a:spcBef>
              <a:defRPr/>
            </a:pPr>
            <a:r>
              <a:rPr sz="1456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noun:</a:t>
            </a:r>
            <a:r>
              <a:rPr sz="1456" spc="-1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456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</a:t>
            </a:r>
            <a:endParaRPr sz="1456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2327" marR="2766207" defTabSz="887554">
              <a:defRPr/>
            </a:pPr>
            <a:r>
              <a:rPr sz="1456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noun: good,</a:t>
            </a:r>
            <a:r>
              <a:rPr sz="1456" spc="-102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456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goodness  noun: good,</a:t>
            </a:r>
            <a:r>
              <a:rPr sz="1456" spc="-102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456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goodness</a:t>
            </a:r>
            <a:endParaRPr sz="1456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2327" marR="1569244" defTabSz="887554">
              <a:defRPr/>
            </a:pPr>
            <a:r>
              <a:rPr sz="1456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noun: commodity, trade_good,</a:t>
            </a:r>
            <a:r>
              <a:rPr sz="1456" spc="-102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456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  adj:</a:t>
            </a:r>
            <a:r>
              <a:rPr sz="1456" spc="-1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456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</a:t>
            </a:r>
            <a:endParaRPr sz="1456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2327" marR="2673755" defTabSz="887554">
              <a:defRPr/>
            </a:pPr>
            <a:r>
              <a:rPr sz="1456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adj (sat): full,</a:t>
            </a:r>
            <a:r>
              <a:rPr sz="1456" spc="-102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456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  adj:</a:t>
            </a:r>
            <a:r>
              <a:rPr sz="1456" spc="-2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456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</a:t>
            </a:r>
            <a:endParaRPr sz="1456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2327" marR="4931" defTabSz="887554">
              <a:defRPr/>
            </a:pPr>
            <a:r>
              <a:rPr sz="1456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adj (sat): estimable, good, honorable,</a:t>
            </a:r>
            <a:r>
              <a:rPr sz="1456" spc="-102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456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respectable  adj (sat): beneficial,</a:t>
            </a:r>
            <a:r>
              <a:rPr sz="1456" spc="-2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456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</a:t>
            </a:r>
            <a:endParaRPr sz="1456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2327" defTabSz="887554">
              <a:defRPr/>
            </a:pPr>
            <a:r>
              <a:rPr sz="1456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adj (sat):</a:t>
            </a:r>
            <a:r>
              <a:rPr sz="1456" spc="-2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456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</a:t>
            </a:r>
            <a:endParaRPr sz="1456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2327" defTabSz="887554">
              <a:defRPr/>
            </a:pPr>
            <a:r>
              <a:rPr sz="1456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adj (sat): good, just,</a:t>
            </a:r>
            <a:r>
              <a:rPr sz="1456" spc="-3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456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upright</a:t>
            </a:r>
            <a:endParaRPr sz="1456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2327" defTabSz="887554">
              <a:defRPr/>
            </a:pPr>
            <a:r>
              <a:rPr sz="1456" spc="-72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…</a:t>
            </a:r>
            <a:endParaRPr sz="1456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2327" defTabSz="887554">
              <a:lnSpc>
                <a:spcPts val="1698"/>
              </a:lnSpc>
              <a:defRPr/>
            </a:pPr>
            <a:r>
              <a:rPr sz="1456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adverb: well,</a:t>
            </a:r>
            <a:r>
              <a:rPr sz="1456" spc="-2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456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</a:t>
            </a:r>
            <a:endParaRPr sz="1456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2327" defTabSz="887554">
              <a:lnSpc>
                <a:spcPts val="1698"/>
              </a:lnSpc>
              <a:defRPr/>
            </a:pPr>
            <a:r>
              <a:rPr sz="1456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adverb: thoroughly, soundly,</a:t>
            </a:r>
            <a:r>
              <a:rPr sz="1456" spc="-3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456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</a:t>
            </a:r>
            <a:endParaRPr sz="1456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8428" y="2789821"/>
            <a:ext cx="4813487" cy="848453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45608" rIns="0" bIns="0" rtlCol="0">
            <a:spAutoFit/>
          </a:bodyPr>
          <a:lstStyle/>
          <a:p>
            <a:pPr marL="94303" defTabSz="887554">
              <a:lnSpc>
                <a:spcPts val="1223"/>
              </a:lnSpc>
              <a:spcBef>
                <a:spcPts val="359"/>
              </a:spcBef>
              <a:defRPr/>
            </a:pPr>
            <a:r>
              <a:rPr sz="1068" spc="-14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from </a:t>
            </a:r>
            <a:r>
              <a:rPr sz="1068" spc="-2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nltk.corpus </a:t>
            </a:r>
            <a:r>
              <a:rPr sz="1068" spc="-20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import </a:t>
            </a:r>
            <a:r>
              <a:rPr sz="1068" spc="-2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wordnet </a:t>
            </a:r>
            <a:r>
              <a:rPr sz="1068" spc="-10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as</a:t>
            </a:r>
            <a:r>
              <a:rPr sz="1068" spc="-102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068" spc="-2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wn</a:t>
            </a:r>
            <a:endParaRPr sz="1068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94303" defTabSz="887554">
              <a:lnSpc>
                <a:spcPts val="1223"/>
              </a:lnSpc>
              <a:defRPr/>
            </a:pPr>
            <a:r>
              <a:rPr sz="1068" spc="-2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poses </a:t>
            </a:r>
            <a:r>
              <a:rPr sz="106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= { </a:t>
            </a:r>
            <a:r>
              <a:rPr sz="1068" spc="-20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'n'</a:t>
            </a:r>
            <a:r>
              <a:rPr sz="1068" spc="-2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:</a:t>
            </a:r>
            <a:r>
              <a:rPr sz="1068" spc="-20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'noun', 'v'</a:t>
            </a:r>
            <a:r>
              <a:rPr sz="1068" spc="-2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:</a:t>
            </a:r>
            <a:r>
              <a:rPr sz="1068" spc="-20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'verb', 's'</a:t>
            </a:r>
            <a:r>
              <a:rPr sz="1068" spc="-2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:</a:t>
            </a:r>
            <a:r>
              <a:rPr sz="1068" spc="-20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'adj (s)', 'a'</a:t>
            </a:r>
            <a:r>
              <a:rPr sz="1068" spc="-2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:</a:t>
            </a:r>
            <a:r>
              <a:rPr sz="1068" spc="-20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'adj',</a:t>
            </a:r>
            <a:r>
              <a:rPr sz="1068" spc="-145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068" spc="-20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'r'</a:t>
            </a:r>
            <a:r>
              <a:rPr sz="1068" spc="-2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:</a:t>
            </a:r>
            <a:r>
              <a:rPr sz="1068" spc="-20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'adv'</a:t>
            </a:r>
            <a:r>
              <a:rPr sz="1068" spc="-2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}</a:t>
            </a:r>
            <a:endParaRPr sz="1068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94303" defTabSz="887554">
              <a:lnSpc>
                <a:spcPts val="1272"/>
              </a:lnSpc>
              <a:defRPr/>
            </a:pPr>
            <a:r>
              <a:rPr sz="1068" spc="-14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for </a:t>
            </a:r>
            <a:r>
              <a:rPr sz="1068" spc="-2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synset </a:t>
            </a:r>
            <a:r>
              <a:rPr sz="1068" spc="-10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in</a:t>
            </a:r>
            <a:r>
              <a:rPr sz="1068" spc="-78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068" spc="-2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wn.synsets(</a:t>
            </a:r>
            <a:r>
              <a:rPr sz="1068" spc="-20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"good"</a:t>
            </a:r>
            <a:r>
              <a:rPr sz="1068" spc="-2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):</a:t>
            </a:r>
            <a:endParaRPr sz="1068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357487" defTabSz="887554">
              <a:lnSpc>
                <a:spcPts val="1257"/>
              </a:lnSpc>
              <a:defRPr/>
            </a:pPr>
            <a:r>
              <a:rPr sz="1068" spc="-20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print</a:t>
            </a:r>
            <a:r>
              <a:rPr sz="1068" spc="-2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(</a:t>
            </a:r>
            <a:r>
              <a:rPr sz="1068" spc="-20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"{}:</a:t>
            </a:r>
            <a:r>
              <a:rPr sz="1068" spc="-3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068" spc="-20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{}"</a:t>
            </a:r>
            <a:r>
              <a:rPr sz="1068" spc="-2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.format(poses[synset.pos()],</a:t>
            </a:r>
            <a:endParaRPr sz="1068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883238" defTabSz="887554">
              <a:lnSpc>
                <a:spcPts val="1272"/>
              </a:lnSpc>
              <a:defRPr/>
            </a:pPr>
            <a:r>
              <a:rPr sz="1068" spc="-10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", </a:t>
            </a:r>
            <a:r>
              <a:rPr sz="1068" spc="-20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"</a:t>
            </a:r>
            <a:r>
              <a:rPr sz="1068" spc="-2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.join([l.name() </a:t>
            </a:r>
            <a:r>
              <a:rPr sz="1068" spc="-14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for </a:t>
            </a:r>
            <a:r>
              <a:rPr sz="106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l </a:t>
            </a:r>
            <a:r>
              <a:rPr sz="1068" spc="-10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in</a:t>
            </a:r>
            <a:r>
              <a:rPr sz="1068" spc="-151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068" spc="-2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synset.lemmas()])))</a:t>
            </a:r>
            <a:endParaRPr sz="1068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55928" y="2789823"/>
            <a:ext cx="3419362" cy="877963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49306" rIns="0" bIns="0" rtlCol="0">
            <a:spAutoFit/>
          </a:bodyPr>
          <a:lstStyle/>
          <a:p>
            <a:pPr marL="94303" marR="154089" defTabSz="887554">
              <a:lnSpc>
                <a:spcPct val="99000"/>
              </a:lnSpc>
              <a:spcBef>
                <a:spcPts val="388"/>
              </a:spcBef>
              <a:defRPr/>
            </a:pPr>
            <a:r>
              <a:rPr sz="1359" spc="-10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from </a:t>
            </a:r>
            <a:r>
              <a:rPr sz="1359" spc="-1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nltk.corpus </a:t>
            </a:r>
            <a:r>
              <a:rPr sz="1359" spc="-10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import </a:t>
            </a:r>
            <a:r>
              <a:rPr sz="1359" spc="-1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wordnet </a:t>
            </a:r>
            <a:r>
              <a:rPr sz="1359" spc="-4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as </a:t>
            </a:r>
            <a:r>
              <a:rPr sz="1359" spc="-1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wn  panda </a:t>
            </a:r>
            <a:r>
              <a:rPr sz="135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= </a:t>
            </a:r>
            <a:r>
              <a:rPr sz="1359" spc="-1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wn.synset(</a:t>
            </a:r>
            <a:r>
              <a:rPr sz="1359" spc="-10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"panda.n.01"</a:t>
            </a:r>
            <a:r>
              <a:rPr sz="1359" spc="-1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)  hyper </a:t>
            </a:r>
            <a:r>
              <a:rPr sz="135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= </a:t>
            </a:r>
            <a:r>
              <a:rPr sz="1359" spc="-10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lambda </a:t>
            </a:r>
            <a:r>
              <a:rPr sz="1359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s: </a:t>
            </a:r>
            <a:r>
              <a:rPr sz="1359" spc="-1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s.hypernyms()  </a:t>
            </a:r>
            <a:r>
              <a:rPr sz="1359" spc="-10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list</a:t>
            </a:r>
            <a:r>
              <a:rPr sz="1359" spc="-1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(panda.closure(hyper))</a:t>
            </a:r>
            <a:endParaRPr sz="1359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C46C32-D860-46E8-A95A-E6596CAB498A}"/>
              </a:ext>
            </a:extLst>
          </p:cNvPr>
          <p:cNvSpPr txBox="1"/>
          <p:nvPr/>
        </p:nvSpPr>
        <p:spPr>
          <a:xfrm>
            <a:off x="0" y="7353401"/>
            <a:ext cx="1636602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9219762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99054" y="2014186"/>
            <a:ext cx="6036612" cy="303176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293370" indent="-283416">
              <a:spcBef>
                <a:spcPts val="87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894" algn="l"/>
              </a:tabLst>
            </a:pPr>
            <a:r>
              <a:rPr sz="1898" dirty="0">
                <a:latin typeface="Calibri"/>
                <a:cs typeface="Calibri"/>
              </a:rPr>
              <a:t>Let’s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look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at</a:t>
            </a:r>
            <a:r>
              <a:rPr sz="1898" spc="-4" dirty="0">
                <a:latin typeface="Calibri"/>
                <a:cs typeface="Calibri"/>
              </a:rPr>
              <a:t> how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cross-attention is</a:t>
            </a:r>
            <a:r>
              <a:rPr sz="1898" spc="-4" dirty="0">
                <a:latin typeface="Calibri"/>
                <a:cs typeface="Calibri"/>
              </a:rPr>
              <a:t> computed,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in matrices.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77423" y="2441353"/>
            <a:ext cx="52911" cy="224219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40005" y="10160"/>
                </a:lnTo>
                <a:lnTo>
                  <a:pt x="40005" y="260350"/>
                </a:lnTo>
                <a:lnTo>
                  <a:pt x="0" y="26035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035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5" name="object 5"/>
          <p:cNvSpPr/>
          <p:nvPr/>
        </p:nvSpPr>
        <p:spPr>
          <a:xfrm>
            <a:off x="2338055" y="2441353"/>
            <a:ext cx="52911" cy="224219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0" y="26035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0350"/>
                </a:lnTo>
                <a:lnTo>
                  <a:pt x="23749" y="260350"/>
                </a:lnTo>
                <a:lnTo>
                  <a:pt x="23749" y="1016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6" name="object 6"/>
          <p:cNvSpPr/>
          <p:nvPr/>
        </p:nvSpPr>
        <p:spPr>
          <a:xfrm>
            <a:off x="3295699" y="2794444"/>
            <a:ext cx="52911" cy="224219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40005" y="10160"/>
                </a:lnTo>
                <a:lnTo>
                  <a:pt x="40005" y="261620"/>
                </a:lnTo>
                <a:lnTo>
                  <a:pt x="0" y="26162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162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7" name="object 7"/>
          <p:cNvSpPr/>
          <p:nvPr/>
        </p:nvSpPr>
        <p:spPr>
          <a:xfrm>
            <a:off x="2302851" y="2794444"/>
            <a:ext cx="52911" cy="224219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0" y="26162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1620"/>
                </a:lnTo>
                <a:lnTo>
                  <a:pt x="23749" y="261620"/>
                </a:lnTo>
                <a:lnTo>
                  <a:pt x="23749" y="1016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8" name="object 8"/>
          <p:cNvSpPr txBox="1"/>
          <p:nvPr/>
        </p:nvSpPr>
        <p:spPr>
          <a:xfrm>
            <a:off x="1255309" y="2306592"/>
            <a:ext cx="2104406" cy="723372"/>
          </a:xfrm>
          <a:prstGeom prst="rect">
            <a:avLst/>
          </a:prstGeom>
        </p:spPr>
        <p:txBody>
          <a:bodyPr vert="horz" wrap="square" lIns="0" tIns="74391" rIns="0" bIns="0" rtlCol="0">
            <a:spAutoFit/>
          </a:bodyPr>
          <a:lstStyle/>
          <a:p>
            <a:pPr marL="220028" indent="-188595">
              <a:spcBef>
                <a:spcPts val="586"/>
              </a:spcBef>
              <a:buClr>
                <a:srgbClr val="007B92"/>
              </a:buClr>
              <a:buFont typeface="Times New Roman"/>
              <a:buChar char="•"/>
              <a:tabLst>
                <a:tab pos="220028" algn="l"/>
                <a:tab pos="1139952" algn="l"/>
              </a:tabLst>
            </a:pPr>
            <a:r>
              <a:rPr sz="1898" spc="-4" dirty="0">
                <a:latin typeface="Calibri"/>
                <a:cs typeface="Calibri"/>
              </a:rPr>
              <a:t>L</a:t>
            </a:r>
            <a:r>
              <a:rPr sz="1898" spc="4" dirty="0">
                <a:latin typeface="Calibri"/>
                <a:cs typeface="Calibri"/>
              </a:rPr>
              <a:t>e</a:t>
            </a:r>
            <a:r>
              <a:rPr sz="1898" dirty="0">
                <a:latin typeface="Calibri"/>
                <a:cs typeface="Calibri"/>
              </a:rPr>
              <a:t>t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mbria Math"/>
                <a:cs typeface="Cambria Math"/>
              </a:rPr>
              <a:t>H</a:t>
            </a:r>
            <a:r>
              <a:rPr sz="1898" spc="108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=	</a:t>
            </a:r>
            <a:r>
              <a:rPr sz="1898" spc="-37" dirty="0">
                <a:latin typeface="Cambria Math"/>
                <a:cs typeface="Cambria Math"/>
              </a:rPr>
              <a:t>ℎ</a:t>
            </a:r>
            <a:r>
              <a:rPr sz="2042" spc="186" baseline="-15151" dirty="0">
                <a:latin typeface="Cambria Math"/>
                <a:cs typeface="Cambria Math"/>
              </a:rPr>
              <a:t>1</a:t>
            </a:r>
            <a:r>
              <a:rPr sz="1898" dirty="0">
                <a:latin typeface="Cambria Math"/>
                <a:cs typeface="Cambria Math"/>
              </a:rPr>
              <a:t>;</a:t>
            </a:r>
            <a:r>
              <a:rPr sz="1898" spc="-108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…</a:t>
            </a:r>
            <a:r>
              <a:rPr sz="1898" spc="-103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;</a:t>
            </a:r>
            <a:r>
              <a:rPr sz="1898" spc="-99" dirty="0">
                <a:latin typeface="Cambria Math"/>
                <a:cs typeface="Cambria Math"/>
              </a:rPr>
              <a:t> </a:t>
            </a:r>
            <a:r>
              <a:rPr sz="1898" spc="75" dirty="0">
                <a:latin typeface="Cambria Math"/>
                <a:cs typeface="Cambria Math"/>
              </a:rPr>
              <a:t>ℎ</a:t>
            </a:r>
            <a:r>
              <a:rPr sz="2042" spc="99" baseline="-15151" dirty="0">
                <a:latin typeface="Cambria Math"/>
                <a:cs typeface="Cambria Math"/>
              </a:rPr>
              <a:t>𝑇</a:t>
            </a:r>
            <a:endParaRPr sz="2042" baseline="-15151">
              <a:latin typeface="Cambria Math"/>
              <a:cs typeface="Cambria Math"/>
            </a:endParaRPr>
          </a:p>
          <a:p>
            <a:pPr marL="220028" indent="-188595">
              <a:spcBef>
                <a:spcPts val="504"/>
              </a:spcBef>
              <a:buClr>
                <a:srgbClr val="007B92"/>
              </a:buClr>
              <a:buFont typeface="Times New Roman"/>
              <a:buChar char="•"/>
              <a:tabLst>
                <a:tab pos="220028" algn="l"/>
                <a:tab pos="1104852" algn="l"/>
              </a:tabLst>
            </a:pPr>
            <a:r>
              <a:rPr sz="1898" spc="-4" dirty="0">
                <a:latin typeface="Calibri"/>
                <a:cs typeface="Calibri"/>
              </a:rPr>
              <a:t>L</a:t>
            </a:r>
            <a:r>
              <a:rPr sz="1898" spc="4" dirty="0">
                <a:latin typeface="Calibri"/>
                <a:cs typeface="Calibri"/>
              </a:rPr>
              <a:t>e</a:t>
            </a:r>
            <a:r>
              <a:rPr sz="1898" dirty="0">
                <a:latin typeface="Calibri"/>
                <a:cs typeface="Calibri"/>
              </a:rPr>
              <a:t>t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mbria Math"/>
                <a:cs typeface="Cambria Math"/>
              </a:rPr>
              <a:t>Z</a:t>
            </a:r>
            <a:r>
              <a:rPr sz="1898" spc="111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=	</a:t>
            </a:r>
            <a:r>
              <a:rPr sz="1898" spc="-91" dirty="0">
                <a:latin typeface="Cambria Math"/>
                <a:cs typeface="Cambria Math"/>
              </a:rPr>
              <a:t>𝑧</a:t>
            </a:r>
            <a:r>
              <a:rPr sz="2042" spc="186" baseline="-15151" dirty="0">
                <a:latin typeface="Cambria Math"/>
                <a:cs typeface="Cambria Math"/>
              </a:rPr>
              <a:t>1</a:t>
            </a:r>
            <a:r>
              <a:rPr sz="1898" dirty="0">
                <a:latin typeface="Cambria Math"/>
                <a:cs typeface="Cambria Math"/>
              </a:rPr>
              <a:t>;</a:t>
            </a:r>
            <a:r>
              <a:rPr sz="1898" spc="-99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…</a:t>
            </a:r>
            <a:r>
              <a:rPr sz="1898" spc="-116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;</a:t>
            </a:r>
            <a:r>
              <a:rPr sz="1898" spc="-99" dirty="0">
                <a:latin typeface="Cambria Math"/>
                <a:cs typeface="Cambria Math"/>
              </a:rPr>
              <a:t> </a:t>
            </a:r>
            <a:r>
              <a:rPr sz="1898" spc="21" dirty="0">
                <a:latin typeface="Cambria Math"/>
                <a:cs typeface="Cambria Math"/>
              </a:rPr>
              <a:t>𝑧</a:t>
            </a:r>
            <a:r>
              <a:rPr sz="2042" spc="99" baseline="-15151" dirty="0">
                <a:latin typeface="Cambria Math"/>
                <a:cs typeface="Cambria Math"/>
              </a:rPr>
              <a:t>𝑇</a:t>
            </a:r>
            <a:endParaRPr sz="2042" baseline="-15151">
              <a:latin typeface="Cambria Math"/>
              <a:cs typeface="Cambria Math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10532" y="2306592"/>
            <a:ext cx="5010864" cy="723372"/>
          </a:xfrm>
          <a:prstGeom prst="rect">
            <a:avLst/>
          </a:prstGeom>
        </p:spPr>
        <p:txBody>
          <a:bodyPr vert="horz" wrap="square" lIns="0" tIns="74391" rIns="0" bIns="0" rtlCol="0">
            <a:spAutoFit/>
          </a:bodyPr>
          <a:lstStyle/>
          <a:p>
            <a:pPr marL="113157">
              <a:spcBef>
                <a:spcPts val="586"/>
              </a:spcBef>
            </a:pPr>
            <a:r>
              <a:rPr sz="1898" dirty="0">
                <a:latin typeface="Cambria Math"/>
                <a:cs typeface="Cambria Math"/>
              </a:rPr>
              <a:t>∈</a:t>
            </a:r>
            <a:r>
              <a:rPr sz="1898" spc="103" dirty="0">
                <a:latin typeface="Cambria Math"/>
                <a:cs typeface="Cambria Math"/>
              </a:rPr>
              <a:t> </a:t>
            </a:r>
            <a:r>
              <a:rPr sz="1898" spc="45" dirty="0">
                <a:latin typeface="Cambria Math"/>
                <a:cs typeface="Cambria Math"/>
              </a:rPr>
              <a:t>ℝ</a:t>
            </a:r>
            <a:r>
              <a:rPr sz="2042" spc="68" baseline="28619" dirty="0">
                <a:latin typeface="Cambria Math"/>
                <a:cs typeface="Cambria Math"/>
              </a:rPr>
              <a:t>𝑇×𝑑</a:t>
            </a:r>
            <a:r>
              <a:rPr sz="2042" spc="377" baseline="28619" dirty="0">
                <a:latin typeface="Cambria Math"/>
                <a:cs typeface="Cambria Math"/>
              </a:rPr>
              <a:t> </a:t>
            </a:r>
            <a:r>
              <a:rPr sz="1898" spc="-4" dirty="0">
                <a:latin typeface="Calibri"/>
                <a:cs typeface="Calibri"/>
              </a:rPr>
              <a:t>be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concatenation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of </a:t>
            </a:r>
            <a:r>
              <a:rPr sz="1898" dirty="0">
                <a:latin typeface="Calibri"/>
                <a:cs typeface="Calibri"/>
              </a:rPr>
              <a:t>encoder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vectors.</a:t>
            </a:r>
            <a:endParaRPr sz="1898">
              <a:latin typeface="Calibri"/>
              <a:cs typeface="Calibri"/>
            </a:endParaRPr>
          </a:p>
          <a:p>
            <a:pPr marL="31433">
              <a:spcBef>
                <a:spcPts val="504"/>
              </a:spcBef>
            </a:pPr>
            <a:r>
              <a:rPr sz="1898" dirty="0">
                <a:latin typeface="Cambria Math"/>
                <a:cs typeface="Cambria Math"/>
              </a:rPr>
              <a:t>∈</a:t>
            </a:r>
            <a:r>
              <a:rPr sz="1898" spc="103" dirty="0">
                <a:latin typeface="Cambria Math"/>
                <a:cs typeface="Cambria Math"/>
              </a:rPr>
              <a:t> </a:t>
            </a:r>
            <a:r>
              <a:rPr sz="1898" spc="50" dirty="0">
                <a:latin typeface="Cambria Math"/>
                <a:cs typeface="Cambria Math"/>
              </a:rPr>
              <a:t>ℝ</a:t>
            </a:r>
            <a:r>
              <a:rPr sz="2042" spc="74" baseline="28619" dirty="0">
                <a:latin typeface="Cambria Math"/>
                <a:cs typeface="Cambria Math"/>
              </a:rPr>
              <a:t>𝑇×𝑑</a:t>
            </a:r>
            <a:r>
              <a:rPr sz="2042" spc="359" baseline="28619" dirty="0">
                <a:latin typeface="Cambria Math"/>
                <a:cs typeface="Cambria Math"/>
              </a:rPr>
              <a:t> </a:t>
            </a:r>
            <a:r>
              <a:rPr sz="1898" spc="-4" dirty="0">
                <a:latin typeface="Calibri"/>
                <a:cs typeface="Calibri"/>
              </a:rPr>
              <a:t>be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concatenation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of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decoder</a:t>
            </a:r>
            <a:r>
              <a:rPr sz="1898" dirty="0">
                <a:latin typeface="Calibri"/>
                <a:cs typeface="Calibri"/>
              </a:rPr>
              <a:t> vectors.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797515" y="3141564"/>
            <a:ext cx="1155669" cy="223695"/>
          </a:xfrm>
          <a:custGeom>
            <a:avLst/>
            <a:gdLst/>
            <a:ahLst/>
            <a:cxnLst/>
            <a:rect l="l" t="t" r="r" b="b"/>
            <a:pathLst>
              <a:path w="1400809" h="271144">
                <a:moveTo>
                  <a:pt x="90297" y="11049"/>
                </a:moveTo>
                <a:lnTo>
                  <a:pt x="86487" y="0"/>
                </a:lnTo>
                <a:lnTo>
                  <a:pt x="66827" y="7124"/>
                </a:lnTo>
                <a:lnTo>
                  <a:pt x="49606" y="17437"/>
                </a:lnTo>
                <a:lnTo>
                  <a:pt x="22352" y="47625"/>
                </a:lnTo>
                <a:lnTo>
                  <a:pt x="5600" y="87820"/>
                </a:lnTo>
                <a:lnTo>
                  <a:pt x="0" y="135636"/>
                </a:lnTo>
                <a:lnTo>
                  <a:pt x="1397" y="160578"/>
                </a:lnTo>
                <a:lnTo>
                  <a:pt x="12585" y="204635"/>
                </a:lnTo>
                <a:lnTo>
                  <a:pt x="34709" y="240385"/>
                </a:lnTo>
                <a:lnTo>
                  <a:pt x="66763" y="264058"/>
                </a:lnTo>
                <a:lnTo>
                  <a:pt x="86487" y="271145"/>
                </a:lnTo>
                <a:lnTo>
                  <a:pt x="89916" y="260096"/>
                </a:lnTo>
                <a:lnTo>
                  <a:pt x="74485" y="253238"/>
                </a:lnTo>
                <a:lnTo>
                  <a:pt x="61163" y="243713"/>
                </a:lnTo>
                <a:lnTo>
                  <a:pt x="33807" y="199364"/>
                </a:lnTo>
                <a:lnTo>
                  <a:pt x="25755" y="158127"/>
                </a:lnTo>
                <a:lnTo>
                  <a:pt x="24765" y="134239"/>
                </a:lnTo>
                <a:lnTo>
                  <a:pt x="25755" y="111099"/>
                </a:lnTo>
                <a:lnTo>
                  <a:pt x="33807" y="70993"/>
                </a:lnTo>
                <a:lnTo>
                  <a:pt x="61252" y="27330"/>
                </a:lnTo>
                <a:lnTo>
                  <a:pt x="74701" y="17881"/>
                </a:lnTo>
                <a:lnTo>
                  <a:pt x="90297" y="11049"/>
                </a:lnTo>
                <a:close/>
              </a:path>
              <a:path w="1400809" h="271144">
                <a:moveTo>
                  <a:pt x="588645" y="11049"/>
                </a:moveTo>
                <a:lnTo>
                  <a:pt x="584835" y="0"/>
                </a:lnTo>
                <a:lnTo>
                  <a:pt x="565175" y="7124"/>
                </a:lnTo>
                <a:lnTo>
                  <a:pt x="547954" y="17437"/>
                </a:lnTo>
                <a:lnTo>
                  <a:pt x="520700" y="47625"/>
                </a:lnTo>
                <a:lnTo>
                  <a:pt x="503948" y="87820"/>
                </a:lnTo>
                <a:lnTo>
                  <a:pt x="498348" y="135636"/>
                </a:lnTo>
                <a:lnTo>
                  <a:pt x="499745" y="160578"/>
                </a:lnTo>
                <a:lnTo>
                  <a:pt x="510933" y="204635"/>
                </a:lnTo>
                <a:lnTo>
                  <a:pt x="533057" y="240385"/>
                </a:lnTo>
                <a:lnTo>
                  <a:pt x="565111" y="264058"/>
                </a:lnTo>
                <a:lnTo>
                  <a:pt x="584835" y="271145"/>
                </a:lnTo>
                <a:lnTo>
                  <a:pt x="588264" y="260096"/>
                </a:lnTo>
                <a:lnTo>
                  <a:pt x="572833" y="253238"/>
                </a:lnTo>
                <a:lnTo>
                  <a:pt x="559511" y="243713"/>
                </a:lnTo>
                <a:lnTo>
                  <a:pt x="532155" y="199364"/>
                </a:lnTo>
                <a:lnTo>
                  <a:pt x="524103" y="158127"/>
                </a:lnTo>
                <a:lnTo>
                  <a:pt x="523113" y="134239"/>
                </a:lnTo>
                <a:lnTo>
                  <a:pt x="524103" y="111099"/>
                </a:lnTo>
                <a:lnTo>
                  <a:pt x="532155" y="70993"/>
                </a:lnTo>
                <a:lnTo>
                  <a:pt x="559600" y="27330"/>
                </a:lnTo>
                <a:lnTo>
                  <a:pt x="573049" y="17881"/>
                </a:lnTo>
                <a:lnTo>
                  <a:pt x="588645" y="11049"/>
                </a:lnTo>
                <a:close/>
              </a:path>
              <a:path w="1400809" h="271144">
                <a:moveTo>
                  <a:pt x="1115568" y="135636"/>
                </a:moveTo>
                <a:lnTo>
                  <a:pt x="1109954" y="87820"/>
                </a:lnTo>
                <a:lnTo>
                  <a:pt x="1093216" y="47625"/>
                </a:lnTo>
                <a:lnTo>
                  <a:pt x="1065949" y="17437"/>
                </a:lnTo>
                <a:lnTo>
                  <a:pt x="1029081" y="0"/>
                </a:lnTo>
                <a:lnTo>
                  <a:pt x="1025271" y="11049"/>
                </a:lnTo>
                <a:lnTo>
                  <a:pt x="1040930" y="17881"/>
                </a:lnTo>
                <a:lnTo>
                  <a:pt x="1054417" y="27330"/>
                </a:lnTo>
                <a:lnTo>
                  <a:pt x="1081798" y="70993"/>
                </a:lnTo>
                <a:lnTo>
                  <a:pt x="1089799" y="111099"/>
                </a:lnTo>
                <a:lnTo>
                  <a:pt x="1090803" y="134239"/>
                </a:lnTo>
                <a:lnTo>
                  <a:pt x="1089799" y="158127"/>
                </a:lnTo>
                <a:lnTo>
                  <a:pt x="1081747" y="199364"/>
                </a:lnTo>
                <a:lnTo>
                  <a:pt x="1054392" y="243713"/>
                </a:lnTo>
                <a:lnTo>
                  <a:pt x="1025652" y="260096"/>
                </a:lnTo>
                <a:lnTo>
                  <a:pt x="1029081" y="271145"/>
                </a:lnTo>
                <a:lnTo>
                  <a:pt x="1066050" y="253796"/>
                </a:lnTo>
                <a:lnTo>
                  <a:pt x="1093216" y="223774"/>
                </a:lnTo>
                <a:lnTo>
                  <a:pt x="1109954" y="183565"/>
                </a:lnTo>
                <a:lnTo>
                  <a:pt x="1114158" y="160578"/>
                </a:lnTo>
                <a:lnTo>
                  <a:pt x="1115568" y="135636"/>
                </a:lnTo>
                <a:close/>
              </a:path>
              <a:path w="1400809" h="271144">
                <a:moveTo>
                  <a:pt x="1400556" y="135636"/>
                </a:moveTo>
                <a:lnTo>
                  <a:pt x="1394942" y="87820"/>
                </a:lnTo>
                <a:lnTo>
                  <a:pt x="1378204" y="47625"/>
                </a:lnTo>
                <a:lnTo>
                  <a:pt x="1350937" y="17437"/>
                </a:lnTo>
                <a:lnTo>
                  <a:pt x="1314069" y="0"/>
                </a:lnTo>
                <a:lnTo>
                  <a:pt x="1310259" y="11049"/>
                </a:lnTo>
                <a:lnTo>
                  <a:pt x="1325918" y="17881"/>
                </a:lnTo>
                <a:lnTo>
                  <a:pt x="1339405" y="27330"/>
                </a:lnTo>
                <a:lnTo>
                  <a:pt x="1366786" y="70993"/>
                </a:lnTo>
                <a:lnTo>
                  <a:pt x="1374787" y="111099"/>
                </a:lnTo>
                <a:lnTo>
                  <a:pt x="1375791" y="134239"/>
                </a:lnTo>
                <a:lnTo>
                  <a:pt x="1374787" y="158127"/>
                </a:lnTo>
                <a:lnTo>
                  <a:pt x="1366735" y="199364"/>
                </a:lnTo>
                <a:lnTo>
                  <a:pt x="1339380" y="243713"/>
                </a:lnTo>
                <a:lnTo>
                  <a:pt x="1310640" y="260096"/>
                </a:lnTo>
                <a:lnTo>
                  <a:pt x="1314069" y="271145"/>
                </a:lnTo>
                <a:lnTo>
                  <a:pt x="1351038" y="253796"/>
                </a:lnTo>
                <a:lnTo>
                  <a:pt x="1378204" y="223774"/>
                </a:lnTo>
                <a:lnTo>
                  <a:pt x="1394942" y="183565"/>
                </a:lnTo>
                <a:lnTo>
                  <a:pt x="1399146" y="160578"/>
                </a:lnTo>
                <a:lnTo>
                  <a:pt x="1400556" y="1356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11" name="object 11"/>
          <p:cNvSpPr txBox="1"/>
          <p:nvPr/>
        </p:nvSpPr>
        <p:spPr>
          <a:xfrm>
            <a:off x="6729698" y="3047896"/>
            <a:ext cx="145113" cy="223363"/>
          </a:xfrm>
          <a:prstGeom prst="rect">
            <a:avLst/>
          </a:prstGeom>
        </p:spPr>
        <p:txBody>
          <a:bodyPr vert="horz" wrap="square" lIns="0" tIns="13621" rIns="0" bIns="0" rtlCol="0">
            <a:spAutoFit/>
          </a:bodyPr>
          <a:lstStyle/>
          <a:p>
            <a:pPr marL="10478">
              <a:spcBef>
                <a:spcPts val="108"/>
              </a:spcBef>
            </a:pPr>
            <a:r>
              <a:rPr sz="1362" spc="545" dirty="0">
                <a:latin typeface="Cambria Math"/>
                <a:cs typeface="Cambria Math"/>
              </a:rPr>
              <a:t>𝖳</a:t>
            </a:r>
            <a:endParaRPr sz="1362">
              <a:latin typeface="Cambria Math"/>
              <a:cs typeface="Cambria Math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76264" y="3070528"/>
            <a:ext cx="6380798" cy="303176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99073" indent="-188595">
              <a:spcBef>
                <a:spcPts val="87"/>
              </a:spcBef>
              <a:buClr>
                <a:srgbClr val="007B92"/>
              </a:buClr>
              <a:buFont typeface="Times New Roman"/>
              <a:buChar char="•"/>
              <a:tabLst>
                <a:tab pos="199073" algn="l"/>
                <a:tab pos="3678126" algn="l"/>
                <a:tab pos="5012436" algn="l"/>
                <a:tab pos="5750051" algn="l"/>
              </a:tabLst>
            </a:pPr>
            <a:r>
              <a:rPr sz="1898" dirty="0">
                <a:latin typeface="Calibri"/>
                <a:cs typeface="Calibri"/>
              </a:rPr>
              <a:t>The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output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is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defined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as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mbria Math"/>
                <a:cs typeface="Cambria Math"/>
              </a:rPr>
              <a:t>output</a:t>
            </a:r>
            <a:r>
              <a:rPr sz="1898" spc="99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=	softmax</a:t>
            </a:r>
            <a:r>
              <a:rPr sz="1898" spc="375" dirty="0">
                <a:latin typeface="Cambria Math"/>
                <a:cs typeface="Cambria Math"/>
              </a:rPr>
              <a:t> </a:t>
            </a:r>
            <a:r>
              <a:rPr sz="1898" spc="-4" dirty="0">
                <a:latin typeface="Cambria Math"/>
                <a:cs typeface="Cambria Math"/>
              </a:rPr>
              <a:t>𝑍𝑄	</a:t>
            </a:r>
            <a:r>
              <a:rPr sz="1898" dirty="0">
                <a:latin typeface="Cambria Math"/>
                <a:cs typeface="Cambria Math"/>
              </a:rPr>
              <a:t>𝐻𝐾	×</a:t>
            </a:r>
            <a:r>
              <a:rPr sz="1898" spc="-66" dirty="0">
                <a:latin typeface="Cambria Math"/>
                <a:cs typeface="Cambria Math"/>
              </a:rPr>
              <a:t> </a:t>
            </a:r>
            <a:r>
              <a:rPr sz="1898" spc="17" dirty="0">
                <a:latin typeface="Cambria Math"/>
                <a:cs typeface="Cambria Math"/>
              </a:rPr>
              <a:t>𝐻𝑉</a:t>
            </a:r>
            <a:r>
              <a:rPr sz="1898" spc="17" dirty="0">
                <a:latin typeface="Calibri"/>
                <a:cs typeface="Calibri"/>
              </a:rPr>
              <a:t>.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180887" y="3762985"/>
            <a:ext cx="1090184" cy="1001125"/>
          </a:xfrm>
          <a:custGeom>
            <a:avLst/>
            <a:gdLst/>
            <a:ahLst/>
            <a:cxnLst/>
            <a:rect l="l" t="t" r="r" b="b"/>
            <a:pathLst>
              <a:path w="1321434" h="1213485">
                <a:moveTo>
                  <a:pt x="1119124" y="0"/>
                </a:moveTo>
                <a:lnTo>
                  <a:pt x="202184" y="0"/>
                </a:lnTo>
                <a:lnTo>
                  <a:pt x="155834" y="5341"/>
                </a:lnTo>
                <a:lnTo>
                  <a:pt x="113281" y="20555"/>
                </a:lnTo>
                <a:lnTo>
                  <a:pt x="75740" y="44427"/>
                </a:lnTo>
                <a:lnTo>
                  <a:pt x="44427" y="75740"/>
                </a:lnTo>
                <a:lnTo>
                  <a:pt x="20555" y="113281"/>
                </a:lnTo>
                <a:lnTo>
                  <a:pt x="5341" y="155834"/>
                </a:lnTo>
                <a:lnTo>
                  <a:pt x="0" y="202184"/>
                </a:lnTo>
                <a:lnTo>
                  <a:pt x="0" y="1010919"/>
                </a:lnTo>
                <a:lnTo>
                  <a:pt x="5341" y="1057269"/>
                </a:lnTo>
                <a:lnTo>
                  <a:pt x="20555" y="1099822"/>
                </a:lnTo>
                <a:lnTo>
                  <a:pt x="44427" y="1137363"/>
                </a:lnTo>
                <a:lnTo>
                  <a:pt x="75740" y="1168676"/>
                </a:lnTo>
                <a:lnTo>
                  <a:pt x="113281" y="1192548"/>
                </a:lnTo>
                <a:lnTo>
                  <a:pt x="155834" y="1207762"/>
                </a:lnTo>
                <a:lnTo>
                  <a:pt x="202184" y="1213103"/>
                </a:lnTo>
                <a:lnTo>
                  <a:pt x="1119124" y="1213103"/>
                </a:lnTo>
                <a:lnTo>
                  <a:pt x="1165473" y="1207762"/>
                </a:lnTo>
                <a:lnTo>
                  <a:pt x="1208026" y="1192548"/>
                </a:lnTo>
                <a:lnTo>
                  <a:pt x="1245567" y="1168676"/>
                </a:lnTo>
                <a:lnTo>
                  <a:pt x="1276880" y="1137363"/>
                </a:lnTo>
                <a:lnTo>
                  <a:pt x="1300752" y="1099822"/>
                </a:lnTo>
                <a:lnTo>
                  <a:pt x="1315966" y="1057269"/>
                </a:lnTo>
                <a:lnTo>
                  <a:pt x="1321308" y="1010919"/>
                </a:lnTo>
                <a:lnTo>
                  <a:pt x="1321308" y="202184"/>
                </a:lnTo>
                <a:lnTo>
                  <a:pt x="1315966" y="155834"/>
                </a:lnTo>
                <a:lnTo>
                  <a:pt x="1300752" y="113281"/>
                </a:lnTo>
                <a:lnTo>
                  <a:pt x="1276880" y="75740"/>
                </a:lnTo>
                <a:lnTo>
                  <a:pt x="1245567" y="44427"/>
                </a:lnTo>
                <a:lnTo>
                  <a:pt x="1208026" y="20555"/>
                </a:lnTo>
                <a:lnTo>
                  <a:pt x="1165473" y="5341"/>
                </a:lnTo>
                <a:lnTo>
                  <a:pt x="1119124" y="0"/>
                </a:lnTo>
                <a:close/>
              </a:path>
            </a:pathLst>
          </a:custGeom>
          <a:solidFill>
            <a:srgbClr val="C6B6A8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14" name="object 14"/>
          <p:cNvSpPr txBox="1"/>
          <p:nvPr/>
        </p:nvSpPr>
        <p:spPr>
          <a:xfrm>
            <a:off x="5884688" y="3958180"/>
            <a:ext cx="1324356" cy="455525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31433">
              <a:spcBef>
                <a:spcPts val="87"/>
              </a:spcBef>
              <a:tabLst>
                <a:tab pos="422767" algn="l"/>
              </a:tabLst>
            </a:pPr>
            <a:r>
              <a:rPr sz="2888" b="1" dirty="0">
                <a:latin typeface="Calibri"/>
                <a:cs typeface="Calibri"/>
              </a:rPr>
              <a:t>=	</a:t>
            </a:r>
            <a:r>
              <a:rPr sz="1650" spc="95" dirty="0">
                <a:latin typeface="Cambria Math"/>
                <a:cs typeface="Cambria Math"/>
              </a:rPr>
              <a:t>𝑍𝑄𝐾</a:t>
            </a:r>
            <a:r>
              <a:rPr sz="1794" spc="142" baseline="28735" dirty="0">
                <a:latin typeface="Cambria Math"/>
                <a:cs typeface="Cambria Math"/>
              </a:rPr>
              <a:t>𝖳</a:t>
            </a:r>
            <a:r>
              <a:rPr sz="1794" spc="173" baseline="28735" dirty="0">
                <a:latin typeface="Cambria Math"/>
                <a:cs typeface="Cambria Math"/>
              </a:rPr>
              <a:t> </a:t>
            </a:r>
            <a:r>
              <a:rPr sz="1650" spc="136" dirty="0">
                <a:latin typeface="Cambria Math"/>
                <a:cs typeface="Cambria Math"/>
              </a:rPr>
              <a:t>𝐻</a:t>
            </a:r>
            <a:r>
              <a:rPr sz="1794" spc="204" baseline="28735" dirty="0">
                <a:latin typeface="Cambria Math"/>
                <a:cs typeface="Cambria Math"/>
              </a:rPr>
              <a:t>𝖳</a:t>
            </a:r>
            <a:endParaRPr sz="1794" baseline="28735">
              <a:latin typeface="Cambria Math"/>
              <a:cs typeface="Cambria Math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336975" y="4460367"/>
            <a:ext cx="435864" cy="6898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207" dirty="0">
                <a:latin typeface="Cambria Math"/>
                <a:cs typeface="Cambria Math"/>
              </a:rPr>
              <a:t>∈</a:t>
            </a:r>
            <a:r>
              <a:rPr sz="2207" spc="45" dirty="0">
                <a:latin typeface="Cambria Math"/>
                <a:cs typeface="Cambria Math"/>
              </a:rPr>
              <a:t> </a:t>
            </a:r>
            <a:r>
              <a:rPr sz="2207" dirty="0">
                <a:latin typeface="Cambria Math"/>
                <a:cs typeface="Cambria Math"/>
              </a:rPr>
              <a:t>ℝ</a:t>
            </a:r>
            <a:endParaRPr sz="2207">
              <a:latin typeface="Cambria Math"/>
              <a:cs typeface="Cambria Math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752093" y="4436479"/>
            <a:ext cx="382952" cy="455061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44" spc="87" dirty="0">
                <a:latin typeface="Cambria Math"/>
                <a:cs typeface="Cambria Math"/>
              </a:rPr>
              <a:t>𝑇</a:t>
            </a:r>
            <a:r>
              <a:rPr sz="1444" spc="-4" dirty="0">
                <a:latin typeface="Cambria Math"/>
                <a:cs typeface="Cambria Math"/>
              </a:rPr>
              <a:t>×</a:t>
            </a:r>
            <a:r>
              <a:rPr sz="1444" spc="45" dirty="0">
                <a:latin typeface="Cambria Math"/>
                <a:cs typeface="Cambria Math"/>
              </a:rPr>
              <a:t>𝑇</a:t>
            </a:r>
            <a:endParaRPr sz="1444">
              <a:latin typeface="Cambria Math"/>
              <a:cs typeface="Cambria Math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051330" y="3809609"/>
            <a:ext cx="1315450" cy="46762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 marR="4191">
              <a:spcBef>
                <a:spcPts val="83"/>
              </a:spcBef>
            </a:pPr>
            <a:r>
              <a:rPr sz="1485" dirty="0">
                <a:solidFill>
                  <a:srgbClr val="007B92"/>
                </a:solidFill>
                <a:latin typeface="Calibri"/>
                <a:cs typeface="Calibri"/>
              </a:rPr>
              <a:t>All</a:t>
            </a:r>
            <a:r>
              <a:rPr sz="1485" spc="-9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485" spc="-12" dirty="0">
                <a:solidFill>
                  <a:srgbClr val="007B92"/>
                </a:solidFill>
                <a:latin typeface="Calibri"/>
                <a:cs typeface="Calibri"/>
              </a:rPr>
              <a:t>pairs</a:t>
            </a:r>
            <a:r>
              <a:rPr sz="1485" spc="-4" dirty="0">
                <a:solidFill>
                  <a:srgbClr val="007B92"/>
                </a:solidFill>
                <a:latin typeface="Calibri"/>
                <a:cs typeface="Calibri"/>
              </a:rPr>
              <a:t> of </a:t>
            </a:r>
            <a:r>
              <a:rPr sz="1485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485" spc="-12" dirty="0">
                <a:solidFill>
                  <a:srgbClr val="007B92"/>
                </a:solidFill>
                <a:latin typeface="Calibri"/>
                <a:cs typeface="Calibri"/>
              </a:rPr>
              <a:t>attention</a:t>
            </a:r>
            <a:r>
              <a:rPr sz="1485" spc="-25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485" spc="-9" dirty="0">
                <a:solidFill>
                  <a:srgbClr val="007B92"/>
                </a:solidFill>
                <a:latin typeface="Calibri"/>
                <a:cs typeface="Calibri"/>
              </a:rPr>
              <a:t>scores!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959156" y="5310721"/>
            <a:ext cx="440055" cy="1001125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899"/>
                </a:lnTo>
                <a:lnTo>
                  <a:pt x="0" y="1124203"/>
                </a:lnTo>
                <a:lnTo>
                  <a:pt x="6979" y="1158807"/>
                </a:lnTo>
                <a:lnTo>
                  <a:pt x="26019" y="1187065"/>
                </a:lnTo>
                <a:lnTo>
                  <a:pt x="54274" y="1206117"/>
                </a:lnTo>
                <a:lnTo>
                  <a:pt x="88900" y="1213103"/>
                </a:lnTo>
                <a:lnTo>
                  <a:pt x="444500" y="1213103"/>
                </a:lnTo>
                <a:lnTo>
                  <a:pt x="479125" y="1206117"/>
                </a:lnTo>
                <a:lnTo>
                  <a:pt x="507380" y="1187065"/>
                </a:lnTo>
                <a:lnTo>
                  <a:pt x="526420" y="1158807"/>
                </a:lnTo>
                <a:lnTo>
                  <a:pt x="533400" y="1124203"/>
                </a:lnTo>
                <a:lnTo>
                  <a:pt x="533400" y="88899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CE9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19" name="object 19"/>
          <p:cNvSpPr txBox="1"/>
          <p:nvPr/>
        </p:nvSpPr>
        <p:spPr>
          <a:xfrm>
            <a:off x="7474857" y="6006342"/>
            <a:ext cx="1372028" cy="265024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31433">
              <a:spcBef>
                <a:spcPts val="87"/>
              </a:spcBef>
            </a:pPr>
            <a:r>
              <a:rPr sz="1650" spc="-4" dirty="0">
                <a:latin typeface="Cambria Math"/>
                <a:cs typeface="Cambria Math"/>
              </a:rPr>
              <a:t>output</a:t>
            </a:r>
            <a:r>
              <a:rPr sz="1650" spc="54" dirty="0">
                <a:latin typeface="Cambria Math"/>
                <a:cs typeface="Cambria Math"/>
              </a:rPr>
              <a:t> </a:t>
            </a:r>
            <a:r>
              <a:rPr sz="1650" dirty="0">
                <a:latin typeface="Cambria Math"/>
                <a:cs typeface="Cambria Math"/>
              </a:rPr>
              <a:t>∈</a:t>
            </a:r>
            <a:r>
              <a:rPr sz="1650" spc="62" dirty="0">
                <a:latin typeface="Cambria Math"/>
                <a:cs typeface="Cambria Math"/>
              </a:rPr>
              <a:t> </a:t>
            </a:r>
            <a:r>
              <a:rPr sz="1650" spc="37" dirty="0">
                <a:latin typeface="Cambria Math"/>
                <a:cs typeface="Cambria Math"/>
              </a:rPr>
              <a:t>ℝ</a:t>
            </a:r>
            <a:r>
              <a:rPr sz="1794" spc="55" baseline="28735" dirty="0">
                <a:latin typeface="Cambria Math"/>
                <a:cs typeface="Cambria Math"/>
              </a:rPr>
              <a:t>𝑇×𝑑</a:t>
            </a:r>
            <a:endParaRPr sz="1794" baseline="28735">
              <a:latin typeface="Cambria Math"/>
              <a:cs typeface="Cambria Math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41522" y="5535108"/>
            <a:ext cx="204312" cy="454997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888" b="1" dirty="0">
                <a:latin typeface="Calibri"/>
                <a:cs typeface="Calibri"/>
              </a:rPr>
              <a:t>=</a:t>
            </a:r>
            <a:endParaRPr sz="2888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767524" y="4319811"/>
            <a:ext cx="1008984" cy="447913"/>
            <a:chOff x="5778817" y="3954589"/>
            <a:chExt cx="1223010" cy="542925"/>
          </a:xfrm>
        </p:grpSpPr>
        <p:sp>
          <p:nvSpPr>
            <p:cNvPr id="22" name="object 22"/>
            <p:cNvSpPr/>
            <p:nvPr/>
          </p:nvSpPr>
          <p:spPr>
            <a:xfrm>
              <a:off x="5783579" y="3959352"/>
              <a:ext cx="1213485" cy="533400"/>
            </a:xfrm>
            <a:custGeom>
              <a:avLst/>
              <a:gdLst/>
              <a:ahLst/>
              <a:cxnLst/>
              <a:rect l="l" t="t" r="r" b="b"/>
              <a:pathLst>
                <a:path w="1213484" h="533400">
                  <a:moveTo>
                    <a:pt x="1124203" y="0"/>
                  </a:moveTo>
                  <a:lnTo>
                    <a:pt x="88900" y="0"/>
                  </a:lnTo>
                  <a:lnTo>
                    <a:pt x="54274" y="6979"/>
                  </a:lnTo>
                  <a:lnTo>
                    <a:pt x="26019" y="26019"/>
                  </a:lnTo>
                  <a:lnTo>
                    <a:pt x="6979" y="54274"/>
                  </a:lnTo>
                  <a:lnTo>
                    <a:pt x="0" y="88900"/>
                  </a:lnTo>
                  <a:lnTo>
                    <a:pt x="0" y="444500"/>
                  </a:lnTo>
                  <a:lnTo>
                    <a:pt x="6979" y="479125"/>
                  </a:lnTo>
                  <a:lnTo>
                    <a:pt x="26019" y="507380"/>
                  </a:lnTo>
                  <a:lnTo>
                    <a:pt x="54274" y="526420"/>
                  </a:lnTo>
                  <a:lnTo>
                    <a:pt x="88900" y="533400"/>
                  </a:lnTo>
                  <a:lnTo>
                    <a:pt x="1124203" y="533400"/>
                  </a:lnTo>
                  <a:lnTo>
                    <a:pt x="1158829" y="526420"/>
                  </a:lnTo>
                  <a:lnTo>
                    <a:pt x="1187084" y="507380"/>
                  </a:lnTo>
                  <a:lnTo>
                    <a:pt x="1206124" y="479125"/>
                  </a:lnTo>
                  <a:lnTo>
                    <a:pt x="1213103" y="444500"/>
                  </a:lnTo>
                  <a:lnTo>
                    <a:pt x="1213103" y="88900"/>
                  </a:lnTo>
                  <a:lnTo>
                    <a:pt x="1206124" y="54274"/>
                  </a:lnTo>
                  <a:lnTo>
                    <a:pt x="1187084" y="26019"/>
                  </a:lnTo>
                  <a:lnTo>
                    <a:pt x="1158829" y="6979"/>
                  </a:lnTo>
                  <a:lnTo>
                    <a:pt x="1124203" y="0"/>
                  </a:lnTo>
                  <a:close/>
                </a:path>
              </a:pathLst>
            </a:custGeom>
            <a:solidFill>
              <a:srgbClr val="FFCE9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3" name="object 23"/>
            <p:cNvSpPr/>
            <p:nvPr/>
          </p:nvSpPr>
          <p:spPr>
            <a:xfrm>
              <a:off x="5783579" y="3959352"/>
              <a:ext cx="1213485" cy="533400"/>
            </a:xfrm>
            <a:custGeom>
              <a:avLst/>
              <a:gdLst/>
              <a:ahLst/>
              <a:cxnLst/>
              <a:rect l="l" t="t" r="r" b="b"/>
              <a:pathLst>
                <a:path w="1213484" h="533400">
                  <a:moveTo>
                    <a:pt x="0" y="88900"/>
                  </a:moveTo>
                  <a:lnTo>
                    <a:pt x="6979" y="54274"/>
                  </a:lnTo>
                  <a:lnTo>
                    <a:pt x="26019" y="26019"/>
                  </a:lnTo>
                  <a:lnTo>
                    <a:pt x="54274" y="6979"/>
                  </a:lnTo>
                  <a:lnTo>
                    <a:pt x="88900" y="0"/>
                  </a:lnTo>
                  <a:lnTo>
                    <a:pt x="1124203" y="0"/>
                  </a:lnTo>
                  <a:lnTo>
                    <a:pt x="1158829" y="6979"/>
                  </a:lnTo>
                  <a:lnTo>
                    <a:pt x="1187084" y="26019"/>
                  </a:lnTo>
                  <a:lnTo>
                    <a:pt x="1206124" y="54274"/>
                  </a:lnTo>
                  <a:lnTo>
                    <a:pt x="1213103" y="88900"/>
                  </a:lnTo>
                  <a:lnTo>
                    <a:pt x="1213103" y="444500"/>
                  </a:lnTo>
                  <a:lnTo>
                    <a:pt x="1206124" y="479125"/>
                  </a:lnTo>
                  <a:lnTo>
                    <a:pt x="1187084" y="507380"/>
                  </a:lnTo>
                  <a:lnTo>
                    <a:pt x="1158829" y="526420"/>
                  </a:lnTo>
                  <a:lnTo>
                    <a:pt x="1124203" y="533400"/>
                  </a:lnTo>
                  <a:lnTo>
                    <a:pt x="88900" y="533400"/>
                  </a:lnTo>
                  <a:lnTo>
                    <a:pt x="54274" y="526420"/>
                  </a:lnTo>
                  <a:lnTo>
                    <a:pt x="26019" y="507380"/>
                  </a:lnTo>
                  <a:lnTo>
                    <a:pt x="6979" y="479125"/>
                  </a:lnTo>
                  <a:lnTo>
                    <a:pt x="0" y="444500"/>
                  </a:lnTo>
                  <a:lnTo>
                    <a:pt x="0" y="88900"/>
                  </a:lnTo>
                  <a:close/>
                </a:path>
              </a:pathLst>
            </a:custGeom>
            <a:ln w="9525">
              <a:solidFill>
                <a:srgbClr val="FFCE90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4923588" y="4320807"/>
            <a:ext cx="650129" cy="264496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31433">
              <a:spcBef>
                <a:spcPts val="83"/>
              </a:spcBef>
            </a:pPr>
            <a:r>
              <a:rPr sz="2475" spc="248" baseline="-20833" dirty="0">
                <a:latin typeface="Cambria Math"/>
                <a:cs typeface="Cambria Math"/>
              </a:rPr>
              <a:t>𝐾</a:t>
            </a:r>
            <a:r>
              <a:rPr sz="1197" spc="165" dirty="0">
                <a:latin typeface="Cambria Math"/>
                <a:cs typeface="Cambria Math"/>
              </a:rPr>
              <a:t>𝖳</a:t>
            </a:r>
            <a:r>
              <a:rPr sz="1197" spc="108" dirty="0">
                <a:latin typeface="Cambria Math"/>
                <a:cs typeface="Cambria Math"/>
              </a:rPr>
              <a:t> </a:t>
            </a:r>
            <a:r>
              <a:rPr sz="2475" spc="210" baseline="-20833" dirty="0">
                <a:latin typeface="Cambria Math"/>
                <a:cs typeface="Cambria Math"/>
              </a:rPr>
              <a:t>𝐻</a:t>
            </a:r>
            <a:r>
              <a:rPr sz="1197" spc="140" dirty="0">
                <a:latin typeface="Cambria Math"/>
                <a:cs typeface="Cambria Math"/>
              </a:rPr>
              <a:t>𝖳</a:t>
            </a:r>
            <a:endParaRPr sz="1197">
              <a:latin typeface="Cambria Math"/>
              <a:cs typeface="Cambria Math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209440" y="3762985"/>
            <a:ext cx="440055" cy="1001125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1124203"/>
                </a:lnTo>
                <a:lnTo>
                  <a:pt x="6979" y="1158829"/>
                </a:lnTo>
                <a:lnTo>
                  <a:pt x="26019" y="1187084"/>
                </a:lnTo>
                <a:lnTo>
                  <a:pt x="54274" y="1206124"/>
                </a:lnTo>
                <a:lnTo>
                  <a:pt x="88900" y="1213103"/>
                </a:lnTo>
                <a:lnTo>
                  <a:pt x="444500" y="1213103"/>
                </a:lnTo>
                <a:lnTo>
                  <a:pt x="479125" y="1206124"/>
                </a:lnTo>
                <a:lnTo>
                  <a:pt x="507380" y="1187084"/>
                </a:lnTo>
                <a:lnTo>
                  <a:pt x="526420" y="1158829"/>
                </a:lnTo>
                <a:lnTo>
                  <a:pt x="533400" y="1124203"/>
                </a:lnTo>
                <a:lnTo>
                  <a:pt x="533400" y="88900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26" name="object 26"/>
          <p:cNvSpPr txBox="1"/>
          <p:nvPr/>
        </p:nvSpPr>
        <p:spPr>
          <a:xfrm>
            <a:off x="4288755" y="4114086"/>
            <a:ext cx="287607" cy="264496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650" dirty="0">
                <a:latin typeface="Cambria Math"/>
                <a:cs typeface="Cambria Math"/>
              </a:rPr>
              <a:t>𝑍𝑄</a:t>
            </a:r>
            <a:endParaRPr sz="1650">
              <a:latin typeface="Cambria Math"/>
              <a:cs typeface="Cambria Math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18085" y="3709970"/>
            <a:ext cx="2798016" cy="595243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 marR="4191">
              <a:spcBef>
                <a:spcPts val="87"/>
              </a:spcBef>
            </a:pPr>
            <a:r>
              <a:rPr sz="1898" spc="-4" dirty="0">
                <a:latin typeface="Calibri"/>
                <a:cs typeface="Calibri"/>
              </a:rPr>
              <a:t>First, take </a:t>
            </a:r>
            <a:r>
              <a:rPr sz="1898" dirty="0">
                <a:latin typeface="Calibri"/>
                <a:cs typeface="Calibri"/>
              </a:rPr>
              <a:t>the query-key </a:t>
            </a:r>
            <a:r>
              <a:rPr sz="1898" spc="-4" dirty="0">
                <a:latin typeface="Calibri"/>
                <a:cs typeface="Calibri"/>
              </a:rPr>
              <a:t>dot </a:t>
            </a:r>
            <a:r>
              <a:rPr sz="1898" spc="-417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products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in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one</a:t>
            </a:r>
            <a:r>
              <a:rPr sz="1898" dirty="0">
                <a:latin typeface="Calibri"/>
                <a:cs typeface="Calibri"/>
              </a:rPr>
              <a:t> matrix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636348" y="4361775"/>
            <a:ext cx="510778" cy="223695"/>
          </a:xfrm>
          <a:custGeom>
            <a:avLst/>
            <a:gdLst/>
            <a:ahLst/>
            <a:cxnLst/>
            <a:rect l="l" t="t" r="r" b="b"/>
            <a:pathLst>
              <a:path w="619125" h="271145">
                <a:moveTo>
                  <a:pt x="532256" y="0"/>
                </a:moveTo>
                <a:lnTo>
                  <a:pt x="528320" y="11049"/>
                </a:lnTo>
                <a:lnTo>
                  <a:pt x="544008" y="17809"/>
                </a:lnTo>
                <a:lnTo>
                  <a:pt x="557530" y="27225"/>
                </a:lnTo>
                <a:lnTo>
                  <a:pt x="584977" y="70925"/>
                </a:lnTo>
                <a:lnTo>
                  <a:pt x="592978" y="111017"/>
                </a:lnTo>
                <a:lnTo>
                  <a:pt x="593978" y="134112"/>
                </a:lnTo>
                <a:lnTo>
                  <a:pt x="592959" y="158047"/>
                </a:lnTo>
                <a:lnTo>
                  <a:pt x="584870" y="199298"/>
                </a:lnTo>
                <a:lnTo>
                  <a:pt x="557577" y="243713"/>
                </a:lnTo>
                <a:lnTo>
                  <a:pt x="528827" y="260096"/>
                </a:lnTo>
                <a:lnTo>
                  <a:pt x="532256" y="271018"/>
                </a:lnTo>
                <a:lnTo>
                  <a:pt x="569182" y="253666"/>
                </a:lnTo>
                <a:lnTo>
                  <a:pt x="596391" y="223647"/>
                </a:lnTo>
                <a:lnTo>
                  <a:pt x="613076" y="183451"/>
                </a:lnTo>
                <a:lnTo>
                  <a:pt x="618616" y="135636"/>
                </a:lnTo>
                <a:lnTo>
                  <a:pt x="617231" y="110773"/>
                </a:lnTo>
                <a:lnTo>
                  <a:pt x="606079" y="66716"/>
                </a:lnTo>
                <a:lnTo>
                  <a:pt x="583906" y="30825"/>
                </a:lnTo>
                <a:lnTo>
                  <a:pt x="551902" y="7100"/>
                </a:lnTo>
                <a:lnTo>
                  <a:pt x="532256" y="0"/>
                </a:lnTo>
                <a:close/>
              </a:path>
              <a:path w="619125" h="271145">
                <a:moveTo>
                  <a:pt x="86487" y="0"/>
                </a:moveTo>
                <a:lnTo>
                  <a:pt x="49561" y="17367"/>
                </a:lnTo>
                <a:lnTo>
                  <a:pt x="22351" y="47498"/>
                </a:lnTo>
                <a:lnTo>
                  <a:pt x="5603" y="87804"/>
                </a:lnTo>
                <a:lnTo>
                  <a:pt x="0" y="135636"/>
                </a:lnTo>
                <a:lnTo>
                  <a:pt x="1383" y="160496"/>
                </a:lnTo>
                <a:lnTo>
                  <a:pt x="12483" y="204501"/>
                </a:lnTo>
                <a:lnTo>
                  <a:pt x="34605" y="240246"/>
                </a:lnTo>
                <a:lnTo>
                  <a:pt x="66748" y="263919"/>
                </a:lnTo>
                <a:lnTo>
                  <a:pt x="86487" y="271018"/>
                </a:lnTo>
                <a:lnTo>
                  <a:pt x="89915" y="260096"/>
                </a:lnTo>
                <a:lnTo>
                  <a:pt x="74431" y="253238"/>
                </a:lnTo>
                <a:lnTo>
                  <a:pt x="61102" y="243713"/>
                </a:lnTo>
                <a:lnTo>
                  <a:pt x="33766" y="199298"/>
                </a:lnTo>
                <a:lnTo>
                  <a:pt x="25765" y="158047"/>
                </a:lnTo>
                <a:lnTo>
                  <a:pt x="24764" y="134112"/>
                </a:lnTo>
                <a:lnTo>
                  <a:pt x="25765" y="111017"/>
                </a:lnTo>
                <a:lnTo>
                  <a:pt x="33766" y="70925"/>
                </a:lnTo>
                <a:lnTo>
                  <a:pt x="61198" y="27225"/>
                </a:lnTo>
                <a:lnTo>
                  <a:pt x="90297" y="11049"/>
                </a:lnTo>
                <a:lnTo>
                  <a:pt x="864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29" name="object 29"/>
          <p:cNvSpPr txBox="1"/>
          <p:nvPr/>
        </p:nvSpPr>
        <p:spPr>
          <a:xfrm>
            <a:off x="818083" y="4290590"/>
            <a:ext cx="2253711" cy="303176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>
              <a:spcBef>
                <a:spcPts val="87"/>
              </a:spcBef>
              <a:tabLst>
                <a:tab pos="1897476" algn="l"/>
              </a:tabLst>
            </a:pPr>
            <a:r>
              <a:rPr sz="1898" dirty="0">
                <a:latin typeface="Calibri"/>
                <a:cs typeface="Calibri"/>
              </a:rPr>
              <a:t>mu</a:t>
            </a:r>
            <a:r>
              <a:rPr sz="1898" spc="-9" dirty="0">
                <a:latin typeface="Calibri"/>
                <a:cs typeface="Calibri"/>
              </a:rPr>
              <a:t>l</a:t>
            </a:r>
            <a:r>
              <a:rPr sz="1898" dirty="0">
                <a:latin typeface="Calibri"/>
                <a:cs typeface="Calibri"/>
              </a:rPr>
              <a:t>t</a:t>
            </a:r>
            <a:r>
              <a:rPr sz="1898" spc="-9" dirty="0">
                <a:latin typeface="Calibri"/>
                <a:cs typeface="Calibri"/>
              </a:rPr>
              <a:t>i</a:t>
            </a:r>
            <a:r>
              <a:rPr sz="1898" spc="-4" dirty="0">
                <a:latin typeface="Calibri"/>
                <a:cs typeface="Calibri"/>
              </a:rPr>
              <a:t>pli</a:t>
            </a:r>
            <a:r>
              <a:rPr sz="1898" spc="-9" dirty="0">
                <a:latin typeface="Calibri"/>
                <a:cs typeface="Calibri"/>
              </a:rPr>
              <a:t>c</a:t>
            </a:r>
            <a:r>
              <a:rPr sz="1898" dirty="0">
                <a:latin typeface="Calibri"/>
                <a:cs typeface="Calibri"/>
              </a:rPr>
              <a:t>at</a:t>
            </a:r>
            <a:r>
              <a:rPr sz="1898" spc="-9" dirty="0">
                <a:latin typeface="Calibri"/>
                <a:cs typeface="Calibri"/>
              </a:rPr>
              <a:t>i</a:t>
            </a:r>
            <a:r>
              <a:rPr sz="1898" spc="-4" dirty="0">
                <a:latin typeface="Calibri"/>
                <a:cs typeface="Calibri"/>
              </a:rPr>
              <a:t>on</a:t>
            </a:r>
            <a:r>
              <a:rPr sz="1898" dirty="0">
                <a:latin typeface="Calibri"/>
                <a:cs typeface="Calibri"/>
              </a:rPr>
              <a:t>: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4" dirty="0">
                <a:latin typeface="Cambria Math"/>
                <a:cs typeface="Cambria Math"/>
              </a:rPr>
              <a:t>𝑍𝑄</a:t>
            </a:r>
            <a:r>
              <a:rPr sz="1898" dirty="0">
                <a:latin typeface="Cambria Math"/>
                <a:cs typeface="Cambria Math"/>
              </a:rPr>
              <a:t>	</a:t>
            </a:r>
            <a:r>
              <a:rPr sz="1898" spc="4" dirty="0">
                <a:latin typeface="Cambria Math"/>
                <a:cs typeface="Cambria Math"/>
              </a:rPr>
              <a:t>𝐻𝐾</a:t>
            </a:r>
            <a:endParaRPr sz="1898">
              <a:latin typeface="Cambria Math"/>
              <a:cs typeface="Cambria Math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156871" y="4268210"/>
            <a:ext cx="145113" cy="223363"/>
          </a:xfrm>
          <a:prstGeom prst="rect">
            <a:avLst/>
          </a:prstGeom>
        </p:spPr>
        <p:txBody>
          <a:bodyPr vert="horz" wrap="square" lIns="0" tIns="13621" rIns="0" bIns="0" rtlCol="0">
            <a:spAutoFit/>
          </a:bodyPr>
          <a:lstStyle/>
          <a:p>
            <a:pPr marL="10478">
              <a:spcBef>
                <a:spcPts val="108"/>
              </a:spcBef>
            </a:pPr>
            <a:r>
              <a:rPr sz="1362" spc="545" dirty="0">
                <a:latin typeface="Cambria Math"/>
                <a:cs typeface="Cambria Math"/>
              </a:rPr>
              <a:t>𝖳</a:t>
            </a:r>
            <a:endParaRPr sz="1362">
              <a:latin typeface="Cambria Math"/>
              <a:cs typeface="Cambria Math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75667" y="5214537"/>
            <a:ext cx="2252663" cy="117884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 marR="4191">
              <a:spcBef>
                <a:spcPts val="83"/>
              </a:spcBef>
            </a:pPr>
            <a:r>
              <a:rPr sz="1898" dirty="0">
                <a:latin typeface="Calibri"/>
                <a:cs typeface="Calibri"/>
              </a:rPr>
              <a:t>Next, </a:t>
            </a:r>
            <a:r>
              <a:rPr sz="1898" spc="-4" dirty="0">
                <a:latin typeface="Calibri"/>
                <a:cs typeface="Calibri"/>
              </a:rPr>
              <a:t>softmax, </a:t>
            </a:r>
            <a:r>
              <a:rPr sz="1898" dirty="0">
                <a:latin typeface="Calibri"/>
                <a:cs typeface="Calibri"/>
              </a:rPr>
              <a:t>and 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compute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-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weighted </a:t>
            </a:r>
            <a:r>
              <a:rPr sz="1898" spc="-4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average </a:t>
            </a:r>
            <a:r>
              <a:rPr sz="1898" spc="-4" dirty="0">
                <a:latin typeface="Calibri"/>
                <a:cs typeface="Calibri"/>
              </a:rPr>
              <a:t>with </a:t>
            </a:r>
            <a:r>
              <a:rPr sz="1898" dirty="0">
                <a:latin typeface="Calibri"/>
                <a:cs typeface="Calibri"/>
              </a:rPr>
              <a:t>another 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matrix multiplication.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596689" y="5290604"/>
            <a:ext cx="1091756" cy="1001125"/>
          </a:xfrm>
          <a:custGeom>
            <a:avLst/>
            <a:gdLst/>
            <a:ahLst/>
            <a:cxnLst/>
            <a:rect l="l" t="t" r="r" b="b"/>
            <a:pathLst>
              <a:path w="1323340" h="1213485">
                <a:moveTo>
                  <a:pt x="1120648" y="0"/>
                </a:moveTo>
                <a:lnTo>
                  <a:pt x="202183" y="0"/>
                </a:lnTo>
                <a:lnTo>
                  <a:pt x="155834" y="5341"/>
                </a:lnTo>
                <a:lnTo>
                  <a:pt x="113281" y="20555"/>
                </a:lnTo>
                <a:lnTo>
                  <a:pt x="75740" y="44427"/>
                </a:lnTo>
                <a:lnTo>
                  <a:pt x="44427" y="75740"/>
                </a:lnTo>
                <a:lnTo>
                  <a:pt x="20555" y="113281"/>
                </a:lnTo>
                <a:lnTo>
                  <a:pt x="5341" y="155834"/>
                </a:lnTo>
                <a:lnTo>
                  <a:pt x="0" y="202184"/>
                </a:lnTo>
                <a:lnTo>
                  <a:pt x="0" y="1010920"/>
                </a:lnTo>
                <a:lnTo>
                  <a:pt x="5341" y="1057277"/>
                </a:lnTo>
                <a:lnTo>
                  <a:pt x="20555" y="1099833"/>
                </a:lnTo>
                <a:lnTo>
                  <a:pt x="44427" y="1137373"/>
                </a:lnTo>
                <a:lnTo>
                  <a:pt x="75740" y="1168684"/>
                </a:lnTo>
                <a:lnTo>
                  <a:pt x="113281" y="1192552"/>
                </a:lnTo>
                <a:lnTo>
                  <a:pt x="155834" y="1207763"/>
                </a:lnTo>
                <a:lnTo>
                  <a:pt x="202183" y="1213104"/>
                </a:lnTo>
                <a:lnTo>
                  <a:pt x="1120648" y="1213104"/>
                </a:lnTo>
                <a:lnTo>
                  <a:pt x="1166997" y="1207763"/>
                </a:lnTo>
                <a:lnTo>
                  <a:pt x="1209550" y="1192552"/>
                </a:lnTo>
                <a:lnTo>
                  <a:pt x="1247091" y="1168684"/>
                </a:lnTo>
                <a:lnTo>
                  <a:pt x="1278404" y="1137373"/>
                </a:lnTo>
                <a:lnTo>
                  <a:pt x="1302276" y="1099833"/>
                </a:lnTo>
                <a:lnTo>
                  <a:pt x="1317490" y="1057277"/>
                </a:lnTo>
                <a:lnTo>
                  <a:pt x="1322831" y="1010920"/>
                </a:lnTo>
                <a:lnTo>
                  <a:pt x="1322831" y="202184"/>
                </a:lnTo>
                <a:lnTo>
                  <a:pt x="1317490" y="155834"/>
                </a:lnTo>
                <a:lnTo>
                  <a:pt x="1302276" y="113281"/>
                </a:lnTo>
                <a:lnTo>
                  <a:pt x="1278404" y="75740"/>
                </a:lnTo>
                <a:lnTo>
                  <a:pt x="1247091" y="44427"/>
                </a:lnTo>
                <a:lnTo>
                  <a:pt x="1209550" y="20555"/>
                </a:lnTo>
                <a:lnTo>
                  <a:pt x="1166997" y="5341"/>
                </a:lnTo>
                <a:lnTo>
                  <a:pt x="1120648" y="0"/>
                </a:lnTo>
                <a:close/>
              </a:path>
            </a:pathLst>
          </a:custGeom>
          <a:solidFill>
            <a:srgbClr val="C6B6A8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33" name="object 33"/>
          <p:cNvSpPr txBox="1"/>
          <p:nvPr/>
        </p:nvSpPr>
        <p:spPr>
          <a:xfrm>
            <a:off x="4692453" y="5642984"/>
            <a:ext cx="922020" cy="264496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31433">
              <a:spcBef>
                <a:spcPts val="83"/>
              </a:spcBef>
            </a:pPr>
            <a:r>
              <a:rPr sz="1650" spc="95" dirty="0">
                <a:latin typeface="Cambria Math"/>
                <a:cs typeface="Cambria Math"/>
              </a:rPr>
              <a:t>𝑍𝑄𝐾</a:t>
            </a:r>
            <a:r>
              <a:rPr sz="1794" spc="142" baseline="28735" dirty="0">
                <a:latin typeface="Cambria Math"/>
                <a:cs typeface="Cambria Math"/>
              </a:rPr>
              <a:t>𝖳</a:t>
            </a:r>
            <a:r>
              <a:rPr sz="1794" spc="167" baseline="28735" dirty="0">
                <a:latin typeface="Cambria Math"/>
                <a:cs typeface="Cambria Math"/>
              </a:rPr>
              <a:t> </a:t>
            </a:r>
            <a:r>
              <a:rPr sz="1650" spc="136" dirty="0">
                <a:latin typeface="Cambria Math"/>
                <a:cs typeface="Cambria Math"/>
              </a:rPr>
              <a:t>𝐻</a:t>
            </a:r>
            <a:r>
              <a:rPr sz="1794" spc="204" baseline="28735" dirty="0">
                <a:latin typeface="Cambria Math"/>
                <a:cs typeface="Cambria Math"/>
              </a:rPr>
              <a:t>𝖳</a:t>
            </a:r>
            <a:endParaRPr sz="1794" baseline="28735">
              <a:latin typeface="Cambria Math"/>
              <a:cs typeface="Cambria Math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701596" y="5585147"/>
            <a:ext cx="805196" cy="289358"/>
          </a:xfrm>
          <a:prstGeom prst="rect">
            <a:avLst/>
          </a:prstGeom>
        </p:spPr>
        <p:txBody>
          <a:bodyPr vert="horz" wrap="square" lIns="0" tIns="9954" rIns="0" bIns="0" rtlCol="0">
            <a:spAutoFit/>
          </a:bodyPr>
          <a:lstStyle/>
          <a:p>
            <a:pPr marL="10478">
              <a:spcBef>
                <a:spcPts val="78"/>
              </a:spcBef>
            </a:pPr>
            <a:r>
              <a:rPr sz="1815" spc="-4" dirty="0">
                <a:latin typeface="Cambria Math"/>
                <a:cs typeface="Cambria Math"/>
              </a:rPr>
              <a:t>softmax</a:t>
            </a:r>
            <a:endParaRPr sz="1815">
              <a:latin typeface="Cambria Math"/>
              <a:cs typeface="Cambria Math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4493590" y="5264200"/>
            <a:ext cx="1802130" cy="1106424"/>
            <a:chOff x="5446776" y="5099303"/>
            <a:chExt cx="2184400" cy="1341120"/>
          </a:xfrm>
        </p:grpSpPr>
        <p:pic>
          <p:nvPicPr>
            <p:cNvPr id="36" name="object 3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46776" y="5099303"/>
              <a:ext cx="198081" cy="1319784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5502402" y="5135117"/>
              <a:ext cx="105410" cy="1213485"/>
            </a:xfrm>
            <a:custGeom>
              <a:avLst/>
              <a:gdLst/>
              <a:ahLst/>
              <a:cxnLst/>
              <a:rect l="l" t="t" r="r" b="b"/>
              <a:pathLst>
                <a:path w="105410" h="1213485">
                  <a:moveTo>
                    <a:pt x="105156" y="1213103"/>
                  </a:moveTo>
                  <a:lnTo>
                    <a:pt x="43068" y="1175766"/>
                  </a:lnTo>
                  <a:lnTo>
                    <a:pt x="20299" y="1133874"/>
                  </a:lnTo>
                  <a:lnTo>
                    <a:pt x="5364" y="1080750"/>
                  </a:lnTo>
                  <a:lnTo>
                    <a:pt x="0" y="1019581"/>
                  </a:lnTo>
                  <a:lnTo>
                    <a:pt x="0" y="193547"/>
                  </a:lnTo>
                  <a:lnTo>
                    <a:pt x="5364" y="132356"/>
                  </a:lnTo>
                  <a:lnTo>
                    <a:pt x="20299" y="79223"/>
                  </a:lnTo>
                  <a:lnTo>
                    <a:pt x="43068" y="37331"/>
                  </a:lnTo>
                  <a:lnTo>
                    <a:pt x="71932" y="9863"/>
                  </a:lnTo>
                  <a:lnTo>
                    <a:pt x="105156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pic>
          <p:nvPicPr>
            <p:cNvPr id="38" name="object 3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12280" y="5120639"/>
              <a:ext cx="198081" cy="131978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6854190" y="5156453"/>
              <a:ext cx="105410" cy="1213485"/>
            </a:xfrm>
            <a:custGeom>
              <a:avLst/>
              <a:gdLst/>
              <a:ahLst/>
              <a:cxnLst/>
              <a:rect l="l" t="t" r="r" b="b"/>
              <a:pathLst>
                <a:path w="105409" h="1213485">
                  <a:moveTo>
                    <a:pt x="0" y="0"/>
                  </a:moveTo>
                  <a:lnTo>
                    <a:pt x="62087" y="37331"/>
                  </a:lnTo>
                  <a:lnTo>
                    <a:pt x="84856" y="79223"/>
                  </a:lnTo>
                  <a:lnTo>
                    <a:pt x="99791" y="132356"/>
                  </a:lnTo>
                  <a:lnTo>
                    <a:pt x="105155" y="193548"/>
                  </a:lnTo>
                  <a:lnTo>
                    <a:pt x="105155" y="1019581"/>
                  </a:lnTo>
                  <a:lnTo>
                    <a:pt x="99791" y="1080750"/>
                  </a:lnTo>
                  <a:lnTo>
                    <a:pt x="84856" y="1133874"/>
                  </a:lnTo>
                  <a:lnTo>
                    <a:pt x="62087" y="1175766"/>
                  </a:lnTo>
                  <a:lnTo>
                    <a:pt x="33223" y="1203238"/>
                  </a:lnTo>
                  <a:lnTo>
                    <a:pt x="0" y="1213104"/>
                  </a:lnTo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0" name="object 40"/>
            <p:cNvSpPr/>
            <p:nvPr/>
          </p:nvSpPr>
          <p:spPr>
            <a:xfrm>
              <a:off x="7097268" y="5155691"/>
              <a:ext cx="533400" cy="1213485"/>
            </a:xfrm>
            <a:custGeom>
              <a:avLst/>
              <a:gdLst/>
              <a:ahLst/>
              <a:cxnLst/>
              <a:rect l="l" t="t" r="r" b="b"/>
              <a:pathLst>
                <a:path w="533400" h="1213485">
                  <a:moveTo>
                    <a:pt x="444500" y="0"/>
                  </a:moveTo>
                  <a:lnTo>
                    <a:pt x="88900" y="0"/>
                  </a:lnTo>
                  <a:lnTo>
                    <a:pt x="54274" y="6979"/>
                  </a:lnTo>
                  <a:lnTo>
                    <a:pt x="26019" y="26019"/>
                  </a:lnTo>
                  <a:lnTo>
                    <a:pt x="6979" y="54274"/>
                  </a:lnTo>
                  <a:lnTo>
                    <a:pt x="0" y="88899"/>
                  </a:lnTo>
                  <a:lnTo>
                    <a:pt x="0" y="1124203"/>
                  </a:lnTo>
                  <a:lnTo>
                    <a:pt x="6979" y="1158807"/>
                  </a:lnTo>
                  <a:lnTo>
                    <a:pt x="26019" y="1187065"/>
                  </a:lnTo>
                  <a:lnTo>
                    <a:pt x="54274" y="1206117"/>
                  </a:lnTo>
                  <a:lnTo>
                    <a:pt x="88900" y="1213103"/>
                  </a:lnTo>
                  <a:lnTo>
                    <a:pt x="444500" y="1213103"/>
                  </a:lnTo>
                  <a:lnTo>
                    <a:pt x="479125" y="1206117"/>
                  </a:lnTo>
                  <a:lnTo>
                    <a:pt x="507380" y="1187065"/>
                  </a:lnTo>
                  <a:lnTo>
                    <a:pt x="526420" y="1158807"/>
                  </a:lnTo>
                  <a:lnTo>
                    <a:pt x="533400" y="1124203"/>
                  </a:lnTo>
                  <a:lnTo>
                    <a:pt x="533400" y="88899"/>
                  </a:lnTo>
                  <a:lnTo>
                    <a:pt x="526420" y="54274"/>
                  </a:lnTo>
                  <a:lnTo>
                    <a:pt x="507380" y="26019"/>
                  </a:lnTo>
                  <a:lnTo>
                    <a:pt x="479125" y="6979"/>
                  </a:lnTo>
                  <a:lnTo>
                    <a:pt x="444500" y="0"/>
                  </a:lnTo>
                  <a:close/>
                </a:path>
              </a:pathLst>
            </a:custGeom>
            <a:solidFill>
              <a:srgbClr val="FFCE9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5926494" y="5661340"/>
            <a:ext cx="306467" cy="264496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650" dirty="0">
                <a:latin typeface="Cambria Math"/>
                <a:cs typeface="Cambria Math"/>
              </a:rPr>
              <a:t>𝐻𝑉</a:t>
            </a:r>
            <a:endParaRPr sz="1650">
              <a:latin typeface="Cambria Math"/>
              <a:cs typeface="Cambria Math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138166" y="4763483"/>
            <a:ext cx="1593104" cy="526494"/>
          </a:xfrm>
          <a:custGeom>
            <a:avLst/>
            <a:gdLst/>
            <a:ahLst/>
            <a:cxnLst/>
            <a:rect l="l" t="t" r="r" b="b"/>
            <a:pathLst>
              <a:path w="1931034" h="638175">
                <a:moveTo>
                  <a:pt x="0" y="553084"/>
                </a:moveTo>
                <a:lnTo>
                  <a:pt x="5080" y="638174"/>
                </a:lnTo>
                <a:lnTo>
                  <a:pt x="69977" y="583056"/>
                </a:lnTo>
                <a:lnTo>
                  <a:pt x="69383" y="582802"/>
                </a:lnTo>
                <a:lnTo>
                  <a:pt x="35560" y="582802"/>
                </a:lnTo>
                <a:lnTo>
                  <a:pt x="24384" y="576706"/>
                </a:lnTo>
                <a:lnTo>
                  <a:pt x="30118" y="565985"/>
                </a:lnTo>
                <a:lnTo>
                  <a:pt x="0" y="553084"/>
                </a:lnTo>
                <a:close/>
              </a:path>
              <a:path w="1931034" h="638175">
                <a:moveTo>
                  <a:pt x="30118" y="565985"/>
                </a:moveTo>
                <a:lnTo>
                  <a:pt x="24384" y="576706"/>
                </a:lnTo>
                <a:lnTo>
                  <a:pt x="35560" y="582802"/>
                </a:lnTo>
                <a:lnTo>
                  <a:pt x="41916" y="571038"/>
                </a:lnTo>
                <a:lnTo>
                  <a:pt x="30118" y="565985"/>
                </a:lnTo>
                <a:close/>
              </a:path>
              <a:path w="1931034" h="638175">
                <a:moveTo>
                  <a:pt x="41916" y="571038"/>
                </a:moveTo>
                <a:lnTo>
                  <a:pt x="35560" y="582802"/>
                </a:lnTo>
                <a:lnTo>
                  <a:pt x="69383" y="582802"/>
                </a:lnTo>
                <a:lnTo>
                  <a:pt x="41916" y="571038"/>
                </a:lnTo>
                <a:close/>
              </a:path>
              <a:path w="1931034" h="638175">
                <a:moveTo>
                  <a:pt x="1187323" y="301751"/>
                </a:moveTo>
                <a:lnTo>
                  <a:pt x="1143253" y="305688"/>
                </a:lnTo>
                <a:lnTo>
                  <a:pt x="1098803" y="308863"/>
                </a:lnTo>
                <a:lnTo>
                  <a:pt x="1099058" y="308863"/>
                </a:lnTo>
                <a:lnTo>
                  <a:pt x="1054353" y="311022"/>
                </a:lnTo>
                <a:lnTo>
                  <a:pt x="1009523" y="312419"/>
                </a:lnTo>
                <a:lnTo>
                  <a:pt x="919861" y="313435"/>
                </a:lnTo>
                <a:lnTo>
                  <a:pt x="874776" y="314705"/>
                </a:lnTo>
                <a:lnTo>
                  <a:pt x="829945" y="316991"/>
                </a:lnTo>
                <a:lnTo>
                  <a:pt x="785495" y="320039"/>
                </a:lnTo>
                <a:lnTo>
                  <a:pt x="741172" y="323976"/>
                </a:lnTo>
                <a:lnTo>
                  <a:pt x="697356" y="328802"/>
                </a:lnTo>
                <a:lnTo>
                  <a:pt x="654176" y="334263"/>
                </a:lnTo>
                <a:lnTo>
                  <a:pt x="611504" y="340486"/>
                </a:lnTo>
                <a:lnTo>
                  <a:pt x="569595" y="347344"/>
                </a:lnTo>
                <a:lnTo>
                  <a:pt x="528447" y="354837"/>
                </a:lnTo>
                <a:lnTo>
                  <a:pt x="488188" y="363092"/>
                </a:lnTo>
                <a:lnTo>
                  <a:pt x="448945" y="371982"/>
                </a:lnTo>
                <a:lnTo>
                  <a:pt x="410591" y="381380"/>
                </a:lnTo>
                <a:lnTo>
                  <a:pt x="373506" y="391413"/>
                </a:lnTo>
                <a:lnTo>
                  <a:pt x="303022" y="412876"/>
                </a:lnTo>
                <a:lnTo>
                  <a:pt x="238125" y="436371"/>
                </a:lnTo>
                <a:lnTo>
                  <a:pt x="179578" y="461390"/>
                </a:lnTo>
                <a:lnTo>
                  <a:pt x="127889" y="488060"/>
                </a:lnTo>
                <a:lnTo>
                  <a:pt x="83820" y="516000"/>
                </a:lnTo>
                <a:lnTo>
                  <a:pt x="48260" y="544829"/>
                </a:lnTo>
                <a:lnTo>
                  <a:pt x="30118" y="565985"/>
                </a:lnTo>
                <a:lnTo>
                  <a:pt x="41916" y="571038"/>
                </a:lnTo>
                <a:lnTo>
                  <a:pt x="43382" y="568324"/>
                </a:lnTo>
                <a:lnTo>
                  <a:pt x="43053" y="568324"/>
                </a:lnTo>
                <a:lnTo>
                  <a:pt x="44069" y="567054"/>
                </a:lnTo>
                <a:lnTo>
                  <a:pt x="44256" y="567054"/>
                </a:lnTo>
                <a:lnTo>
                  <a:pt x="49790" y="561212"/>
                </a:lnTo>
                <a:lnTo>
                  <a:pt x="49657" y="561212"/>
                </a:lnTo>
                <a:lnTo>
                  <a:pt x="57023" y="553973"/>
                </a:lnTo>
                <a:lnTo>
                  <a:pt x="72859" y="540257"/>
                </a:lnTo>
                <a:lnTo>
                  <a:pt x="91103" y="526414"/>
                </a:lnTo>
                <a:lnTo>
                  <a:pt x="111887" y="512444"/>
                </a:lnTo>
                <a:lnTo>
                  <a:pt x="112051" y="512444"/>
                </a:lnTo>
                <a:lnTo>
                  <a:pt x="134239" y="498982"/>
                </a:lnTo>
                <a:lnTo>
                  <a:pt x="134456" y="498982"/>
                </a:lnTo>
                <a:lnTo>
                  <a:pt x="158750" y="485901"/>
                </a:lnTo>
                <a:lnTo>
                  <a:pt x="185039" y="472947"/>
                </a:lnTo>
                <a:lnTo>
                  <a:pt x="184785" y="472947"/>
                </a:lnTo>
                <a:lnTo>
                  <a:pt x="213106" y="460374"/>
                </a:lnTo>
                <a:lnTo>
                  <a:pt x="242824" y="448055"/>
                </a:lnTo>
                <a:lnTo>
                  <a:pt x="243032" y="448055"/>
                </a:lnTo>
                <a:lnTo>
                  <a:pt x="274193" y="436244"/>
                </a:lnTo>
                <a:lnTo>
                  <a:pt x="274432" y="436244"/>
                </a:lnTo>
                <a:lnTo>
                  <a:pt x="307086" y="424941"/>
                </a:lnTo>
                <a:lnTo>
                  <a:pt x="341375" y="414019"/>
                </a:lnTo>
                <a:lnTo>
                  <a:pt x="377063" y="403605"/>
                </a:lnTo>
                <a:lnTo>
                  <a:pt x="376809" y="403605"/>
                </a:lnTo>
                <a:lnTo>
                  <a:pt x="413766" y="393699"/>
                </a:lnTo>
                <a:lnTo>
                  <a:pt x="451866" y="384301"/>
                </a:lnTo>
                <a:lnTo>
                  <a:pt x="490981" y="375538"/>
                </a:lnTo>
                <a:lnTo>
                  <a:pt x="530860" y="367283"/>
                </a:lnTo>
                <a:lnTo>
                  <a:pt x="571880" y="359790"/>
                </a:lnTo>
                <a:lnTo>
                  <a:pt x="613537" y="352932"/>
                </a:lnTo>
                <a:lnTo>
                  <a:pt x="655827" y="346836"/>
                </a:lnTo>
                <a:lnTo>
                  <a:pt x="698880" y="341375"/>
                </a:lnTo>
                <a:lnTo>
                  <a:pt x="742569" y="336676"/>
                </a:lnTo>
                <a:lnTo>
                  <a:pt x="786511" y="332739"/>
                </a:lnTo>
                <a:lnTo>
                  <a:pt x="830706" y="329691"/>
                </a:lnTo>
                <a:lnTo>
                  <a:pt x="875411" y="327405"/>
                </a:lnTo>
                <a:lnTo>
                  <a:pt x="920115" y="326135"/>
                </a:lnTo>
                <a:lnTo>
                  <a:pt x="1009776" y="325119"/>
                </a:lnTo>
                <a:lnTo>
                  <a:pt x="1054862" y="323722"/>
                </a:lnTo>
                <a:lnTo>
                  <a:pt x="1099693" y="321563"/>
                </a:lnTo>
                <a:lnTo>
                  <a:pt x="1144270" y="318388"/>
                </a:lnTo>
                <a:lnTo>
                  <a:pt x="1188466" y="314451"/>
                </a:lnTo>
                <a:lnTo>
                  <a:pt x="1232408" y="309752"/>
                </a:lnTo>
                <a:lnTo>
                  <a:pt x="1275588" y="304291"/>
                </a:lnTo>
                <a:lnTo>
                  <a:pt x="1292134" y="301878"/>
                </a:lnTo>
                <a:lnTo>
                  <a:pt x="1187196" y="301878"/>
                </a:lnTo>
                <a:close/>
              </a:path>
              <a:path w="1931034" h="638175">
                <a:moveTo>
                  <a:pt x="44069" y="567054"/>
                </a:moveTo>
                <a:lnTo>
                  <a:pt x="43053" y="568324"/>
                </a:lnTo>
                <a:lnTo>
                  <a:pt x="43820" y="567514"/>
                </a:lnTo>
                <a:lnTo>
                  <a:pt x="44069" y="567054"/>
                </a:lnTo>
                <a:close/>
              </a:path>
              <a:path w="1931034" h="638175">
                <a:moveTo>
                  <a:pt x="43820" y="567514"/>
                </a:moveTo>
                <a:lnTo>
                  <a:pt x="43053" y="568324"/>
                </a:lnTo>
                <a:lnTo>
                  <a:pt x="43382" y="568324"/>
                </a:lnTo>
                <a:lnTo>
                  <a:pt x="43820" y="567514"/>
                </a:lnTo>
                <a:close/>
              </a:path>
              <a:path w="1931034" h="638175">
                <a:moveTo>
                  <a:pt x="44256" y="567054"/>
                </a:moveTo>
                <a:lnTo>
                  <a:pt x="44069" y="567054"/>
                </a:lnTo>
                <a:lnTo>
                  <a:pt x="43820" y="567514"/>
                </a:lnTo>
                <a:lnTo>
                  <a:pt x="44256" y="567054"/>
                </a:lnTo>
                <a:close/>
              </a:path>
              <a:path w="1931034" h="638175">
                <a:moveTo>
                  <a:pt x="49911" y="561085"/>
                </a:moveTo>
                <a:lnTo>
                  <a:pt x="49657" y="561212"/>
                </a:lnTo>
                <a:lnTo>
                  <a:pt x="49790" y="561212"/>
                </a:lnTo>
                <a:close/>
              </a:path>
              <a:path w="1931034" h="638175">
                <a:moveTo>
                  <a:pt x="57080" y="553973"/>
                </a:moveTo>
                <a:lnTo>
                  <a:pt x="56642" y="554354"/>
                </a:lnTo>
                <a:lnTo>
                  <a:pt x="57080" y="553973"/>
                </a:lnTo>
                <a:close/>
              </a:path>
              <a:path w="1931034" h="638175">
                <a:moveTo>
                  <a:pt x="73152" y="540003"/>
                </a:moveTo>
                <a:lnTo>
                  <a:pt x="72771" y="540257"/>
                </a:lnTo>
                <a:lnTo>
                  <a:pt x="73152" y="540003"/>
                </a:lnTo>
                <a:close/>
              </a:path>
              <a:path w="1931034" h="638175">
                <a:moveTo>
                  <a:pt x="91440" y="526160"/>
                </a:moveTo>
                <a:lnTo>
                  <a:pt x="91059" y="526414"/>
                </a:lnTo>
                <a:lnTo>
                  <a:pt x="91440" y="526160"/>
                </a:lnTo>
                <a:close/>
              </a:path>
              <a:path w="1931034" h="638175">
                <a:moveTo>
                  <a:pt x="112051" y="512444"/>
                </a:moveTo>
                <a:lnTo>
                  <a:pt x="111887" y="512444"/>
                </a:lnTo>
                <a:lnTo>
                  <a:pt x="111633" y="512698"/>
                </a:lnTo>
                <a:lnTo>
                  <a:pt x="112051" y="512444"/>
                </a:lnTo>
                <a:close/>
              </a:path>
              <a:path w="1931034" h="638175">
                <a:moveTo>
                  <a:pt x="134456" y="498982"/>
                </a:moveTo>
                <a:lnTo>
                  <a:pt x="134239" y="498982"/>
                </a:lnTo>
                <a:lnTo>
                  <a:pt x="133985" y="499236"/>
                </a:lnTo>
                <a:lnTo>
                  <a:pt x="134456" y="498982"/>
                </a:lnTo>
                <a:close/>
              </a:path>
              <a:path w="1931034" h="638175">
                <a:moveTo>
                  <a:pt x="243032" y="448055"/>
                </a:moveTo>
                <a:lnTo>
                  <a:pt x="242824" y="448055"/>
                </a:lnTo>
                <a:lnTo>
                  <a:pt x="242697" y="448182"/>
                </a:lnTo>
                <a:lnTo>
                  <a:pt x="243032" y="448055"/>
                </a:lnTo>
                <a:close/>
              </a:path>
              <a:path w="1931034" h="638175">
                <a:moveTo>
                  <a:pt x="274432" y="436244"/>
                </a:moveTo>
                <a:lnTo>
                  <a:pt x="274193" y="436244"/>
                </a:lnTo>
                <a:lnTo>
                  <a:pt x="274432" y="436244"/>
                </a:lnTo>
                <a:close/>
              </a:path>
              <a:path w="1931034" h="638175">
                <a:moveTo>
                  <a:pt x="1798010" y="152653"/>
                </a:moveTo>
                <a:lnTo>
                  <a:pt x="1771396" y="152653"/>
                </a:lnTo>
                <a:lnTo>
                  <a:pt x="1744726" y="165607"/>
                </a:lnTo>
                <a:lnTo>
                  <a:pt x="1744979" y="165607"/>
                </a:lnTo>
                <a:lnTo>
                  <a:pt x="1716659" y="178180"/>
                </a:lnTo>
                <a:lnTo>
                  <a:pt x="1716913" y="178180"/>
                </a:lnTo>
                <a:lnTo>
                  <a:pt x="1686941" y="190499"/>
                </a:lnTo>
                <a:lnTo>
                  <a:pt x="1655572" y="202310"/>
                </a:lnTo>
                <a:lnTo>
                  <a:pt x="1622678" y="213613"/>
                </a:lnTo>
                <a:lnTo>
                  <a:pt x="1622933" y="213613"/>
                </a:lnTo>
                <a:lnTo>
                  <a:pt x="1588389" y="224535"/>
                </a:lnTo>
                <a:lnTo>
                  <a:pt x="1552828" y="234949"/>
                </a:lnTo>
                <a:lnTo>
                  <a:pt x="1515999" y="244855"/>
                </a:lnTo>
                <a:lnTo>
                  <a:pt x="1477899" y="254253"/>
                </a:lnTo>
                <a:lnTo>
                  <a:pt x="1438910" y="263016"/>
                </a:lnTo>
                <a:lnTo>
                  <a:pt x="1398904" y="271144"/>
                </a:lnTo>
                <a:lnTo>
                  <a:pt x="1357884" y="278764"/>
                </a:lnTo>
                <a:lnTo>
                  <a:pt x="1316227" y="285622"/>
                </a:lnTo>
                <a:lnTo>
                  <a:pt x="1273810" y="291718"/>
                </a:lnTo>
                <a:lnTo>
                  <a:pt x="1230884" y="297179"/>
                </a:lnTo>
                <a:lnTo>
                  <a:pt x="1187196" y="301878"/>
                </a:lnTo>
                <a:lnTo>
                  <a:pt x="1292134" y="301878"/>
                </a:lnTo>
                <a:lnTo>
                  <a:pt x="1360170" y="291210"/>
                </a:lnTo>
                <a:lnTo>
                  <a:pt x="1401318" y="283590"/>
                </a:lnTo>
                <a:lnTo>
                  <a:pt x="1441577" y="275335"/>
                </a:lnTo>
                <a:lnTo>
                  <a:pt x="1480947" y="266572"/>
                </a:lnTo>
                <a:lnTo>
                  <a:pt x="1519174" y="257174"/>
                </a:lnTo>
                <a:lnTo>
                  <a:pt x="1556385" y="247141"/>
                </a:lnTo>
                <a:lnTo>
                  <a:pt x="1626870" y="225678"/>
                </a:lnTo>
                <a:lnTo>
                  <a:pt x="1691767" y="202183"/>
                </a:lnTo>
                <a:lnTo>
                  <a:pt x="1750314" y="177164"/>
                </a:lnTo>
                <a:lnTo>
                  <a:pt x="1777111" y="163956"/>
                </a:lnTo>
                <a:lnTo>
                  <a:pt x="1798010" y="152653"/>
                </a:lnTo>
                <a:close/>
              </a:path>
              <a:path w="1931034" h="638175">
                <a:moveTo>
                  <a:pt x="1655826" y="202183"/>
                </a:moveTo>
                <a:lnTo>
                  <a:pt x="1655457" y="202310"/>
                </a:lnTo>
                <a:lnTo>
                  <a:pt x="1655826" y="202183"/>
                </a:lnTo>
                <a:close/>
              </a:path>
              <a:path w="1931034" h="638175">
                <a:moveTo>
                  <a:pt x="1687195" y="190372"/>
                </a:moveTo>
                <a:lnTo>
                  <a:pt x="1686858" y="190499"/>
                </a:lnTo>
                <a:lnTo>
                  <a:pt x="1687195" y="190372"/>
                </a:lnTo>
                <a:close/>
              </a:path>
              <a:path w="1931034" h="638175">
                <a:moveTo>
                  <a:pt x="1820249" y="139445"/>
                </a:moveTo>
                <a:lnTo>
                  <a:pt x="1795779" y="139445"/>
                </a:lnTo>
                <a:lnTo>
                  <a:pt x="1771207" y="152745"/>
                </a:lnTo>
                <a:lnTo>
                  <a:pt x="1771396" y="152653"/>
                </a:lnTo>
                <a:lnTo>
                  <a:pt x="1798010" y="152653"/>
                </a:lnTo>
                <a:lnTo>
                  <a:pt x="1802002" y="150494"/>
                </a:lnTo>
                <a:lnTo>
                  <a:pt x="1820249" y="139445"/>
                </a:lnTo>
                <a:close/>
              </a:path>
              <a:path w="1931034" h="638175">
                <a:moveTo>
                  <a:pt x="1818259" y="125856"/>
                </a:moveTo>
                <a:lnTo>
                  <a:pt x="1795526" y="139572"/>
                </a:lnTo>
                <a:lnTo>
                  <a:pt x="1795779" y="139445"/>
                </a:lnTo>
                <a:lnTo>
                  <a:pt x="1820249" y="139445"/>
                </a:lnTo>
                <a:lnTo>
                  <a:pt x="1824863" y="136651"/>
                </a:lnTo>
                <a:lnTo>
                  <a:pt x="1840627" y="126110"/>
                </a:lnTo>
                <a:lnTo>
                  <a:pt x="1818004" y="126110"/>
                </a:lnTo>
                <a:lnTo>
                  <a:pt x="1818259" y="125856"/>
                </a:lnTo>
                <a:close/>
              </a:path>
              <a:path w="1931034" h="638175">
                <a:moveTo>
                  <a:pt x="1873123" y="84200"/>
                </a:moveTo>
                <a:lnTo>
                  <a:pt x="1856740" y="98551"/>
                </a:lnTo>
                <a:lnTo>
                  <a:pt x="1838452" y="112394"/>
                </a:lnTo>
                <a:lnTo>
                  <a:pt x="1818004" y="126110"/>
                </a:lnTo>
                <a:lnTo>
                  <a:pt x="1840627" y="126110"/>
                </a:lnTo>
                <a:lnTo>
                  <a:pt x="1881631" y="93725"/>
                </a:lnTo>
                <a:lnTo>
                  <a:pt x="1890763" y="84581"/>
                </a:lnTo>
                <a:lnTo>
                  <a:pt x="1872869" y="84581"/>
                </a:lnTo>
                <a:lnTo>
                  <a:pt x="1873123" y="84200"/>
                </a:lnTo>
                <a:close/>
              </a:path>
              <a:path w="1931034" h="638175">
                <a:moveTo>
                  <a:pt x="1838705" y="112140"/>
                </a:moveTo>
                <a:lnTo>
                  <a:pt x="1838329" y="112394"/>
                </a:lnTo>
                <a:lnTo>
                  <a:pt x="1838705" y="112140"/>
                </a:lnTo>
                <a:close/>
              </a:path>
              <a:path w="1931034" h="638175">
                <a:moveTo>
                  <a:pt x="1856994" y="98297"/>
                </a:moveTo>
                <a:lnTo>
                  <a:pt x="1856659" y="98551"/>
                </a:lnTo>
                <a:lnTo>
                  <a:pt x="1856994" y="98297"/>
                </a:lnTo>
                <a:close/>
              </a:path>
              <a:path w="1931034" h="638175">
                <a:moveTo>
                  <a:pt x="1897317" y="77342"/>
                </a:moveTo>
                <a:lnTo>
                  <a:pt x="1880235" y="77342"/>
                </a:lnTo>
                <a:lnTo>
                  <a:pt x="1872869" y="84581"/>
                </a:lnTo>
                <a:lnTo>
                  <a:pt x="1890763" y="84581"/>
                </a:lnTo>
                <a:lnTo>
                  <a:pt x="1896110" y="78739"/>
                </a:lnTo>
                <a:lnTo>
                  <a:pt x="1897317" y="77342"/>
                </a:lnTo>
                <a:close/>
              </a:path>
              <a:path w="1931034" h="638175">
                <a:moveTo>
                  <a:pt x="1903353" y="70230"/>
                </a:moveTo>
                <a:lnTo>
                  <a:pt x="1886712" y="70230"/>
                </a:lnTo>
                <a:lnTo>
                  <a:pt x="1879980" y="77469"/>
                </a:lnTo>
                <a:lnTo>
                  <a:pt x="1880235" y="77342"/>
                </a:lnTo>
                <a:lnTo>
                  <a:pt x="1897317" y="77342"/>
                </a:lnTo>
                <a:lnTo>
                  <a:pt x="1902587" y="71246"/>
                </a:lnTo>
                <a:lnTo>
                  <a:pt x="1903353" y="70230"/>
                </a:lnTo>
                <a:close/>
              </a:path>
              <a:path w="1931034" h="638175">
                <a:moveTo>
                  <a:pt x="1908682" y="63118"/>
                </a:moveTo>
                <a:lnTo>
                  <a:pt x="1892808" y="63118"/>
                </a:lnTo>
                <a:lnTo>
                  <a:pt x="1886585" y="70357"/>
                </a:lnTo>
                <a:lnTo>
                  <a:pt x="1886712" y="70230"/>
                </a:lnTo>
                <a:lnTo>
                  <a:pt x="1903353" y="70230"/>
                </a:lnTo>
                <a:lnTo>
                  <a:pt x="1908513" y="63372"/>
                </a:lnTo>
                <a:lnTo>
                  <a:pt x="1908682" y="63118"/>
                </a:lnTo>
                <a:close/>
              </a:path>
              <a:path w="1931034" h="638175">
                <a:moveTo>
                  <a:pt x="1917631" y="48894"/>
                </a:moveTo>
                <a:lnTo>
                  <a:pt x="1902968" y="48894"/>
                </a:lnTo>
                <a:lnTo>
                  <a:pt x="1898015" y="56260"/>
                </a:lnTo>
                <a:lnTo>
                  <a:pt x="1892553" y="63372"/>
                </a:lnTo>
                <a:lnTo>
                  <a:pt x="1892808" y="63118"/>
                </a:lnTo>
                <a:lnTo>
                  <a:pt x="1908682" y="63118"/>
                </a:lnTo>
                <a:lnTo>
                  <a:pt x="1913509" y="55879"/>
                </a:lnTo>
                <a:lnTo>
                  <a:pt x="1917631" y="48894"/>
                </a:lnTo>
                <a:close/>
              </a:path>
              <a:path w="1931034" h="638175">
                <a:moveTo>
                  <a:pt x="1898142" y="56006"/>
                </a:moveTo>
                <a:lnTo>
                  <a:pt x="1897949" y="56260"/>
                </a:lnTo>
                <a:lnTo>
                  <a:pt x="1898142" y="56006"/>
                </a:lnTo>
                <a:close/>
              </a:path>
              <a:path w="1931034" h="638175">
                <a:moveTo>
                  <a:pt x="1926667" y="27812"/>
                </a:moveTo>
                <a:lnTo>
                  <a:pt x="1913381" y="27812"/>
                </a:lnTo>
                <a:lnTo>
                  <a:pt x="1910334" y="35305"/>
                </a:lnTo>
                <a:lnTo>
                  <a:pt x="1906777" y="42163"/>
                </a:lnTo>
                <a:lnTo>
                  <a:pt x="1902726" y="49254"/>
                </a:lnTo>
                <a:lnTo>
                  <a:pt x="1902968" y="48894"/>
                </a:lnTo>
                <a:lnTo>
                  <a:pt x="1917631" y="48894"/>
                </a:lnTo>
                <a:lnTo>
                  <a:pt x="1918080" y="48132"/>
                </a:lnTo>
                <a:lnTo>
                  <a:pt x="1922018" y="40385"/>
                </a:lnTo>
                <a:lnTo>
                  <a:pt x="1925193" y="32384"/>
                </a:lnTo>
                <a:lnTo>
                  <a:pt x="1926667" y="27812"/>
                </a:lnTo>
                <a:close/>
              </a:path>
              <a:path w="1931034" h="638175">
                <a:moveTo>
                  <a:pt x="1906904" y="41909"/>
                </a:moveTo>
                <a:lnTo>
                  <a:pt x="1906760" y="42163"/>
                </a:lnTo>
                <a:lnTo>
                  <a:pt x="1906904" y="41909"/>
                </a:lnTo>
                <a:close/>
              </a:path>
              <a:path w="1931034" h="638175">
                <a:moveTo>
                  <a:pt x="1910461" y="34797"/>
                </a:moveTo>
                <a:lnTo>
                  <a:pt x="1910207" y="35305"/>
                </a:lnTo>
                <a:lnTo>
                  <a:pt x="1910461" y="34797"/>
                </a:lnTo>
                <a:close/>
              </a:path>
              <a:path w="1931034" h="638175">
                <a:moveTo>
                  <a:pt x="1928551" y="20827"/>
                </a:moveTo>
                <a:lnTo>
                  <a:pt x="1915541" y="20827"/>
                </a:lnTo>
                <a:lnTo>
                  <a:pt x="1915414" y="21335"/>
                </a:lnTo>
                <a:lnTo>
                  <a:pt x="1913127" y="28193"/>
                </a:lnTo>
                <a:lnTo>
                  <a:pt x="1913381" y="27812"/>
                </a:lnTo>
                <a:lnTo>
                  <a:pt x="1926667" y="27812"/>
                </a:lnTo>
                <a:lnTo>
                  <a:pt x="1927733" y="24510"/>
                </a:lnTo>
                <a:lnTo>
                  <a:pt x="1928551" y="20827"/>
                </a:lnTo>
                <a:close/>
              </a:path>
              <a:path w="1931034" h="638175">
                <a:moveTo>
                  <a:pt x="1915524" y="20878"/>
                </a:moveTo>
                <a:lnTo>
                  <a:pt x="1915374" y="21335"/>
                </a:lnTo>
                <a:lnTo>
                  <a:pt x="1915524" y="20878"/>
                </a:lnTo>
                <a:close/>
              </a:path>
              <a:path w="1931034" h="638175">
                <a:moveTo>
                  <a:pt x="1929868" y="13969"/>
                </a:moveTo>
                <a:lnTo>
                  <a:pt x="1917192" y="13969"/>
                </a:lnTo>
                <a:lnTo>
                  <a:pt x="1915524" y="20878"/>
                </a:lnTo>
                <a:lnTo>
                  <a:pt x="1928551" y="20827"/>
                </a:lnTo>
                <a:lnTo>
                  <a:pt x="1929511" y="16509"/>
                </a:lnTo>
                <a:lnTo>
                  <a:pt x="1929868" y="13969"/>
                </a:lnTo>
                <a:close/>
              </a:path>
              <a:path w="1931034" h="638175">
                <a:moveTo>
                  <a:pt x="1918462" y="0"/>
                </a:moveTo>
                <a:lnTo>
                  <a:pt x="1918080" y="7492"/>
                </a:lnTo>
                <a:lnTo>
                  <a:pt x="1917065" y="14477"/>
                </a:lnTo>
                <a:lnTo>
                  <a:pt x="1917192" y="13969"/>
                </a:lnTo>
                <a:lnTo>
                  <a:pt x="1929868" y="13969"/>
                </a:lnTo>
                <a:lnTo>
                  <a:pt x="1930653" y="8381"/>
                </a:lnTo>
                <a:lnTo>
                  <a:pt x="1931035" y="761"/>
                </a:lnTo>
                <a:lnTo>
                  <a:pt x="1918462" y="0"/>
                </a:lnTo>
                <a:close/>
              </a:path>
              <a:path w="1931034" h="638175">
                <a:moveTo>
                  <a:pt x="1918080" y="6984"/>
                </a:moveTo>
                <a:lnTo>
                  <a:pt x="1918012" y="7492"/>
                </a:lnTo>
                <a:lnTo>
                  <a:pt x="1918080" y="69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45" name="Title 44">
            <a:extLst>
              <a:ext uri="{FF2B5EF4-FFF2-40B4-BE49-F238E27FC236}">
                <a16:creationId xmlns:a16="http://schemas.microsoft.com/office/drawing/2014/main" id="{69BB18FE-698B-4D38-9BCC-3FE181563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1083374"/>
          </a:xfrm>
        </p:spPr>
        <p:txBody>
          <a:bodyPr/>
          <a:lstStyle/>
          <a:p>
            <a:r>
              <a:rPr lang="en-US" sz="3520" spc="4" dirty="0">
                <a:latin typeface="Calibri"/>
                <a:cs typeface="Calibri"/>
              </a:rPr>
              <a:t>The</a:t>
            </a:r>
            <a:r>
              <a:rPr lang="en-US" sz="3520" spc="9" dirty="0">
                <a:latin typeface="Calibri"/>
                <a:cs typeface="Calibri"/>
              </a:rPr>
              <a:t> </a:t>
            </a:r>
            <a:r>
              <a:rPr lang="en-US" sz="3520" spc="4" dirty="0">
                <a:latin typeface="Calibri"/>
                <a:cs typeface="Calibri"/>
              </a:rPr>
              <a:t>Transformer</a:t>
            </a:r>
            <a:r>
              <a:rPr lang="en-US" sz="3520" spc="-4" dirty="0">
                <a:latin typeface="Calibri"/>
                <a:cs typeface="Calibri"/>
              </a:rPr>
              <a:t> </a:t>
            </a:r>
            <a:r>
              <a:rPr lang="en-US" sz="3520" spc="4" dirty="0">
                <a:latin typeface="Calibri"/>
                <a:cs typeface="Calibri"/>
              </a:rPr>
              <a:t>Encoder:</a:t>
            </a:r>
            <a:r>
              <a:rPr lang="en-US" sz="3520" spc="21" dirty="0">
                <a:latin typeface="Calibri"/>
                <a:cs typeface="Calibri"/>
              </a:rPr>
              <a:t> </a:t>
            </a:r>
            <a:br>
              <a:rPr lang="en-US" sz="3520" spc="21" dirty="0">
                <a:latin typeface="Calibri"/>
                <a:cs typeface="Calibri"/>
              </a:rPr>
            </a:br>
            <a:r>
              <a:rPr lang="en-US" sz="3520" spc="4" dirty="0"/>
              <a:t>Cross-attention</a:t>
            </a:r>
            <a:r>
              <a:rPr lang="en-US" sz="3520" spc="42" dirty="0"/>
              <a:t> </a:t>
            </a:r>
            <a:r>
              <a:rPr lang="en-US" sz="3520" spc="4" dirty="0"/>
              <a:t>(details)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F88D47A-E2CE-407C-BEAE-1957A382CF0A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4289455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655887" y="5020913"/>
            <a:ext cx="3078813" cy="302648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898" spc="-21" dirty="0">
                <a:solidFill>
                  <a:srgbClr val="007B92"/>
                </a:solidFill>
                <a:latin typeface="Calibri"/>
                <a:cs typeface="Calibri"/>
              </a:rPr>
              <a:t>Transformers</a:t>
            </a:r>
            <a:r>
              <a:rPr sz="1898" spc="-33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898" dirty="0">
                <a:solidFill>
                  <a:srgbClr val="007B92"/>
                </a:solidFill>
                <a:latin typeface="Calibri"/>
                <a:cs typeface="Calibri"/>
              </a:rPr>
              <a:t>all</a:t>
            </a:r>
            <a:r>
              <a:rPr sz="1898" spc="-21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898" dirty="0">
                <a:solidFill>
                  <a:srgbClr val="007B92"/>
                </a:solidFill>
                <a:latin typeface="Calibri"/>
                <a:cs typeface="Calibri"/>
              </a:rPr>
              <a:t>the</a:t>
            </a:r>
            <a:r>
              <a:rPr sz="1898" spc="-9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898" spc="-21" dirty="0">
                <a:solidFill>
                  <a:srgbClr val="007B92"/>
                </a:solidFill>
                <a:latin typeface="Calibri"/>
                <a:cs typeface="Calibri"/>
              </a:rPr>
              <a:t>way</a:t>
            </a:r>
            <a:r>
              <a:rPr sz="1898" spc="-12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898" spc="-4" dirty="0">
                <a:solidFill>
                  <a:srgbClr val="007B92"/>
                </a:solidFill>
                <a:latin typeface="Calibri"/>
                <a:cs typeface="Calibri"/>
              </a:rPr>
              <a:t>down.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0157" y="1860796"/>
            <a:ext cx="2809541" cy="303176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>
              <a:spcBef>
                <a:spcPts val="87"/>
              </a:spcBef>
            </a:pPr>
            <a:r>
              <a:rPr sz="1898" dirty="0">
                <a:solidFill>
                  <a:srgbClr val="8B1515"/>
                </a:solidFill>
                <a:latin typeface="Calibri"/>
                <a:cs typeface="Calibri"/>
              </a:rPr>
              <a:t>Next,</a:t>
            </a:r>
            <a:r>
              <a:rPr sz="1898" spc="-29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898" dirty="0">
                <a:solidFill>
                  <a:srgbClr val="8B1515"/>
                </a:solidFill>
                <a:latin typeface="Calibri"/>
                <a:cs typeface="Calibri"/>
              </a:rPr>
              <a:t>document</a:t>
            </a:r>
            <a:r>
              <a:rPr sz="1898" spc="-17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898" dirty="0">
                <a:solidFill>
                  <a:srgbClr val="8B1515"/>
                </a:solidFill>
                <a:latin typeface="Calibri"/>
                <a:cs typeface="Calibri"/>
              </a:rPr>
              <a:t>generation!</a:t>
            </a:r>
            <a:endParaRPr sz="1898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11209" y="2524543"/>
            <a:ext cx="7958709" cy="2438115"/>
            <a:chOff x="983284" y="1778507"/>
            <a:chExt cx="9646920" cy="29552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85188" y="1778507"/>
              <a:ext cx="8744712" cy="239355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83284" y="2634995"/>
              <a:ext cx="6407150" cy="2098675"/>
            </a:xfrm>
            <a:custGeom>
              <a:avLst/>
              <a:gdLst/>
              <a:ahLst/>
              <a:cxnLst/>
              <a:rect l="l" t="t" r="r" b="b"/>
              <a:pathLst>
                <a:path w="6407150" h="2098675">
                  <a:moveTo>
                    <a:pt x="897839" y="85090"/>
                  </a:moveTo>
                  <a:lnTo>
                    <a:pt x="896632" y="55245"/>
                  </a:lnTo>
                  <a:lnTo>
                    <a:pt x="894410" y="0"/>
                  </a:lnTo>
                  <a:lnTo>
                    <a:pt x="828370" y="53848"/>
                  </a:lnTo>
                  <a:lnTo>
                    <a:pt x="857300" y="66865"/>
                  </a:lnTo>
                  <a:lnTo>
                    <a:pt x="0" y="1973199"/>
                  </a:lnTo>
                  <a:lnTo>
                    <a:pt x="11582" y="1978406"/>
                  </a:lnTo>
                  <a:lnTo>
                    <a:pt x="868908" y="72085"/>
                  </a:lnTo>
                  <a:lnTo>
                    <a:pt x="897839" y="85090"/>
                  </a:lnTo>
                  <a:close/>
                </a:path>
                <a:path w="6407150" h="2098675">
                  <a:moveTo>
                    <a:pt x="6406591" y="1556004"/>
                  </a:moveTo>
                  <a:lnTo>
                    <a:pt x="6324295" y="1577848"/>
                  </a:lnTo>
                  <a:lnTo>
                    <a:pt x="6345250" y="1601622"/>
                  </a:lnTo>
                  <a:lnTo>
                    <a:pt x="5792800" y="2089150"/>
                  </a:lnTo>
                  <a:lnTo>
                    <a:pt x="5801182" y="2098675"/>
                  </a:lnTo>
                  <a:lnTo>
                    <a:pt x="6353645" y="1611134"/>
                  </a:lnTo>
                  <a:lnTo>
                    <a:pt x="6374714" y="1634998"/>
                  </a:lnTo>
                  <a:lnTo>
                    <a:pt x="6391567" y="1593215"/>
                  </a:lnTo>
                  <a:lnTo>
                    <a:pt x="6406591" y="15560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77947" y="4944219"/>
            <a:ext cx="1668017" cy="302648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898" dirty="0">
                <a:solidFill>
                  <a:srgbClr val="007B92"/>
                </a:solidFill>
                <a:latin typeface="Calibri"/>
                <a:cs typeface="Calibri"/>
              </a:rPr>
              <a:t>The</a:t>
            </a:r>
            <a:r>
              <a:rPr sz="1898" spc="-29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898" spc="-4" dirty="0">
                <a:solidFill>
                  <a:srgbClr val="007B92"/>
                </a:solidFill>
                <a:latin typeface="Calibri"/>
                <a:cs typeface="Calibri"/>
              </a:rPr>
              <a:t>old</a:t>
            </a:r>
            <a:r>
              <a:rPr sz="1898" spc="-29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898" spc="-9" dirty="0">
                <a:solidFill>
                  <a:srgbClr val="007B92"/>
                </a:solidFill>
                <a:latin typeface="Calibri"/>
                <a:cs typeface="Calibri"/>
              </a:rPr>
              <a:t>standard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76667" y="6354929"/>
            <a:ext cx="3362754" cy="2469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78">
              <a:lnSpc>
                <a:spcPts val="1890"/>
              </a:lnSpc>
            </a:pPr>
            <a:r>
              <a:rPr sz="1898" spc="-4" dirty="0">
                <a:latin typeface="Calibri"/>
                <a:cs typeface="Calibri"/>
              </a:rPr>
              <a:t>[</a:t>
            </a:r>
            <a:r>
              <a:rPr sz="1898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Liu</a:t>
            </a:r>
            <a:r>
              <a:rPr sz="1898" u="heavy" spc="-2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898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</a:t>
            </a:r>
            <a:r>
              <a:rPr sz="1898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al.,</a:t>
            </a:r>
            <a:r>
              <a:rPr sz="1898" u="heavy" spc="-12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898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sz="1898" spc="-4" dirty="0">
                <a:latin typeface="Calibri"/>
                <a:cs typeface="Calibri"/>
              </a:rPr>
              <a:t>];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WikiSum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spc="-9" dirty="0">
                <a:latin typeface="Calibri"/>
                <a:cs typeface="Calibri"/>
              </a:rPr>
              <a:t>dataset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086E2D-7C9E-4C00-8BFE-0582D2997749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12" name="Title 12">
            <a:extLst>
              <a:ext uri="{FF2B5EF4-FFF2-40B4-BE49-F238E27FC236}">
                <a16:creationId xmlns:a16="http://schemas.microsoft.com/office/drawing/2014/main" id="{8DE84A3A-6E86-4FB1-B84C-DB88D6E86B7B}"/>
              </a:ext>
            </a:extLst>
          </p:cNvPr>
          <p:cNvSpPr txBox="1">
            <a:spLocks/>
          </p:cNvSpPr>
          <p:nvPr/>
        </p:nvSpPr>
        <p:spPr>
          <a:xfrm>
            <a:off x="421894" y="251765"/>
            <a:ext cx="9190863" cy="5416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3A87F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en-US" sz="3520" spc="4" dirty="0"/>
              <a:t>Great</a:t>
            </a:r>
            <a:r>
              <a:rPr lang="en-US" sz="3520" spc="-4" dirty="0"/>
              <a:t> </a:t>
            </a:r>
            <a:r>
              <a:rPr lang="en-US" sz="3520" spc="4" dirty="0"/>
              <a:t>Results </a:t>
            </a:r>
            <a:r>
              <a:rPr lang="en-US" sz="3520" dirty="0"/>
              <a:t>with</a:t>
            </a:r>
            <a:r>
              <a:rPr lang="en-US" sz="3520" spc="4" dirty="0"/>
              <a:t> Transformers</a:t>
            </a:r>
            <a:endParaRPr lang="en-US" sz="3520" kern="0" dirty="0"/>
          </a:p>
        </p:txBody>
      </p:sp>
    </p:spTree>
    <p:extLst>
      <p:ext uri="{BB962C8B-B14F-4D97-AF65-F5344CB8AC3E}">
        <p14:creationId xmlns:p14="http://schemas.microsoft.com/office/powerpoint/2010/main" val="415892603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9053" y="1956643"/>
            <a:ext cx="7421737" cy="2790027"/>
          </a:xfrm>
          <a:prstGeom prst="rect">
            <a:avLst/>
          </a:prstGeom>
        </p:spPr>
        <p:txBody>
          <a:bodyPr vert="horz" wrap="square" lIns="0" tIns="68104" rIns="0" bIns="0" rtlCol="0">
            <a:spAutoFit/>
          </a:bodyPr>
          <a:lstStyle/>
          <a:p>
            <a:pPr marL="293370" indent="-283416">
              <a:spcBef>
                <a:spcPts val="537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894" algn="l"/>
              </a:tabLst>
            </a:pPr>
            <a:r>
              <a:rPr sz="1898" b="1" spc="-4" dirty="0">
                <a:latin typeface="Calibri"/>
                <a:cs typeface="Calibri"/>
              </a:rPr>
              <a:t>Quadratic</a:t>
            </a:r>
            <a:r>
              <a:rPr sz="1898" b="1" spc="-21" dirty="0">
                <a:latin typeface="Calibri"/>
                <a:cs typeface="Calibri"/>
              </a:rPr>
              <a:t> </a:t>
            </a:r>
            <a:r>
              <a:rPr sz="1898" b="1" spc="-4" dirty="0">
                <a:latin typeface="Calibri"/>
                <a:cs typeface="Calibri"/>
              </a:rPr>
              <a:t>compute</a:t>
            </a:r>
            <a:r>
              <a:rPr sz="1898" b="1" spc="9" dirty="0">
                <a:latin typeface="Calibri"/>
                <a:cs typeface="Calibri"/>
              </a:rPr>
              <a:t> </a:t>
            </a:r>
            <a:r>
              <a:rPr sz="1898" b="1" dirty="0">
                <a:latin typeface="Calibri"/>
                <a:cs typeface="Calibri"/>
              </a:rPr>
              <a:t>in self-attention</a:t>
            </a:r>
            <a:r>
              <a:rPr sz="1898" dirty="0">
                <a:latin typeface="Calibri"/>
                <a:cs typeface="Calibri"/>
              </a:rPr>
              <a:t>:</a:t>
            </a:r>
          </a:p>
          <a:p>
            <a:pPr marL="576263" lvl="1" indent="-189119">
              <a:spcBef>
                <a:spcPts val="458"/>
              </a:spcBef>
              <a:buClr>
                <a:srgbClr val="007B92"/>
              </a:buClr>
              <a:buFont typeface="Times New Roman"/>
              <a:buChar char="•"/>
              <a:tabLst>
                <a:tab pos="576786" algn="l"/>
              </a:tabLst>
            </a:pPr>
            <a:r>
              <a:rPr sz="1898" spc="-4" dirty="0">
                <a:latin typeface="Calibri"/>
                <a:cs typeface="Calibri"/>
              </a:rPr>
              <a:t>Computing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all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pairs of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interactions means </a:t>
            </a:r>
            <a:r>
              <a:rPr sz="1898" spc="-4" dirty="0">
                <a:latin typeface="Calibri"/>
                <a:cs typeface="Calibri"/>
              </a:rPr>
              <a:t>our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computation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grows</a:t>
            </a:r>
          </a:p>
          <a:p>
            <a:pPr marL="576263"/>
            <a:r>
              <a:rPr sz="1898" b="1" dirty="0">
                <a:latin typeface="Calibri"/>
                <a:cs typeface="Calibri"/>
              </a:rPr>
              <a:t>quadratically</a:t>
            </a:r>
            <a:r>
              <a:rPr sz="1898" b="1" spc="-25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with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sequence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length!</a:t>
            </a:r>
          </a:p>
          <a:p>
            <a:pPr marL="576263" lvl="1" indent="-189119">
              <a:spcBef>
                <a:spcPts val="458"/>
              </a:spcBef>
              <a:buClr>
                <a:srgbClr val="007B92"/>
              </a:buClr>
              <a:buFont typeface="Times New Roman"/>
              <a:buChar char="•"/>
              <a:tabLst>
                <a:tab pos="576786" algn="l"/>
              </a:tabLst>
            </a:pPr>
            <a:r>
              <a:rPr sz="1898" spc="-4" dirty="0">
                <a:latin typeface="Calibri"/>
                <a:cs typeface="Calibri"/>
              </a:rPr>
              <a:t>For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recurrent </a:t>
            </a:r>
            <a:r>
              <a:rPr sz="1898" spc="-4" dirty="0">
                <a:latin typeface="Calibri"/>
                <a:cs typeface="Calibri"/>
              </a:rPr>
              <a:t>models,</a:t>
            </a:r>
            <a:r>
              <a:rPr sz="1898" dirty="0">
                <a:latin typeface="Calibri"/>
                <a:cs typeface="Calibri"/>
              </a:rPr>
              <a:t> it </a:t>
            </a:r>
            <a:r>
              <a:rPr sz="1898" spc="-4" dirty="0">
                <a:latin typeface="Calibri"/>
                <a:cs typeface="Calibri"/>
              </a:rPr>
              <a:t>only </a:t>
            </a:r>
            <a:r>
              <a:rPr sz="1898" dirty="0">
                <a:latin typeface="Calibri"/>
                <a:cs typeface="Calibri"/>
              </a:rPr>
              <a:t>grew linearly!</a:t>
            </a:r>
          </a:p>
          <a:p>
            <a:pPr marL="293370" indent="-283416">
              <a:spcBef>
                <a:spcPts val="454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894" algn="l"/>
              </a:tabLst>
            </a:pPr>
            <a:r>
              <a:rPr sz="1898" b="1" spc="-4" dirty="0">
                <a:latin typeface="Calibri"/>
                <a:cs typeface="Calibri"/>
              </a:rPr>
              <a:t>Position</a:t>
            </a:r>
            <a:r>
              <a:rPr sz="1898" b="1" spc="-37" dirty="0">
                <a:latin typeface="Calibri"/>
                <a:cs typeface="Calibri"/>
              </a:rPr>
              <a:t> </a:t>
            </a:r>
            <a:r>
              <a:rPr sz="1898" b="1" dirty="0">
                <a:latin typeface="Calibri"/>
                <a:cs typeface="Calibri"/>
              </a:rPr>
              <a:t>representations</a:t>
            </a:r>
            <a:r>
              <a:rPr sz="1898" dirty="0">
                <a:latin typeface="Calibri"/>
                <a:cs typeface="Calibri"/>
              </a:rPr>
              <a:t>:</a:t>
            </a:r>
          </a:p>
          <a:p>
            <a:pPr marL="576263" lvl="1" indent="-189119">
              <a:spcBef>
                <a:spcPts val="458"/>
              </a:spcBef>
              <a:buClr>
                <a:srgbClr val="007B92"/>
              </a:buClr>
              <a:buFont typeface="Times New Roman"/>
              <a:buChar char="•"/>
              <a:tabLst>
                <a:tab pos="576786" algn="l"/>
              </a:tabLst>
            </a:pPr>
            <a:r>
              <a:rPr sz="1898" dirty="0">
                <a:latin typeface="Calibri"/>
                <a:cs typeface="Calibri"/>
              </a:rPr>
              <a:t>Are </a:t>
            </a:r>
            <a:r>
              <a:rPr sz="1898" spc="-4" dirty="0">
                <a:latin typeface="Calibri"/>
                <a:cs typeface="Calibri"/>
              </a:rPr>
              <a:t>simple</a:t>
            </a:r>
            <a:r>
              <a:rPr sz="1898" dirty="0">
                <a:latin typeface="Calibri"/>
                <a:cs typeface="Calibri"/>
              </a:rPr>
              <a:t> absolute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indices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best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we</a:t>
            </a:r>
            <a:r>
              <a:rPr sz="1898" spc="21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can </a:t>
            </a:r>
            <a:r>
              <a:rPr sz="1898" spc="-4" dirty="0">
                <a:latin typeface="Calibri"/>
                <a:cs typeface="Calibri"/>
              </a:rPr>
              <a:t>do</a:t>
            </a:r>
            <a:r>
              <a:rPr sz="1898" dirty="0">
                <a:latin typeface="Calibri"/>
                <a:cs typeface="Calibri"/>
              </a:rPr>
              <a:t> to </a:t>
            </a:r>
            <a:r>
              <a:rPr sz="1898" spc="-4" dirty="0">
                <a:latin typeface="Calibri"/>
                <a:cs typeface="Calibri"/>
              </a:rPr>
              <a:t>represent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position?</a:t>
            </a:r>
            <a:endParaRPr sz="1898" dirty="0">
              <a:latin typeface="Calibri"/>
              <a:cs typeface="Calibri"/>
            </a:endParaRPr>
          </a:p>
          <a:p>
            <a:pPr marL="576263" lvl="1" indent="-189119">
              <a:spcBef>
                <a:spcPts val="454"/>
              </a:spcBef>
              <a:buClr>
                <a:srgbClr val="007B92"/>
              </a:buClr>
              <a:buFont typeface="Times New Roman"/>
              <a:buChar char="•"/>
              <a:tabLst>
                <a:tab pos="576786" algn="l"/>
              </a:tabLst>
            </a:pPr>
            <a:r>
              <a:rPr sz="1898" dirty="0">
                <a:latin typeface="Calibri"/>
                <a:cs typeface="Calibri"/>
              </a:rPr>
              <a:t>Relative</a:t>
            </a:r>
            <a:r>
              <a:rPr sz="1898" spc="-4" dirty="0">
                <a:latin typeface="Calibri"/>
                <a:cs typeface="Calibri"/>
              </a:rPr>
              <a:t> linear</a:t>
            </a:r>
            <a:r>
              <a:rPr sz="1898" spc="-21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position</a:t>
            </a:r>
            <a:r>
              <a:rPr sz="1898" dirty="0">
                <a:latin typeface="Calibri"/>
                <a:cs typeface="Calibri"/>
              </a:rPr>
              <a:t> attention</a:t>
            </a:r>
            <a:r>
              <a:rPr sz="1898" spc="29" dirty="0">
                <a:solidFill>
                  <a:srgbClr val="4197B5"/>
                </a:solidFill>
                <a:latin typeface="Calibri"/>
                <a:cs typeface="Calibri"/>
              </a:rPr>
              <a:t> </a:t>
            </a:r>
            <a:r>
              <a:rPr sz="1898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[Shaw </a:t>
            </a:r>
            <a:r>
              <a:rPr sz="1898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et</a:t>
            </a:r>
            <a:r>
              <a:rPr sz="1898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898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898" u="heavy" spc="-9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898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2018]</a:t>
            </a:r>
            <a:endParaRPr sz="1898" dirty="0">
              <a:latin typeface="Calibri"/>
              <a:cs typeface="Calibri"/>
            </a:endParaRPr>
          </a:p>
          <a:p>
            <a:pPr marL="576263" lvl="1" indent="-189119">
              <a:spcBef>
                <a:spcPts val="458"/>
              </a:spcBef>
              <a:buClr>
                <a:srgbClr val="007B92"/>
              </a:buClr>
              <a:buFont typeface="Times New Roman"/>
              <a:buChar char="•"/>
              <a:tabLst>
                <a:tab pos="576786" algn="l"/>
              </a:tabLst>
            </a:pPr>
            <a:r>
              <a:rPr sz="1898" spc="-4" dirty="0">
                <a:latin typeface="Calibri"/>
                <a:cs typeface="Calibri"/>
              </a:rPr>
              <a:t>Dependency</a:t>
            </a:r>
            <a:r>
              <a:rPr sz="1898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syntax-based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position</a:t>
            </a:r>
            <a:r>
              <a:rPr sz="1898" spc="21" dirty="0">
                <a:solidFill>
                  <a:srgbClr val="4197B5"/>
                </a:solidFill>
                <a:latin typeface="Calibri"/>
                <a:cs typeface="Calibri"/>
              </a:rPr>
              <a:t> </a:t>
            </a:r>
            <a:r>
              <a:rPr sz="1898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[Wang et</a:t>
            </a:r>
            <a:r>
              <a:rPr sz="1898" u="heavy" spc="9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898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al., </a:t>
            </a:r>
            <a:r>
              <a:rPr sz="1898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2019]</a:t>
            </a:r>
            <a:endParaRPr sz="1898" dirty="0">
              <a:latin typeface="Calibri"/>
              <a:cs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119F826-7114-480F-89DE-025C98AE0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541687"/>
          </a:xfrm>
        </p:spPr>
        <p:txBody>
          <a:bodyPr/>
          <a:lstStyle/>
          <a:p>
            <a:r>
              <a:rPr lang="en-US" sz="3520" spc="9" dirty="0">
                <a:latin typeface="Calibri"/>
                <a:cs typeface="Calibri"/>
              </a:rPr>
              <a:t>What</a:t>
            </a:r>
            <a:r>
              <a:rPr lang="en-US" sz="3520" dirty="0">
                <a:latin typeface="Calibri"/>
                <a:cs typeface="Calibri"/>
              </a:rPr>
              <a:t> </a:t>
            </a:r>
            <a:r>
              <a:rPr lang="en-US" sz="3520" spc="9" dirty="0">
                <a:latin typeface="Calibri"/>
                <a:cs typeface="Calibri"/>
              </a:rPr>
              <a:t>would</a:t>
            </a:r>
            <a:r>
              <a:rPr lang="en-US" sz="3520" spc="4" dirty="0">
                <a:latin typeface="Calibri"/>
                <a:cs typeface="Calibri"/>
              </a:rPr>
              <a:t> </a:t>
            </a:r>
            <a:r>
              <a:rPr lang="en-US" sz="3520" spc="9" dirty="0">
                <a:latin typeface="Calibri"/>
                <a:cs typeface="Calibri"/>
              </a:rPr>
              <a:t>we</a:t>
            </a:r>
            <a:r>
              <a:rPr lang="en-US" sz="3520" dirty="0">
                <a:latin typeface="Calibri"/>
                <a:cs typeface="Calibri"/>
              </a:rPr>
              <a:t> like </a:t>
            </a:r>
            <a:r>
              <a:rPr lang="en-US" sz="3520" spc="4" dirty="0">
                <a:latin typeface="Calibri"/>
                <a:cs typeface="Calibri"/>
              </a:rPr>
              <a:t>to</a:t>
            </a:r>
            <a:r>
              <a:rPr lang="en-US" sz="3520" dirty="0">
                <a:latin typeface="Calibri"/>
                <a:cs typeface="Calibri"/>
              </a:rPr>
              <a:t> fix </a:t>
            </a:r>
            <a:r>
              <a:rPr lang="en-US" sz="3520" spc="9" dirty="0">
                <a:latin typeface="Calibri"/>
                <a:cs typeface="Calibri"/>
              </a:rPr>
              <a:t>about</a:t>
            </a:r>
            <a:r>
              <a:rPr lang="en-US" sz="3520" spc="-21" dirty="0">
                <a:latin typeface="Calibri"/>
                <a:cs typeface="Calibri"/>
              </a:rPr>
              <a:t> </a:t>
            </a:r>
            <a:r>
              <a:rPr lang="en-US" sz="3520" spc="9" dirty="0">
                <a:latin typeface="Calibri"/>
                <a:cs typeface="Calibri"/>
              </a:rPr>
              <a:t>the</a:t>
            </a:r>
            <a:r>
              <a:rPr lang="en-US" sz="3520" dirty="0">
                <a:latin typeface="Calibri"/>
                <a:cs typeface="Calibri"/>
              </a:rPr>
              <a:t> </a:t>
            </a:r>
            <a:r>
              <a:rPr lang="en-US" sz="3520" spc="4" dirty="0">
                <a:latin typeface="Calibri"/>
                <a:cs typeface="Calibri"/>
              </a:rPr>
              <a:t>Transformer?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EEF8CC-32DD-4ADF-BB27-2DFBBCBE50B6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17579674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94148" y="2724141"/>
            <a:ext cx="574691" cy="223695"/>
          </a:xfrm>
          <a:custGeom>
            <a:avLst/>
            <a:gdLst/>
            <a:ahLst/>
            <a:cxnLst/>
            <a:rect l="l" t="t" r="r" b="b"/>
            <a:pathLst>
              <a:path w="696595" h="271144">
                <a:moveTo>
                  <a:pt x="609980" y="0"/>
                </a:moveTo>
                <a:lnTo>
                  <a:pt x="606171" y="11049"/>
                </a:lnTo>
                <a:lnTo>
                  <a:pt x="621839" y="17881"/>
                </a:lnTo>
                <a:lnTo>
                  <a:pt x="635317" y="27320"/>
                </a:lnTo>
                <a:lnTo>
                  <a:pt x="662701" y="70981"/>
                </a:lnTo>
                <a:lnTo>
                  <a:pt x="670702" y="111089"/>
                </a:lnTo>
                <a:lnTo>
                  <a:pt x="671702" y="134239"/>
                </a:lnTo>
                <a:lnTo>
                  <a:pt x="670700" y="158118"/>
                </a:lnTo>
                <a:lnTo>
                  <a:pt x="662648" y="199354"/>
                </a:lnTo>
                <a:lnTo>
                  <a:pt x="635301" y="243713"/>
                </a:lnTo>
                <a:lnTo>
                  <a:pt x="606551" y="260096"/>
                </a:lnTo>
                <a:lnTo>
                  <a:pt x="609980" y="271145"/>
                </a:lnTo>
                <a:lnTo>
                  <a:pt x="646953" y="253793"/>
                </a:lnTo>
                <a:lnTo>
                  <a:pt x="674115" y="223774"/>
                </a:lnTo>
                <a:lnTo>
                  <a:pt x="690864" y="183562"/>
                </a:lnTo>
                <a:lnTo>
                  <a:pt x="696468" y="135636"/>
                </a:lnTo>
                <a:lnTo>
                  <a:pt x="695065" y="110775"/>
                </a:lnTo>
                <a:lnTo>
                  <a:pt x="683877" y="66770"/>
                </a:lnTo>
                <a:lnTo>
                  <a:pt x="661683" y="30932"/>
                </a:lnTo>
                <a:lnTo>
                  <a:pt x="629628" y="7119"/>
                </a:lnTo>
                <a:lnTo>
                  <a:pt x="609980" y="0"/>
                </a:lnTo>
                <a:close/>
              </a:path>
              <a:path w="696595" h="271144">
                <a:moveTo>
                  <a:pt x="86486" y="0"/>
                </a:moveTo>
                <a:lnTo>
                  <a:pt x="49609" y="17430"/>
                </a:lnTo>
                <a:lnTo>
                  <a:pt x="22351" y="47625"/>
                </a:lnTo>
                <a:lnTo>
                  <a:pt x="5603" y="87820"/>
                </a:lnTo>
                <a:lnTo>
                  <a:pt x="0" y="135636"/>
                </a:lnTo>
                <a:lnTo>
                  <a:pt x="1402" y="160569"/>
                </a:lnTo>
                <a:lnTo>
                  <a:pt x="12590" y="204626"/>
                </a:lnTo>
                <a:lnTo>
                  <a:pt x="34712" y="240373"/>
                </a:lnTo>
                <a:lnTo>
                  <a:pt x="66768" y="264046"/>
                </a:lnTo>
                <a:lnTo>
                  <a:pt x="86486" y="271145"/>
                </a:lnTo>
                <a:lnTo>
                  <a:pt x="89915" y="260096"/>
                </a:lnTo>
                <a:lnTo>
                  <a:pt x="74487" y="253237"/>
                </a:lnTo>
                <a:lnTo>
                  <a:pt x="61166" y="243712"/>
                </a:lnTo>
                <a:lnTo>
                  <a:pt x="33819" y="199354"/>
                </a:lnTo>
                <a:lnTo>
                  <a:pt x="25767" y="158118"/>
                </a:lnTo>
                <a:lnTo>
                  <a:pt x="24764" y="134239"/>
                </a:lnTo>
                <a:lnTo>
                  <a:pt x="25767" y="111089"/>
                </a:lnTo>
                <a:lnTo>
                  <a:pt x="33819" y="70981"/>
                </a:lnTo>
                <a:lnTo>
                  <a:pt x="61261" y="27320"/>
                </a:lnTo>
                <a:lnTo>
                  <a:pt x="90297" y="11049"/>
                </a:lnTo>
                <a:lnTo>
                  <a:pt x="864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3" name="object 3"/>
          <p:cNvSpPr txBox="1"/>
          <p:nvPr/>
        </p:nvSpPr>
        <p:spPr>
          <a:xfrm>
            <a:off x="867621" y="2014186"/>
            <a:ext cx="7608761" cy="1253115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324803" indent="-283416">
              <a:spcBef>
                <a:spcPts val="87"/>
              </a:spcBef>
              <a:buClr>
                <a:srgbClr val="8B1515"/>
              </a:buClr>
              <a:buFont typeface="Times New Roman"/>
              <a:buChar char="•"/>
              <a:tabLst>
                <a:tab pos="324279" algn="l"/>
                <a:tab pos="325326" algn="l"/>
              </a:tabLst>
            </a:pPr>
            <a:r>
              <a:rPr sz="1898" spc="-4" dirty="0">
                <a:latin typeface="Calibri"/>
                <a:cs typeface="Calibri"/>
              </a:rPr>
              <a:t>One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of</a:t>
            </a:r>
            <a:r>
              <a:rPr sz="1898" dirty="0">
                <a:latin typeface="Calibri"/>
                <a:cs typeface="Calibri"/>
              </a:rPr>
              <a:t> the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benefits of</a:t>
            </a:r>
            <a:r>
              <a:rPr sz="1898" dirty="0">
                <a:latin typeface="Calibri"/>
                <a:cs typeface="Calibri"/>
              </a:rPr>
              <a:t> self-attention </a:t>
            </a:r>
            <a:r>
              <a:rPr sz="1898" spc="-4" dirty="0">
                <a:latin typeface="Calibri"/>
                <a:cs typeface="Calibri"/>
              </a:rPr>
              <a:t>over </a:t>
            </a:r>
            <a:r>
              <a:rPr sz="1898" dirty="0">
                <a:latin typeface="Calibri"/>
                <a:cs typeface="Calibri"/>
              </a:rPr>
              <a:t>recurrence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was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that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it’s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highly</a:t>
            </a:r>
            <a:endParaRPr sz="1898">
              <a:latin typeface="Calibri"/>
              <a:cs typeface="Calibri"/>
            </a:endParaRPr>
          </a:p>
          <a:p>
            <a:pPr marL="324803"/>
            <a:r>
              <a:rPr sz="1898" spc="-4" dirty="0">
                <a:latin typeface="Calibri"/>
                <a:cs typeface="Calibri"/>
              </a:rPr>
              <a:t>parallelizable.</a:t>
            </a:r>
            <a:endParaRPr sz="1898">
              <a:latin typeface="Calibri"/>
              <a:cs typeface="Calibri"/>
            </a:endParaRPr>
          </a:p>
          <a:p>
            <a:pPr marL="324803" marR="46101" indent="-283416">
              <a:lnSpc>
                <a:spcPts val="2269"/>
              </a:lnSpc>
              <a:spcBef>
                <a:spcPts val="557"/>
              </a:spcBef>
              <a:buClr>
                <a:srgbClr val="8B1515"/>
              </a:buClr>
              <a:buFont typeface="Times New Roman"/>
              <a:buChar char="•"/>
              <a:tabLst>
                <a:tab pos="324279" algn="l"/>
                <a:tab pos="325326" algn="l"/>
                <a:tab pos="5506449" algn="l"/>
                <a:tab pos="6022991" algn="l"/>
              </a:tabLst>
            </a:pPr>
            <a:r>
              <a:rPr sz="1898" spc="-4" dirty="0">
                <a:latin typeface="Calibri"/>
                <a:cs typeface="Calibri"/>
              </a:rPr>
              <a:t>However,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its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total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number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of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operations</a:t>
            </a:r>
            <a:r>
              <a:rPr sz="1898" dirty="0">
                <a:latin typeface="Calibri"/>
                <a:cs typeface="Calibri"/>
              </a:rPr>
              <a:t> grows</a:t>
            </a:r>
            <a:r>
              <a:rPr sz="1898" spc="21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as</a:t>
            </a:r>
            <a:r>
              <a:rPr sz="1898" spc="25" dirty="0">
                <a:latin typeface="Calibri"/>
                <a:cs typeface="Calibri"/>
              </a:rPr>
              <a:t> </a:t>
            </a:r>
            <a:r>
              <a:rPr sz="1898" dirty="0">
                <a:latin typeface="Cambria Math"/>
                <a:cs typeface="Cambria Math"/>
              </a:rPr>
              <a:t>𝑂	</a:t>
            </a:r>
            <a:r>
              <a:rPr sz="1898" spc="75" dirty="0">
                <a:latin typeface="Cambria Math"/>
                <a:cs typeface="Cambria Math"/>
              </a:rPr>
              <a:t>𝑇</a:t>
            </a:r>
            <a:r>
              <a:rPr sz="2042" spc="111" baseline="28619" dirty="0">
                <a:latin typeface="Cambria Math"/>
                <a:cs typeface="Cambria Math"/>
              </a:rPr>
              <a:t>2</a:t>
            </a:r>
            <a:r>
              <a:rPr sz="1898" spc="75" dirty="0">
                <a:latin typeface="Cambria Math"/>
                <a:cs typeface="Cambria Math"/>
              </a:rPr>
              <a:t>𝑑	</a:t>
            </a:r>
            <a:r>
              <a:rPr sz="1898" dirty="0">
                <a:latin typeface="Calibri"/>
                <a:cs typeface="Calibri"/>
              </a:rPr>
              <a:t>,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where </a:t>
            </a:r>
            <a:r>
              <a:rPr sz="1898" dirty="0">
                <a:latin typeface="Cambria Math"/>
                <a:cs typeface="Cambria Math"/>
              </a:rPr>
              <a:t>𝑇</a:t>
            </a:r>
            <a:r>
              <a:rPr sz="1898" spc="37" dirty="0">
                <a:latin typeface="Cambria Math"/>
                <a:cs typeface="Cambria Math"/>
              </a:rPr>
              <a:t> </a:t>
            </a:r>
            <a:r>
              <a:rPr sz="1898" dirty="0">
                <a:latin typeface="Calibri"/>
                <a:cs typeface="Calibri"/>
              </a:rPr>
              <a:t>is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 </a:t>
            </a:r>
            <a:r>
              <a:rPr sz="1898" spc="-4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sequence length, and </a:t>
            </a:r>
            <a:r>
              <a:rPr sz="1898" dirty="0">
                <a:latin typeface="Cambria Math"/>
                <a:cs typeface="Cambria Math"/>
              </a:rPr>
              <a:t>𝑑</a:t>
            </a:r>
            <a:r>
              <a:rPr sz="1898" spc="75" dirty="0">
                <a:latin typeface="Cambria Math"/>
                <a:cs typeface="Cambria Math"/>
              </a:rPr>
              <a:t> </a:t>
            </a:r>
            <a:r>
              <a:rPr sz="1898" dirty="0">
                <a:latin typeface="Calibri"/>
                <a:cs typeface="Calibri"/>
              </a:rPr>
              <a:t>is the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dimensionality.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09935" y="3509010"/>
            <a:ext cx="1091756" cy="1001125"/>
          </a:xfrm>
          <a:custGeom>
            <a:avLst/>
            <a:gdLst/>
            <a:ahLst/>
            <a:cxnLst/>
            <a:rect l="l" t="t" r="r" b="b"/>
            <a:pathLst>
              <a:path w="1323340" h="1213485">
                <a:moveTo>
                  <a:pt x="1120647" y="0"/>
                </a:moveTo>
                <a:lnTo>
                  <a:pt x="202184" y="0"/>
                </a:lnTo>
                <a:lnTo>
                  <a:pt x="155834" y="5341"/>
                </a:lnTo>
                <a:lnTo>
                  <a:pt x="113281" y="20555"/>
                </a:lnTo>
                <a:lnTo>
                  <a:pt x="75740" y="44427"/>
                </a:lnTo>
                <a:lnTo>
                  <a:pt x="44427" y="75740"/>
                </a:lnTo>
                <a:lnTo>
                  <a:pt x="20555" y="113281"/>
                </a:lnTo>
                <a:lnTo>
                  <a:pt x="5341" y="155834"/>
                </a:lnTo>
                <a:lnTo>
                  <a:pt x="0" y="202184"/>
                </a:lnTo>
                <a:lnTo>
                  <a:pt x="0" y="1010919"/>
                </a:lnTo>
                <a:lnTo>
                  <a:pt x="5341" y="1057269"/>
                </a:lnTo>
                <a:lnTo>
                  <a:pt x="20555" y="1099822"/>
                </a:lnTo>
                <a:lnTo>
                  <a:pt x="44427" y="1137363"/>
                </a:lnTo>
                <a:lnTo>
                  <a:pt x="75740" y="1168676"/>
                </a:lnTo>
                <a:lnTo>
                  <a:pt x="113281" y="1192548"/>
                </a:lnTo>
                <a:lnTo>
                  <a:pt x="155834" y="1207762"/>
                </a:lnTo>
                <a:lnTo>
                  <a:pt x="202184" y="1213104"/>
                </a:lnTo>
                <a:lnTo>
                  <a:pt x="1120647" y="1213104"/>
                </a:lnTo>
                <a:lnTo>
                  <a:pt x="1166997" y="1207762"/>
                </a:lnTo>
                <a:lnTo>
                  <a:pt x="1209550" y="1192548"/>
                </a:lnTo>
                <a:lnTo>
                  <a:pt x="1247091" y="1168676"/>
                </a:lnTo>
                <a:lnTo>
                  <a:pt x="1278404" y="1137363"/>
                </a:lnTo>
                <a:lnTo>
                  <a:pt x="1302276" y="1099822"/>
                </a:lnTo>
                <a:lnTo>
                  <a:pt x="1317490" y="1057269"/>
                </a:lnTo>
                <a:lnTo>
                  <a:pt x="1322832" y="1010919"/>
                </a:lnTo>
                <a:lnTo>
                  <a:pt x="1322832" y="202184"/>
                </a:lnTo>
                <a:lnTo>
                  <a:pt x="1317490" y="155834"/>
                </a:lnTo>
                <a:lnTo>
                  <a:pt x="1302276" y="113281"/>
                </a:lnTo>
                <a:lnTo>
                  <a:pt x="1278404" y="75740"/>
                </a:lnTo>
                <a:lnTo>
                  <a:pt x="1247091" y="44427"/>
                </a:lnTo>
                <a:lnTo>
                  <a:pt x="1209550" y="20555"/>
                </a:lnTo>
                <a:lnTo>
                  <a:pt x="1166997" y="5341"/>
                </a:lnTo>
                <a:lnTo>
                  <a:pt x="1120647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6" name="object 6"/>
          <p:cNvSpPr txBox="1"/>
          <p:nvPr/>
        </p:nvSpPr>
        <p:spPr>
          <a:xfrm>
            <a:off x="4214470" y="3703997"/>
            <a:ext cx="1322784" cy="455525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31433">
              <a:spcBef>
                <a:spcPts val="87"/>
              </a:spcBef>
              <a:tabLst>
                <a:tab pos="424339" algn="l"/>
              </a:tabLst>
            </a:pPr>
            <a:r>
              <a:rPr sz="2888" b="1" dirty="0">
                <a:latin typeface="Calibri"/>
                <a:cs typeface="Calibri"/>
              </a:rPr>
              <a:t>=	</a:t>
            </a:r>
            <a:r>
              <a:rPr sz="1650" spc="91" dirty="0">
                <a:latin typeface="Cambria Math"/>
                <a:cs typeface="Cambria Math"/>
              </a:rPr>
              <a:t>𝑋𝑄𝐾</a:t>
            </a:r>
            <a:r>
              <a:rPr sz="1794" spc="136" baseline="28735" dirty="0">
                <a:latin typeface="Cambria Math"/>
                <a:cs typeface="Cambria Math"/>
              </a:rPr>
              <a:t>𝖳</a:t>
            </a:r>
            <a:r>
              <a:rPr sz="1794" spc="179" baseline="28735" dirty="0">
                <a:latin typeface="Cambria Math"/>
                <a:cs typeface="Cambria Math"/>
              </a:rPr>
              <a:t> </a:t>
            </a:r>
            <a:r>
              <a:rPr sz="1650" spc="153" dirty="0">
                <a:latin typeface="Cambria Math"/>
                <a:cs typeface="Cambria Math"/>
              </a:rPr>
              <a:t>𝑋</a:t>
            </a:r>
            <a:r>
              <a:rPr sz="1794" spc="229" baseline="28735" dirty="0">
                <a:latin typeface="Cambria Math"/>
                <a:cs typeface="Cambria Math"/>
              </a:rPr>
              <a:t>𝖳</a:t>
            </a:r>
            <a:endParaRPr sz="1794" baseline="28735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66965" y="4206183"/>
            <a:ext cx="435864" cy="6898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207" dirty="0">
                <a:latin typeface="Cambria Math"/>
                <a:cs typeface="Cambria Math"/>
              </a:rPr>
              <a:t>∈</a:t>
            </a:r>
            <a:r>
              <a:rPr sz="2207" spc="45" dirty="0">
                <a:latin typeface="Cambria Math"/>
                <a:cs typeface="Cambria Math"/>
              </a:rPr>
              <a:t> </a:t>
            </a:r>
            <a:r>
              <a:rPr sz="2207" dirty="0">
                <a:latin typeface="Cambria Math"/>
                <a:cs typeface="Cambria Math"/>
              </a:rPr>
              <a:t>ℝ</a:t>
            </a:r>
            <a:endParaRPr sz="2207">
              <a:latin typeface="Cambria Math"/>
              <a:cs typeface="Cambria Math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81874" y="4182295"/>
            <a:ext cx="382952" cy="455061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44" spc="87" dirty="0">
                <a:latin typeface="Cambria Math"/>
                <a:cs typeface="Cambria Math"/>
              </a:rPr>
              <a:t>𝑇</a:t>
            </a:r>
            <a:r>
              <a:rPr sz="1444" spc="-4" dirty="0">
                <a:latin typeface="Cambria Math"/>
                <a:cs typeface="Cambria Math"/>
              </a:rPr>
              <a:t>×</a:t>
            </a:r>
            <a:r>
              <a:rPr sz="1444" spc="45" dirty="0">
                <a:latin typeface="Cambria Math"/>
                <a:cs typeface="Cambria Math"/>
              </a:rPr>
              <a:t>𝑇</a:t>
            </a:r>
            <a:endParaRPr sz="1444">
              <a:latin typeface="Cambria Math"/>
              <a:cs typeface="Cambria Math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333412" y="4156937"/>
            <a:ext cx="450009" cy="174975"/>
          </a:xfrm>
          <a:custGeom>
            <a:avLst/>
            <a:gdLst/>
            <a:ahLst/>
            <a:cxnLst/>
            <a:rect l="l" t="t" r="r" b="b"/>
            <a:pathLst>
              <a:path w="545465" h="212089">
                <a:moveTo>
                  <a:pt x="477900" y="0"/>
                </a:moveTo>
                <a:lnTo>
                  <a:pt x="474852" y="8635"/>
                </a:lnTo>
                <a:lnTo>
                  <a:pt x="487120" y="13946"/>
                </a:lnTo>
                <a:lnTo>
                  <a:pt x="497649" y="21304"/>
                </a:lnTo>
                <a:lnTo>
                  <a:pt x="519068" y="55429"/>
                </a:lnTo>
                <a:lnTo>
                  <a:pt x="526034" y="104774"/>
                </a:lnTo>
                <a:lnTo>
                  <a:pt x="525268" y="123517"/>
                </a:lnTo>
                <a:lnTo>
                  <a:pt x="513588" y="169290"/>
                </a:lnTo>
                <a:lnTo>
                  <a:pt x="487281" y="197865"/>
                </a:lnTo>
                <a:lnTo>
                  <a:pt x="475234" y="203199"/>
                </a:lnTo>
                <a:lnTo>
                  <a:pt x="477900" y="211708"/>
                </a:lnTo>
                <a:lnTo>
                  <a:pt x="518298" y="187705"/>
                </a:lnTo>
                <a:lnTo>
                  <a:pt x="541083" y="143335"/>
                </a:lnTo>
                <a:lnTo>
                  <a:pt x="545465" y="105917"/>
                </a:lnTo>
                <a:lnTo>
                  <a:pt x="544369" y="86536"/>
                </a:lnTo>
                <a:lnTo>
                  <a:pt x="527939" y="37083"/>
                </a:lnTo>
                <a:lnTo>
                  <a:pt x="493238" y="5544"/>
                </a:lnTo>
                <a:lnTo>
                  <a:pt x="477900" y="0"/>
                </a:lnTo>
                <a:close/>
              </a:path>
              <a:path w="545465" h="212089">
                <a:moveTo>
                  <a:pt x="67564" y="0"/>
                </a:moveTo>
                <a:lnTo>
                  <a:pt x="27094" y="24110"/>
                </a:lnTo>
                <a:lnTo>
                  <a:pt x="4365" y="68595"/>
                </a:lnTo>
                <a:lnTo>
                  <a:pt x="0" y="105917"/>
                </a:lnTo>
                <a:lnTo>
                  <a:pt x="1093" y="125370"/>
                </a:lnTo>
                <a:lnTo>
                  <a:pt x="17399" y="174751"/>
                </a:lnTo>
                <a:lnTo>
                  <a:pt x="52135" y="206184"/>
                </a:lnTo>
                <a:lnTo>
                  <a:pt x="67564" y="211708"/>
                </a:lnTo>
                <a:lnTo>
                  <a:pt x="70231" y="203199"/>
                </a:lnTo>
                <a:lnTo>
                  <a:pt x="58130" y="197865"/>
                </a:lnTo>
                <a:lnTo>
                  <a:pt x="47720" y="190436"/>
                </a:lnTo>
                <a:lnTo>
                  <a:pt x="26376" y="155763"/>
                </a:lnTo>
                <a:lnTo>
                  <a:pt x="19304" y="104774"/>
                </a:lnTo>
                <a:lnTo>
                  <a:pt x="20089" y="86723"/>
                </a:lnTo>
                <a:lnTo>
                  <a:pt x="31876" y="42163"/>
                </a:lnTo>
                <a:lnTo>
                  <a:pt x="58291" y="13946"/>
                </a:lnTo>
                <a:lnTo>
                  <a:pt x="70485" y="8635"/>
                </a:lnTo>
                <a:lnTo>
                  <a:pt x="67564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10" name="object 10"/>
          <p:cNvSpPr txBox="1"/>
          <p:nvPr/>
        </p:nvSpPr>
        <p:spPr>
          <a:xfrm>
            <a:off x="7068750" y="3643855"/>
            <a:ext cx="1641300" cy="696153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31433" marR="25146">
              <a:spcBef>
                <a:spcPts val="83"/>
              </a:spcBef>
            </a:pPr>
            <a:r>
              <a:rPr sz="1485" dirty="0">
                <a:solidFill>
                  <a:srgbClr val="007B92"/>
                </a:solidFill>
                <a:latin typeface="Calibri"/>
                <a:cs typeface="Calibri"/>
              </a:rPr>
              <a:t>Need </a:t>
            </a:r>
            <a:r>
              <a:rPr sz="1485" spc="-9" dirty="0">
                <a:solidFill>
                  <a:srgbClr val="007B92"/>
                </a:solidFill>
                <a:latin typeface="Calibri"/>
                <a:cs typeface="Calibri"/>
              </a:rPr>
              <a:t>to compute </a:t>
            </a:r>
            <a:r>
              <a:rPr sz="1485" dirty="0">
                <a:solidFill>
                  <a:srgbClr val="007B92"/>
                </a:solidFill>
                <a:latin typeface="Calibri"/>
                <a:cs typeface="Calibri"/>
              </a:rPr>
              <a:t>all </a:t>
            </a:r>
            <a:r>
              <a:rPr sz="1485" spc="-326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485" spc="-12" dirty="0">
                <a:solidFill>
                  <a:srgbClr val="007B92"/>
                </a:solidFill>
                <a:latin typeface="Calibri"/>
                <a:cs typeface="Calibri"/>
              </a:rPr>
              <a:t>pairs </a:t>
            </a:r>
            <a:r>
              <a:rPr sz="1485" spc="-4" dirty="0">
                <a:solidFill>
                  <a:srgbClr val="007B92"/>
                </a:solidFill>
                <a:latin typeface="Calibri"/>
                <a:cs typeface="Calibri"/>
              </a:rPr>
              <a:t>of</a:t>
            </a:r>
            <a:r>
              <a:rPr sz="1485" spc="-25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485" spc="-9" dirty="0">
                <a:solidFill>
                  <a:srgbClr val="007B92"/>
                </a:solidFill>
                <a:latin typeface="Calibri"/>
                <a:cs typeface="Calibri"/>
              </a:rPr>
              <a:t>interactions!</a:t>
            </a:r>
            <a:endParaRPr sz="1485">
              <a:latin typeface="Calibri"/>
              <a:cs typeface="Calibri"/>
            </a:endParaRPr>
          </a:p>
          <a:p>
            <a:pPr marL="117872">
              <a:spcBef>
                <a:spcPts val="21"/>
              </a:spcBef>
            </a:pPr>
            <a:r>
              <a:rPr sz="1485" dirty="0">
                <a:solidFill>
                  <a:srgbClr val="007B92"/>
                </a:solidFill>
                <a:latin typeface="Cambria Math"/>
                <a:cs typeface="Cambria Math"/>
              </a:rPr>
              <a:t>𝑂</a:t>
            </a:r>
            <a:r>
              <a:rPr sz="1485" spc="276" dirty="0">
                <a:solidFill>
                  <a:srgbClr val="007B92"/>
                </a:solidFill>
                <a:latin typeface="Cambria Math"/>
                <a:cs typeface="Cambria Math"/>
              </a:rPr>
              <a:t> </a:t>
            </a:r>
            <a:r>
              <a:rPr sz="1485" spc="54" dirty="0">
                <a:solidFill>
                  <a:srgbClr val="007B92"/>
                </a:solidFill>
                <a:latin typeface="Cambria Math"/>
                <a:cs typeface="Cambria Math"/>
              </a:rPr>
              <a:t>𝑇</a:t>
            </a:r>
            <a:r>
              <a:rPr sz="1609" spc="80" baseline="27777" dirty="0">
                <a:solidFill>
                  <a:srgbClr val="007B92"/>
                </a:solidFill>
                <a:latin typeface="Cambria Math"/>
                <a:cs typeface="Cambria Math"/>
              </a:rPr>
              <a:t>2</a:t>
            </a:r>
            <a:r>
              <a:rPr sz="1485" spc="54" dirty="0">
                <a:solidFill>
                  <a:srgbClr val="007B92"/>
                </a:solidFill>
                <a:latin typeface="Cambria Math"/>
                <a:cs typeface="Cambria Math"/>
              </a:rPr>
              <a:t>𝑑</a:t>
            </a:r>
            <a:endParaRPr sz="1485">
              <a:latin typeface="Cambria Math"/>
              <a:cs typeface="Cambria Math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01759" y="4069765"/>
            <a:ext cx="1001125" cy="440055"/>
          </a:xfrm>
          <a:custGeom>
            <a:avLst/>
            <a:gdLst/>
            <a:ahLst/>
            <a:cxnLst/>
            <a:rect l="l" t="t" r="r" b="b"/>
            <a:pathLst>
              <a:path w="1213485" h="533400">
                <a:moveTo>
                  <a:pt x="1124203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1124203" y="533400"/>
                </a:lnTo>
                <a:lnTo>
                  <a:pt x="1158829" y="526420"/>
                </a:lnTo>
                <a:lnTo>
                  <a:pt x="1187084" y="507380"/>
                </a:lnTo>
                <a:lnTo>
                  <a:pt x="1206124" y="479125"/>
                </a:lnTo>
                <a:lnTo>
                  <a:pt x="1213103" y="444500"/>
                </a:lnTo>
                <a:lnTo>
                  <a:pt x="1213103" y="88900"/>
                </a:lnTo>
                <a:lnTo>
                  <a:pt x="1206124" y="54274"/>
                </a:lnTo>
                <a:lnTo>
                  <a:pt x="1187084" y="26019"/>
                </a:lnTo>
                <a:lnTo>
                  <a:pt x="1158829" y="6979"/>
                </a:lnTo>
                <a:lnTo>
                  <a:pt x="1124203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12" name="object 12"/>
          <p:cNvSpPr txBox="1"/>
          <p:nvPr/>
        </p:nvSpPr>
        <p:spPr>
          <a:xfrm>
            <a:off x="3259654" y="4066624"/>
            <a:ext cx="636508" cy="264496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31433">
              <a:spcBef>
                <a:spcPts val="83"/>
              </a:spcBef>
            </a:pPr>
            <a:r>
              <a:rPr sz="2475" spc="248" baseline="-20833" dirty="0">
                <a:latin typeface="Cambria Math"/>
                <a:cs typeface="Cambria Math"/>
              </a:rPr>
              <a:t>𝐾</a:t>
            </a:r>
            <a:r>
              <a:rPr sz="1197" spc="165" dirty="0">
                <a:latin typeface="Cambria Math"/>
                <a:cs typeface="Cambria Math"/>
              </a:rPr>
              <a:t>𝖳</a:t>
            </a:r>
            <a:r>
              <a:rPr sz="1197" spc="111" dirty="0">
                <a:latin typeface="Cambria Math"/>
                <a:cs typeface="Cambria Math"/>
              </a:rPr>
              <a:t> </a:t>
            </a:r>
            <a:r>
              <a:rPr sz="2475" spc="229" baseline="-20833" dirty="0">
                <a:latin typeface="Cambria Math"/>
                <a:cs typeface="Cambria Math"/>
              </a:rPr>
              <a:t>𝑋</a:t>
            </a:r>
            <a:r>
              <a:rPr sz="1197" spc="153" dirty="0">
                <a:latin typeface="Cambria Math"/>
                <a:cs typeface="Cambria Math"/>
              </a:rPr>
              <a:t>𝖳</a:t>
            </a:r>
            <a:endParaRPr sz="1197">
              <a:latin typeface="Cambria Math"/>
              <a:cs typeface="Cambria Math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539745" y="3509010"/>
            <a:ext cx="440055" cy="1001125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499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1124204"/>
                </a:lnTo>
                <a:lnTo>
                  <a:pt x="6979" y="1158829"/>
                </a:lnTo>
                <a:lnTo>
                  <a:pt x="26019" y="1187084"/>
                </a:lnTo>
                <a:lnTo>
                  <a:pt x="54274" y="1206124"/>
                </a:lnTo>
                <a:lnTo>
                  <a:pt x="88900" y="1213104"/>
                </a:lnTo>
                <a:lnTo>
                  <a:pt x="444499" y="1213104"/>
                </a:lnTo>
                <a:lnTo>
                  <a:pt x="479125" y="1206124"/>
                </a:lnTo>
                <a:lnTo>
                  <a:pt x="507380" y="1187084"/>
                </a:lnTo>
                <a:lnTo>
                  <a:pt x="526420" y="1158829"/>
                </a:lnTo>
                <a:lnTo>
                  <a:pt x="533399" y="1124204"/>
                </a:lnTo>
                <a:lnTo>
                  <a:pt x="533399" y="88900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499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14" name="object 14"/>
          <p:cNvSpPr txBox="1"/>
          <p:nvPr/>
        </p:nvSpPr>
        <p:spPr>
          <a:xfrm>
            <a:off x="2613508" y="3859900"/>
            <a:ext cx="299133" cy="265024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>
              <a:spcBef>
                <a:spcPts val="87"/>
              </a:spcBef>
            </a:pPr>
            <a:r>
              <a:rPr sz="1650" dirty="0">
                <a:latin typeface="Cambria Math"/>
                <a:cs typeface="Cambria Math"/>
              </a:rPr>
              <a:t>𝑋𝑄</a:t>
            </a:r>
            <a:endParaRPr sz="1650">
              <a:latin typeface="Cambria Math"/>
              <a:cs typeface="Cambria Math"/>
            </a:endParaRP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06C3D16B-E30B-4357-87F6-F83E8302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541687"/>
          </a:xfrm>
        </p:spPr>
        <p:txBody>
          <a:bodyPr/>
          <a:lstStyle/>
          <a:p>
            <a:r>
              <a:rPr lang="en-US" sz="3520" spc="9" dirty="0">
                <a:latin typeface="Calibri"/>
                <a:cs typeface="Calibri"/>
              </a:rPr>
              <a:t>Quadratic</a:t>
            </a:r>
            <a:r>
              <a:rPr lang="en-US" sz="3520" spc="4" dirty="0">
                <a:latin typeface="Calibri"/>
                <a:cs typeface="Calibri"/>
              </a:rPr>
              <a:t> computation as</a:t>
            </a:r>
            <a:r>
              <a:rPr lang="en-US" sz="3520" dirty="0">
                <a:latin typeface="Calibri"/>
                <a:cs typeface="Calibri"/>
              </a:rPr>
              <a:t> </a:t>
            </a:r>
            <a:r>
              <a:rPr lang="en-US" sz="3520" spc="4" dirty="0">
                <a:latin typeface="Calibri"/>
                <a:cs typeface="Calibri"/>
              </a:rPr>
              <a:t>function</a:t>
            </a:r>
            <a:r>
              <a:rPr lang="en-US" sz="3520" dirty="0">
                <a:latin typeface="Calibri"/>
                <a:cs typeface="Calibri"/>
              </a:rPr>
              <a:t> </a:t>
            </a:r>
            <a:r>
              <a:rPr lang="en-US" sz="3520" spc="4" dirty="0">
                <a:latin typeface="Calibri"/>
                <a:cs typeface="Calibri"/>
              </a:rPr>
              <a:t>of seq.</a:t>
            </a:r>
            <a:r>
              <a:rPr lang="en-US" sz="3520" spc="-12" dirty="0">
                <a:latin typeface="Calibri"/>
                <a:cs typeface="Calibri"/>
              </a:rPr>
              <a:t> </a:t>
            </a:r>
            <a:r>
              <a:rPr lang="en-US" sz="3520" spc="4" dirty="0">
                <a:latin typeface="Calibri"/>
                <a:cs typeface="Calibri"/>
              </a:rPr>
              <a:t>length</a:t>
            </a:r>
            <a:endParaRPr lang="en-US" dirty="0"/>
          </a:p>
        </p:txBody>
      </p:sp>
      <p:sp>
        <p:nvSpPr>
          <p:cNvPr id="15" name="object 15"/>
          <p:cNvSpPr txBox="1"/>
          <p:nvPr/>
        </p:nvSpPr>
        <p:spPr>
          <a:xfrm>
            <a:off x="837614" y="4679692"/>
            <a:ext cx="8334327" cy="1418160"/>
          </a:xfrm>
          <a:prstGeom prst="rect">
            <a:avLst/>
          </a:prstGeom>
        </p:spPr>
        <p:txBody>
          <a:bodyPr vert="horz" wrap="square" lIns="0" tIns="69675" rIns="0" bIns="0" rtlCol="0">
            <a:spAutoFit/>
          </a:bodyPr>
          <a:lstStyle/>
          <a:p>
            <a:pPr marL="313801" indent="-282893">
              <a:spcBef>
                <a:spcPts val="549"/>
              </a:spcBef>
              <a:buClr>
                <a:srgbClr val="8B1515"/>
              </a:buClr>
              <a:buFont typeface="Times New Roman"/>
              <a:buChar char="•"/>
              <a:tabLst>
                <a:tab pos="313801" algn="l"/>
                <a:tab pos="314325" algn="l"/>
              </a:tabLst>
            </a:pPr>
            <a:r>
              <a:rPr sz="1898" spc="-4" dirty="0">
                <a:latin typeface="Calibri"/>
                <a:cs typeface="Calibri"/>
              </a:rPr>
              <a:t>Thin</a:t>
            </a:r>
            <a:r>
              <a:rPr sz="1898" dirty="0">
                <a:latin typeface="Calibri"/>
                <a:cs typeface="Calibri"/>
              </a:rPr>
              <a:t>k</a:t>
            </a:r>
            <a:r>
              <a:rPr sz="1898" spc="-4" dirty="0">
                <a:latin typeface="Calibri"/>
                <a:cs typeface="Calibri"/>
              </a:rPr>
              <a:t> o</a:t>
            </a:r>
            <a:r>
              <a:rPr sz="1898" dirty="0">
                <a:latin typeface="Calibri"/>
                <a:cs typeface="Calibri"/>
              </a:rPr>
              <a:t>f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4" dirty="0">
                <a:latin typeface="Cambria Math"/>
                <a:cs typeface="Cambria Math"/>
              </a:rPr>
              <a:t>𝑑</a:t>
            </a:r>
            <a:r>
              <a:rPr sz="1898" spc="83" dirty="0">
                <a:latin typeface="Cambria Math"/>
                <a:cs typeface="Cambria Math"/>
              </a:rPr>
              <a:t> </a:t>
            </a:r>
            <a:r>
              <a:rPr sz="1898" dirty="0">
                <a:latin typeface="Calibri"/>
                <a:cs typeface="Calibri"/>
              </a:rPr>
              <a:t>as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around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mbria Math"/>
                <a:cs typeface="Cambria Math"/>
              </a:rPr>
              <a:t>𝟏,</a:t>
            </a:r>
            <a:r>
              <a:rPr sz="1898" spc="-108" dirty="0">
                <a:latin typeface="Cambria Math"/>
                <a:cs typeface="Cambria Math"/>
              </a:rPr>
              <a:t> </a:t>
            </a:r>
            <a:r>
              <a:rPr sz="1898" spc="4" dirty="0">
                <a:latin typeface="Cambria Math"/>
                <a:cs typeface="Cambria Math"/>
              </a:rPr>
              <a:t>𝟎𝟎</a:t>
            </a:r>
            <a:r>
              <a:rPr sz="1898" spc="-9" dirty="0">
                <a:latin typeface="Cambria Math"/>
                <a:cs typeface="Cambria Math"/>
              </a:rPr>
              <a:t>𝟎</a:t>
            </a:r>
            <a:r>
              <a:rPr sz="1898" dirty="0">
                <a:latin typeface="Calibri"/>
                <a:cs typeface="Calibri"/>
              </a:rPr>
              <a:t>.</a:t>
            </a:r>
            <a:endParaRPr sz="1898">
              <a:latin typeface="Calibri"/>
              <a:cs typeface="Calibri"/>
            </a:endParaRPr>
          </a:p>
          <a:p>
            <a:pPr marL="596694" lvl="1" indent="-189119">
              <a:spcBef>
                <a:spcPts val="466"/>
              </a:spcBef>
              <a:buClr>
                <a:srgbClr val="007B92"/>
              </a:buClr>
              <a:buFont typeface="Times New Roman"/>
              <a:buChar char="•"/>
              <a:tabLst>
                <a:tab pos="597218" algn="l"/>
                <a:tab pos="4136517" algn="l"/>
              </a:tabLst>
            </a:pPr>
            <a:r>
              <a:rPr sz="1898" spc="-4" dirty="0">
                <a:latin typeface="Calibri"/>
                <a:cs typeface="Calibri"/>
              </a:rPr>
              <a:t>So,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for a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single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(shortish)</a:t>
            </a:r>
            <a:r>
              <a:rPr sz="1898" spc="25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sentence,	</a:t>
            </a:r>
            <a:r>
              <a:rPr sz="1898" dirty="0">
                <a:latin typeface="Cambria Math"/>
                <a:cs typeface="Cambria Math"/>
              </a:rPr>
              <a:t>𝑇</a:t>
            </a:r>
            <a:r>
              <a:rPr sz="1898" spc="144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≤</a:t>
            </a:r>
            <a:r>
              <a:rPr sz="1898" spc="99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30</a:t>
            </a:r>
            <a:r>
              <a:rPr sz="1898" dirty="0">
                <a:latin typeface="Calibri"/>
                <a:cs typeface="Calibri"/>
              </a:rPr>
              <a:t>;</a:t>
            </a:r>
            <a:r>
              <a:rPr sz="1898" spc="-17" dirty="0">
                <a:latin typeface="Calibri"/>
                <a:cs typeface="Calibri"/>
              </a:rPr>
              <a:t> </a:t>
            </a:r>
            <a:r>
              <a:rPr sz="1898" spc="70" dirty="0">
                <a:latin typeface="Cambria Math"/>
                <a:cs typeface="Cambria Math"/>
              </a:rPr>
              <a:t>𝑇</a:t>
            </a:r>
            <a:r>
              <a:rPr sz="2042" spc="105" baseline="28619" dirty="0">
                <a:latin typeface="Cambria Math"/>
                <a:cs typeface="Cambria Math"/>
              </a:rPr>
              <a:t>2</a:t>
            </a:r>
            <a:r>
              <a:rPr sz="2042" spc="451" baseline="28619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≤</a:t>
            </a:r>
            <a:r>
              <a:rPr sz="1898" spc="99" dirty="0">
                <a:latin typeface="Cambria Math"/>
                <a:cs typeface="Cambria Math"/>
              </a:rPr>
              <a:t> </a:t>
            </a:r>
            <a:r>
              <a:rPr sz="1898" spc="-4" dirty="0">
                <a:latin typeface="Cambria Math"/>
                <a:cs typeface="Cambria Math"/>
              </a:rPr>
              <a:t>𝟗𝟎𝟎</a:t>
            </a:r>
            <a:r>
              <a:rPr sz="1898" b="1" spc="-4" dirty="0">
                <a:latin typeface="Calibri"/>
                <a:cs typeface="Calibri"/>
              </a:rPr>
              <a:t>.</a:t>
            </a:r>
            <a:endParaRPr sz="1898">
              <a:latin typeface="Calibri"/>
              <a:cs typeface="Calibri"/>
            </a:endParaRPr>
          </a:p>
          <a:p>
            <a:pPr marL="596694" lvl="1" indent="-189119">
              <a:spcBef>
                <a:spcPts val="446"/>
              </a:spcBef>
              <a:buClr>
                <a:srgbClr val="007B92"/>
              </a:buClr>
              <a:buFont typeface="Times New Roman"/>
              <a:buChar char="•"/>
              <a:tabLst>
                <a:tab pos="597218" algn="l"/>
              </a:tabLst>
            </a:pPr>
            <a:r>
              <a:rPr sz="1898" dirty="0">
                <a:latin typeface="Calibri"/>
                <a:cs typeface="Calibri"/>
              </a:rPr>
              <a:t>In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practice, we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set</a:t>
            </a:r>
            <a:r>
              <a:rPr sz="1898" dirty="0">
                <a:latin typeface="Calibri"/>
                <a:cs typeface="Calibri"/>
              </a:rPr>
              <a:t> a</a:t>
            </a:r>
            <a:r>
              <a:rPr sz="1898" spc="-4" dirty="0">
                <a:latin typeface="Calibri"/>
                <a:cs typeface="Calibri"/>
              </a:rPr>
              <a:t> bound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like</a:t>
            </a:r>
            <a:r>
              <a:rPr sz="1898" spc="21" dirty="0">
                <a:latin typeface="Calibri"/>
                <a:cs typeface="Calibri"/>
              </a:rPr>
              <a:t> </a:t>
            </a:r>
            <a:r>
              <a:rPr sz="1898" dirty="0">
                <a:latin typeface="Cambria Math"/>
                <a:cs typeface="Cambria Math"/>
              </a:rPr>
              <a:t>𝑇</a:t>
            </a:r>
            <a:r>
              <a:rPr sz="1898" spc="149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=</a:t>
            </a:r>
            <a:r>
              <a:rPr sz="1898" spc="99" dirty="0">
                <a:latin typeface="Cambria Math"/>
                <a:cs typeface="Cambria Math"/>
              </a:rPr>
              <a:t> </a:t>
            </a:r>
            <a:r>
              <a:rPr sz="1898" spc="-4" dirty="0">
                <a:latin typeface="Cambria Math"/>
                <a:cs typeface="Cambria Math"/>
              </a:rPr>
              <a:t>512.</a:t>
            </a:r>
            <a:endParaRPr sz="1898">
              <a:latin typeface="Cambria Math"/>
              <a:cs typeface="Cambria Math"/>
            </a:endParaRPr>
          </a:p>
          <a:p>
            <a:pPr marL="596694" lvl="1" indent="-189119">
              <a:spcBef>
                <a:spcPts val="458"/>
              </a:spcBef>
              <a:buClr>
                <a:srgbClr val="007B92"/>
              </a:buClr>
              <a:buFont typeface="Times New Roman"/>
              <a:buChar char="•"/>
              <a:tabLst>
                <a:tab pos="597218" algn="l"/>
              </a:tabLst>
            </a:pPr>
            <a:r>
              <a:rPr sz="1898" b="1" dirty="0">
                <a:latin typeface="Calibri"/>
                <a:cs typeface="Calibri"/>
              </a:rPr>
              <a:t>But </a:t>
            </a:r>
            <a:r>
              <a:rPr sz="1898" b="1" spc="-4" dirty="0">
                <a:latin typeface="Calibri"/>
                <a:cs typeface="Calibri"/>
              </a:rPr>
              <a:t>what</a:t>
            </a:r>
            <a:r>
              <a:rPr sz="1898" b="1" spc="4" dirty="0">
                <a:latin typeface="Calibri"/>
                <a:cs typeface="Calibri"/>
              </a:rPr>
              <a:t> </a:t>
            </a:r>
            <a:r>
              <a:rPr sz="1898" b="1" dirty="0">
                <a:latin typeface="Calibri"/>
                <a:cs typeface="Calibri"/>
              </a:rPr>
              <a:t>if we’d</a:t>
            </a:r>
            <a:r>
              <a:rPr sz="1898" b="1" spc="-12" dirty="0">
                <a:latin typeface="Calibri"/>
                <a:cs typeface="Calibri"/>
              </a:rPr>
              <a:t> </a:t>
            </a:r>
            <a:r>
              <a:rPr sz="1898" b="1" spc="-4" dirty="0">
                <a:latin typeface="Calibri"/>
                <a:cs typeface="Calibri"/>
              </a:rPr>
              <a:t>like</a:t>
            </a:r>
            <a:r>
              <a:rPr sz="1898" b="1" spc="4" dirty="0">
                <a:latin typeface="Calibri"/>
                <a:cs typeface="Calibri"/>
              </a:rPr>
              <a:t> </a:t>
            </a:r>
            <a:r>
              <a:rPr sz="1898" dirty="0">
                <a:latin typeface="Cambria Math"/>
                <a:cs typeface="Cambria Math"/>
              </a:rPr>
              <a:t>𝑻</a:t>
            </a:r>
            <a:r>
              <a:rPr sz="1898" spc="111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≥</a:t>
            </a:r>
            <a:r>
              <a:rPr sz="1898" spc="108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𝟏𝟎,</a:t>
            </a:r>
            <a:r>
              <a:rPr sz="1898" spc="-99" dirty="0">
                <a:latin typeface="Cambria Math"/>
                <a:cs typeface="Cambria Math"/>
              </a:rPr>
              <a:t> </a:t>
            </a:r>
            <a:r>
              <a:rPr sz="1898" spc="-4" dirty="0">
                <a:latin typeface="Cambria Math"/>
                <a:cs typeface="Cambria Math"/>
              </a:rPr>
              <a:t>𝟎𝟎𝟎</a:t>
            </a:r>
            <a:r>
              <a:rPr sz="1898" b="1" spc="-4" dirty="0">
                <a:latin typeface="Calibri"/>
                <a:cs typeface="Calibri"/>
              </a:rPr>
              <a:t>?</a:t>
            </a:r>
            <a:r>
              <a:rPr sz="1898" b="1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For example,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to</a:t>
            </a:r>
            <a:r>
              <a:rPr sz="1898" dirty="0">
                <a:latin typeface="Calibri"/>
                <a:cs typeface="Calibri"/>
              </a:rPr>
              <a:t> work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on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long </a:t>
            </a:r>
            <a:r>
              <a:rPr sz="1898" spc="-4" dirty="0">
                <a:latin typeface="Calibri"/>
                <a:cs typeface="Calibri"/>
              </a:rPr>
              <a:t>documents?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195570-8E3E-400E-9256-43289DDA5172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720121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50857" y="2377127"/>
            <a:ext cx="426435" cy="223695"/>
          </a:xfrm>
          <a:custGeom>
            <a:avLst/>
            <a:gdLst/>
            <a:ahLst/>
            <a:cxnLst/>
            <a:rect l="l" t="t" r="r" b="b"/>
            <a:pathLst>
              <a:path w="516889" h="271144">
                <a:moveTo>
                  <a:pt x="430149" y="0"/>
                </a:moveTo>
                <a:lnTo>
                  <a:pt x="426338" y="11048"/>
                </a:lnTo>
                <a:lnTo>
                  <a:pt x="442007" y="17881"/>
                </a:lnTo>
                <a:lnTo>
                  <a:pt x="455485" y="27320"/>
                </a:lnTo>
                <a:lnTo>
                  <a:pt x="482869" y="70981"/>
                </a:lnTo>
                <a:lnTo>
                  <a:pt x="490870" y="111089"/>
                </a:lnTo>
                <a:lnTo>
                  <a:pt x="491871" y="134238"/>
                </a:lnTo>
                <a:lnTo>
                  <a:pt x="490868" y="158118"/>
                </a:lnTo>
                <a:lnTo>
                  <a:pt x="482816" y="199354"/>
                </a:lnTo>
                <a:lnTo>
                  <a:pt x="455469" y="243712"/>
                </a:lnTo>
                <a:lnTo>
                  <a:pt x="426720" y="260095"/>
                </a:lnTo>
                <a:lnTo>
                  <a:pt x="430149" y="271144"/>
                </a:lnTo>
                <a:lnTo>
                  <a:pt x="467121" y="253793"/>
                </a:lnTo>
                <a:lnTo>
                  <a:pt x="494284" y="223773"/>
                </a:lnTo>
                <a:lnTo>
                  <a:pt x="511032" y="183562"/>
                </a:lnTo>
                <a:lnTo>
                  <a:pt x="516636" y="135635"/>
                </a:lnTo>
                <a:lnTo>
                  <a:pt x="515233" y="110775"/>
                </a:lnTo>
                <a:lnTo>
                  <a:pt x="504045" y="66770"/>
                </a:lnTo>
                <a:lnTo>
                  <a:pt x="481851" y="30932"/>
                </a:lnTo>
                <a:lnTo>
                  <a:pt x="449796" y="7119"/>
                </a:lnTo>
                <a:lnTo>
                  <a:pt x="430149" y="0"/>
                </a:lnTo>
                <a:close/>
              </a:path>
              <a:path w="516889" h="271144">
                <a:moveTo>
                  <a:pt x="86487" y="0"/>
                </a:moveTo>
                <a:lnTo>
                  <a:pt x="49609" y="17430"/>
                </a:lnTo>
                <a:lnTo>
                  <a:pt x="22351" y="47625"/>
                </a:lnTo>
                <a:lnTo>
                  <a:pt x="5603" y="87820"/>
                </a:lnTo>
                <a:lnTo>
                  <a:pt x="0" y="135635"/>
                </a:lnTo>
                <a:lnTo>
                  <a:pt x="1402" y="160569"/>
                </a:lnTo>
                <a:lnTo>
                  <a:pt x="12590" y="204626"/>
                </a:lnTo>
                <a:lnTo>
                  <a:pt x="34712" y="240373"/>
                </a:lnTo>
                <a:lnTo>
                  <a:pt x="66768" y="264046"/>
                </a:lnTo>
                <a:lnTo>
                  <a:pt x="86487" y="271144"/>
                </a:lnTo>
                <a:lnTo>
                  <a:pt x="89916" y="260095"/>
                </a:lnTo>
                <a:lnTo>
                  <a:pt x="74487" y="253237"/>
                </a:lnTo>
                <a:lnTo>
                  <a:pt x="61166" y="243712"/>
                </a:lnTo>
                <a:lnTo>
                  <a:pt x="33819" y="199354"/>
                </a:lnTo>
                <a:lnTo>
                  <a:pt x="25767" y="158118"/>
                </a:lnTo>
                <a:lnTo>
                  <a:pt x="24764" y="134238"/>
                </a:lnTo>
                <a:lnTo>
                  <a:pt x="25767" y="111089"/>
                </a:lnTo>
                <a:lnTo>
                  <a:pt x="33819" y="70981"/>
                </a:lnTo>
                <a:lnTo>
                  <a:pt x="61261" y="27320"/>
                </a:lnTo>
                <a:lnTo>
                  <a:pt x="90297" y="11048"/>
                </a:lnTo>
                <a:lnTo>
                  <a:pt x="864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3" name="object 3"/>
          <p:cNvSpPr txBox="1"/>
          <p:nvPr/>
        </p:nvSpPr>
        <p:spPr>
          <a:xfrm>
            <a:off x="888576" y="2014186"/>
            <a:ext cx="8042529" cy="938606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303848" indent="-283416">
              <a:spcBef>
                <a:spcPts val="87"/>
              </a:spcBef>
              <a:buClr>
                <a:srgbClr val="8B1515"/>
              </a:buClr>
              <a:buFont typeface="Times New Roman"/>
              <a:buChar char="•"/>
              <a:tabLst>
                <a:tab pos="303324" algn="l"/>
                <a:tab pos="304371" algn="l"/>
              </a:tabLst>
            </a:pPr>
            <a:r>
              <a:rPr sz="1898" spc="-4" dirty="0">
                <a:latin typeface="Calibri"/>
                <a:cs typeface="Calibri"/>
              </a:rPr>
              <a:t>Considerable</a:t>
            </a:r>
            <a:r>
              <a:rPr sz="1898" dirty="0">
                <a:latin typeface="Calibri"/>
                <a:cs typeface="Calibri"/>
              </a:rPr>
              <a:t> recent </a:t>
            </a:r>
            <a:r>
              <a:rPr sz="1898" spc="-4" dirty="0">
                <a:latin typeface="Calibri"/>
                <a:cs typeface="Calibri"/>
              </a:rPr>
              <a:t>work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has</a:t>
            </a:r>
            <a:r>
              <a:rPr sz="1898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gone</a:t>
            </a:r>
            <a:r>
              <a:rPr sz="1898" spc="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into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question,</a:t>
            </a:r>
            <a:r>
              <a:rPr sz="1898" spc="50" dirty="0">
                <a:latin typeface="Calibri"/>
                <a:cs typeface="Calibri"/>
              </a:rPr>
              <a:t> </a:t>
            </a:r>
            <a:r>
              <a:rPr sz="1898" i="1" spc="-4" dirty="0">
                <a:latin typeface="Calibri"/>
                <a:cs typeface="Calibri"/>
              </a:rPr>
              <a:t>Can</a:t>
            </a:r>
            <a:r>
              <a:rPr sz="1898" i="1" spc="9" dirty="0">
                <a:latin typeface="Calibri"/>
                <a:cs typeface="Calibri"/>
              </a:rPr>
              <a:t> </a:t>
            </a:r>
            <a:r>
              <a:rPr sz="1898" i="1" dirty="0">
                <a:latin typeface="Calibri"/>
                <a:cs typeface="Calibri"/>
              </a:rPr>
              <a:t>we</a:t>
            </a:r>
            <a:r>
              <a:rPr sz="1898" i="1" spc="4" dirty="0">
                <a:latin typeface="Calibri"/>
                <a:cs typeface="Calibri"/>
              </a:rPr>
              <a:t> </a:t>
            </a:r>
            <a:r>
              <a:rPr sz="1898" i="1" spc="-4" dirty="0">
                <a:latin typeface="Calibri"/>
                <a:cs typeface="Calibri"/>
              </a:rPr>
              <a:t>build</a:t>
            </a:r>
            <a:r>
              <a:rPr sz="1898" i="1" spc="4" dirty="0">
                <a:latin typeface="Calibri"/>
                <a:cs typeface="Calibri"/>
              </a:rPr>
              <a:t> </a:t>
            </a:r>
            <a:r>
              <a:rPr sz="1898" i="1" dirty="0">
                <a:latin typeface="Calibri"/>
                <a:cs typeface="Calibri"/>
              </a:rPr>
              <a:t>models</a:t>
            </a:r>
            <a:r>
              <a:rPr sz="1898" i="1" spc="-4" dirty="0">
                <a:latin typeface="Calibri"/>
                <a:cs typeface="Calibri"/>
              </a:rPr>
              <a:t> like</a:t>
            </a:r>
            <a:endParaRPr sz="1898" dirty="0">
              <a:latin typeface="Calibri"/>
              <a:cs typeface="Calibri"/>
            </a:endParaRPr>
          </a:p>
          <a:p>
            <a:pPr marL="303848">
              <a:spcBef>
                <a:spcPts val="17"/>
              </a:spcBef>
              <a:tabLst>
                <a:tab pos="3841575" algn="l"/>
                <a:tab pos="4265914" algn="l"/>
              </a:tabLst>
            </a:pPr>
            <a:r>
              <a:rPr sz="1898" i="1" dirty="0">
                <a:latin typeface="Calibri"/>
                <a:cs typeface="Calibri"/>
              </a:rPr>
              <a:t>Transformers</a:t>
            </a:r>
            <a:r>
              <a:rPr sz="1898" i="1" spc="-29" dirty="0">
                <a:latin typeface="Calibri"/>
                <a:cs typeface="Calibri"/>
              </a:rPr>
              <a:t> </a:t>
            </a:r>
            <a:r>
              <a:rPr sz="1898" i="1" dirty="0">
                <a:latin typeface="Calibri"/>
                <a:cs typeface="Calibri"/>
              </a:rPr>
              <a:t>without</a:t>
            </a:r>
            <a:r>
              <a:rPr sz="1898" i="1" spc="12" dirty="0">
                <a:latin typeface="Calibri"/>
                <a:cs typeface="Calibri"/>
              </a:rPr>
              <a:t> </a:t>
            </a:r>
            <a:r>
              <a:rPr sz="1898" i="1" spc="-4" dirty="0">
                <a:latin typeface="Calibri"/>
                <a:cs typeface="Calibri"/>
              </a:rPr>
              <a:t>paying</a:t>
            </a:r>
            <a:r>
              <a:rPr sz="1898" i="1" spc="9" dirty="0">
                <a:latin typeface="Calibri"/>
                <a:cs typeface="Calibri"/>
              </a:rPr>
              <a:t> </a:t>
            </a:r>
            <a:r>
              <a:rPr sz="1898" i="1" spc="-4" dirty="0">
                <a:latin typeface="Calibri"/>
                <a:cs typeface="Calibri"/>
              </a:rPr>
              <a:t>the</a:t>
            </a:r>
            <a:r>
              <a:rPr sz="1898" i="1" spc="33" dirty="0">
                <a:latin typeface="Calibri"/>
                <a:cs typeface="Calibri"/>
              </a:rPr>
              <a:t> </a:t>
            </a:r>
            <a:r>
              <a:rPr sz="1898" dirty="0">
                <a:latin typeface="Cambria Math"/>
                <a:cs typeface="Cambria Math"/>
              </a:rPr>
              <a:t>𝑂	</a:t>
            </a:r>
            <a:r>
              <a:rPr sz="1898" spc="70" dirty="0">
                <a:latin typeface="Cambria Math"/>
                <a:cs typeface="Cambria Math"/>
              </a:rPr>
              <a:t>𝑇</a:t>
            </a:r>
            <a:r>
              <a:rPr sz="2042" spc="105" baseline="28619" dirty="0">
                <a:latin typeface="Cambria Math"/>
                <a:cs typeface="Cambria Math"/>
              </a:rPr>
              <a:t>2	</a:t>
            </a:r>
            <a:r>
              <a:rPr sz="1898" i="1" spc="-4" dirty="0">
                <a:latin typeface="Calibri"/>
                <a:cs typeface="Calibri"/>
              </a:rPr>
              <a:t>all-pairs</a:t>
            </a:r>
            <a:r>
              <a:rPr sz="1898" i="1" spc="-9" dirty="0">
                <a:latin typeface="Calibri"/>
                <a:cs typeface="Calibri"/>
              </a:rPr>
              <a:t> </a:t>
            </a:r>
            <a:r>
              <a:rPr sz="1898" i="1" spc="-4" dirty="0">
                <a:latin typeface="Calibri"/>
                <a:cs typeface="Calibri"/>
              </a:rPr>
              <a:t>self-attention</a:t>
            </a:r>
            <a:r>
              <a:rPr sz="1898" i="1" spc="-17" dirty="0">
                <a:latin typeface="Calibri"/>
                <a:cs typeface="Calibri"/>
              </a:rPr>
              <a:t> </a:t>
            </a:r>
            <a:r>
              <a:rPr sz="1898" i="1" dirty="0">
                <a:latin typeface="Calibri"/>
                <a:cs typeface="Calibri"/>
              </a:rPr>
              <a:t>cost?</a:t>
            </a:r>
            <a:endParaRPr sz="1898" dirty="0">
              <a:latin typeface="Calibri"/>
              <a:cs typeface="Calibri"/>
            </a:endParaRPr>
          </a:p>
          <a:p>
            <a:pPr marL="303848" indent="-283416">
              <a:spcBef>
                <a:spcPts val="438"/>
              </a:spcBef>
              <a:buClr>
                <a:srgbClr val="8B1515"/>
              </a:buClr>
              <a:buFont typeface="Times New Roman"/>
              <a:buChar char="•"/>
              <a:tabLst>
                <a:tab pos="303324" algn="l"/>
                <a:tab pos="304371" algn="l"/>
              </a:tabLst>
            </a:pPr>
            <a:r>
              <a:rPr sz="1898" spc="-4" dirty="0">
                <a:latin typeface="Calibri"/>
                <a:cs typeface="Calibri"/>
              </a:rPr>
              <a:t>For example,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b="1" spc="-4" dirty="0">
                <a:latin typeface="Calibri"/>
                <a:cs typeface="Calibri"/>
              </a:rPr>
              <a:t>Linformer</a:t>
            </a:r>
            <a:r>
              <a:rPr sz="1898" b="1" dirty="0">
                <a:solidFill>
                  <a:srgbClr val="4197B5"/>
                </a:solidFill>
                <a:latin typeface="Calibri"/>
                <a:cs typeface="Calibri"/>
              </a:rPr>
              <a:t> </a:t>
            </a:r>
            <a:r>
              <a:rPr sz="1898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[Wang</a:t>
            </a:r>
            <a:r>
              <a:rPr sz="1898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898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et</a:t>
            </a:r>
            <a:r>
              <a:rPr sz="1898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898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898" u="heavy" spc="-9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898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2020]</a:t>
            </a:r>
            <a:endParaRPr sz="1898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24616" y="3524670"/>
            <a:ext cx="1821919" cy="237812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66624" y="3906107"/>
            <a:ext cx="2172510" cy="1471445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 marR="4191">
              <a:spcBef>
                <a:spcPts val="87"/>
              </a:spcBef>
            </a:pPr>
            <a:r>
              <a:rPr sz="1898" dirty="0">
                <a:solidFill>
                  <a:srgbClr val="175E53"/>
                </a:solidFill>
                <a:latin typeface="Calibri"/>
                <a:cs typeface="Calibri"/>
              </a:rPr>
              <a:t>Key idea: map the </a:t>
            </a:r>
            <a:r>
              <a:rPr sz="1898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898" dirty="0">
                <a:solidFill>
                  <a:srgbClr val="175E53"/>
                </a:solidFill>
                <a:latin typeface="Calibri"/>
                <a:cs typeface="Calibri"/>
              </a:rPr>
              <a:t>sequence length </a:t>
            </a:r>
            <a:r>
              <a:rPr sz="1898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898" spc="-4" dirty="0">
                <a:solidFill>
                  <a:srgbClr val="175E53"/>
                </a:solidFill>
                <a:latin typeface="Calibri"/>
                <a:cs typeface="Calibri"/>
              </a:rPr>
              <a:t>dimension to </a:t>
            </a:r>
            <a:r>
              <a:rPr sz="1898" dirty="0">
                <a:solidFill>
                  <a:srgbClr val="175E53"/>
                </a:solidFill>
                <a:latin typeface="Calibri"/>
                <a:cs typeface="Calibri"/>
              </a:rPr>
              <a:t>a lower- </a:t>
            </a:r>
            <a:r>
              <a:rPr sz="1898" spc="-417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898" dirty="0">
                <a:solidFill>
                  <a:srgbClr val="175E53"/>
                </a:solidFill>
                <a:latin typeface="Calibri"/>
                <a:cs typeface="Calibri"/>
              </a:rPr>
              <a:t>dimensional</a:t>
            </a:r>
            <a:r>
              <a:rPr sz="1898" spc="-37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898" spc="-4" dirty="0">
                <a:solidFill>
                  <a:srgbClr val="175E53"/>
                </a:solidFill>
                <a:latin typeface="Calibri"/>
                <a:cs typeface="Calibri"/>
              </a:rPr>
              <a:t>space</a:t>
            </a:r>
            <a:r>
              <a:rPr sz="1898" spc="-2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898" spc="-4" dirty="0">
                <a:solidFill>
                  <a:srgbClr val="175E53"/>
                </a:solidFill>
                <a:latin typeface="Calibri"/>
                <a:cs typeface="Calibri"/>
              </a:rPr>
              <a:t>for </a:t>
            </a:r>
            <a:r>
              <a:rPr sz="1898" spc="-417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898" dirty="0">
                <a:solidFill>
                  <a:srgbClr val="175E53"/>
                </a:solidFill>
                <a:latin typeface="Calibri"/>
                <a:cs typeface="Calibri"/>
              </a:rPr>
              <a:t>values,</a:t>
            </a:r>
            <a:r>
              <a:rPr sz="1898" spc="-2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898" dirty="0">
                <a:solidFill>
                  <a:srgbClr val="175E53"/>
                </a:solidFill>
                <a:latin typeface="Calibri"/>
                <a:cs typeface="Calibri"/>
              </a:rPr>
              <a:t>keys</a:t>
            </a:r>
            <a:endParaRPr sz="1898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09360" y="3473492"/>
            <a:ext cx="3902425" cy="226913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566800" y="3907500"/>
            <a:ext cx="194540" cy="137045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0478">
              <a:lnSpc>
                <a:spcPts val="1494"/>
              </a:lnSpc>
            </a:pPr>
            <a:r>
              <a:rPr sz="1485" spc="-9" dirty="0">
                <a:latin typeface="Calibri"/>
                <a:cs typeface="Calibri"/>
              </a:rPr>
              <a:t>Inference</a:t>
            </a:r>
            <a:r>
              <a:rPr sz="1485" spc="-21" dirty="0">
                <a:latin typeface="Calibri"/>
                <a:cs typeface="Calibri"/>
              </a:rPr>
              <a:t> </a:t>
            </a:r>
            <a:r>
              <a:rPr sz="1485" spc="-4" dirty="0">
                <a:latin typeface="Calibri"/>
                <a:cs typeface="Calibri"/>
              </a:rPr>
              <a:t>time</a:t>
            </a:r>
            <a:r>
              <a:rPr sz="1485" spc="-21" dirty="0">
                <a:latin typeface="Calibri"/>
                <a:cs typeface="Calibri"/>
              </a:rPr>
              <a:t> </a:t>
            </a:r>
            <a:r>
              <a:rPr sz="1485" spc="-4" dirty="0">
                <a:latin typeface="Calibri"/>
                <a:cs typeface="Calibri"/>
              </a:rPr>
              <a:t>(s)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44EDD43-45B7-4E64-B611-DE272D3F0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1083374"/>
          </a:xfrm>
        </p:spPr>
        <p:txBody>
          <a:bodyPr/>
          <a:lstStyle/>
          <a:p>
            <a:r>
              <a:rPr lang="en-US" sz="3520" spc="9" dirty="0">
                <a:latin typeface="Calibri"/>
                <a:cs typeface="Calibri"/>
              </a:rPr>
              <a:t>Recent</a:t>
            </a:r>
            <a:r>
              <a:rPr lang="en-US" sz="3520" spc="-21" dirty="0">
                <a:latin typeface="Calibri"/>
                <a:cs typeface="Calibri"/>
              </a:rPr>
              <a:t> </a:t>
            </a:r>
            <a:r>
              <a:rPr lang="en-US" sz="3520" spc="9" dirty="0">
                <a:latin typeface="Calibri"/>
                <a:cs typeface="Calibri"/>
              </a:rPr>
              <a:t>work</a:t>
            </a:r>
            <a:r>
              <a:rPr lang="en-US" sz="3520" spc="4" dirty="0">
                <a:latin typeface="Calibri"/>
                <a:cs typeface="Calibri"/>
              </a:rPr>
              <a:t> on</a:t>
            </a:r>
            <a:r>
              <a:rPr lang="en-US" sz="3520" spc="9" dirty="0">
                <a:latin typeface="Calibri"/>
                <a:cs typeface="Calibri"/>
              </a:rPr>
              <a:t> </a:t>
            </a:r>
            <a:r>
              <a:rPr lang="en-US" sz="3520" spc="4" dirty="0">
                <a:latin typeface="Calibri"/>
                <a:cs typeface="Calibri"/>
              </a:rPr>
              <a:t>improving</a:t>
            </a:r>
            <a:r>
              <a:rPr lang="en-US" sz="3520" spc="17" dirty="0">
                <a:latin typeface="Calibri"/>
                <a:cs typeface="Calibri"/>
              </a:rPr>
              <a:t> </a:t>
            </a:r>
            <a:r>
              <a:rPr lang="en-US" sz="3520" spc="4" dirty="0">
                <a:latin typeface="Calibri"/>
                <a:cs typeface="Calibri"/>
              </a:rPr>
              <a:t>on</a:t>
            </a:r>
            <a:r>
              <a:rPr lang="en-US" sz="3520" spc="-4" dirty="0">
                <a:latin typeface="Calibri"/>
                <a:cs typeface="Calibri"/>
              </a:rPr>
              <a:t> </a:t>
            </a:r>
            <a:r>
              <a:rPr lang="en-US" sz="3520" spc="4" dirty="0">
                <a:latin typeface="Calibri"/>
                <a:cs typeface="Calibri"/>
              </a:rPr>
              <a:t>quadratic</a:t>
            </a:r>
            <a:r>
              <a:rPr lang="en-US" sz="3520" spc="-12" dirty="0">
                <a:latin typeface="Calibri"/>
                <a:cs typeface="Calibri"/>
              </a:rPr>
              <a:t> </a:t>
            </a:r>
            <a:r>
              <a:rPr lang="en-US" sz="3520" spc="9" dirty="0">
                <a:latin typeface="Calibri"/>
                <a:cs typeface="Calibri"/>
              </a:rPr>
              <a:t>self-attention</a:t>
            </a:r>
            <a:r>
              <a:rPr lang="en-US" sz="3520" dirty="0">
                <a:latin typeface="Calibri"/>
                <a:cs typeface="Calibri"/>
              </a:rPr>
              <a:t> </a:t>
            </a:r>
            <a:r>
              <a:rPr lang="en-US" sz="3520" spc="4" dirty="0">
                <a:latin typeface="Calibri"/>
                <a:cs typeface="Calibri"/>
              </a:rPr>
              <a:t>cost</a:t>
            </a:r>
            <a:endParaRPr lang="en-US" dirty="0"/>
          </a:p>
        </p:txBody>
      </p:sp>
      <p:sp>
        <p:nvSpPr>
          <p:cNvPr id="9" name="object 9"/>
          <p:cNvSpPr txBox="1"/>
          <p:nvPr/>
        </p:nvSpPr>
        <p:spPr>
          <a:xfrm>
            <a:off x="6728127" y="5785058"/>
            <a:ext cx="2208133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spc="-4" dirty="0">
                <a:latin typeface="Calibri"/>
                <a:cs typeface="Calibri"/>
              </a:rPr>
              <a:t>Sequence length</a:t>
            </a:r>
            <a:r>
              <a:rPr sz="1485" dirty="0">
                <a:latin typeface="Calibri"/>
                <a:cs typeface="Calibri"/>
              </a:rPr>
              <a:t> / </a:t>
            </a:r>
            <a:r>
              <a:rPr sz="1485" spc="-12" dirty="0">
                <a:latin typeface="Calibri"/>
                <a:cs typeface="Calibri"/>
              </a:rPr>
              <a:t>batch</a:t>
            </a:r>
            <a:r>
              <a:rPr sz="1485" spc="-17" dirty="0">
                <a:latin typeface="Calibri"/>
                <a:cs typeface="Calibri"/>
              </a:rPr>
              <a:t> </a:t>
            </a:r>
            <a:r>
              <a:rPr sz="1485" spc="-9" dirty="0">
                <a:latin typeface="Calibri"/>
                <a:cs typeface="Calibri"/>
              </a:rPr>
              <a:t>size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977257-0F47-4433-A098-DF7846184B8E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4910318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50857" y="2377127"/>
            <a:ext cx="426435" cy="223695"/>
          </a:xfrm>
          <a:custGeom>
            <a:avLst/>
            <a:gdLst/>
            <a:ahLst/>
            <a:cxnLst/>
            <a:rect l="l" t="t" r="r" b="b"/>
            <a:pathLst>
              <a:path w="516889" h="271144">
                <a:moveTo>
                  <a:pt x="430149" y="0"/>
                </a:moveTo>
                <a:lnTo>
                  <a:pt x="426338" y="11048"/>
                </a:lnTo>
                <a:lnTo>
                  <a:pt x="442007" y="17881"/>
                </a:lnTo>
                <a:lnTo>
                  <a:pt x="455485" y="27320"/>
                </a:lnTo>
                <a:lnTo>
                  <a:pt x="482869" y="70981"/>
                </a:lnTo>
                <a:lnTo>
                  <a:pt x="490870" y="111089"/>
                </a:lnTo>
                <a:lnTo>
                  <a:pt x="491871" y="134238"/>
                </a:lnTo>
                <a:lnTo>
                  <a:pt x="490868" y="158118"/>
                </a:lnTo>
                <a:lnTo>
                  <a:pt x="482816" y="199354"/>
                </a:lnTo>
                <a:lnTo>
                  <a:pt x="455469" y="243712"/>
                </a:lnTo>
                <a:lnTo>
                  <a:pt x="426720" y="260095"/>
                </a:lnTo>
                <a:lnTo>
                  <a:pt x="430149" y="271144"/>
                </a:lnTo>
                <a:lnTo>
                  <a:pt x="467121" y="253793"/>
                </a:lnTo>
                <a:lnTo>
                  <a:pt x="494284" y="223773"/>
                </a:lnTo>
                <a:lnTo>
                  <a:pt x="511032" y="183562"/>
                </a:lnTo>
                <a:lnTo>
                  <a:pt x="516636" y="135635"/>
                </a:lnTo>
                <a:lnTo>
                  <a:pt x="515233" y="110775"/>
                </a:lnTo>
                <a:lnTo>
                  <a:pt x="504045" y="66770"/>
                </a:lnTo>
                <a:lnTo>
                  <a:pt x="481851" y="30932"/>
                </a:lnTo>
                <a:lnTo>
                  <a:pt x="449796" y="7119"/>
                </a:lnTo>
                <a:lnTo>
                  <a:pt x="430149" y="0"/>
                </a:lnTo>
                <a:close/>
              </a:path>
              <a:path w="516889" h="271144">
                <a:moveTo>
                  <a:pt x="86487" y="0"/>
                </a:moveTo>
                <a:lnTo>
                  <a:pt x="49609" y="17430"/>
                </a:lnTo>
                <a:lnTo>
                  <a:pt x="22351" y="47625"/>
                </a:lnTo>
                <a:lnTo>
                  <a:pt x="5603" y="87820"/>
                </a:lnTo>
                <a:lnTo>
                  <a:pt x="0" y="135635"/>
                </a:lnTo>
                <a:lnTo>
                  <a:pt x="1402" y="160569"/>
                </a:lnTo>
                <a:lnTo>
                  <a:pt x="12590" y="204626"/>
                </a:lnTo>
                <a:lnTo>
                  <a:pt x="34712" y="240373"/>
                </a:lnTo>
                <a:lnTo>
                  <a:pt x="66768" y="264046"/>
                </a:lnTo>
                <a:lnTo>
                  <a:pt x="86487" y="271144"/>
                </a:lnTo>
                <a:lnTo>
                  <a:pt x="89916" y="260095"/>
                </a:lnTo>
                <a:lnTo>
                  <a:pt x="74487" y="253237"/>
                </a:lnTo>
                <a:lnTo>
                  <a:pt x="61166" y="243712"/>
                </a:lnTo>
                <a:lnTo>
                  <a:pt x="33819" y="199354"/>
                </a:lnTo>
                <a:lnTo>
                  <a:pt x="25767" y="158118"/>
                </a:lnTo>
                <a:lnTo>
                  <a:pt x="24764" y="134238"/>
                </a:lnTo>
                <a:lnTo>
                  <a:pt x="25767" y="111089"/>
                </a:lnTo>
                <a:lnTo>
                  <a:pt x="33819" y="70981"/>
                </a:lnTo>
                <a:lnTo>
                  <a:pt x="61261" y="27320"/>
                </a:lnTo>
                <a:lnTo>
                  <a:pt x="90297" y="11048"/>
                </a:lnTo>
                <a:lnTo>
                  <a:pt x="864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3" name="object 3"/>
          <p:cNvSpPr txBox="1"/>
          <p:nvPr/>
        </p:nvSpPr>
        <p:spPr>
          <a:xfrm>
            <a:off x="614737" y="2014185"/>
            <a:ext cx="8316516" cy="1846547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577311" indent="-283416">
              <a:spcBef>
                <a:spcPts val="87"/>
              </a:spcBef>
              <a:buClr>
                <a:srgbClr val="8B1515"/>
              </a:buClr>
              <a:buFont typeface="Times New Roman"/>
              <a:buChar char="•"/>
              <a:tabLst>
                <a:tab pos="577311" algn="l"/>
                <a:tab pos="577834" algn="l"/>
              </a:tabLst>
            </a:pPr>
            <a:r>
              <a:rPr sz="1898" spc="-4" dirty="0">
                <a:latin typeface="Calibri"/>
                <a:cs typeface="Calibri"/>
              </a:rPr>
              <a:t>Considerable</a:t>
            </a:r>
            <a:r>
              <a:rPr sz="1898" dirty="0">
                <a:latin typeface="Calibri"/>
                <a:cs typeface="Calibri"/>
              </a:rPr>
              <a:t> recent </a:t>
            </a:r>
            <a:r>
              <a:rPr sz="1898" spc="-4" dirty="0">
                <a:latin typeface="Calibri"/>
                <a:cs typeface="Calibri"/>
              </a:rPr>
              <a:t>work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has</a:t>
            </a:r>
            <a:r>
              <a:rPr sz="1898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gone</a:t>
            </a:r>
            <a:r>
              <a:rPr sz="1898" spc="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into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question,</a:t>
            </a:r>
            <a:r>
              <a:rPr sz="1898" spc="50" dirty="0">
                <a:latin typeface="Calibri"/>
                <a:cs typeface="Calibri"/>
              </a:rPr>
              <a:t> </a:t>
            </a:r>
            <a:r>
              <a:rPr sz="1898" i="1" spc="-4" dirty="0">
                <a:latin typeface="Calibri"/>
                <a:cs typeface="Calibri"/>
              </a:rPr>
              <a:t>Can</a:t>
            </a:r>
            <a:r>
              <a:rPr sz="1898" i="1" spc="9" dirty="0">
                <a:latin typeface="Calibri"/>
                <a:cs typeface="Calibri"/>
              </a:rPr>
              <a:t> </a:t>
            </a:r>
            <a:r>
              <a:rPr sz="1898" i="1" dirty="0">
                <a:latin typeface="Calibri"/>
                <a:cs typeface="Calibri"/>
              </a:rPr>
              <a:t>we</a:t>
            </a:r>
            <a:r>
              <a:rPr sz="1898" i="1" spc="4" dirty="0">
                <a:latin typeface="Calibri"/>
                <a:cs typeface="Calibri"/>
              </a:rPr>
              <a:t> </a:t>
            </a:r>
            <a:r>
              <a:rPr sz="1898" i="1" spc="-4" dirty="0">
                <a:latin typeface="Calibri"/>
                <a:cs typeface="Calibri"/>
              </a:rPr>
              <a:t>build</a:t>
            </a:r>
            <a:r>
              <a:rPr sz="1898" i="1" spc="4" dirty="0">
                <a:latin typeface="Calibri"/>
                <a:cs typeface="Calibri"/>
              </a:rPr>
              <a:t> </a:t>
            </a:r>
            <a:r>
              <a:rPr sz="1898" i="1" dirty="0">
                <a:latin typeface="Calibri"/>
                <a:cs typeface="Calibri"/>
              </a:rPr>
              <a:t>models</a:t>
            </a:r>
            <a:r>
              <a:rPr sz="1898" i="1" spc="-4" dirty="0">
                <a:latin typeface="Calibri"/>
                <a:cs typeface="Calibri"/>
              </a:rPr>
              <a:t> like</a:t>
            </a:r>
            <a:endParaRPr sz="1898" dirty="0">
              <a:latin typeface="Calibri"/>
              <a:cs typeface="Calibri"/>
            </a:endParaRPr>
          </a:p>
          <a:p>
            <a:pPr marL="577311">
              <a:spcBef>
                <a:spcPts val="17"/>
              </a:spcBef>
              <a:tabLst>
                <a:tab pos="4115562" algn="l"/>
                <a:tab pos="4539901" algn="l"/>
              </a:tabLst>
            </a:pPr>
            <a:r>
              <a:rPr sz="1898" i="1" dirty="0">
                <a:latin typeface="Calibri"/>
                <a:cs typeface="Calibri"/>
              </a:rPr>
              <a:t>Transformers</a:t>
            </a:r>
            <a:r>
              <a:rPr sz="1898" i="1" spc="-29" dirty="0">
                <a:latin typeface="Calibri"/>
                <a:cs typeface="Calibri"/>
              </a:rPr>
              <a:t> </a:t>
            </a:r>
            <a:r>
              <a:rPr sz="1898" i="1" dirty="0">
                <a:latin typeface="Calibri"/>
                <a:cs typeface="Calibri"/>
              </a:rPr>
              <a:t>without</a:t>
            </a:r>
            <a:r>
              <a:rPr sz="1898" i="1" spc="12" dirty="0">
                <a:latin typeface="Calibri"/>
                <a:cs typeface="Calibri"/>
              </a:rPr>
              <a:t> </a:t>
            </a:r>
            <a:r>
              <a:rPr sz="1898" i="1" spc="-4" dirty="0">
                <a:latin typeface="Calibri"/>
                <a:cs typeface="Calibri"/>
              </a:rPr>
              <a:t>paying</a:t>
            </a:r>
            <a:r>
              <a:rPr sz="1898" i="1" spc="9" dirty="0">
                <a:latin typeface="Calibri"/>
                <a:cs typeface="Calibri"/>
              </a:rPr>
              <a:t> </a:t>
            </a:r>
            <a:r>
              <a:rPr sz="1898" i="1" spc="-4" dirty="0">
                <a:latin typeface="Calibri"/>
                <a:cs typeface="Calibri"/>
              </a:rPr>
              <a:t>the</a:t>
            </a:r>
            <a:r>
              <a:rPr sz="1898" i="1" spc="33" dirty="0">
                <a:latin typeface="Calibri"/>
                <a:cs typeface="Calibri"/>
              </a:rPr>
              <a:t> </a:t>
            </a:r>
            <a:r>
              <a:rPr sz="1898" dirty="0">
                <a:latin typeface="Cambria Math"/>
                <a:cs typeface="Cambria Math"/>
              </a:rPr>
              <a:t>𝑂	</a:t>
            </a:r>
            <a:r>
              <a:rPr sz="1898" spc="70" dirty="0">
                <a:latin typeface="Cambria Math"/>
                <a:cs typeface="Cambria Math"/>
              </a:rPr>
              <a:t>𝑇</a:t>
            </a:r>
            <a:r>
              <a:rPr sz="2042" spc="105" baseline="28619" dirty="0">
                <a:latin typeface="Cambria Math"/>
                <a:cs typeface="Cambria Math"/>
              </a:rPr>
              <a:t>2	</a:t>
            </a:r>
            <a:r>
              <a:rPr sz="1898" i="1" spc="-4" dirty="0">
                <a:latin typeface="Calibri"/>
                <a:cs typeface="Calibri"/>
              </a:rPr>
              <a:t>all-pairs</a:t>
            </a:r>
            <a:r>
              <a:rPr sz="1898" i="1" spc="-9" dirty="0">
                <a:latin typeface="Calibri"/>
                <a:cs typeface="Calibri"/>
              </a:rPr>
              <a:t> </a:t>
            </a:r>
            <a:r>
              <a:rPr sz="1898" i="1" spc="-4" dirty="0">
                <a:latin typeface="Calibri"/>
                <a:cs typeface="Calibri"/>
              </a:rPr>
              <a:t>self-attention</a:t>
            </a:r>
            <a:r>
              <a:rPr sz="1898" i="1" spc="-17" dirty="0">
                <a:latin typeface="Calibri"/>
                <a:cs typeface="Calibri"/>
              </a:rPr>
              <a:t> </a:t>
            </a:r>
            <a:r>
              <a:rPr sz="1898" i="1" dirty="0">
                <a:latin typeface="Calibri"/>
                <a:cs typeface="Calibri"/>
              </a:rPr>
              <a:t>cost?</a:t>
            </a:r>
            <a:endParaRPr sz="1898" dirty="0">
              <a:latin typeface="Calibri"/>
              <a:cs typeface="Calibri"/>
            </a:endParaRPr>
          </a:p>
          <a:p>
            <a:pPr marL="577311" indent="-283416">
              <a:spcBef>
                <a:spcPts val="438"/>
              </a:spcBef>
              <a:buClr>
                <a:srgbClr val="8B1515"/>
              </a:buClr>
              <a:buFont typeface="Times New Roman"/>
              <a:buChar char="•"/>
              <a:tabLst>
                <a:tab pos="577311" algn="l"/>
                <a:tab pos="577834" algn="l"/>
              </a:tabLst>
            </a:pPr>
            <a:r>
              <a:rPr sz="1898" spc="-4" dirty="0">
                <a:latin typeface="Calibri"/>
                <a:cs typeface="Calibri"/>
              </a:rPr>
              <a:t>For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example,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b="1" dirty="0">
                <a:latin typeface="Calibri"/>
                <a:cs typeface="Calibri"/>
              </a:rPr>
              <a:t>BigBird</a:t>
            </a:r>
            <a:r>
              <a:rPr sz="1898" b="1" spc="-17" dirty="0">
                <a:solidFill>
                  <a:srgbClr val="4197B5"/>
                </a:solidFill>
                <a:latin typeface="Calibri"/>
                <a:cs typeface="Calibri"/>
              </a:rPr>
              <a:t> </a:t>
            </a:r>
            <a:r>
              <a:rPr sz="1898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[Zaheer</a:t>
            </a:r>
            <a:r>
              <a:rPr sz="1898" u="heavy" spc="-9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898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et al.,</a:t>
            </a:r>
            <a:r>
              <a:rPr sz="1898" u="heavy" spc="-12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898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2021]</a:t>
            </a:r>
            <a:endParaRPr sz="1898" dirty="0">
              <a:latin typeface="Calibri"/>
              <a:cs typeface="Calibri"/>
            </a:endParaRPr>
          </a:p>
          <a:p>
            <a:pPr>
              <a:spcBef>
                <a:spcPts val="25"/>
              </a:spcBef>
            </a:pPr>
            <a:endParaRPr sz="2104" dirty="0">
              <a:latin typeface="Calibri"/>
              <a:cs typeface="Calibri"/>
            </a:endParaRPr>
          </a:p>
          <a:p>
            <a:pPr marL="20955" marR="179166"/>
            <a:r>
              <a:rPr sz="1898" dirty="0">
                <a:solidFill>
                  <a:srgbClr val="175E53"/>
                </a:solidFill>
                <a:latin typeface="Calibri"/>
                <a:cs typeface="Calibri"/>
              </a:rPr>
              <a:t>Key idea:</a:t>
            </a:r>
            <a:r>
              <a:rPr sz="1898" spc="-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898" dirty="0">
                <a:solidFill>
                  <a:srgbClr val="175E53"/>
                </a:solidFill>
                <a:latin typeface="Calibri"/>
                <a:cs typeface="Calibri"/>
              </a:rPr>
              <a:t>replace</a:t>
            </a:r>
            <a:r>
              <a:rPr sz="1898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898" spc="-4" dirty="0">
                <a:solidFill>
                  <a:srgbClr val="175E53"/>
                </a:solidFill>
                <a:latin typeface="Calibri"/>
                <a:cs typeface="Calibri"/>
              </a:rPr>
              <a:t>all-pairs</a:t>
            </a:r>
            <a:r>
              <a:rPr sz="1898" spc="-2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898" dirty="0">
                <a:solidFill>
                  <a:srgbClr val="175E53"/>
                </a:solidFill>
                <a:latin typeface="Calibri"/>
                <a:cs typeface="Calibri"/>
              </a:rPr>
              <a:t>interactions</a:t>
            </a:r>
            <a:r>
              <a:rPr sz="1898" spc="9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898" spc="-4" dirty="0">
                <a:solidFill>
                  <a:srgbClr val="175E53"/>
                </a:solidFill>
                <a:latin typeface="Calibri"/>
                <a:cs typeface="Calibri"/>
              </a:rPr>
              <a:t>with</a:t>
            </a:r>
            <a:r>
              <a:rPr sz="1898" spc="17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898" dirty="0">
                <a:solidFill>
                  <a:srgbClr val="175E53"/>
                </a:solidFill>
                <a:latin typeface="Calibri"/>
                <a:cs typeface="Calibri"/>
              </a:rPr>
              <a:t>a</a:t>
            </a:r>
            <a:r>
              <a:rPr sz="1898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898" spc="-4" dirty="0">
                <a:solidFill>
                  <a:srgbClr val="175E53"/>
                </a:solidFill>
                <a:latin typeface="Calibri"/>
                <a:cs typeface="Calibri"/>
              </a:rPr>
              <a:t>family</a:t>
            </a:r>
            <a:r>
              <a:rPr sz="1898" spc="-1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898" spc="-4" dirty="0">
                <a:solidFill>
                  <a:srgbClr val="175E53"/>
                </a:solidFill>
                <a:latin typeface="Calibri"/>
                <a:cs typeface="Calibri"/>
              </a:rPr>
              <a:t>of</a:t>
            </a:r>
            <a:r>
              <a:rPr sz="189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898" spc="-4" dirty="0">
                <a:solidFill>
                  <a:srgbClr val="175E53"/>
                </a:solidFill>
                <a:latin typeface="Calibri"/>
                <a:cs typeface="Calibri"/>
              </a:rPr>
              <a:t>other</a:t>
            </a:r>
            <a:r>
              <a:rPr sz="1898" spc="9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898" dirty="0">
                <a:solidFill>
                  <a:srgbClr val="175E53"/>
                </a:solidFill>
                <a:latin typeface="Calibri"/>
                <a:cs typeface="Calibri"/>
              </a:rPr>
              <a:t>interactions,</a:t>
            </a:r>
            <a:r>
              <a:rPr sz="1898" spc="29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898" b="1" spc="-4" dirty="0">
                <a:solidFill>
                  <a:srgbClr val="175E53"/>
                </a:solidFill>
                <a:latin typeface="Calibri"/>
                <a:cs typeface="Calibri"/>
              </a:rPr>
              <a:t>like</a:t>
            </a:r>
            <a:r>
              <a:rPr sz="1898" b="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898" b="1" spc="-4" dirty="0">
                <a:solidFill>
                  <a:srgbClr val="175E53"/>
                </a:solidFill>
                <a:latin typeface="Calibri"/>
                <a:cs typeface="Calibri"/>
              </a:rPr>
              <a:t>local </a:t>
            </a:r>
            <a:r>
              <a:rPr sz="1898" b="1" spc="-417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898" b="1" spc="-4" dirty="0">
                <a:solidFill>
                  <a:srgbClr val="175E53"/>
                </a:solidFill>
                <a:latin typeface="Calibri"/>
                <a:cs typeface="Calibri"/>
              </a:rPr>
              <a:t>windows</a:t>
            </a:r>
            <a:r>
              <a:rPr sz="1898" spc="-4" dirty="0">
                <a:solidFill>
                  <a:srgbClr val="175E53"/>
                </a:solidFill>
                <a:latin typeface="Calibri"/>
                <a:cs typeface="Calibri"/>
              </a:rPr>
              <a:t>,</a:t>
            </a:r>
            <a:r>
              <a:rPr sz="1898" spc="-1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898" b="1" dirty="0">
                <a:solidFill>
                  <a:srgbClr val="175E53"/>
                </a:solidFill>
                <a:latin typeface="Calibri"/>
                <a:cs typeface="Calibri"/>
              </a:rPr>
              <a:t>looking at</a:t>
            </a:r>
            <a:r>
              <a:rPr sz="1898" b="1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898" b="1" spc="-4" dirty="0">
                <a:solidFill>
                  <a:srgbClr val="175E53"/>
                </a:solidFill>
                <a:latin typeface="Calibri"/>
                <a:cs typeface="Calibri"/>
              </a:rPr>
              <a:t>everything</a:t>
            </a:r>
            <a:r>
              <a:rPr sz="1898" spc="-4" dirty="0">
                <a:solidFill>
                  <a:srgbClr val="175E53"/>
                </a:solidFill>
                <a:latin typeface="Calibri"/>
                <a:cs typeface="Calibri"/>
              </a:rPr>
              <a:t>,</a:t>
            </a:r>
            <a:r>
              <a:rPr sz="1898" spc="-1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898" dirty="0">
                <a:solidFill>
                  <a:srgbClr val="175E53"/>
                </a:solidFill>
                <a:latin typeface="Calibri"/>
                <a:cs typeface="Calibri"/>
              </a:rPr>
              <a:t>and</a:t>
            </a:r>
            <a:r>
              <a:rPr sz="1898" spc="-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898" b="1" spc="-4" dirty="0">
                <a:solidFill>
                  <a:srgbClr val="175E53"/>
                </a:solidFill>
                <a:latin typeface="Calibri"/>
                <a:cs typeface="Calibri"/>
              </a:rPr>
              <a:t>random </a:t>
            </a:r>
            <a:r>
              <a:rPr sz="1898" b="1" dirty="0">
                <a:solidFill>
                  <a:srgbClr val="175E53"/>
                </a:solidFill>
                <a:latin typeface="Calibri"/>
                <a:cs typeface="Calibri"/>
              </a:rPr>
              <a:t>interactions</a:t>
            </a:r>
            <a:r>
              <a:rPr sz="1898" dirty="0">
                <a:solidFill>
                  <a:srgbClr val="175E53"/>
                </a:solidFill>
                <a:latin typeface="Calibri"/>
                <a:cs typeface="Calibri"/>
              </a:rPr>
              <a:t>.</a:t>
            </a:r>
            <a:endParaRPr sz="1898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8567" y="4230711"/>
            <a:ext cx="7985035" cy="2064858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0570467-68FE-489E-85BE-C3F6EF31E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1083374"/>
          </a:xfrm>
        </p:spPr>
        <p:txBody>
          <a:bodyPr/>
          <a:lstStyle/>
          <a:p>
            <a:r>
              <a:rPr lang="en-US" sz="3520" spc="9" dirty="0">
                <a:latin typeface="Calibri"/>
                <a:cs typeface="Calibri"/>
              </a:rPr>
              <a:t>Recent</a:t>
            </a:r>
            <a:r>
              <a:rPr lang="en-US" sz="3520" spc="-21" dirty="0">
                <a:latin typeface="Calibri"/>
                <a:cs typeface="Calibri"/>
              </a:rPr>
              <a:t> </a:t>
            </a:r>
            <a:r>
              <a:rPr lang="en-US" sz="3520" spc="9" dirty="0">
                <a:latin typeface="Calibri"/>
                <a:cs typeface="Calibri"/>
              </a:rPr>
              <a:t>work</a:t>
            </a:r>
            <a:r>
              <a:rPr lang="en-US" sz="3520" spc="4" dirty="0">
                <a:latin typeface="Calibri"/>
                <a:cs typeface="Calibri"/>
              </a:rPr>
              <a:t> on</a:t>
            </a:r>
            <a:r>
              <a:rPr lang="en-US" sz="3520" spc="9" dirty="0">
                <a:latin typeface="Calibri"/>
                <a:cs typeface="Calibri"/>
              </a:rPr>
              <a:t> </a:t>
            </a:r>
            <a:r>
              <a:rPr lang="en-US" sz="3520" spc="4" dirty="0">
                <a:latin typeface="Calibri"/>
                <a:cs typeface="Calibri"/>
              </a:rPr>
              <a:t>improving</a:t>
            </a:r>
            <a:r>
              <a:rPr lang="en-US" sz="3520" spc="17" dirty="0">
                <a:latin typeface="Calibri"/>
                <a:cs typeface="Calibri"/>
              </a:rPr>
              <a:t> </a:t>
            </a:r>
            <a:r>
              <a:rPr lang="en-US" sz="3520" spc="4" dirty="0">
                <a:latin typeface="Calibri"/>
                <a:cs typeface="Calibri"/>
              </a:rPr>
              <a:t>on</a:t>
            </a:r>
            <a:r>
              <a:rPr lang="en-US" sz="3520" spc="-4" dirty="0">
                <a:latin typeface="Calibri"/>
                <a:cs typeface="Calibri"/>
              </a:rPr>
              <a:t> </a:t>
            </a:r>
            <a:r>
              <a:rPr lang="en-US" sz="3520" spc="4" dirty="0">
                <a:latin typeface="Calibri"/>
                <a:cs typeface="Calibri"/>
              </a:rPr>
              <a:t>quadratic</a:t>
            </a:r>
            <a:r>
              <a:rPr lang="en-US" sz="3520" spc="-12" dirty="0">
                <a:latin typeface="Calibri"/>
                <a:cs typeface="Calibri"/>
              </a:rPr>
              <a:t> </a:t>
            </a:r>
            <a:r>
              <a:rPr lang="en-US" sz="3520" spc="9" dirty="0">
                <a:latin typeface="Calibri"/>
                <a:cs typeface="Calibri"/>
              </a:rPr>
              <a:t>self-attention</a:t>
            </a:r>
            <a:r>
              <a:rPr lang="en-US" sz="3520" dirty="0">
                <a:latin typeface="Calibri"/>
                <a:cs typeface="Calibri"/>
              </a:rPr>
              <a:t> </a:t>
            </a:r>
            <a:r>
              <a:rPr lang="en-US" sz="3520" spc="4" dirty="0">
                <a:latin typeface="Calibri"/>
                <a:cs typeface="Calibri"/>
              </a:rPr>
              <a:t>cost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693473-7471-4600-AB62-EC6956996EC6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99618037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00157" y="2011357"/>
            <a:ext cx="1543860" cy="303176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>
              <a:spcBef>
                <a:spcPts val="87"/>
              </a:spcBef>
            </a:pPr>
            <a:r>
              <a:rPr sz="1898" dirty="0">
                <a:latin typeface="Calibri"/>
                <a:cs typeface="Calibri"/>
              </a:rPr>
              <a:t>In modern</a:t>
            </a:r>
            <a:r>
              <a:rPr sz="1898" spc="-5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NLP: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0157" y="2358372"/>
            <a:ext cx="4568714" cy="3422299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293370" indent="-282893">
              <a:spcBef>
                <a:spcPts val="87"/>
              </a:spcBef>
              <a:buClr>
                <a:srgbClr val="8B1515"/>
              </a:buClr>
              <a:buFont typeface="Arial"/>
              <a:buChar char="•"/>
              <a:tabLst>
                <a:tab pos="292846" algn="l"/>
                <a:tab pos="293370" algn="l"/>
              </a:tabLst>
            </a:pPr>
            <a:r>
              <a:rPr sz="1898" spc="-4" dirty="0">
                <a:latin typeface="Calibri"/>
                <a:cs typeface="Calibri"/>
              </a:rPr>
              <a:t>All (or almost </a:t>
            </a:r>
            <a:r>
              <a:rPr sz="1898" dirty="0">
                <a:latin typeface="Calibri"/>
                <a:cs typeface="Calibri"/>
              </a:rPr>
              <a:t>all) parameters in</a:t>
            </a:r>
            <a:r>
              <a:rPr sz="1898" spc="-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NLP</a:t>
            </a:r>
          </a:p>
          <a:p>
            <a:pPr marL="292846"/>
            <a:r>
              <a:rPr sz="1898" spc="-4" dirty="0">
                <a:latin typeface="Calibri"/>
                <a:cs typeface="Calibri"/>
              </a:rPr>
              <a:t>networks </a:t>
            </a:r>
            <a:r>
              <a:rPr sz="1898" dirty="0">
                <a:latin typeface="Calibri"/>
                <a:cs typeface="Calibri"/>
              </a:rPr>
              <a:t>are initialized via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b="1" dirty="0">
                <a:latin typeface="Calibri"/>
                <a:cs typeface="Calibri"/>
              </a:rPr>
              <a:t>pretraining</a:t>
            </a:r>
            <a:r>
              <a:rPr sz="1898" dirty="0">
                <a:latin typeface="Calibri"/>
                <a:cs typeface="Calibri"/>
              </a:rPr>
              <a:t>.</a:t>
            </a:r>
          </a:p>
          <a:p>
            <a:pPr marL="292846" marR="4191" indent="-282893">
              <a:spcBef>
                <a:spcPts val="454"/>
              </a:spcBef>
              <a:buClr>
                <a:srgbClr val="8B1515"/>
              </a:buClr>
              <a:buFont typeface="Arial"/>
              <a:buChar char="•"/>
              <a:tabLst>
                <a:tab pos="292846" algn="l"/>
                <a:tab pos="293370" algn="l"/>
              </a:tabLst>
            </a:pPr>
            <a:r>
              <a:rPr sz="1898" dirty="0">
                <a:latin typeface="Calibri"/>
                <a:cs typeface="Calibri"/>
              </a:rPr>
              <a:t>Pretraining methods </a:t>
            </a:r>
            <a:r>
              <a:rPr sz="1898" spc="-4" dirty="0">
                <a:latin typeface="Calibri"/>
                <a:cs typeface="Calibri"/>
              </a:rPr>
              <a:t>hide parts of </a:t>
            </a:r>
            <a:r>
              <a:rPr sz="1898" dirty="0">
                <a:latin typeface="Calibri"/>
                <a:cs typeface="Calibri"/>
              </a:rPr>
              <a:t>the input  </a:t>
            </a:r>
            <a:r>
              <a:rPr sz="1898" spc="-4" dirty="0">
                <a:latin typeface="Calibri"/>
                <a:cs typeface="Calibri"/>
              </a:rPr>
              <a:t>from the model, </a:t>
            </a:r>
            <a:r>
              <a:rPr sz="1898" dirty="0">
                <a:latin typeface="Calibri"/>
                <a:cs typeface="Calibri"/>
              </a:rPr>
              <a:t>and train the </a:t>
            </a:r>
            <a:r>
              <a:rPr sz="1898" spc="-4" dirty="0">
                <a:latin typeface="Calibri"/>
                <a:cs typeface="Calibri"/>
              </a:rPr>
              <a:t>model </a:t>
            </a:r>
            <a:r>
              <a:rPr sz="1898" spc="-9" dirty="0">
                <a:latin typeface="Calibri"/>
                <a:cs typeface="Calibri"/>
              </a:rPr>
              <a:t>to  </a:t>
            </a:r>
            <a:r>
              <a:rPr sz="1898" dirty="0">
                <a:latin typeface="Calibri"/>
                <a:cs typeface="Calibri"/>
              </a:rPr>
              <a:t>reconstruct those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parts.</a:t>
            </a:r>
            <a:endParaRPr sz="1898" dirty="0">
              <a:latin typeface="Calibri"/>
              <a:cs typeface="Calibri"/>
            </a:endParaRPr>
          </a:p>
          <a:p>
            <a:pPr>
              <a:spcBef>
                <a:spcPts val="17"/>
              </a:spcBef>
              <a:buClr>
                <a:srgbClr val="8B1515"/>
              </a:buClr>
              <a:buFont typeface="Arial"/>
              <a:buChar char="•"/>
            </a:pPr>
            <a:endParaRPr sz="2599" dirty="0">
              <a:latin typeface="Calibri"/>
              <a:cs typeface="Calibri"/>
            </a:endParaRPr>
          </a:p>
          <a:p>
            <a:pPr marL="292846" marR="416481" indent="-282893">
              <a:spcBef>
                <a:spcPts val="4"/>
              </a:spcBef>
              <a:buClr>
                <a:srgbClr val="8B1515"/>
              </a:buClr>
              <a:buFont typeface="Arial"/>
              <a:buChar char="•"/>
              <a:tabLst>
                <a:tab pos="292846" algn="l"/>
                <a:tab pos="293370" algn="l"/>
              </a:tabLst>
            </a:pPr>
            <a:r>
              <a:rPr sz="1898" dirty="0">
                <a:latin typeface="Calibri"/>
                <a:cs typeface="Calibri"/>
              </a:rPr>
              <a:t>This </a:t>
            </a:r>
            <a:r>
              <a:rPr sz="1898" spc="-4" dirty="0">
                <a:latin typeface="Calibri"/>
                <a:cs typeface="Calibri"/>
              </a:rPr>
              <a:t>has </a:t>
            </a:r>
            <a:r>
              <a:rPr sz="1898" dirty="0">
                <a:latin typeface="Calibri"/>
                <a:cs typeface="Calibri"/>
              </a:rPr>
              <a:t>been exceptionally effective at  </a:t>
            </a:r>
            <a:r>
              <a:rPr sz="1898" spc="-4" dirty="0">
                <a:latin typeface="Calibri"/>
                <a:cs typeface="Calibri"/>
              </a:rPr>
              <a:t>building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strong:</a:t>
            </a:r>
            <a:endParaRPr sz="1898" dirty="0">
              <a:latin typeface="Calibri"/>
              <a:cs typeface="Calibri"/>
            </a:endParaRPr>
          </a:p>
          <a:p>
            <a:pPr marL="576263" lvl="1" indent="-189119">
              <a:spcBef>
                <a:spcPts val="429"/>
              </a:spcBef>
              <a:buClr>
                <a:srgbClr val="007B92"/>
              </a:buClr>
              <a:buFont typeface="Arial"/>
              <a:buChar char="•"/>
              <a:tabLst>
                <a:tab pos="575739" algn="l"/>
                <a:tab pos="576263" algn="l"/>
              </a:tabLst>
            </a:pPr>
            <a:r>
              <a:rPr sz="1733" b="1" spc="-4" dirty="0">
                <a:latin typeface="Calibri"/>
                <a:cs typeface="Calibri"/>
              </a:rPr>
              <a:t>representations </a:t>
            </a:r>
            <a:r>
              <a:rPr sz="1733" b="1" dirty="0">
                <a:latin typeface="Calibri"/>
                <a:cs typeface="Calibri"/>
              </a:rPr>
              <a:t>of</a:t>
            </a:r>
            <a:r>
              <a:rPr sz="1733" b="1" spc="4" dirty="0">
                <a:latin typeface="Calibri"/>
                <a:cs typeface="Calibri"/>
              </a:rPr>
              <a:t> </a:t>
            </a:r>
            <a:r>
              <a:rPr sz="1733" b="1" dirty="0">
                <a:latin typeface="Calibri"/>
                <a:cs typeface="Calibri"/>
              </a:rPr>
              <a:t>language</a:t>
            </a:r>
            <a:endParaRPr sz="1733" dirty="0">
              <a:latin typeface="Calibri"/>
              <a:cs typeface="Calibri"/>
            </a:endParaRPr>
          </a:p>
          <a:p>
            <a:pPr marL="576263" lvl="1" indent="-189119">
              <a:spcBef>
                <a:spcPts val="417"/>
              </a:spcBef>
              <a:buClr>
                <a:srgbClr val="007B92"/>
              </a:buClr>
              <a:buFont typeface="Arial"/>
              <a:buChar char="•"/>
              <a:tabLst>
                <a:tab pos="575739" algn="l"/>
                <a:tab pos="576263" algn="l"/>
              </a:tabLst>
            </a:pPr>
            <a:r>
              <a:rPr sz="1733" b="1" spc="-4" dirty="0">
                <a:latin typeface="Calibri"/>
                <a:cs typeface="Calibri"/>
              </a:rPr>
              <a:t>parameter </a:t>
            </a:r>
            <a:r>
              <a:rPr sz="1733" b="1" dirty="0">
                <a:latin typeface="Calibri"/>
                <a:cs typeface="Calibri"/>
              </a:rPr>
              <a:t>initializations </a:t>
            </a:r>
            <a:r>
              <a:rPr sz="1733" spc="-4" dirty="0">
                <a:latin typeface="Calibri"/>
                <a:cs typeface="Calibri"/>
              </a:rPr>
              <a:t>for strong</a:t>
            </a:r>
            <a:r>
              <a:rPr sz="1733" spc="-25" dirty="0">
                <a:latin typeface="Calibri"/>
                <a:cs typeface="Calibri"/>
              </a:rPr>
              <a:t> </a:t>
            </a:r>
            <a:r>
              <a:rPr sz="1733" dirty="0">
                <a:latin typeface="Calibri"/>
                <a:cs typeface="Calibri"/>
              </a:rPr>
              <a:t>NLP</a:t>
            </a:r>
          </a:p>
          <a:p>
            <a:pPr marL="575739">
              <a:spcBef>
                <a:spcPts val="4"/>
              </a:spcBef>
            </a:pPr>
            <a:r>
              <a:rPr sz="1733" dirty="0">
                <a:latin typeface="Calibri"/>
                <a:cs typeface="Calibri"/>
              </a:rPr>
              <a:t>models.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5970918" y="2943225"/>
            <a:ext cx="1695260" cy="1525524"/>
            <a:chOff x="7237476" y="2286000"/>
            <a:chExt cx="2054860" cy="1849120"/>
          </a:xfrm>
        </p:grpSpPr>
        <p:sp>
          <p:nvSpPr>
            <p:cNvPr id="6" name="object 6"/>
            <p:cNvSpPr/>
            <p:nvPr/>
          </p:nvSpPr>
          <p:spPr>
            <a:xfrm>
              <a:off x="7237476" y="2293619"/>
              <a:ext cx="913130" cy="485140"/>
            </a:xfrm>
            <a:custGeom>
              <a:avLst/>
              <a:gdLst/>
              <a:ahLst/>
              <a:cxnLst/>
              <a:rect l="l" t="t" r="r" b="b"/>
              <a:pathLst>
                <a:path w="913129" h="485139">
                  <a:moveTo>
                    <a:pt x="150876" y="1524"/>
                  </a:moveTo>
                  <a:lnTo>
                    <a:pt x="0" y="1524"/>
                  </a:lnTo>
                  <a:lnTo>
                    <a:pt x="0" y="484632"/>
                  </a:lnTo>
                  <a:lnTo>
                    <a:pt x="150876" y="484632"/>
                  </a:lnTo>
                  <a:lnTo>
                    <a:pt x="150876" y="1524"/>
                  </a:lnTo>
                  <a:close/>
                </a:path>
                <a:path w="913129" h="485139">
                  <a:moveTo>
                    <a:pt x="531876" y="0"/>
                  </a:moveTo>
                  <a:lnTo>
                    <a:pt x="381000" y="0"/>
                  </a:lnTo>
                  <a:lnTo>
                    <a:pt x="381000" y="483108"/>
                  </a:lnTo>
                  <a:lnTo>
                    <a:pt x="531876" y="483108"/>
                  </a:lnTo>
                  <a:lnTo>
                    <a:pt x="531876" y="0"/>
                  </a:lnTo>
                  <a:close/>
                </a:path>
                <a:path w="913129" h="485139">
                  <a:moveTo>
                    <a:pt x="912876" y="0"/>
                  </a:moveTo>
                  <a:lnTo>
                    <a:pt x="762000" y="0"/>
                  </a:lnTo>
                  <a:lnTo>
                    <a:pt x="762000" y="483108"/>
                  </a:lnTo>
                  <a:lnTo>
                    <a:pt x="912876" y="483108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7" name="object 7"/>
            <p:cNvSpPr/>
            <p:nvPr/>
          </p:nvSpPr>
          <p:spPr>
            <a:xfrm>
              <a:off x="7769352" y="2487676"/>
              <a:ext cx="229997" cy="765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8" name="object 8"/>
            <p:cNvSpPr/>
            <p:nvPr/>
          </p:nvSpPr>
          <p:spPr>
            <a:xfrm>
              <a:off x="7388352" y="2498343"/>
              <a:ext cx="229997" cy="765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9" name="object 9"/>
            <p:cNvSpPr/>
            <p:nvPr/>
          </p:nvSpPr>
          <p:spPr>
            <a:xfrm>
              <a:off x="8380476" y="228752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0" name="object 10"/>
            <p:cNvSpPr/>
            <p:nvPr/>
          </p:nvSpPr>
          <p:spPr>
            <a:xfrm>
              <a:off x="8150352" y="2498343"/>
              <a:ext cx="229997" cy="765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1" name="object 11"/>
            <p:cNvSpPr/>
            <p:nvPr/>
          </p:nvSpPr>
          <p:spPr>
            <a:xfrm>
              <a:off x="8759952" y="2286000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2" name="object 12"/>
            <p:cNvSpPr/>
            <p:nvPr/>
          </p:nvSpPr>
          <p:spPr>
            <a:xfrm>
              <a:off x="8531352" y="2498343"/>
              <a:ext cx="229997" cy="765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3" name="object 13"/>
            <p:cNvSpPr/>
            <p:nvPr/>
          </p:nvSpPr>
          <p:spPr>
            <a:xfrm>
              <a:off x="9140952" y="2286000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4" name="object 14"/>
            <p:cNvSpPr/>
            <p:nvPr/>
          </p:nvSpPr>
          <p:spPr>
            <a:xfrm>
              <a:off x="8910827" y="2498343"/>
              <a:ext cx="229997" cy="7658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5" name="object 15"/>
            <p:cNvSpPr/>
            <p:nvPr/>
          </p:nvSpPr>
          <p:spPr>
            <a:xfrm>
              <a:off x="7237476" y="2965703"/>
              <a:ext cx="532130" cy="483234"/>
            </a:xfrm>
            <a:custGeom>
              <a:avLst/>
              <a:gdLst/>
              <a:ahLst/>
              <a:cxnLst/>
              <a:rect l="l" t="t" r="r" b="b"/>
              <a:pathLst>
                <a:path w="532129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532129" h="483235">
                  <a:moveTo>
                    <a:pt x="531876" y="0"/>
                  </a:moveTo>
                  <a:lnTo>
                    <a:pt x="381000" y="0"/>
                  </a:lnTo>
                  <a:lnTo>
                    <a:pt x="381000" y="481584"/>
                  </a:lnTo>
                  <a:lnTo>
                    <a:pt x="531876" y="481584"/>
                  </a:lnTo>
                  <a:lnTo>
                    <a:pt x="531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6" name="object 16"/>
            <p:cNvSpPr/>
            <p:nvPr/>
          </p:nvSpPr>
          <p:spPr>
            <a:xfrm>
              <a:off x="7388352" y="3168903"/>
              <a:ext cx="229997" cy="765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7" name="object 17"/>
            <p:cNvSpPr/>
            <p:nvPr/>
          </p:nvSpPr>
          <p:spPr>
            <a:xfrm>
              <a:off x="7999476" y="2965704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8" name="object 18"/>
            <p:cNvSpPr/>
            <p:nvPr/>
          </p:nvSpPr>
          <p:spPr>
            <a:xfrm>
              <a:off x="7769352" y="3159760"/>
              <a:ext cx="229997" cy="7658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9" name="object 19"/>
            <p:cNvSpPr/>
            <p:nvPr/>
          </p:nvSpPr>
          <p:spPr>
            <a:xfrm>
              <a:off x="8380476" y="2958083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150875" y="483108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0" name="object 20"/>
            <p:cNvSpPr/>
            <p:nvPr/>
          </p:nvSpPr>
          <p:spPr>
            <a:xfrm>
              <a:off x="8150352" y="3168903"/>
              <a:ext cx="229997" cy="765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1" name="object 21"/>
            <p:cNvSpPr/>
            <p:nvPr/>
          </p:nvSpPr>
          <p:spPr>
            <a:xfrm>
              <a:off x="8759952" y="29580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2" name="object 22"/>
            <p:cNvSpPr/>
            <p:nvPr/>
          </p:nvSpPr>
          <p:spPr>
            <a:xfrm>
              <a:off x="8531352" y="3168903"/>
              <a:ext cx="229997" cy="765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3" name="object 23"/>
            <p:cNvSpPr/>
            <p:nvPr/>
          </p:nvSpPr>
          <p:spPr>
            <a:xfrm>
              <a:off x="9140952" y="29580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4" name="object 24"/>
            <p:cNvSpPr/>
            <p:nvPr/>
          </p:nvSpPr>
          <p:spPr>
            <a:xfrm>
              <a:off x="8910827" y="3168903"/>
              <a:ext cx="229997" cy="7658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5" name="object 25"/>
            <p:cNvSpPr/>
            <p:nvPr/>
          </p:nvSpPr>
          <p:spPr>
            <a:xfrm>
              <a:off x="7274052" y="2778251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6" name="object 26"/>
            <p:cNvSpPr/>
            <p:nvPr/>
          </p:nvSpPr>
          <p:spPr>
            <a:xfrm>
              <a:off x="7655052" y="2776727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7" name="object 27"/>
            <p:cNvSpPr/>
            <p:nvPr/>
          </p:nvSpPr>
          <p:spPr>
            <a:xfrm>
              <a:off x="8036052" y="2776727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8" name="object 28"/>
            <p:cNvSpPr/>
            <p:nvPr/>
          </p:nvSpPr>
          <p:spPr>
            <a:xfrm>
              <a:off x="8417052" y="27675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9" name="object 29"/>
            <p:cNvSpPr/>
            <p:nvPr/>
          </p:nvSpPr>
          <p:spPr>
            <a:xfrm>
              <a:off x="8798052" y="27675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0" name="object 30"/>
            <p:cNvSpPr/>
            <p:nvPr/>
          </p:nvSpPr>
          <p:spPr>
            <a:xfrm>
              <a:off x="9179052" y="27675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1" name="object 31"/>
            <p:cNvSpPr/>
            <p:nvPr/>
          </p:nvSpPr>
          <p:spPr>
            <a:xfrm>
              <a:off x="7237476" y="3653027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2" name="object 32"/>
            <p:cNvSpPr/>
            <p:nvPr/>
          </p:nvSpPr>
          <p:spPr>
            <a:xfrm>
              <a:off x="7274052" y="3464052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3" name="object 33"/>
            <p:cNvSpPr/>
            <p:nvPr/>
          </p:nvSpPr>
          <p:spPr>
            <a:xfrm>
              <a:off x="7618476" y="365150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4" name="object 34"/>
            <p:cNvSpPr/>
            <p:nvPr/>
          </p:nvSpPr>
          <p:spPr>
            <a:xfrm>
              <a:off x="7655052" y="3462527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5" name="object 35"/>
            <p:cNvSpPr/>
            <p:nvPr/>
          </p:nvSpPr>
          <p:spPr>
            <a:xfrm>
              <a:off x="7999476" y="365150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6" name="object 36"/>
            <p:cNvSpPr/>
            <p:nvPr/>
          </p:nvSpPr>
          <p:spPr>
            <a:xfrm>
              <a:off x="8036052" y="3462527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7" name="object 37"/>
            <p:cNvSpPr/>
            <p:nvPr/>
          </p:nvSpPr>
          <p:spPr>
            <a:xfrm>
              <a:off x="8380476" y="3643883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8" name="object 38"/>
            <p:cNvSpPr/>
            <p:nvPr/>
          </p:nvSpPr>
          <p:spPr>
            <a:xfrm>
              <a:off x="8417052" y="34533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9" name="object 39"/>
            <p:cNvSpPr/>
            <p:nvPr/>
          </p:nvSpPr>
          <p:spPr>
            <a:xfrm>
              <a:off x="8759952" y="3642360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0" name="object 40"/>
            <p:cNvSpPr/>
            <p:nvPr/>
          </p:nvSpPr>
          <p:spPr>
            <a:xfrm>
              <a:off x="8798052" y="34533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1" name="object 41"/>
            <p:cNvSpPr/>
            <p:nvPr/>
          </p:nvSpPr>
          <p:spPr>
            <a:xfrm>
              <a:off x="9140952" y="3642360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2" name="object 42"/>
            <p:cNvSpPr/>
            <p:nvPr/>
          </p:nvSpPr>
          <p:spPr>
            <a:xfrm>
              <a:off x="9179052" y="34533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6302949" y="4553931"/>
            <a:ext cx="1471041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i="1" dirty="0">
                <a:latin typeface="Calibri"/>
                <a:cs typeface="Calibri"/>
              </a:rPr>
              <a:t>… the </a:t>
            </a:r>
            <a:r>
              <a:rPr sz="1485" i="1" spc="-4" dirty="0">
                <a:latin typeface="Calibri"/>
                <a:cs typeface="Calibri"/>
              </a:rPr>
              <a:t>movie </a:t>
            </a:r>
            <a:r>
              <a:rPr sz="1485" i="1" dirty="0">
                <a:latin typeface="Calibri"/>
                <a:cs typeface="Calibri"/>
              </a:rPr>
              <a:t>was</a:t>
            </a:r>
            <a:r>
              <a:rPr sz="1485" i="1" spc="-62" dirty="0">
                <a:latin typeface="Calibri"/>
                <a:cs typeface="Calibri"/>
              </a:rPr>
              <a:t> </a:t>
            </a:r>
            <a:r>
              <a:rPr sz="1485" i="1" dirty="0">
                <a:latin typeface="Calibri"/>
                <a:cs typeface="Calibri"/>
              </a:rPr>
              <a:t>…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957087" y="2675422"/>
            <a:ext cx="1702594" cy="216360"/>
          </a:xfrm>
          <a:custGeom>
            <a:avLst/>
            <a:gdLst/>
            <a:ahLst/>
            <a:cxnLst/>
            <a:rect l="l" t="t" r="r" b="b"/>
            <a:pathLst>
              <a:path w="2063750" h="262255">
                <a:moveTo>
                  <a:pt x="1224534" y="0"/>
                </a:moveTo>
                <a:lnTo>
                  <a:pt x="838962" y="0"/>
                </a:lnTo>
                <a:lnTo>
                  <a:pt x="0" y="262127"/>
                </a:lnTo>
                <a:lnTo>
                  <a:pt x="2063496" y="262127"/>
                </a:lnTo>
                <a:lnTo>
                  <a:pt x="1224534" y="0"/>
                </a:lnTo>
                <a:close/>
              </a:path>
            </a:pathLst>
          </a:custGeom>
          <a:solidFill>
            <a:srgbClr val="E34848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45" name="object 45"/>
          <p:cNvSpPr txBox="1"/>
          <p:nvPr/>
        </p:nvSpPr>
        <p:spPr>
          <a:xfrm>
            <a:off x="6768674" y="2275180"/>
            <a:ext cx="154020" cy="289358"/>
          </a:xfrm>
          <a:prstGeom prst="rect">
            <a:avLst/>
          </a:prstGeom>
        </p:spPr>
        <p:txBody>
          <a:bodyPr vert="horz" wrap="square" lIns="0" tIns="9954" rIns="0" bIns="0" rtlCol="0">
            <a:spAutoFit/>
          </a:bodyPr>
          <a:lstStyle/>
          <a:p>
            <a:pPr marL="10478">
              <a:spcBef>
                <a:spcPts val="78"/>
              </a:spcBef>
            </a:pPr>
            <a:r>
              <a:rPr sz="1815" spc="-1068" dirty="0">
                <a:latin typeface="Cambria Math"/>
                <a:cs typeface="Cambria Math"/>
              </a:rPr>
              <a:t>𝒚</a:t>
            </a:r>
            <a:endParaRPr sz="2723" baseline="1262" dirty="0">
              <a:latin typeface="Cambria Math"/>
              <a:cs typeface="Cambria Math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855612" y="2670391"/>
            <a:ext cx="266652" cy="1796892"/>
          </a:xfrm>
          <a:custGeom>
            <a:avLst/>
            <a:gdLst/>
            <a:ahLst/>
            <a:cxnLst/>
            <a:rect l="l" t="t" r="r" b="b"/>
            <a:pathLst>
              <a:path w="323215" h="2178050">
                <a:moveTo>
                  <a:pt x="0" y="2177796"/>
                </a:moveTo>
                <a:lnTo>
                  <a:pt x="62906" y="2175678"/>
                </a:lnTo>
                <a:lnTo>
                  <a:pt x="114252" y="2169906"/>
                </a:lnTo>
                <a:lnTo>
                  <a:pt x="148857" y="2161347"/>
                </a:lnTo>
                <a:lnTo>
                  <a:pt x="161544" y="2150872"/>
                </a:lnTo>
                <a:lnTo>
                  <a:pt x="161544" y="1115822"/>
                </a:lnTo>
                <a:lnTo>
                  <a:pt x="174230" y="1105346"/>
                </a:lnTo>
                <a:lnTo>
                  <a:pt x="208835" y="1096787"/>
                </a:lnTo>
                <a:lnTo>
                  <a:pt x="260181" y="1091015"/>
                </a:lnTo>
                <a:lnTo>
                  <a:pt x="323088" y="1088898"/>
                </a:lnTo>
                <a:lnTo>
                  <a:pt x="260181" y="1086780"/>
                </a:lnTo>
                <a:lnTo>
                  <a:pt x="208835" y="1081008"/>
                </a:lnTo>
                <a:lnTo>
                  <a:pt x="174230" y="1072449"/>
                </a:lnTo>
                <a:lnTo>
                  <a:pt x="161544" y="1061974"/>
                </a:lnTo>
                <a:lnTo>
                  <a:pt x="161544" y="26924"/>
                </a:lnTo>
                <a:lnTo>
                  <a:pt x="148857" y="16448"/>
                </a:lnTo>
                <a:lnTo>
                  <a:pt x="114252" y="7889"/>
                </a:lnTo>
                <a:lnTo>
                  <a:pt x="62906" y="2117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47" name="object 47"/>
          <p:cNvSpPr txBox="1"/>
          <p:nvPr/>
        </p:nvSpPr>
        <p:spPr>
          <a:xfrm>
            <a:off x="8268109" y="3413245"/>
            <a:ext cx="1344264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spc="-9" dirty="0">
                <a:latin typeface="Calibri"/>
                <a:cs typeface="Calibri"/>
              </a:rPr>
              <a:t>Pretrained</a:t>
            </a:r>
            <a:r>
              <a:rPr sz="1485" spc="-29" dirty="0">
                <a:latin typeface="Calibri"/>
                <a:cs typeface="Calibri"/>
              </a:rPr>
              <a:t> </a:t>
            </a:r>
            <a:r>
              <a:rPr sz="1485" spc="-9" dirty="0">
                <a:latin typeface="Calibri"/>
                <a:cs typeface="Calibri"/>
              </a:rPr>
              <a:t>jointly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947839" y="4490961"/>
            <a:ext cx="62865" cy="1257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49" name="object 49"/>
          <p:cNvSpPr txBox="1"/>
          <p:nvPr/>
        </p:nvSpPr>
        <p:spPr>
          <a:xfrm>
            <a:off x="6206139" y="5325388"/>
            <a:ext cx="3220260" cy="46762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76022" marR="4191" indent="-166068">
              <a:spcBef>
                <a:spcPts val="83"/>
              </a:spcBef>
            </a:pPr>
            <a:r>
              <a:rPr sz="1485" dirty="0">
                <a:solidFill>
                  <a:srgbClr val="175E53"/>
                </a:solidFill>
                <a:latin typeface="Calibri"/>
                <a:cs typeface="Calibri"/>
              </a:rPr>
              <a:t>[This model </a:t>
            </a:r>
            <a:r>
              <a:rPr sz="1485" spc="-4" dirty="0">
                <a:solidFill>
                  <a:srgbClr val="175E53"/>
                </a:solidFill>
                <a:latin typeface="Calibri"/>
                <a:cs typeface="Calibri"/>
              </a:rPr>
              <a:t>has </a:t>
            </a:r>
            <a:r>
              <a:rPr sz="1485" dirty="0">
                <a:solidFill>
                  <a:srgbClr val="175E53"/>
                </a:solidFill>
                <a:latin typeface="Calibri"/>
                <a:cs typeface="Calibri"/>
              </a:rPr>
              <a:t>learned </a:t>
            </a:r>
            <a:r>
              <a:rPr sz="1485" spc="-4" dirty="0">
                <a:solidFill>
                  <a:srgbClr val="175E53"/>
                </a:solidFill>
                <a:latin typeface="Calibri"/>
                <a:cs typeface="Calibri"/>
              </a:rPr>
              <a:t>how </a:t>
            </a:r>
            <a:r>
              <a:rPr sz="1485" spc="-9" dirty="0">
                <a:solidFill>
                  <a:srgbClr val="175E53"/>
                </a:solidFill>
                <a:latin typeface="Calibri"/>
                <a:cs typeface="Calibri"/>
              </a:rPr>
              <a:t>to represent  entire </a:t>
            </a:r>
            <a:r>
              <a:rPr sz="1485" spc="-4" dirty="0">
                <a:solidFill>
                  <a:srgbClr val="175E53"/>
                </a:solidFill>
                <a:latin typeface="Calibri"/>
                <a:cs typeface="Calibri"/>
              </a:rPr>
              <a:t>sentences </a:t>
            </a:r>
            <a:r>
              <a:rPr sz="1485" spc="-9" dirty="0">
                <a:solidFill>
                  <a:srgbClr val="175E53"/>
                </a:solidFill>
                <a:latin typeface="Calibri"/>
                <a:cs typeface="Calibri"/>
              </a:rPr>
              <a:t>through</a:t>
            </a:r>
            <a:r>
              <a:rPr sz="1485" spc="1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485" spc="-9" dirty="0">
                <a:solidFill>
                  <a:srgbClr val="175E53"/>
                </a:solidFill>
                <a:latin typeface="Calibri"/>
                <a:cs typeface="Calibri"/>
              </a:rPr>
              <a:t>pretraining]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52" name="Title 51">
            <a:extLst>
              <a:ext uri="{FF2B5EF4-FFF2-40B4-BE49-F238E27FC236}">
                <a16:creationId xmlns:a16="http://schemas.microsoft.com/office/drawing/2014/main" id="{4724C035-108B-4162-A715-0EB488119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541687"/>
          </a:xfrm>
        </p:spPr>
        <p:txBody>
          <a:bodyPr/>
          <a:lstStyle/>
          <a:p>
            <a:r>
              <a:rPr lang="en-US" sz="3520" dirty="0">
                <a:latin typeface="Calibri"/>
                <a:cs typeface="Calibri"/>
              </a:rPr>
              <a:t>Pretraining models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CBB72C8-9249-4750-AC5E-BB2AB69691C3}"/>
              </a:ext>
            </a:extLst>
          </p:cNvPr>
          <p:cNvSpPr txBox="1"/>
          <p:nvPr/>
        </p:nvSpPr>
        <p:spPr>
          <a:xfrm>
            <a:off x="0" y="7353401"/>
            <a:ext cx="1993944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Adapted from John Hewitt</a:t>
            </a:r>
          </a:p>
        </p:txBody>
      </p:sp>
    </p:spTree>
    <p:extLst>
      <p:ext uri="{BB962C8B-B14F-4D97-AF65-F5344CB8AC3E}">
        <p14:creationId xmlns:p14="http://schemas.microsoft.com/office/powerpoint/2010/main" val="41212395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00157" y="2011357"/>
            <a:ext cx="3459671" cy="303176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>
              <a:spcBef>
                <a:spcPts val="87"/>
              </a:spcBef>
            </a:pPr>
            <a:r>
              <a:rPr sz="1898" dirty="0">
                <a:latin typeface="Calibri"/>
                <a:cs typeface="Calibri"/>
              </a:rPr>
              <a:t>Recall the </a:t>
            </a:r>
            <a:r>
              <a:rPr sz="1898" b="1" dirty="0">
                <a:latin typeface="Calibri"/>
                <a:cs typeface="Calibri"/>
              </a:rPr>
              <a:t>language </a:t>
            </a:r>
            <a:r>
              <a:rPr sz="1898" b="1" spc="-4" dirty="0">
                <a:latin typeface="Calibri"/>
                <a:cs typeface="Calibri"/>
              </a:rPr>
              <a:t>modeling</a:t>
            </a:r>
            <a:r>
              <a:rPr sz="1898" b="1" spc="-17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task: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59007" y="2430876"/>
            <a:ext cx="389763" cy="223695"/>
          </a:xfrm>
          <a:custGeom>
            <a:avLst/>
            <a:gdLst/>
            <a:ahLst/>
            <a:cxnLst/>
            <a:rect l="l" t="t" r="r" b="b"/>
            <a:pathLst>
              <a:path w="472439" h="271144">
                <a:moveTo>
                  <a:pt x="471931" y="2031"/>
                </a:moveTo>
                <a:lnTo>
                  <a:pt x="449961" y="2031"/>
                </a:lnTo>
                <a:lnTo>
                  <a:pt x="449961" y="267969"/>
                </a:lnTo>
                <a:lnTo>
                  <a:pt x="471931" y="267969"/>
                </a:lnTo>
                <a:lnTo>
                  <a:pt x="471931" y="2031"/>
                </a:lnTo>
                <a:close/>
              </a:path>
              <a:path w="472439" h="271144">
                <a:moveTo>
                  <a:pt x="86359" y="0"/>
                </a:moveTo>
                <a:lnTo>
                  <a:pt x="49498" y="17414"/>
                </a:lnTo>
                <a:lnTo>
                  <a:pt x="22351" y="47497"/>
                </a:lnTo>
                <a:lnTo>
                  <a:pt x="5556" y="87804"/>
                </a:lnTo>
                <a:lnTo>
                  <a:pt x="0" y="135635"/>
                </a:lnTo>
                <a:lnTo>
                  <a:pt x="1383" y="160516"/>
                </a:lnTo>
                <a:lnTo>
                  <a:pt x="12483" y="204608"/>
                </a:lnTo>
                <a:lnTo>
                  <a:pt x="34603" y="240319"/>
                </a:lnTo>
                <a:lnTo>
                  <a:pt x="66694" y="264029"/>
                </a:lnTo>
                <a:lnTo>
                  <a:pt x="86359" y="271144"/>
                </a:lnTo>
                <a:lnTo>
                  <a:pt x="89788" y="260095"/>
                </a:lnTo>
                <a:lnTo>
                  <a:pt x="74360" y="253237"/>
                </a:lnTo>
                <a:lnTo>
                  <a:pt x="61039" y="243712"/>
                </a:lnTo>
                <a:lnTo>
                  <a:pt x="33692" y="199354"/>
                </a:lnTo>
                <a:lnTo>
                  <a:pt x="25640" y="158118"/>
                </a:lnTo>
                <a:lnTo>
                  <a:pt x="24637" y="134238"/>
                </a:lnTo>
                <a:lnTo>
                  <a:pt x="25640" y="111089"/>
                </a:lnTo>
                <a:lnTo>
                  <a:pt x="33692" y="70981"/>
                </a:lnTo>
                <a:lnTo>
                  <a:pt x="61150" y="27273"/>
                </a:lnTo>
                <a:lnTo>
                  <a:pt x="90296" y="11049"/>
                </a:lnTo>
                <a:lnTo>
                  <a:pt x="863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5" name="object 5"/>
          <p:cNvSpPr txBox="1"/>
          <p:nvPr/>
        </p:nvSpPr>
        <p:spPr>
          <a:xfrm>
            <a:off x="368725" y="2359628"/>
            <a:ext cx="4285821" cy="124402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324279" marR="84344" indent="-282893">
              <a:lnSpc>
                <a:spcPct val="99800"/>
              </a:lnSpc>
              <a:spcBef>
                <a:spcPts val="91"/>
              </a:spcBef>
              <a:buClr>
                <a:srgbClr val="8B1515"/>
              </a:buClr>
              <a:buFont typeface="Arial"/>
              <a:buChar char="•"/>
              <a:tabLst>
                <a:tab pos="324279" algn="l"/>
                <a:tab pos="324803" algn="l"/>
                <a:tab pos="1369409" algn="l"/>
              </a:tabLst>
            </a:pPr>
            <a:r>
              <a:rPr sz="1898" dirty="0">
                <a:latin typeface="Calibri"/>
                <a:cs typeface="Calibri"/>
              </a:rPr>
              <a:t>Model </a:t>
            </a:r>
            <a:r>
              <a:rPr sz="1898" spc="25" dirty="0">
                <a:latin typeface="Cambria Math"/>
                <a:cs typeface="Cambria Math"/>
              </a:rPr>
              <a:t>𝑝</a:t>
            </a:r>
            <a:r>
              <a:rPr sz="2042" spc="36" baseline="-15151" dirty="0">
                <a:latin typeface="Cambria Math"/>
                <a:cs typeface="Cambria Math"/>
              </a:rPr>
              <a:t>𝜃	</a:t>
            </a:r>
            <a:r>
              <a:rPr sz="1898" spc="4" dirty="0">
                <a:latin typeface="Cambria Math"/>
                <a:cs typeface="Cambria Math"/>
              </a:rPr>
              <a:t>𝑤</a:t>
            </a:r>
            <a:r>
              <a:rPr sz="2042" spc="6" baseline="-15151" dirty="0">
                <a:latin typeface="Cambria Math"/>
                <a:cs typeface="Cambria Math"/>
              </a:rPr>
              <a:t>𝑡 </a:t>
            </a:r>
            <a:r>
              <a:rPr lang="en-US" sz="2042" spc="6" baseline="-15151" dirty="0">
                <a:latin typeface="Cambria Math"/>
                <a:cs typeface="Cambria Math"/>
              </a:rPr>
              <a:t>  </a:t>
            </a:r>
            <a:r>
              <a:rPr sz="1898" spc="17" dirty="0">
                <a:latin typeface="Cambria Math"/>
                <a:cs typeface="Cambria Math"/>
              </a:rPr>
              <a:t>𝑤</a:t>
            </a:r>
            <a:r>
              <a:rPr sz="2042" spc="25" baseline="-15151" dirty="0">
                <a:latin typeface="Cambria Math"/>
                <a:cs typeface="Cambria Math"/>
              </a:rPr>
              <a:t>1:𝑡−1</a:t>
            </a:r>
            <a:r>
              <a:rPr sz="1898" spc="17" dirty="0">
                <a:latin typeface="Cambria Math"/>
                <a:cs typeface="Cambria Math"/>
              </a:rPr>
              <a:t>)</a:t>
            </a:r>
            <a:r>
              <a:rPr sz="1898" spc="17" dirty="0">
                <a:latin typeface="Calibri"/>
                <a:cs typeface="Calibri"/>
              </a:rPr>
              <a:t>, </a:t>
            </a:r>
            <a:r>
              <a:rPr sz="1898" dirty="0">
                <a:latin typeface="Calibri"/>
                <a:cs typeface="Calibri"/>
              </a:rPr>
              <a:t>the </a:t>
            </a:r>
            <a:r>
              <a:rPr sz="1898" spc="-4" dirty="0">
                <a:latin typeface="Calibri"/>
                <a:cs typeface="Calibri"/>
              </a:rPr>
              <a:t>probability  distribution over </a:t>
            </a:r>
            <a:r>
              <a:rPr sz="1898" dirty="0">
                <a:latin typeface="Calibri"/>
                <a:cs typeface="Calibri"/>
              </a:rPr>
              <a:t>words given </a:t>
            </a:r>
            <a:r>
              <a:rPr sz="1898" spc="-4" dirty="0">
                <a:latin typeface="Calibri"/>
                <a:cs typeface="Calibri"/>
              </a:rPr>
              <a:t>their past  contexts.</a:t>
            </a:r>
            <a:endParaRPr sz="1898" dirty="0">
              <a:latin typeface="Calibri"/>
              <a:cs typeface="Calibri"/>
            </a:endParaRPr>
          </a:p>
          <a:p>
            <a:pPr marL="324803" indent="-282893">
              <a:spcBef>
                <a:spcPts val="454"/>
              </a:spcBef>
              <a:buClr>
                <a:srgbClr val="8B1515"/>
              </a:buClr>
              <a:buFont typeface="Arial"/>
              <a:buChar char="•"/>
              <a:tabLst>
                <a:tab pos="324279" algn="l"/>
                <a:tab pos="324803" algn="l"/>
              </a:tabLst>
            </a:pPr>
            <a:r>
              <a:rPr sz="1898" dirty="0">
                <a:latin typeface="Calibri"/>
                <a:cs typeface="Calibri"/>
              </a:rPr>
              <a:t>There’s </a:t>
            </a:r>
            <a:r>
              <a:rPr sz="1898" spc="-4" dirty="0">
                <a:latin typeface="Calibri"/>
                <a:cs typeface="Calibri"/>
              </a:rPr>
              <a:t>lots of data </a:t>
            </a:r>
            <a:r>
              <a:rPr sz="1898" dirty="0">
                <a:latin typeface="Calibri"/>
                <a:cs typeface="Calibri"/>
              </a:rPr>
              <a:t>for this! </a:t>
            </a:r>
            <a:r>
              <a:rPr sz="1898" spc="-9" dirty="0">
                <a:latin typeface="Calibri"/>
                <a:cs typeface="Calibri"/>
              </a:rPr>
              <a:t>(In</a:t>
            </a:r>
            <a:r>
              <a:rPr sz="1898" spc="-17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English.)</a:t>
            </a:r>
            <a:endParaRPr sz="1898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0157" y="3978298"/>
            <a:ext cx="4014454" cy="303176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>
              <a:spcBef>
                <a:spcPts val="87"/>
              </a:spcBef>
            </a:pPr>
            <a:r>
              <a:rPr sz="1898" b="1" spc="-4" dirty="0">
                <a:latin typeface="Calibri"/>
                <a:cs typeface="Calibri"/>
              </a:rPr>
              <a:t>Pretraining </a:t>
            </a:r>
            <a:r>
              <a:rPr sz="1898" b="1" dirty="0">
                <a:latin typeface="Calibri"/>
                <a:cs typeface="Calibri"/>
              </a:rPr>
              <a:t>through language</a:t>
            </a:r>
            <a:r>
              <a:rPr sz="1898" b="1" spc="-50" dirty="0">
                <a:latin typeface="Calibri"/>
                <a:cs typeface="Calibri"/>
              </a:rPr>
              <a:t> </a:t>
            </a:r>
            <a:r>
              <a:rPr sz="1898" b="1" spc="-4" dirty="0">
                <a:latin typeface="Calibri"/>
                <a:cs typeface="Calibri"/>
              </a:rPr>
              <a:t>modeling: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0157" y="4325313"/>
            <a:ext cx="4602766" cy="950902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292846" marR="4191" indent="-282893">
              <a:spcBef>
                <a:spcPts val="83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1898" spc="-4" dirty="0">
                <a:latin typeface="Calibri"/>
                <a:cs typeface="Calibri"/>
              </a:rPr>
              <a:t>Train </a:t>
            </a:r>
            <a:r>
              <a:rPr sz="1898" dirty="0">
                <a:latin typeface="Calibri"/>
                <a:cs typeface="Calibri"/>
              </a:rPr>
              <a:t>a neural </a:t>
            </a:r>
            <a:r>
              <a:rPr sz="1898" spc="-4" dirty="0">
                <a:latin typeface="Calibri"/>
                <a:cs typeface="Calibri"/>
              </a:rPr>
              <a:t>network </a:t>
            </a:r>
            <a:r>
              <a:rPr sz="1898" dirty="0">
                <a:latin typeface="Calibri"/>
                <a:cs typeface="Calibri"/>
              </a:rPr>
              <a:t>to perform language  modeling </a:t>
            </a:r>
            <a:r>
              <a:rPr sz="1898" spc="-4" dirty="0">
                <a:latin typeface="Calibri"/>
                <a:cs typeface="Calibri"/>
              </a:rPr>
              <a:t>on </a:t>
            </a:r>
            <a:r>
              <a:rPr sz="1898" dirty="0">
                <a:latin typeface="Calibri"/>
                <a:cs typeface="Calibri"/>
              </a:rPr>
              <a:t>a </a:t>
            </a:r>
            <a:r>
              <a:rPr sz="1898" spc="-4" dirty="0">
                <a:latin typeface="Calibri"/>
                <a:cs typeface="Calibri"/>
              </a:rPr>
              <a:t>large </a:t>
            </a:r>
            <a:r>
              <a:rPr sz="1898" dirty="0">
                <a:latin typeface="Calibri"/>
                <a:cs typeface="Calibri"/>
              </a:rPr>
              <a:t>amount </a:t>
            </a:r>
            <a:r>
              <a:rPr sz="1898" spc="-4" dirty="0">
                <a:latin typeface="Calibri"/>
                <a:cs typeface="Calibri"/>
              </a:rPr>
              <a:t>of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text.</a:t>
            </a:r>
            <a:endParaRPr sz="1898">
              <a:latin typeface="Calibri"/>
              <a:cs typeface="Calibri"/>
            </a:endParaRPr>
          </a:p>
          <a:p>
            <a:pPr marL="293370" indent="-282893">
              <a:spcBef>
                <a:spcPts val="458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1898" spc="-4" dirty="0">
                <a:latin typeface="Calibri"/>
                <a:cs typeface="Calibri"/>
              </a:rPr>
              <a:t>Save </a:t>
            </a:r>
            <a:r>
              <a:rPr sz="1898" dirty="0">
                <a:latin typeface="Calibri"/>
                <a:cs typeface="Calibri"/>
              </a:rPr>
              <a:t>the </a:t>
            </a:r>
            <a:r>
              <a:rPr sz="1898" spc="-4" dirty="0">
                <a:latin typeface="Calibri"/>
                <a:cs typeface="Calibri"/>
              </a:rPr>
              <a:t>network</a:t>
            </a:r>
            <a:r>
              <a:rPr sz="1898" spc="17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parameters.</a:t>
            </a:r>
            <a:endParaRPr sz="1898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841259" y="3127891"/>
            <a:ext cx="3273170" cy="1544384"/>
            <a:chOff x="7080313" y="2509837"/>
            <a:chExt cx="3967479" cy="1871980"/>
          </a:xfrm>
        </p:grpSpPr>
        <p:sp>
          <p:nvSpPr>
            <p:cNvPr id="9" name="object 9"/>
            <p:cNvSpPr/>
            <p:nvPr/>
          </p:nvSpPr>
          <p:spPr>
            <a:xfrm>
              <a:off x="7237476" y="2534411"/>
              <a:ext cx="913130" cy="483234"/>
            </a:xfrm>
            <a:custGeom>
              <a:avLst/>
              <a:gdLst/>
              <a:ahLst/>
              <a:cxnLst/>
              <a:rect l="l" t="t" r="r" b="b"/>
              <a:pathLst>
                <a:path w="913129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913129" h="483235">
                  <a:moveTo>
                    <a:pt x="912876" y="0"/>
                  </a:moveTo>
                  <a:lnTo>
                    <a:pt x="762000" y="0"/>
                  </a:lnTo>
                  <a:lnTo>
                    <a:pt x="762000" y="483108"/>
                  </a:lnTo>
                  <a:lnTo>
                    <a:pt x="912876" y="483108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0" name="object 10"/>
            <p:cNvSpPr/>
            <p:nvPr/>
          </p:nvSpPr>
          <p:spPr>
            <a:xfrm>
              <a:off x="7388352" y="2737231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69">
                  <a:moveTo>
                    <a:pt x="76073" y="1143"/>
                  </a:moveTo>
                  <a:lnTo>
                    <a:pt x="0" y="39370"/>
                  </a:lnTo>
                  <a:lnTo>
                    <a:pt x="76326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3" y="1143"/>
                  </a:lnTo>
                  <a:close/>
                </a:path>
                <a:path w="611504" h="77469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4" h="77469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69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4" h="77469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69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4" h="77469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1" name="object 11"/>
            <p:cNvSpPr/>
            <p:nvPr/>
          </p:nvSpPr>
          <p:spPr>
            <a:xfrm>
              <a:off x="8685276" y="2543555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2" name="object 12"/>
            <p:cNvSpPr/>
            <p:nvPr/>
          </p:nvSpPr>
          <p:spPr>
            <a:xfrm>
              <a:off x="8150352" y="2738247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8" y="5841"/>
                  </a:moveTo>
                  <a:lnTo>
                    <a:pt x="459717" y="37652"/>
                  </a:lnTo>
                  <a:lnTo>
                    <a:pt x="472440" y="37845"/>
                  </a:lnTo>
                  <a:lnTo>
                    <a:pt x="472186" y="50545"/>
                  </a:lnTo>
                  <a:lnTo>
                    <a:pt x="459502" y="50545"/>
                  </a:lnTo>
                  <a:lnTo>
                    <a:pt x="458977" y="82041"/>
                  </a:lnTo>
                  <a:lnTo>
                    <a:pt x="524685" y="50545"/>
                  </a:lnTo>
                  <a:lnTo>
                    <a:pt x="472186" y="50545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1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6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5"/>
                  </a:lnTo>
                  <a:lnTo>
                    <a:pt x="472440" y="37845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3" name="object 13"/>
            <p:cNvSpPr/>
            <p:nvPr/>
          </p:nvSpPr>
          <p:spPr>
            <a:xfrm>
              <a:off x="9372600" y="2543555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4" name="object 14"/>
            <p:cNvSpPr/>
            <p:nvPr/>
          </p:nvSpPr>
          <p:spPr>
            <a:xfrm>
              <a:off x="8836152" y="2746247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5" name="object 15"/>
            <p:cNvSpPr/>
            <p:nvPr/>
          </p:nvSpPr>
          <p:spPr>
            <a:xfrm>
              <a:off x="10059924" y="2543555"/>
              <a:ext cx="149860" cy="481965"/>
            </a:xfrm>
            <a:custGeom>
              <a:avLst/>
              <a:gdLst/>
              <a:ahLst/>
              <a:cxnLst/>
              <a:rect l="l" t="t" r="r" b="b"/>
              <a:pathLst>
                <a:path w="149859" h="481964">
                  <a:moveTo>
                    <a:pt x="149351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49351" y="481584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6" name="object 16"/>
            <p:cNvSpPr/>
            <p:nvPr/>
          </p:nvSpPr>
          <p:spPr>
            <a:xfrm>
              <a:off x="9523476" y="2746247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7" name="object 17"/>
            <p:cNvSpPr/>
            <p:nvPr/>
          </p:nvSpPr>
          <p:spPr>
            <a:xfrm>
              <a:off x="10745723" y="2543555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209276" y="2746247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9" name="object 19"/>
            <p:cNvSpPr/>
            <p:nvPr/>
          </p:nvSpPr>
          <p:spPr>
            <a:xfrm>
              <a:off x="7237476" y="3206495"/>
              <a:ext cx="913130" cy="483234"/>
            </a:xfrm>
            <a:custGeom>
              <a:avLst/>
              <a:gdLst/>
              <a:ahLst/>
              <a:cxnLst/>
              <a:rect l="l" t="t" r="r" b="b"/>
              <a:pathLst>
                <a:path w="913129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913129" h="483235">
                  <a:moveTo>
                    <a:pt x="912876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2876" y="481584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0" name="object 20"/>
            <p:cNvSpPr/>
            <p:nvPr/>
          </p:nvSpPr>
          <p:spPr>
            <a:xfrm>
              <a:off x="7388352" y="3409314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70">
                  <a:moveTo>
                    <a:pt x="76073" y="1143"/>
                  </a:moveTo>
                  <a:lnTo>
                    <a:pt x="0" y="39370"/>
                  </a:lnTo>
                  <a:lnTo>
                    <a:pt x="76326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3" y="1143"/>
                  </a:lnTo>
                  <a:close/>
                </a:path>
                <a:path w="611504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4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4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4" h="77470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1" name="object 21"/>
            <p:cNvSpPr/>
            <p:nvPr/>
          </p:nvSpPr>
          <p:spPr>
            <a:xfrm>
              <a:off x="8685276" y="3214116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2" name="object 22"/>
            <p:cNvSpPr/>
            <p:nvPr/>
          </p:nvSpPr>
          <p:spPr>
            <a:xfrm>
              <a:off x="8150352" y="3410330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6"/>
                  </a:lnTo>
                  <a:lnTo>
                    <a:pt x="472186" y="50546"/>
                  </a:lnTo>
                  <a:lnTo>
                    <a:pt x="459502" y="50546"/>
                  </a:lnTo>
                  <a:lnTo>
                    <a:pt x="458977" y="82042"/>
                  </a:lnTo>
                  <a:lnTo>
                    <a:pt x="524685" y="50546"/>
                  </a:lnTo>
                  <a:lnTo>
                    <a:pt x="472186" y="50546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7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6"/>
                  </a:lnTo>
                  <a:lnTo>
                    <a:pt x="472440" y="37846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3" name="object 23"/>
            <p:cNvSpPr/>
            <p:nvPr/>
          </p:nvSpPr>
          <p:spPr>
            <a:xfrm>
              <a:off x="9372600" y="3214116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4" name="object 24"/>
            <p:cNvSpPr/>
            <p:nvPr/>
          </p:nvSpPr>
          <p:spPr>
            <a:xfrm>
              <a:off x="8836152" y="3416808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5" name="object 25"/>
            <p:cNvSpPr/>
            <p:nvPr/>
          </p:nvSpPr>
          <p:spPr>
            <a:xfrm>
              <a:off x="10059924" y="3214116"/>
              <a:ext cx="149860" cy="481965"/>
            </a:xfrm>
            <a:custGeom>
              <a:avLst/>
              <a:gdLst/>
              <a:ahLst/>
              <a:cxnLst/>
              <a:rect l="l" t="t" r="r" b="b"/>
              <a:pathLst>
                <a:path w="149859" h="481964">
                  <a:moveTo>
                    <a:pt x="149351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49351" y="481584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6" name="object 26"/>
            <p:cNvSpPr/>
            <p:nvPr/>
          </p:nvSpPr>
          <p:spPr>
            <a:xfrm>
              <a:off x="9523476" y="3416808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7" name="object 27"/>
            <p:cNvSpPr/>
            <p:nvPr/>
          </p:nvSpPr>
          <p:spPr>
            <a:xfrm>
              <a:off x="10745723" y="3214116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8" name="object 28"/>
            <p:cNvSpPr/>
            <p:nvPr/>
          </p:nvSpPr>
          <p:spPr>
            <a:xfrm>
              <a:off x="10209276" y="3416808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9" name="object 29"/>
            <p:cNvSpPr/>
            <p:nvPr/>
          </p:nvSpPr>
          <p:spPr>
            <a:xfrm>
              <a:off x="7274052" y="3017519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0" name="object 30"/>
            <p:cNvSpPr/>
            <p:nvPr/>
          </p:nvSpPr>
          <p:spPr>
            <a:xfrm>
              <a:off x="8036052" y="3017519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1" name="object 31"/>
            <p:cNvSpPr/>
            <p:nvPr/>
          </p:nvSpPr>
          <p:spPr>
            <a:xfrm>
              <a:off x="8723376" y="3025140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2" name="object 32"/>
            <p:cNvSpPr/>
            <p:nvPr/>
          </p:nvSpPr>
          <p:spPr>
            <a:xfrm>
              <a:off x="9409176" y="302361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3" name="object 33"/>
            <p:cNvSpPr/>
            <p:nvPr/>
          </p:nvSpPr>
          <p:spPr>
            <a:xfrm>
              <a:off x="10096500" y="3025140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4" name="object 34"/>
            <p:cNvSpPr/>
            <p:nvPr/>
          </p:nvSpPr>
          <p:spPr>
            <a:xfrm>
              <a:off x="10783823" y="3025140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5" name="object 35"/>
            <p:cNvSpPr/>
            <p:nvPr/>
          </p:nvSpPr>
          <p:spPr>
            <a:xfrm>
              <a:off x="7085076" y="2514600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3743452" y="0"/>
                  </a:moveTo>
                  <a:lnTo>
                    <a:pt x="214375" y="0"/>
                  </a:lnTo>
                  <a:lnTo>
                    <a:pt x="165231" y="5663"/>
                  </a:lnTo>
                  <a:lnTo>
                    <a:pt x="120113" y="21795"/>
                  </a:lnTo>
                  <a:lnTo>
                    <a:pt x="80308" y="47106"/>
                  </a:lnTo>
                  <a:lnTo>
                    <a:pt x="47106" y="80308"/>
                  </a:lnTo>
                  <a:lnTo>
                    <a:pt x="21795" y="120113"/>
                  </a:lnTo>
                  <a:lnTo>
                    <a:pt x="5663" y="165231"/>
                  </a:lnTo>
                  <a:lnTo>
                    <a:pt x="0" y="214375"/>
                  </a:lnTo>
                  <a:lnTo>
                    <a:pt x="0" y="1071879"/>
                  </a:lnTo>
                  <a:lnTo>
                    <a:pt x="5663" y="1121024"/>
                  </a:lnTo>
                  <a:lnTo>
                    <a:pt x="21795" y="1166142"/>
                  </a:lnTo>
                  <a:lnTo>
                    <a:pt x="47106" y="1205947"/>
                  </a:lnTo>
                  <a:lnTo>
                    <a:pt x="80308" y="1239149"/>
                  </a:lnTo>
                  <a:lnTo>
                    <a:pt x="120113" y="1264460"/>
                  </a:lnTo>
                  <a:lnTo>
                    <a:pt x="165231" y="1280592"/>
                  </a:lnTo>
                  <a:lnTo>
                    <a:pt x="214375" y="1286256"/>
                  </a:lnTo>
                  <a:lnTo>
                    <a:pt x="3743452" y="1286256"/>
                  </a:lnTo>
                  <a:lnTo>
                    <a:pt x="3792596" y="1280592"/>
                  </a:lnTo>
                  <a:lnTo>
                    <a:pt x="3837714" y="1264460"/>
                  </a:lnTo>
                  <a:lnTo>
                    <a:pt x="3877519" y="1239149"/>
                  </a:lnTo>
                  <a:lnTo>
                    <a:pt x="3910721" y="1205947"/>
                  </a:lnTo>
                  <a:lnTo>
                    <a:pt x="3936032" y="1166142"/>
                  </a:lnTo>
                  <a:lnTo>
                    <a:pt x="3952164" y="1121024"/>
                  </a:lnTo>
                  <a:lnTo>
                    <a:pt x="3957828" y="1071879"/>
                  </a:lnTo>
                  <a:lnTo>
                    <a:pt x="3957828" y="214375"/>
                  </a:lnTo>
                  <a:lnTo>
                    <a:pt x="3952164" y="165231"/>
                  </a:lnTo>
                  <a:lnTo>
                    <a:pt x="3936032" y="120113"/>
                  </a:lnTo>
                  <a:lnTo>
                    <a:pt x="3910721" y="80308"/>
                  </a:lnTo>
                  <a:lnTo>
                    <a:pt x="3877519" y="47106"/>
                  </a:lnTo>
                  <a:lnTo>
                    <a:pt x="3837714" y="21795"/>
                  </a:lnTo>
                  <a:lnTo>
                    <a:pt x="3792596" y="5663"/>
                  </a:lnTo>
                  <a:lnTo>
                    <a:pt x="3743452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6" name="object 36"/>
            <p:cNvSpPr/>
            <p:nvPr/>
          </p:nvSpPr>
          <p:spPr>
            <a:xfrm>
              <a:off x="7085076" y="2514600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0" y="214375"/>
                  </a:moveTo>
                  <a:lnTo>
                    <a:pt x="5663" y="165231"/>
                  </a:lnTo>
                  <a:lnTo>
                    <a:pt x="21795" y="120113"/>
                  </a:lnTo>
                  <a:lnTo>
                    <a:pt x="47106" y="80308"/>
                  </a:lnTo>
                  <a:lnTo>
                    <a:pt x="80308" y="47106"/>
                  </a:lnTo>
                  <a:lnTo>
                    <a:pt x="120113" y="21795"/>
                  </a:lnTo>
                  <a:lnTo>
                    <a:pt x="165231" y="5663"/>
                  </a:lnTo>
                  <a:lnTo>
                    <a:pt x="214375" y="0"/>
                  </a:lnTo>
                  <a:lnTo>
                    <a:pt x="3743452" y="0"/>
                  </a:lnTo>
                  <a:lnTo>
                    <a:pt x="3792596" y="5663"/>
                  </a:lnTo>
                  <a:lnTo>
                    <a:pt x="3837714" y="21795"/>
                  </a:lnTo>
                  <a:lnTo>
                    <a:pt x="3877519" y="47106"/>
                  </a:lnTo>
                  <a:lnTo>
                    <a:pt x="3910721" y="80308"/>
                  </a:lnTo>
                  <a:lnTo>
                    <a:pt x="3936032" y="120113"/>
                  </a:lnTo>
                  <a:lnTo>
                    <a:pt x="3952164" y="165231"/>
                  </a:lnTo>
                  <a:lnTo>
                    <a:pt x="3957828" y="214375"/>
                  </a:lnTo>
                  <a:lnTo>
                    <a:pt x="3957828" y="1071879"/>
                  </a:lnTo>
                  <a:lnTo>
                    <a:pt x="3952164" y="1121024"/>
                  </a:lnTo>
                  <a:lnTo>
                    <a:pt x="3936032" y="1166142"/>
                  </a:lnTo>
                  <a:lnTo>
                    <a:pt x="3910721" y="1205947"/>
                  </a:lnTo>
                  <a:lnTo>
                    <a:pt x="3877519" y="1239149"/>
                  </a:lnTo>
                  <a:lnTo>
                    <a:pt x="3837714" y="1264460"/>
                  </a:lnTo>
                  <a:lnTo>
                    <a:pt x="3792596" y="1280592"/>
                  </a:lnTo>
                  <a:lnTo>
                    <a:pt x="3743452" y="1286256"/>
                  </a:lnTo>
                  <a:lnTo>
                    <a:pt x="214375" y="1286256"/>
                  </a:lnTo>
                  <a:lnTo>
                    <a:pt x="165231" y="1280592"/>
                  </a:lnTo>
                  <a:lnTo>
                    <a:pt x="120113" y="1264460"/>
                  </a:lnTo>
                  <a:lnTo>
                    <a:pt x="80308" y="1239149"/>
                  </a:lnTo>
                  <a:lnTo>
                    <a:pt x="47106" y="1205947"/>
                  </a:lnTo>
                  <a:lnTo>
                    <a:pt x="21795" y="1166142"/>
                  </a:lnTo>
                  <a:lnTo>
                    <a:pt x="5663" y="1121024"/>
                  </a:lnTo>
                  <a:lnTo>
                    <a:pt x="0" y="1071879"/>
                  </a:lnTo>
                  <a:lnTo>
                    <a:pt x="0" y="214375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7" name="object 37"/>
            <p:cNvSpPr/>
            <p:nvPr/>
          </p:nvSpPr>
          <p:spPr>
            <a:xfrm>
              <a:off x="7237476" y="3892308"/>
              <a:ext cx="3659504" cy="489584"/>
            </a:xfrm>
            <a:custGeom>
              <a:avLst/>
              <a:gdLst/>
              <a:ahLst/>
              <a:cxnLst/>
              <a:rect l="l" t="t" r="r" b="b"/>
              <a:pathLst>
                <a:path w="3659504" h="489585">
                  <a:moveTo>
                    <a:pt x="150876" y="1524"/>
                  </a:moveTo>
                  <a:lnTo>
                    <a:pt x="0" y="1524"/>
                  </a:lnTo>
                  <a:lnTo>
                    <a:pt x="0" y="483095"/>
                  </a:lnTo>
                  <a:lnTo>
                    <a:pt x="150876" y="483095"/>
                  </a:lnTo>
                  <a:lnTo>
                    <a:pt x="150876" y="1524"/>
                  </a:lnTo>
                  <a:close/>
                </a:path>
                <a:path w="3659504" h="489585">
                  <a:moveTo>
                    <a:pt x="912876" y="0"/>
                  </a:moveTo>
                  <a:lnTo>
                    <a:pt x="762000" y="0"/>
                  </a:lnTo>
                  <a:lnTo>
                    <a:pt x="762000" y="481571"/>
                  </a:lnTo>
                  <a:lnTo>
                    <a:pt x="912876" y="481571"/>
                  </a:lnTo>
                  <a:lnTo>
                    <a:pt x="912876" y="0"/>
                  </a:lnTo>
                  <a:close/>
                </a:path>
                <a:path w="3659504" h="489585">
                  <a:moveTo>
                    <a:pt x="1598676" y="7607"/>
                  </a:moveTo>
                  <a:lnTo>
                    <a:pt x="1447800" y="7607"/>
                  </a:lnTo>
                  <a:lnTo>
                    <a:pt x="1447800" y="489191"/>
                  </a:lnTo>
                  <a:lnTo>
                    <a:pt x="1598676" y="489191"/>
                  </a:lnTo>
                  <a:lnTo>
                    <a:pt x="1598676" y="7607"/>
                  </a:lnTo>
                  <a:close/>
                </a:path>
                <a:path w="3659504" h="489585">
                  <a:moveTo>
                    <a:pt x="2286000" y="7607"/>
                  </a:moveTo>
                  <a:lnTo>
                    <a:pt x="2135124" y="7607"/>
                  </a:lnTo>
                  <a:lnTo>
                    <a:pt x="2135124" y="489191"/>
                  </a:lnTo>
                  <a:lnTo>
                    <a:pt x="2286000" y="489191"/>
                  </a:lnTo>
                  <a:lnTo>
                    <a:pt x="2286000" y="7607"/>
                  </a:lnTo>
                  <a:close/>
                </a:path>
                <a:path w="3659504" h="489585">
                  <a:moveTo>
                    <a:pt x="2971800" y="7607"/>
                  </a:moveTo>
                  <a:lnTo>
                    <a:pt x="2822448" y="7607"/>
                  </a:lnTo>
                  <a:lnTo>
                    <a:pt x="2822448" y="489191"/>
                  </a:lnTo>
                  <a:lnTo>
                    <a:pt x="2971800" y="489191"/>
                  </a:lnTo>
                  <a:lnTo>
                    <a:pt x="2971800" y="7607"/>
                  </a:lnTo>
                  <a:close/>
                </a:path>
                <a:path w="3659504" h="489585">
                  <a:moveTo>
                    <a:pt x="3659124" y="7607"/>
                  </a:moveTo>
                  <a:lnTo>
                    <a:pt x="3508248" y="7607"/>
                  </a:lnTo>
                  <a:lnTo>
                    <a:pt x="3508248" y="489191"/>
                  </a:lnTo>
                  <a:lnTo>
                    <a:pt x="3659124" y="489191"/>
                  </a:lnTo>
                  <a:lnTo>
                    <a:pt x="3659124" y="7607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7027889" y="3335818"/>
            <a:ext cx="902113" cy="6898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207" spc="21" dirty="0">
                <a:latin typeface="Calibri"/>
                <a:cs typeface="Calibri"/>
              </a:rPr>
              <a:t>Dec</a:t>
            </a:r>
            <a:r>
              <a:rPr sz="2207" spc="12" dirty="0">
                <a:latin typeface="Calibri"/>
                <a:cs typeface="Calibri"/>
              </a:rPr>
              <a:t>o</a:t>
            </a:r>
            <a:r>
              <a:rPr sz="2207" spc="17" dirty="0">
                <a:latin typeface="Calibri"/>
                <a:cs typeface="Calibri"/>
              </a:rPr>
              <a:t>der</a:t>
            </a:r>
            <a:endParaRPr sz="2207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187802" y="3637570"/>
            <a:ext cx="2582180" cy="6898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207" spc="21" dirty="0">
                <a:latin typeface="Calibri"/>
                <a:cs typeface="Calibri"/>
              </a:rPr>
              <a:t>(Transformer, LSTM, </a:t>
            </a:r>
            <a:r>
              <a:rPr sz="2207" spc="-4" dirty="0">
                <a:latin typeface="Calibri"/>
                <a:cs typeface="Calibri"/>
              </a:rPr>
              <a:t>++</a:t>
            </a:r>
            <a:r>
              <a:rPr sz="2207" spc="-243" dirty="0">
                <a:latin typeface="Calibri"/>
                <a:cs typeface="Calibri"/>
              </a:rPr>
              <a:t> </a:t>
            </a:r>
            <a:r>
              <a:rPr sz="2207" spc="-4" dirty="0">
                <a:latin typeface="Calibri"/>
                <a:cs typeface="Calibri"/>
              </a:rPr>
              <a:t>)</a:t>
            </a:r>
            <a:endParaRPr sz="2207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867924" y="4744307"/>
            <a:ext cx="1450086" cy="2391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  <a:tabLst>
                <a:tab pos="616077" algn="l"/>
                <a:tab pos="1279303" algn="l"/>
              </a:tabLst>
            </a:pPr>
            <a:r>
              <a:rPr sz="2228" baseline="1543" dirty="0">
                <a:latin typeface="Calibri"/>
                <a:cs typeface="Calibri"/>
              </a:rPr>
              <a:t>I</a:t>
            </a:r>
            <a:r>
              <a:rPr sz="2228" spc="-36" baseline="1543" dirty="0">
                <a:latin typeface="Calibri"/>
                <a:cs typeface="Calibri"/>
              </a:rPr>
              <a:t>r</a:t>
            </a:r>
            <a:r>
              <a:rPr sz="2228" spc="-6" baseline="1543" dirty="0">
                <a:latin typeface="Calibri"/>
                <a:cs typeface="Calibri"/>
              </a:rPr>
              <a:t>o</a:t>
            </a:r>
            <a:r>
              <a:rPr sz="2228" baseline="1543" dirty="0">
                <a:latin typeface="Calibri"/>
                <a:cs typeface="Calibri"/>
              </a:rPr>
              <a:t>h	</a:t>
            </a:r>
            <a:r>
              <a:rPr sz="2228" spc="-12" baseline="1543" dirty="0">
                <a:latin typeface="Calibri"/>
                <a:cs typeface="Calibri"/>
              </a:rPr>
              <a:t>g</a:t>
            </a:r>
            <a:r>
              <a:rPr sz="2228" spc="-6" baseline="1543" dirty="0">
                <a:latin typeface="Calibri"/>
                <a:cs typeface="Calibri"/>
              </a:rPr>
              <a:t>oe</a:t>
            </a:r>
            <a:r>
              <a:rPr sz="2228" baseline="1543" dirty="0">
                <a:latin typeface="Calibri"/>
                <a:cs typeface="Calibri"/>
              </a:rPr>
              <a:t>s	</a:t>
            </a:r>
            <a:r>
              <a:rPr sz="1485" spc="-12" dirty="0">
                <a:latin typeface="Calibri"/>
                <a:cs typeface="Calibri"/>
              </a:rPr>
              <a:t>to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578062" y="4758871"/>
            <a:ext cx="435864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dirty="0">
                <a:latin typeface="Calibri"/>
                <a:cs typeface="Calibri"/>
              </a:rPr>
              <a:t>ma</a:t>
            </a:r>
            <a:r>
              <a:rPr sz="1485" spc="-50" dirty="0">
                <a:latin typeface="Calibri"/>
                <a:cs typeface="Calibri"/>
              </a:rPr>
              <a:t>k</a:t>
            </a:r>
            <a:r>
              <a:rPr sz="1485" dirty="0">
                <a:latin typeface="Calibri"/>
                <a:cs typeface="Calibri"/>
              </a:rPr>
              <a:t>e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165955" y="4764843"/>
            <a:ext cx="896874" cy="2391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  <a:tabLst>
                <a:tab pos="640699" algn="l"/>
              </a:tabLst>
            </a:pPr>
            <a:r>
              <a:rPr sz="2228" spc="-36" baseline="1543" dirty="0">
                <a:latin typeface="Calibri"/>
                <a:cs typeface="Calibri"/>
              </a:rPr>
              <a:t>t</a:t>
            </a:r>
            <a:r>
              <a:rPr sz="2228" baseline="1543" dirty="0">
                <a:latin typeface="Calibri"/>
                <a:cs typeface="Calibri"/>
              </a:rPr>
              <a:t>a</a:t>
            </a:r>
            <a:r>
              <a:rPr sz="2228" spc="-25" baseline="1543" dirty="0">
                <a:latin typeface="Calibri"/>
                <a:cs typeface="Calibri"/>
              </a:rPr>
              <a:t>s</a:t>
            </a:r>
            <a:r>
              <a:rPr sz="2228" baseline="1543" dirty="0">
                <a:latin typeface="Calibri"/>
                <a:cs typeface="Calibri"/>
              </a:rPr>
              <a:t>ty	</a:t>
            </a:r>
            <a:r>
              <a:rPr sz="1485" spc="-25" dirty="0">
                <a:latin typeface="Calibri"/>
                <a:cs typeface="Calibri"/>
              </a:rPr>
              <a:t>t</a:t>
            </a:r>
            <a:r>
              <a:rPr sz="1485" dirty="0">
                <a:latin typeface="Calibri"/>
                <a:cs typeface="Calibri"/>
              </a:rPr>
              <a:t>ea</a:t>
            </a:r>
            <a:endParaRPr sz="1485">
              <a:latin typeface="Calibri"/>
              <a:cs typeface="Calibri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6001093" y="3026206"/>
            <a:ext cx="2962513" cy="1248918"/>
            <a:chOff x="7274052" y="2386583"/>
            <a:chExt cx="3590925" cy="1513840"/>
          </a:xfrm>
        </p:grpSpPr>
        <p:sp>
          <p:nvSpPr>
            <p:cNvPr id="44" name="object 44"/>
            <p:cNvSpPr/>
            <p:nvPr/>
          </p:nvSpPr>
          <p:spPr>
            <a:xfrm>
              <a:off x="7274052" y="3703319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5" name="object 45"/>
            <p:cNvSpPr/>
            <p:nvPr/>
          </p:nvSpPr>
          <p:spPr>
            <a:xfrm>
              <a:off x="8036052" y="37017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6" name="object 46"/>
            <p:cNvSpPr/>
            <p:nvPr/>
          </p:nvSpPr>
          <p:spPr>
            <a:xfrm>
              <a:off x="8723376" y="3710939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7" name="object 47"/>
            <p:cNvSpPr/>
            <p:nvPr/>
          </p:nvSpPr>
          <p:spPr>
            <a:xfrm>
              <a:off x="9409176" y="3709416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8" name="object 48"/>
            <p:cNvSpPr/>
            <p:nvPr/>
          </p:nvSpPr>
          <p:spPr>
            <a:xfrm>
              <a:off x="10096500" y="3710939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9" name="object 49"/>
            <p:cNvSpPr/>
            <p:nvPr/>
          </p:nvSpPr>
          <p:spPr>
            <a:xfrm>
              <a:off x="10783823" y="3710939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50" name="object 50"/>
            <p:cNvSpPr/>
            <p:nvPr/>
          </p:nvSpPr>
          <p:spPr>
            <a:xfrm>
              <a:off x="7280148" y="2388107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51" name="object 51"/>
            <p:cNvSpPr/>
            <p:nvPr/>
          </p:nvSpPr>
          <p:spPr>
            <a:xfrm>
              <a:off x="8042148" y="2386583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52" name="object 52"/>
            <p:cNvSpPr/>
            <p:nvPr/>
          </p:nvSpPr>
          <p:spPr>
            <a:xfrm>
              <a:off x="8729472" y="2394203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53" name="object 53"/>
            <p:cNvSpPr/>
            <p:nvPr/>
          </p:nvSpPr>
          <p:spPr>
            <a:xfrm>
              <a:off x="9415272" y="2392679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54" name="object 54"/>
            <p:cNvSpPr/>
            <p:nvPr/>
          </p:nvSpPr>
          <p:spPr>
            <a:xfrm>
              <a:off x="10102596" y="2394203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55" name="object 55"/>
            <p:cNvSpPr/>
            <p:nvPr/>
          </p:nvSpPr>
          <p:spPr>
            <a:xfrm>
              <a:off x="10788396" y="2394203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5888773" y="2733569"/>
            <a:ext cx="376143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spc="-9" dirty="0">
                <a:latin typeface="Calibri"/>
                <a:cs typeface="Calibri"/>
              </a:rPr>
              <a:t>g</a:t>
            </a:r>
            <a:r>
              <a:rPr sz="1485" spc="-4" dirty="0">
                <a:latin typeface="Calibri"/>
                <a:cs typeface="Calibri"/>
              </a:rPr>
              <a:t>oes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63" name="Title 62">
            <a:extLst>
              <a:ext uri="{FF2B5EF4-FFF2-40B4-BE49-F238E27FC236}">
                <a16:creationId xmlns:a16="http://schemas.microsoft.com/office/drawing/2014/main" id="{34F9E717-99E3-4E6D-B7FA-C75DDDDFF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1083374"/>
          </a:xfrm>
        </p:spPr>
        <p:txBody>
          <a:bodyPr/>
          <a:lstStyle/>
          <a:p>
            <a:r>
              <a:rPr lang="en-US" sz="3520" spc="-4" dirty="0">
                <a:latin typeface="Calibri"/>
                <a:cs typeface="Calibri"/>
              </a:rPr>
              <a:t>Pretraining through </a:t>
            </a:r>
            <a:r>
              <a:rPr lang="en-US" sz="3520" dirty="0">
                <a:latin typeface="Calibri"/>
                <a:cs typeface="Calibri"/>
              </a:rPr>
              <a:t>language modeling </a:t>
            </a:r>
            <a:br>
              <a:rPr lang="en-US" sz="3520" dirty="0">
                <a:latin typeface="Calibri"/>
                <a:cs typeface="Calibri"/>
              </a:rPr>
            </a:br>
            <a:r>
              <a:rPr lang="en-US" sz="352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[Dai and </a:t>
            </a:r>
            <a:r>
              <a:rPr lang="en-US" sz="3520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Le,</a:t>
            </a:r>
            <a:r>
              <a:rPr lang="en-US" sz="3520" u="heavy" spc="83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lang="en-US" sz="3520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2015]</a:t>
            </a:r>
            <a:endParaRPr lang="en-US" dirty="0"/>
          </a:p>
        </p:txBody>
      </p:sp>
      <p:sp>
        <p:nvSpPr>
          <p:cNvPr id="57" name="object 57"/>
          <p:cNvSpPr txBox="1"/>
          <p:nvPr/>
        </p:nvSpPr>
        <p:spPr>
          <a:xfrm>
            <a:off x="6552105" y="2738076"/>
            <a:ext cx="180737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spc="-12" dirty="0">
                <a:latin typeface="Calibri"/>
                <a:cs typeface="Calibri"/>
              </a:rPr>
              <a:t>to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992893" y="2752953"/>
            <a:ext cx="435864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dirty="0">
                <a:latin typeface="Calibri"/>
                <a:cs typeface="Calibri"/>
              </a:rPr>
              <a:t>ma</a:t>
            </a:r>
            <a:r>
              <a:rPr sz="1485" spc="-50" dirty="0">
                <a:latin typeface="Calibri"/>
                <a:cs typeface="Calibri"/>
              </a:rPr>
              <a:t>k</a:t>
            </a:r>
            <a:r>
              <a:rPr sz="1485" dirty="0">
                <a:latin typeface="Calibri"/>
                <a:cs typeface="Calibri"/>
              </a:rPr>
              <a:t>e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580577" y="2752953"/>
            <a:ext cx="392382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spc="-25" dirty="0">
                <a:latin typeface="Calibri"/>
                <a:cs typeface="Calibri"/>
              </a:rPr>
              <a:t>t</a:t>
            </a:r>
            <a:r>
              <a:rPr sz="1485" dirty="0">
                <a:latin typeface="Calibri"/>
                <a:cs typeface="Calibri"/>
              </a:rPr>
              <a:t>a</a:t>
            </a:r>
            <a:r>
              <a:rPr sz="1485" spc="-17" dirty="0">
                <a:latin typeface="Calibri"/>
                <a:cs typeface="Calibri"/>
              </a:rPr>
              <a:t>s</a:t>
            </a:r>
            <a:r>
              <a:rPr sz="1485" dirty="0">
                <a:latin typeface="Calibri"/>
                <a:cs typeface="Calibri"/>
              </a:rPr>
              <a:t>ty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211530" y="2761965"/>
            <a:ext cx="874872" cy="2391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  <a:tabLst>
                <a:tab pos="533829" algn="l"/>
              </a:tabLst>
            </a:pPr>
            <a:r>
              <a:rPr sz="2228" spc="-36" baseline="1543" dirty="0">
                <a:latin typeface="Calibri"/>
                <a:cs typeface="Calibri"/>
              </a:rPr>
              <a:t>t</a:t>
            </a:r>
            <a:r>
              <a:rPr sz="2228" baseline="1543" dirty="0">
                <a:latin typeface="Calibri"/>
                <a:cs typeface="Calibri"/>
              </a:rPr>
              <a:t>ea	</a:t>
            </a:r>
            <a:r>
              <a:rPr sz="1485" spc="-4" dirty="0">
                <a:latin typeface="Calibri"/>
                <a:cs typeface="Calibri"/>
              </a:rPr>
              <a:t>END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C676544-59A5-4967-A7B7-C21AB0278B39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13004098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00157" y="2011357"/>
            <a:ext cx="7778496" cy="303176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>
              <a:spcBef>
                <a:spcPts val="87"/>
              </a:spcBef>
            </a:pPr>
            <a:r>
              <a:rPr sz="1898" dirty="0">
                <a:latin typeface="Calibri"/>
                <a:cs typeface="Calibri"/>
              </a:rPr>
              <a:t>Pretraining can improve NLP applications </a:t>
            </a:r>
            <a:r>
              <a:rPr sz="1898" spc="-4" dirty="0">
                <a:latin typeface="Calibri"/>
                <a:cs typeface="Calibri"/>
              </a:rPr>
              <a:t>by serving </a:t>
            </a:r>
            <a:r>
              <a:rPr sz="1898" dirty="0">
                <a:latin typeface="Calibri"/>
                <a:cs typeface="Calibri"/>
              </a:rPr>
              <a:t>as parameter</a:t>
            </a:r>
            <a:r>
              <a:rPr sz="1898" spc="-21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initialization.</a:t>
            </a:r>
            <a:endParaRPr sz="1898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79369" y="3969025"/>
            <a:ext cx="3273170" cy="1544384"/>
            <a:chOff x="944689" y="3529393"/>
            <a:chExt cx="3967479" cy="1871980"/>
          </a:xfrm>
        </p:grpSpPr>
        <p:sp>
          <p:nvSpPr>
            <p:cNvPr id="5" name="object 5"/>
            <p:cNvSpPr/>
            <p:nvPr/>
          </p:nvSpPr>
          <p:spPr>
            <a:xfrm>
              <a:off x="1101852" y="3553967"/>
              <a:ext cx="913130" cy="483234"/>
            </a:xfrm>
            <a:custGeom>
              <a:avLst/>
              <a:gdLst/>
              <a:ahLst/>
              <a:cxnLst/>
              <a:rect l="l" t="t" r="r" b="b"/>
              <a:pathLst>
                <a:path w="913130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913130" h="483235">
                  <a:moveTo>
                    <a:pt x="912876" y="0"/>
                  </a:moveTo>
                  <a:lnTo>
                    <a:pt x="762000" y="0"/>
                  </a:lnTo>
                  <a:lnTo>
                    <a:pt x="762000" y="483108"/>
                  </a:lnTo>
                  <a:lnTo>
                    <a:pt x="912876" y="483108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6" name="object 6"/>
            <p:cNvSpPr/>
            <p:nvPr/>
          </p:nvSpPr>
          <p:spPr>
            <a:xfrm>
              <a:off x="1252728" y="3756786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5" h="77470">
                  <a:moveTo>
                    <a:pt x="76072" y="1143"/>
                  </a:moveTo>
                  <a:lnTo>
                    <a:pt x="0" y="39369"/>
                  </a:lnTo>
                  <a:lnTo>
                    <a:pt x="76327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2" y="1143"/>
                  </a:lnTo>
                  <a:close/>
                </a:path>
                <a:path w="611505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5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5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5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5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5" h="77470">
                  <a:moveTo>
                    <a:pt x="534923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7" name="object 7"/>
            <p:cNvSpPr/>
            <p:nvPr/>
          </p:nvSpPr>
          <p:spPr>
            <a:xfrm>
              <a:off x="2549652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30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8" name="object 8"/>
            <p:cNvSpPr/>
            <p:nvPr/>
          </p:nvSpPr>
          <p:spPr>
            <a:xfrm>
              <a:off x="2014727" y="3757802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39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6"/>
                  </a:lnTo>
                  <a:lnTo>
                    <a:pt x="472186" y="50546"/>
                  </a:lnTo>
                  <a:lnTo>
                    <a:pt x="459502" y="50546"/>
                  </a:lnTo>
                  <a:lnTo>
                    <a:pt x="458978" y="82042"/>
                  </a:lnTo>
                  <a:lnTo>
                    <a:pt x="524685" y="50546"/>
                  </a:lnTo>
                  <a:lnTo>
                    <a:pt x="472186" y="50546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39" h="82550">
                  <a:moveTo>
                    <a:pt x="76835" y="0"/>
                  </a:moveTo>
                  <a:lnTo>
                    <a:pt x="0" y="36957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7" y="31623"/>
                  </a:lnTo>
                  <a:lnTo>
                    <a:pt x="76307" y="31623"/>
                  </a:lnTo>
                  <a:lnTo>
                    <a:pt x="76835" y="0"/>
                  </a:lnTo>
                  <a:close/>
                </a:path>
                <a:path w="535939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6"/>
                  </a:lnTo>
                  <a:lnTo>
                    <a:pt x="472440" y="37846"/>
                  </a:lnTo>
                  <a:lnTo>
                    <a:pt x="459717" y="37652"/>
                  </a:lnTo>
                  <a:close/>
                </a:path>
                <a:path w="535939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39" h="82550">
                  <a:moveTo>
                    <a:pt x="63627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7" y="31623"/>
                  </a:lnTo>
                  <a:close/>
                </a:path>
                <a:path w="535939" h="82550">
                  <a:moveTo>
                    <a:pt x="76307" y="31623"/>
                  </a:moveTo>
                  <a:lnTo>
                    <a:pt x="63627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9" name="object 9"/>
            <p:cNvSpPr/>
            <p:nvPr/>
          </p:nvSpPr>
          <p:spPr>
            <a:xfrm>
              <a:off x="3236975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0" name="object 10"/>
            <p:cNvSpPr/>
            <p:nvPr/>
          </p:nvSpPr>
          <p:spPr>
            <a:xfrm>
              <a:off x="2700528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1" name="object 11"/>
            <p:cNvSpPr/>
            <p:nvPr/>
          </p:nvSpPr>
          <p:spPr>
            <a:xfrm>
              <a:off x="3922775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2" name="object 12"/>
            <p:cNvSpPr/>
            <p:nvPr/>
          </p:nvSpPr>
          <p:spPr>
            <a:xfrm>
              <a:off x="3387852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3" name="object 13"/>
            <p:cNvSpPr/>
            <p:nvPr/>
          </p:nvSpPr>
          <p:spPr>
            <a:xfrm>
              <a:off x="4610099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4" name="object 14"/>
            <p:cNvSpPr/>
            <p:nvPr/>
          </p:nvSpPr>
          <p:spPr>
            <a:xfrm>
              <a:off x="4073652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5" name="object 15"/>
            <p:cNvSpPr/>
            <p:nvPr/>
          </p:nvSpPr>
          <p:spPr>
            <a:xfrm>
              <a:off x="1101852" y="4226051"/>
              <a:ext cx="913130" cy="483234"/>
            </a:xfrm>
            <a:custGeom>
              <a:avLst/>
              <a:gdLst/>
              <a:ahLst/>
              <a:cxnLst/>
              <a:rect l="l" t="t" r="r" b="b"/>
              <a:pathLst>
                <a:path w="913130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913130" h="483235">
                  <a:moveTo>
                    <a:pt x="912876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2876" y="481584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6" name="object 16"/>
            <p:cNvSpPr/>
            <p:nvPr/>
          </p:nvSpPr>
          <p:spPr>
            <a:xfrm>
              <a:off x="1252728" y="4428870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5" h="77470">
                  <a:moveTo>
                    <a:pt x="76072" y="1142"/>
                  </a:moveTo>
                  <a:lnTo>
                    <a:pt x="0" y="39369"/>
                  </a:lnTo>
                  <a:lnTo>
                    <a:pt x="76327" y="77342"/>
                  </a:lnTo>
                  <a:lnTo>
                    <a:pt x="76221" y="45592"/>
                  </a:lnTo>
                  <a:lnTo>
                    <a:pt x="63500" y="45592"/>
                  </a:lnTo>
                  <a:lnTo>
                    <a:pt x="63500" y="32892"/>
                  </a:lnTo>
                  <a:lnTo>
                    <a:pt x="76178" y="32863"/>
                  </a:lnTo>
                  <a:lnTo>
                    <a:pt x="76072" y="1142"/>
                  </a:lnTo>
                  <a:close/>
                </a:path>
                <a:path w="611505" h="77470">
                  <a:moveTo>
                    <a:pt x="598742" y="31749"/>
                  </a:moveTo>
                  <a:lnTo>
                    <a:pt x="547751" y="31749"/>
                  </a:lnTo>
                  <a:lnTo>
                    <a:pt x="547751" y="44449"/>
                  </a:lnTo>
                  <a:lnTo>
                    <a:pt x="534998" y="44480"/>
                  </a:lnTo>
                  <a:lnTo>
                    <a:pt x="535051" y="76199"/>
                  </a:lnTo>
                  <a:lnTo>
                    <a:pt x="611251" y="37972"/>
                  </a:lnTo>
                  <a:lnTo>
                    <a:pt x="598742" y="31749"/>
                  </a:lnTo>
                  <a:close/>
                </a:path>
                <a:path w="611505" h="77470">
                  <a:moveTo>
                    <a:pt x="76178" y="32863"/>
                  </a:moveTo>
                  <a:lnTo>
                    <a:pt x="63500" y="32892"/>
                  </a:lnTo>
                  <a:lnTo>
                    <a:pt x="63500" y="45592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5" h="77470">
                  <a:moveTo>
                    <a:pt x="76221" y="45562"/>
                  </a:moveTo>
                  <a:lnTo>
                    <a:pt x="63500" y="45592"/>
                  </a:lnTo>
                  <a:lnTo>
                    <a:pt x="76221" y="45592"/>
                  </a:lnTo>
                  <a:close/>
                </a:path>
                <a:path w="611505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5" h="77470">
                  <a:moveTo>
                    <a:pt x="547751" y="31749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49"/>
                  </a:lnTo>
                  <a:lnTo>
                    <a:pt x="547751" y="31749"/>
                  </a:lnTo>
                  <a:close/>
                </a:path>
                <a:path w="611505" h="77470">
                  <a:moveTo>
                    <a:pt x="534923" y="0"/>
                  </a:moveTo>
                  <a:lnTo>
                    <a:pt x="534976" y="31780"/>
                  </a:lnTo>
                  <a:lnTo>
                    <a:pt x="598742" y="31749"/>
                  </a:lnTo>
                  <a:lnTo>
                    <a:pt x="5349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7" name="object 17"/>
            <p:cNvSpPr/>
            <p:nvPr/>
          </p:nvSpPr>
          <p:spPr>
            <a:xfrm>
              <a:off x="2549652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30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8" name="object 18"/>
            <p:cNvSpPr/>
            <p:nvPr/>
          </p:nvSpPr>
          <p:spPr>
            <a:xfrm>
              <a:off x="2014727" y="4429886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39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5"/>
                  </a:lnTo>
                  <a:lnTo>
                    <a:pt x="472186" y="50545"/>
                  </a:lnTo>
                  <a:lnTo>
                    <a:pt x="459502" y="50545"/>
                  </a:lnTo>
                  <a:lnTo>
                    <a:pt x="458978" y="82042"/>
                  </a:lnTo>
                  <a:lnTo>
                    <a:pt x="524685" y="50545"/>
                  </a:lnTo>
                  <a:lnTo>
                    <a:pt x="472186" y="50545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39" h="82550">
                  <a:moveTo>
                    <a:pt x="76835" y="0"/>
                  </a:moveTo>
                  <a:lnTo>
                    <a:pt x="0" y="36956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7" y="31623"/>
                  </a:lnTo>
                  <a:lnTo>
                    <a:pt x="76307" y="31623"/>
                  </a:lnTo>
                  <a:lnTo>
                    <a:pt x="76835" y="0"/>
                  </a:lnTo>
                  <a:close/>
                </a:path>
                <a:path w="535939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5"/>
                  </a:lnTo>
                  <a:lnTo>
                    <a:pt x="472440" y="37845"/>
                  </a:lnTo>
                  <a:lnTo>
                    <a:pt x="459717" y="37652"/>
                  </a:lnTo>
                  <a:close/>
                </a:path>
                <a:path w="535939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39" h="82550">
                  <a:moveTo>
                    <a:pt x="63627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7" y="31623"/>
                  </a:lnTo>
                  <a:close/>
                </a:path>
                <a:path w="535939" h="82550">
                  <a:moveTo>
                    <a:pt x="76307" y="31623"/>
                  </a:moveTo>
                  <a:lnTo>
                    <a:pt x="63627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9" name="object 19"/>
            <p:cNvSpPr/>
            <p:nvPr/>
          </p:nvSpPr>
          <p:spPr>
            <a:xfrm>
              <a:off x="3236975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0" name="object 20"/>
            <p:cNvSpPr/>
            <p:nvPr/>
          </p:nvSpPr>
          <p:spPr>
            <a:xfrm>
              <a:off x="2700528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1" name="object 21"/>
            <p:cNvSpPr/>
            <p:nvPr/>
          </p:nvSpPr>
          <p:spPr>
            <a:xfrm>
              <a:off x="3922775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2" name="object 22"/>
            <p:cNvSpPr/>
            <p:nvPr/>
          </p:nvSpPr>
          <p:spPr>
            <a:xfrm>
              <a:off x="3387852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3" name="object 23"/>
            <p:cNvSpPr/>
            <p:nvPr/>
          </p:nvSpPr>
          <p:spPr>
            <a:xfrm>
              <a:off x="4610099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4" name="object 24"/>
            <p:cNvSpPr/>
            <p:nvPr/>
          </p:nvSpPr>
          <p:spPr>
            <a:xfrm>
              <a:off x="4073652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5" name="object 25"/>
            <p:cNvSpPr/>
            <p:nvPr/>
          </p:nvSpPr>
          <p:spPr>
            <a:xfrm>
              <a:off x="1138428" y="4037075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6" name="object 26"/>
            <p:cNvSpPr/>
            <p:nvPr/>
          </p:nvSpPr>
          <p:spPr>
            <a:xfrm>
              <a:off x="1900427" y="4037075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7" name="object 27"/>
            <p:cNvSpPr/>
            <p:nvPr/>
          </p:nvSpPr>
          <p:spPr>
            <a:xfrm>
              <a:off x="2587752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8" name="object 28"/>
            <p:cNvSpPr/>
            <p:nvPr/>
          </p:nvSpPr>
          <p:spPr>
            <a:xfrm>
              <a:off x="3960875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9" name="object 29"/>
            <p:cNvSpPr/>
            <p:nvPr/>
          </p:nvSpPr>
          <p:spPr>
            <a:xfrm>
              <a:off x="3273552" y="4043172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0" name="object 30"/>
            <p:cNvSpPr/>
            <p:nvPr/>
          </p:nvSpPr>
          <p:spPr>
            <a:xfrm>
              <a:off x="4646675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1" name="object 31"/>
            <p:cNvSpPr/>
            <p:nvPr/>
          </p:nvSpPr>
          <p:spPr>
            <a:xfrm>
              <a:off x="949452" y="3534155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3743452" y="0"/>
                  </a:moveTo>
                  <a:lnTo>
                    <a:pt x="214375" y="0"/>
                  </a:lnTo>
                  <a:lnTo>
                    <a:pt x="165223" y="5663"/>
                  </a:lnTo>
                  <a:lnTo>
                    <a:pt x="120102" y="21795"/>
                  </a:lnTo>
                  <a:lnTo>
                    <a:pt x="80297" y="47106"/>
                  </a:lnTo>
                  <a:lnTo>
                    <a:pt x="47098" y="80308"/>
                  </a:lnTo>
                  <a:lnTo>
                    <a:pt x="21790" y="120113"/>
                  </a:lnTo>
                  <a:lnTo>
                    <a:pt x="5662" y="165231"/>
                  </a:lnTo>
                  <a:lnTo>
                    <a:pt x="0" y="214376"/>
                  </a:lnTo>
                  <a:lnTo>
                    <a:pt x="0" y="1071880"/>
                  </a:lnTo>
                  <a:lnTo>
                    <a:pt x="5662" y="1121024"/>
                  </a:lnTo>
                  <a:lnTo>
                    <a:pt x="21790" y="1166142"/>
                  </a:lnTo>
                  <a:lnTo>
                    <a:pt x="47098" y="1205947"/>
                  </a:lnTo>
                  <a:lnTo>
                    <a:pt x="80297" y="1239149"/>
                  </a:lnTo>
                  <a:lnTo>
                    <a:pt x="120102" y="1264460"/>
                  </a:lnTo>
                  <a:lnTo>
                    <a:pt x="165223" y="1280592"/>
                  </a:lnTo>
                  <a:lnTo>
                    <a:pt x="214375" y="1286256"/>
                  </a:lnTo>
                  <a:lnTo>
                    <a:pt x="3743452" y="1286256"/>
                  </a:lnTo>
                  <a:lnTo>
                    <a:pt x="3792596" y="1280592"/>
                  </a:lnTo>
                  <a:lnTo>
                    <a:pt x="3837714" y="1264460"/>
                  </a:lnTo>
                  <a:lnTo>
                    <a:pt x="3877519" y="1239149"/>
                  </a:lnTo>
                  <a:lnTo>
                    <a:pt x="3910721" y="1205947"/>
                  </a:lnTo>
                  <a:lnTo>
                    <a:pt x="3936032" y="1166142"/>
                  </a:lnTo>
                  <a:lnTo>
                    <a:pt x="3952164" y="1121024"/>
                  </a:lnTo>
                  <a:lnTo>
                    <a:pt x="3957828" y="1071880"/>
                  </a:lnTo>
                  <a:lnTo>
                    <a:pt x="3957828" y="214376"/>
                  </a:lnTo>
                  <a:lnTo>
                    <a:pt x="3952164" y="165231"/>
                  </a:lnTo>
                  <a:lnTo>
                    <a:pt x="3936032" y="120113"/>
                  </a:lnTo>
                  <a:lnTo>
                    <a:pt x="3910721" y="80308"/>
                  </a:lnTo>
                  <a:lnTo>
                    <a:pt x="3877519" y="47106"/>
                  </a:lnTo>
                  <a:lnTo>
                    <a:pt x="3837714" y="21795"/>
                  </a:lnTo>
                  <a:lnTo>
                    <a:pt x="3792596" y="5663"/>
                  </a:lnTo>
                  <a:lnTo>
                    <a:pt x="3743452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2" name="object 32"/>
            <p:cNvSpPr/>
            <p:nvPr/>
          </p:nvSpPr>
          <p:spPr>
            <a:xfrm>
              <a:off x="949452" y="3534155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0" y="214376"/>
                  </a:moveTo>
                  <a:lnTo>
                    <a:pt x="5662" y="165231"/>
                  </a:lnTo>
                  <a:lnTo>
                    <a:pt x="21790" y="120113"/>
                  </a:lnTo>
                  <a:lnTo>
                    <a:pt x="47098" y="80308"/>
                  </a:lnTo>
                  <a:lnTo>
                    <a:pt x="80297" y="47106"/>
                  </a:lnTo>
                  <a:lnTo>
                    <a:pt x="120102" y="21795"/>
                  </a:lnTo>
                  <a:lnTo>
                    <a:pt x="165223" y="5663"/>
                  </a:lnTo>
                  <a:lnTo>
                    <a:pt x="214375" y="0"/>
                  </a:lnTo>
                  <a:lnTo>
                    <a:pt x="3743452" y="0"/>
                  </a:lnTo>
                  <a:lnTo>
                    <a:pt x="3792596" y="5663"/>
                  </a:lnTo>
                  <a:lnTo>
                    <a:pt x="3837714" y="21795"/>
                  </a:lnTo>
                  <a:lnTo>
                    <a:pt x="3877519" y="47106"/>
                  </a:lnTo>
                  <a:lnTo>
                    <a:pt x="3910721" y="80308"/>
                  </a:lnTo>
                  <a:lnTo>
                    <a:pt x="3936032" y="120113"/>
                  </a:lnTo>
                  <a:lnTo>
                    <a:pt x="3952164" y="165231"/>
                  </a:lnTo>
                  <a:lnTo>
                    <a:pt x="3957828" y="214376"/>
                  </a:lnTo>
                  <a:lnTo>
                    <a:pt x="3957828" y="1071880"/>
                  </a:lnTo>
                  <a:lnTo>
                    <a:pt x="3952164" y="1121024"/>
                  </a:lnTo>
                  <a:lnTo>
                    <a:pt x="3936032" y="1166142"/>
                  </a:lnTo>
                  <a:lnTo>
                    <a:pt x="3910721" y="1205947"/>
                  </a:lnTo>
                  <a:lnTo>
                    <a:pt x="3877519" y="1239149"/>
                  </a:lnTo>
                  <a:lnTo>
                    <a:pt x="3837714" y="1264460"/>
                  </a:lnTo>
                  <a:lnTo>
                    <a:pt x="3792596" y="1280592"/>
                  </a:lnTo>
                  <a:lnTo>
                    <a:pt x="3743452" y="1286256"/>
                  </a:lnTo>
                  <a:lnTo>
                    <a:pt x="214375" y="1286256"/>
                  </a:lnTo>
                  <a:lnTo>
                    <a:pt x="165223" y="1280592"/>
                  </a:lnTo>
                  <a:lnTo>
                    <a:pt x="120102" y="1264460"/>
                  </a:lnTo>
                  <a:lnTo>
                    <a:pt x="80297" y="1239149"/>
                  </a:lnTo>
                  <a:lnTo>
                    <a:pt x="47098" y="1205947"/>
                  </a:lnTo>
                  <a:lnTo>
                    <a:pt x="21790" y="1166142"/>
                  </a:lnTo>
                  <a:lnTo>
                    <a:pt x="5662" y="1121024"/>
                  </a:lnTo>
                  <a:lnTo>
                    <a:pt x="0" y="1071880"/>
                  </a:lnTo>
                  <a:lnTo>
                    <a:pt x="0" y="214376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3" name="object 33"/>
            <p:cNvSpPr/>
            <p:nvPr/>
          </p:nvSpPr>
          <p:spPr>
            <a:xfrm>
              <a:off x="1101852" y="4911851"/>
              <a:ext cx="3659504" cy="489584"/>
            </a:xfrm>
            <a:custGeom>
              <a:avLst/>
              <a:gdLst/>
              <a:ahLst/>
              <a:cxnLst/>
              <a:rect l="l" t="t" r="r" b="b"/>
              <a:pathLst>
                <a:path w="3659504" h="48958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3659504" h="489585">
                  <a:moveTo>
                    <a:pt x="912876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2876" y="481584"/>
                  </a:lnTo>
                  <a:lnTo>
                    <a:pt x="912876" y="0"/>
                  </a:lnTo>
                  <a:close/>
                </a:path>
                <a:path w="3659504" h="489585">
                  <a:moveTo>
                    <a:pt x="1598676" y="7620"/>
                  </a:moveTo>
                  <a:lnTo>
                    <a:pt x="1447800" y="7620"/>
                  </a:lnTo>
                  <a:lnTo>
                    <a:pt x="1447800" y="489204"/>
                  </a:lnTo>
                  <a:lnTo>
                    <a:pt x="1598676" y="489204"/>
                  </a:lnTo>
                  <a:lnTo>
                    <a:pt x="1598676" y="7620"/>
                  </a:lnTo>
                  <a:close/>
                </a:path>
                <a:path w="3659504" h="489585">
                  <a:moveTo>
                    <a:pt x="2286000" y="7620"/>
                  </a:moveTo>
                  <a:lnTo>
                    <a:pt x="2135124" y="7620"/>
                  </a:lnTo>
                  <a:lnTo>
                    <a:pt x="2135124" y="489204"/>
                  </a:lnTo>
                  <a:lnTo>
                    <a:pt x="2286000" y="489204"/>
                  </a:lnTo>
                  <a:lnTo>
                    <a:pt x="2286000" y="7620"/>
                  </a:lnTo>
                  <a:close/>
                </a:path>
                <a:path w="3659504" h="489585">
                  <a:moveTo>
                    <a:pt x="2971800" y="7620"/>
                  </a:moveTo>
                  <a:lnTo>
                    <a:pt x="2820924" y="7620"/>
                  </a:lnTo>
                  <a:lnTo>
                    <a:pt x="2820924" y="489204"/>
                  </a:lnTo>
                  <a:lnTo>
                    <a:pt x="2971800" y="489204"/>
                  </a:lnTo>
                  <a:lnTo>
                    <a:pt x="2971800" y="7620"/>
                  </a:lnTo>
                  <a:close/>
                </a:path>
                <a:path w="3659504" h="489585">
                  <a:moveTo>
                    <a:pt x="3659124" y="7620"/>
                  </a:moveTo>
                  <a:lnTo>
                    <a:pt x="3508248" y="7620"/>
                  </a:lnTo>
                  <a:lnTo>
                    <a:pt x="3508248" y="489204"/>
                  </a:lnTo>
                  <a:lnTo>
                    <a:pt x="3659124" y="489204"/>
                  </a:lnTo>
                  <a:lnTo>
                    <a:pt x="3659124" y="762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1965265" y="4176701"/>
            <a:ext cx="902113" cy="6898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207" spc="21" dirty="0">
                <a:latin typeface="Calibri"/>
                <a:cs typeface="Calibri"/>
              </a:rPr>
              <a:t>De</a:t>
            </a:r>
            <a:r>
              <a:rPr sz="2207" spc="9" dirty="0">
                <a:latin typeface="Calibri"/>
                <a:cs typeface="Calibri"/>
              </a:rPr>
              <a:t>c</a:t>
            </a:r>
            <a:r>
              <a:rPr sz="2207" spc="42" dirty="0">
                <a:latin typeface="Calibri"/>
                <a:cs typeface="Calibri"/>
              </a:rPr>
              <a:t>o</a:t>
            </a:r>
            <a:r>
              <a:rPr sz="2207" spc="33" dirty="0">
                <a:latin typeface="Calibri"/>
                <a:cs typeface="Calibri"/>
              </a:rPr>
              <a:t>d</a:t>
            </a:r>
            <a:r>
              <a:rPr sz="2207" spc="-4" dirty="0">
                <a:latin typeface="Calibri"/>
                <a:cs typeface="Calibri"/>
              </a:rPr>
              <a:t>er</a:t>
            </a:r>
            <a:endParaRPr sz="2207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125389" y="4479018"/>
            <a:ext cx="2582180" cy="6898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207" spc="21" dirty="0">
                <a:latin typeface="Calibri"/>
                <a:cs typeface="Calibri"/>
              </a:rPr>
              <a:t>(Transformer, LSTM, </a:t>
            </a:r>
            <a:r>
              <a:rPr sz="2207" spc="-4" dirty="0">
                <a:latin typeface="Calibri"/>
                <a:cs typeface="Calibri"/>
              </a:rPr>
              <a:t>++</a:t>
            </a:r>
            <a:r>
              <a:rPr sz="2207" spc="-248" dirty="0">
                <a:latin typeface="Calibri"/>
                <a:cs typeface="Calibri"/>
              </a:rPr>
              <a:t> </a:t>
            </a:r>
            <a:r>
              <a:rPr sz="2207" spc="-4" dirty="0">
                <a:latin typeface="Calibri"/>
                <a:cs typeface="Calibri"/>
              </a:rPr>
              <a:t>)</a:t>
            </a:r>
            <a:endParaRPr sz="2207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05260" y="5580621"/>
            <a:ext cx="330565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dirty="0">
                <a:latin typeface="Calibri"/>
                <a:cs typeface="Calibri"/>
              </a:rPr>
              <a:t>I</a:t>
            </a:r>
            <a:r>
              <a:rPr sz="1485" spc="-25" dirty="0">
                <a:latin typeface="Calibri"/>
                <a:cs typeface="Calibri"/>
              </a:rPr>
              <a:t>r</a:t>
            </a:r>
            <a:r>
              <a:rPr sz="1485" spc="-4" dirty="0">
                <a:latin typeface="Calibri"/>
                <a:cs typeface="Calibri"/>
              </a:rPr>
              <a:t>o</a:t>
            </a:r>
            <a:r>
              <a:rPr sz="1485" dirty="0">
                <a:latin typeface="Calibri"/>
                <a:cs typeface="Calibri"/>
              </a:rPr>
              <a:t>h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411529" y="5580621"/>
            <a:ext cx="376666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spc="-9" dirty="0">
                <a:latin typeface="Calibri"/>
                <a:cs typeface="Calibri"/>
              </a:rPr>
              <a:t>g</a:t>
            </a:r>
            <a:r>
              <a:rPr sz="1485" spc="-4" dirty="0">
                <a:latin typeface="Calibri"/>
                <a:cs typeface="Calibri"/>
              </a:rPr>
              <a:t>oes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074859" y="5585650"/>
            <a:ext cx="180737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spc="-12" dirty="0">
                <a:latin typeface="Calibri"/>
                <a:cs typeface="Calibri"/>
              </a:rPr>
              <a:t>to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515648" y="5600235"/>
            <a:ext cx="435864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dirty="0">
                <a:latin typeface="Calibri"/>
                <a:cs typeface="Calibri"/>
              </a:rPr>
              <a:t>ma</a:t>
            </a:r>
            <a:r>
              <a:rPr sz="1485" spc="-50" dirty="0">
                <a:latin typeface="Calibri"/>
                <a:cs typeface="Calibri"/>
              </a:rPr>
              <a:t>k</a:t>
            </a:r>
            <a:r>
              <a:rPr sz="1485" dirty="0">
                <a:latin typeface="Calibri"/>
                <a:cs typeface="Calibri"/>
              </a:rPr>
              <a:t>e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103332" y="5600235"/>
            <a:ext cx="392382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spc="-25" dirty="0">
                <a:latin typeface="Calibri"/>
                <a:cs typeface="Calibri"/>
              </a:rPr>
              <a:t>t</a:t>
            </a:r>
            <a:r>
              <a:rPr sz="1485" dirty="0">
                <a:latin typeface="Calibri"/>
                <a:cs typeface="Calibri"/>
              </a:rPr>
              <a:t>a</a:t>
            </a:r>
            <a:r>
              <a:rPr sz="1485" spc="-17" dirty="0">
                <a:latin typeface="Calibri"/>
                <a:cs typeface="Calibri"/>
              </a:rPr>
              <a:t>s</a:t>
            </a:r>
            <a:r>
              <a:rPr sz="1485" dirty="0">
                <a:latin typeface="Calibri"/>
                <a:cs typeface="Calibri"/>
              </a:rPr>
              <a:t>ty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734286" y="5606018"/>
            <a:ext cx="266129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spc="-25" dirty="0">
                <a:latin typeface="Calibri"/>
                <a:cs typeface="Calibri"/>
              </a:rPr>
              <a:t>t</a:t>
            </a:r>
            <a:r>
              <a:rPr sz="1485" dirty="0">
                <a:latin typeface="Calibri"/>
                <a:cs typeface="Calibri"/>
              </a:rPr>
              <a:t>ea</a:t>
            </a:r>
            <a:endParaRPr sz="1485">
              <a:latin typeface="Calibri"/>
              <a:cs typeface="Calibr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939203" y="3867341"/>
            <a:ext cx="2962513" cy="1248918"/>
            <a:chOff x="1138427" y="3406140"/>
            <a:chExt cx="3590925" cy="1513840"/>
          </a:xfrm>
        </p:grpSpPr>
        <p:sp>
          <p:nvSpPr>
            <p:cNvPr id="43" name="object 43"/>
            <p:cNvSpPr/>
            <p:nvPr/>
          </p:nvSpPr>
          <p:spPr>
            <a:xfrm>
              <a:off x="1138427" y="4722876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4" name="object 44"/>
            <p:cNvSpPr/>
            <p:nvPr/>
          </p:nvSpPr>
          <p:spPr>
            <a:xfrm>
              <a:off x="1900427" y="4721352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5" name="object 45"/>
            <p:cNvSpPr/>
            <p:nvPr/>
          </p:nvSpPr>
          <p:spPr>
            <a:xfrm>
              <a:off x="2587752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6" name="object 46"/>
            <p:cNvSpPr/>
            <p:nvPr/>
          </p:nvSpPr>
          <p:spPr>
            <a:xfrm>
              <a:off x="3273551" y="4728972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7" name="object 47"/>
            <p:cNvSpPr/>
            <p:nvPr/>
          </p:nvSpPr>
          <p:spPr>
            <a:xfrm>
              <a:off x="3960876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8" name="object 48"/>
            <p:cNvSpPr/>
            <p:nvPr/>
          </p:nvSpPr>
          <p:spPr>
            <a:xfrm>
              <a:off x="4646675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9" name="object 49"/>
            <p:cNvSpPr/>
            <p:nvPr/>
          </p:nvSpPr>
          <p:spPr>
            <a:xfrm>
              <a:off x="1144523" y="3407664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50" name="object 50"/>
            <p:cNvSpPr/>
            <p:nvPr/>
          </p:nvSpPr>
          <p:spPr>
            <a:xfrm>
              <a:off x="1906523" y="3406140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51" name="object 51"/>
            <p:cNvSpPr/>
            <p:nvPr/>
          </p:nvSpPr>
          <p:spPr>
            <a:xfrm>
              <a:off x="2593847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52" name="object 52"/>
            <p:cNvSpPr/>
            <p:nvPr/>
          </p:nvSpPr>
          <p:spPr>
            <a:xfrm>
              <a:off x="3279648" y="3412236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53" name="object 53"/>
            <p:cNvSpPr/>
            <p:nvPr/>
          </p:nvSpPr>
          <p:spPr>
            <a:xfrm>
              <a:off x="3966972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54" name="object 54"/>
            <p:cNvSpPr/>
            <p:nvPr/>
          </p:nvSpPr>
          <p:spPr>
            <a:xfrm>
              <a:off x="4652772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826130" y="3579525"/>
            <a:ext cx="843963" cy="2391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  <a:tabLst>
                <a:tab pos="673704" algn="l"/>
              </a:tabLst>
            </a:pPr>
            <a:r>
              <a:rPr sz="2228" spc="-12" baseline="1543" dirty="0">
                <a:latin typeface="Calibri"/>
                <a:cs typeface="Calibri"/>
              </a:rPr>
              <a:t>g</a:t>
            </a:r>
            <a:r>
              <a:rPr sz="2228" spc="-6" baseline="1543" dirty="0">
                <a:latin typeface="Calibri"/>
                <a:cs typeface="Calibri"/>
              </a:rPr>
              <a:t>oe</a:t>
            </a:r>
            <a:r>
              <a:rPr sz="2228" baseline="1543" dirty="0">
                <a:latin typeface="Calibri"/>
                <a:cs typeface="Calibri"/>
              </a:rPr>
              <a:t>s	</a:t>
            </a:r>
            <a:r>
              <a:rPr sz="1485" spc="-12" dirty="0">
                <a:latin typeface="Calibri"/>
                <a:cs typeface="Calibri"/>
              </a:rPr>
              <a:t>to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930269" y="3602847"/>
            <a:ext cx="2093405" cy="2391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  <a:tabLst>
                <a:tab pos="598266" algn="l"/>
                <a:tab pos="1229011" algn="l"/>
                <a:tab pos="1752362" algn="l"/>
              </a:tabLst>
            </a:pPr>
            <a:r>
              <a:rPr sz="2228" baseline="3086" dirty="0">
                <a:latin typeface="Calibri"/>
                <a:cs typeface="Calibri"/>
              </a:rPr>
              <a:t>ma</a:t>
            </a:r>
            <a:r>
              <a:rPr sz="2228" spc="-74" baseline="3086" dirty="0">
                <a:latin typeface="Calibri"/>
                <a:cs typeface="Calibri"/>
              </a:rPr>
              <a:t>k</a:t>
            </a:r>
            <a:r>
              <a:rPr sz="2228" baseline="3086" dirty="0">
                <a:latin typeface="Calibri"/>
                <a:cs typeface="Calibri"/>
              </a:rPr>
              <a:t>e	</a:t>
            </a:r>
            <a:r>
              <a:rPr sz="2228" spc="-36" baseline="3086" dirty="0">
                <a:latin typeface="Calibri"/>
                <a:cs typeface="Calibri"/>
              </a:rPr>
              <a:t>t</a:t>
            </a:r>
            <a:r>
              <a:rPr sz="2228" baseline="3086" dirty="0">
                <a:latin typeface="Calibri"/>
                <a:cs typeface="Calibri"/>
              </a:rPr>
              <a:t>a</a:t>
            </a:r>
            <a:r>
              <a:rPr sz="2228" spc="-25" baseline="3086" dirty="0">
                <a:latin typeface="Calibri"/>
                <a:cs typeface="Calibri"/>
              </a:rPr>
              <a:t>s</a:t>
            </a:r>
            <a:r>
              <a:rPr sz="2228" baseline="3086" dirty="0">
                <a:latin typeface="Calibri"/>
                <a:cs typeface="Calibri"/>
              </a:rPr>
              <a:t>ty	</a:t>
            </a:r>
            <a:r>
              <a:rPr sz="2228" spc="-36" baseline="1543" dirty="0">
                <a:latin typeface="Calibri"/>
                <a:cs typeface="Calibri"/>
              </a:rPr>
              <a:t>t</a:t>
            </a:r>
            <a:r>
              <a:rPr sz="2228" baseline="1543" dirty="0">
                <a:latin typeface="Calibri"/>
                <a:cs typeface="Calibri"/>
              </a:rPr>
              <a:t>ea	</a:t>
            </a:r>
            <a:r>
              <a:rPr sz="1485" spc="-4" dirty="0">
                <a:latin typeface="Calibri"/>
                <a:cs typeface="Calibri"/>
              </a:rPr>
              <a:t>END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11887" y="2687279"/>
            <a:ext cx="3819049" cy="676034"/>
          </a:xfrm>
          <a:prstGeom prst="rect">
            <a:avLst/>
          </a:prstGeom>
        </p:spPr>
        <p:txBody>
          <a:bodyPr vert="horz" wrap="square" lIns="0" tIns="65484" rIns="0" bIns="0" rtlCol="0">
            <a:spAutoFit/>
          </a:bodyPr>
          <a:lstStyle/>
          <a:p>
            <a:pPr algn="ctr">
              <a:spcBef>
                <a:spcPts val="516"/>
              </a:spcBef>
            </a:pPr>
            <a:r>
              <a:rPr sz="1815" b="1" spc="-4" dirty="0">
                <a:latin typeface="Calibri"/>
                <a:cs typeface="Calibri"/>
              </a:rPr>
              <a:t>Step 1: </a:t>
            </a:r>
            <a:r>
              <a:rPr sz="1815" b="1" spc="-9" dirty="0">
                <a:latin typeface="Calibri"/>
                <a:cs typeface="Calibri"/>
              </a:rPr>
              <a:t>Pretrain (on language</a:t>
            </a:r>
            <a:r>
              <a:rPr sz="1815" b="1" spc="87" dirty="0">
                <a:latin typeface="Calibri"/>
                <a:cs typeface="Calibri"/>
              </a:rPr>
              <a:t> </a:t>
            </a:r>
            <a:r>
              <a:rPr sz="1815" b="1" spc="-9" dirty="0">
                <a:latin typeface="Calibri"/>
                <a:cs typeface="Calibri"/>
              </a:rPr>
              <a:t>modeling)</a:t>
            </a:r>
            <a:endParaRPr sz="1815">
              <a:latin typeface="Calibri"/>
              <a:cs typeface="Calibri"/>
            </a:endParaRPr>
          </a:p>
          <a:p>
            <a:pPr marL="3144" algn="ctr">
              <a:spcBef>
                <a:spcPts val="438"/>
              </a:spcBef>
            </a:pPr>
            <a:r>
              <a:rPr sz="1815" spc="-4" dirty="0">
                <a:latin typeface="Calibri"/>
                <a:cs typeface="Calibri"/>
              </a:rPr>
              <a:t>Lots </a:t>
            </a:r>
            <a:r>
              <a:rPr sz="1815" dirty="0">
                <a:latin typeface="Calibri"/>
                <a:cs typeface="Calibri"/>
              </a:rPr>
              <a:t>of </a:t>
            </a:r>
            <a:r>
              <a:rPr sz="1815" spc="-4" dirty="0">
                <a:latin typeface="Calibri"/>
                <a:cs typeface="Calibri"/>
              </a:rPr>
              <a:t>text; learn general</a:t>
            </a:r>
            <a:r>
              <a:rPr sz="1815" spc="17" dirty="0">
                <a:latin typeface="Calibri"/>
                <a:cs typeface="Calibri"/>
              </a:rPr>
              <a:t> </a:t>
            </a:r>
            <a:r>
              <a:rPr sz="1815" spc="-4" dirty="0">
                <a:latin typeface="Calibri"/>
                <a:cs typeface="Calibri"/>
              </a:rPr>
              <a:t>things!</a:t>
            </a:r>
            <a:endParaRPr sz="1815">
              <a:latin typeface="Calibri"/>
              <a:cs typeface="Calibri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6037553" y="3972953"/>
            <a:ext cx="3265313" cy="1540193"/>
            <a:chOff x="7318247" y="3534155"/>
            <a:chExt cx="3957954" cy="1866900"/>
          </a:xfrm>
        </p:grpSpPr>
        <p:sp>
          <p:nvSpPr>
            <p:cNvPr id="59" name="object 59"/>
            <p:cNvSpPr/>
            <p:nvPr/>
          </p:nvSpPr>
          <p:spPr>
            <a:xfrm>
              <a:off x="7470648" y="3553967"/>
              <a:ext cx="911860" cy="483234"/>
            </a:xfrm>
            <a:custGeom>
              <a:avLst/>
              <a:gdLst/>
              <a:ahLst/>
              <a:cxnLst/>
              <a:rect l="l" t="t" r="r" b="b"/>
              <a:pathLst>
                <a:path w="911859" h="483235">
                  <a:moveTo>
                    <a:pt x="149352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49352" y="483108"/>
                  </a:lnTo>
                  <a:lnTo>
                    <a:pt x="149352" y="1524"/>
                  </a:lnTo>
                  <a:close/>
                </a:path>
                <a:path w="911859" h="483235">
                  <a:moveTo>
                    <a:pt x="911352" y="0"/>
                  </a:moveTo>
                  <a:lnTo>
                    <a:pt x="762000" y="0"/>
                  </a:lnTo>
                  <a:lnTo>
                    <a:pt x="762000" y="483108"/>
                  </a:lnTo>
                  <a:lnTo>
                    <a:pt x="911352" y="483108"/>
                  </a:lnTo>
                  <a:lnTo>
                    <a:pt x="911352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60" name="object 60"/>
            <p:cNvSpPr/>
            <p:nvPr/>
          </p:nvSpPr>
          <p:spPr>
            <a:xfrm>
              <a:off x="7619999" y="3756786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70">
                  <a:moveTo>
                    <a:pt x="76073" y="1143"/>
                  </a:moveTo>
                  <a:lnTo>
                    <a:pt x="0" y="39369"/>
                  </a:lnTo>
                  <a:lnTo>
                    <a:pt x="76326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3" y="1143"/>
                  </a:lnTo>
                  <a:close/>
                </a:path>
                <a:path w="611504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4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4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4" h="77470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61" name="object 61"/>
            <p:cNvSpPr/>
            <p:nvPr/>
          </p:nvSpPr>
          <p:spPr>
            <a:xfrm>
              <a:off x="8918447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62" name="object 62"/>
            <p:cNvSpPr/>
            <p:nvPr/>
          </p:nvSpPr>
          <p:spPr>
            <a:xfrm>
              <a:off x="8381999" y="3757802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6"/>
                  </a:lnTo>
                  <a:lnTo>
                    <a:pt x="472185" y="50546"/>
                  </a:lnTo>
                  <a:lnTo>
                    <a:pt x="459502" y="50546"/>
                  </a:lnTo>
                  <a:lnTo>
                    <a:pt x="458977" y="82042"/>
                  </a:lnTo>
                  <a:lnTo>
                    <a:pt x="524685" y="50546"/>
                  </a:lnTo>
                  <a:lnTo>
                    <a:pt x="472185" y="50546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7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5" y="50546"/>
                  </a:lnTo>
                  <a:lnTo>
                    <a:pt x="472440" y="37846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63" name="object 63"/>
            <p:cNvSpPr/>
            <p:nvPr/>
          </p:nvSpPr>
          <p:spPr>
            <a:xfrm>
              <a:off x="9605771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64" name="object 64"/>
            <p:cNvSpPr/>
            <p:nvPr/>
          </p:nvSpPr>
          <p:spPr>
            <a:xfrm>
              <a:off x="9069323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65" name="object 65"/>
            <p:cNvSpPr/>
            <p:nvPr/>
          </p:nvSpPr>
          <p:spPr>
            <a:xfrm>
              <a:off x="10291571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66" name="object 66"/>
            <p:cNvSpPr/>
            <p:nvPr/>
          </p:nvSpPr>
          <p:spPr>
            <a:xfrm>
              <a:off x="9756647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67" name="object 67"/>
            <p:cNvSpPr/>
            <p:nvPr/>
          </p:nvSpPr>
          <p:spPr>
            <a:xfrm>
              <a:off x="10978895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68" name="object 68"/>
            <p:cNvSpPr/>
            <p:nvPr/>
          </p:nvSpPr>
          <p:spPr>
            <a:xfrm>
              <a:off x="10442447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69" name="object 69"/>
            <p:cNvSpPr/>
            <p:nvPr/>
          </p:nvSpPr>
          <p:spPr>
            <a:xfrm>
              <a:off x="7470648" y="4226051"/>
              <a:ext cx="911860" cy="483234"/>
            </a:xfrm>
            <a:custGeom>
              <a:avLst/>
              <a:gdLst/>
              <a:ahLst/>
              <a:cxnLst/>
              <a:rect l="l" t="t" r="r" b="b"/>
              <a:pathLst>
                <a:path w="911859" h="483235">
                  <a:moveTo>
                    <a:pt x="149352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49352" y="483108"/>
                  </a:lnTo>
                  <a:lnTo>
                    <a:pt x="149352" y="1524"/>
                  </a:lnTo>
                  <a:close/>
                </a:path>
                <a:path w="911859" h="483235">
                  <a:moveTo>
                    <a:pt x="911352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1352" y="481584"/>
                  </a:lnTo>
                  <a:lnTo>
                    <a:pt x="911352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70" name="object 70"/>
            <p:cNvSpPr/>
            <p:nvPr/>
          </p:nvSpPr>
          <p:spPr>
            <a:xfrm>
              <a:off x="7619999" y="4428870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70">
                  <a:moveTo>
                    <a:pt x="76073" y="1142"/>
                  </a:moveTo>
                  <a:lnTo>
                    <a:pt x="0" y="39369"/>
                  </a:lnTo>
                  <a:lnTo>
                    <a:pt x="76326" y="77342"/>
                  </a:lnTo>
                  <a:lnTo>
                    <a:pt x="76221" y="45592"/>
                  </a:lnTo>
                  <a:lnTo>
                    <a:pt x="63500" y="45592"/>
                  </a:lnTo>
                  <a:lnTo>
                    <a:pt x="63500" y="32892"/>
                  </a:lnTo>
                  <a:lnTo>
                    <a:pt x="76178" y="32863"/>
                  </a:lnTo>
                  <a:lnTo>
                    <a:pt x="76073" y="1142"/>
                  </a:lnTo>
                  <a:close/>
                </a:path>
                <a:path w="611504" h="77470">
                  <a:moveTo>
                    <a:pt x="598742" y="31749"/>
                  </a:moveTo>
                  <a:lnTo>
                    <a:pt x="547751" y="31749"/>
                  </a:lnTo>
                  <a:lnTo>
                    <a:pt x="547751" y="44449"/>
                  </a:lnTo>
                  <a:lnTo>
                    <a:pt x="534998" y="44480"/>
                  </a:lnTo>
                  <a:lnTo>
                    <a:pt x="535051" y="76199"/>
                  </a:lnTo>
                  <a:lnTo>
                    <a:pt x="611251" y="37972"/>
                  </a:lnTo>
                  <a:lnTo>
                    <a:pt x="598742" y="31749"/>
                  </a:lnTo>
                  <a:close/>
                </a:path>
                <a:path w="611504" h="77470">
                  <a:moveTo>
                    <a:pt x="76178" y="32863"/>
                  </a:moveTo>
                  <a:lnTo>
                    <a:pt x="63500" y="32892"/>
                  </a:lnTo>
                  <a:lnTo>
                    <a:pt x="63500" y="45592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70">
                  <a:moveTo>
                    <a:pt x="76221" y="45562"/>
                  </a:moveTo>
                  <a:lnTo>
                    <a:pt x="63500" y="45592"/>
                  </a:lnTo>
                  <a:lnTo>
                    <a:pt x="76221" y="45592"/>
                  </a:lnTo>
                  <a:close/>
                </a:path>
                <a:path w="611504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70">
                  <a:moveTo>
                    <a:pt x="547751" y="31749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49"/>
                  </a:lnTo>
                  <a:lnTo>
                    <a:pt x="547751" y="31749"/>
                  </a:lnTo>
                  <a:close/>
                </a:path>
                <a:path w="611504" h="77470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49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71" name="object 71"/>
            <p:cNvSpPr/>
            <p:nvPr/>
          </p:nvSpPr>
          <p:spPr>
            <a:xfrm>
              <a:off x="8918447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72" name="object 72"/>
            <p:cNvSpPr/>
            <p:nvPr/>
          </p:nvSpPr>
          <p:spPr>
            <a:xfrm>
              <a:off x="8381999" y="4429886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5"/>
                  </a:lnTo>
                  <a:lnTo>
                    <a:pt x="472185" y="50545"/>
                  </a:lnTo>
                  <a:lnTo>
                    <a:pt x="459502" y="50545"/>
                  </a:lnTo>
                  <a:lnTo>
                    <a:pt x="458977" y="82042"/>
                  </a:lnTo>
                  <a:lnTo>
                    <a:pt x="524685" y="50545"/>
                  </a:lnTo>
                  <a:lnTo>
                    <a:pt x="472185" y="50545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6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5" y="50545"/>
                  </a:lnTo>
                  <a:lnTo>
                    <a:pt x="472440" y="37845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73" name="object 73"/>
            <p:cNvSpPr/>
            <p:nvPr/>
          </p:nvSpPr>
          <p:spPr>
            <a:xfrm>
              <a:off x="9605771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74" name="object 74"/>
            <p:cNvSpPr/>
            <p:nvPr/>
          </p:nvSpPr>
          <p:spPr>
            <a:xfrm>
              <a:off x="9069323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75" name="object 75"/>
            <p:cNvSpPr/>
            <p:nvPr/>
          </p:nvSpPr>
          <p:spPr>
            <a:xfrm>
              <a:off x="10291571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76" name="object 76"/>
            <p:cNvSpPr/>
            <p:nvPr/>
          </p:nvSpPr>
          <p:spPr>
            <a:xfrm>
              <a:off x="9756647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77" name="object 77"/>
            <p:cNvSpPr/>
            <p:nvPr/>
          </p:nvSpPr>
          <p:spPr>
            <a:xfrm>
              <a:off x="10978895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78" name="object 78"/>
            <p:cNvSpPr/>
            <p:nvPr/>
          </p:nvSpPr>
          <p:spPr>
            <a:xfrm>
              <a:off x="10442447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79" name="object 79"/>
            <p:cNvSpPr/>
            <p:nvPr/>
          </p:nvSpPr>
          <p:spPr>
            <a:xfrm>
              <a:off x="7507223" y="4037075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80" name="object 80"/>
            <p:cNvSpPr/>
            <p:nvPr/>
          </p:nvSpPr>
          <p:spPr>
            <a:xfrm>
              <a:off x="8269223" y="4037075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81" name="object 81"/>
            <p:cNvSpPr/>
            <p:nvPr/>
          </p:nvSpPr>
          <p:spPr>
            <a:xfrm>
              <a:off x="8956547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82" name="object 82"/>
            <p:cNvSpPr/>
            <p:nvPr/>
          </p:nvSpPr>
          <p:spPr>
            <a:xfrm>
              <a:off x="9642347" y="4043172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83" name="object 83"/>
            <p:cNvSpPr/>
            <p:nvPr/>
          </p:nvSpPr>
          <p:spPr>
            <a:xfrm>
              <a:off x="10329671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84" name="object 84"/>
            <p:cNvSpPr/>
            <p:nvPr/>
          </p:nvSpPr>
          <p:spPr>
            <a:xfrm>
              <a:off x="11015471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85" name="object 85"/>
            <p:cNvSpPr/>
            <p:nvPr/>
          </p:nvSpPr>
          <p:spPr>
            <a:xfrm>
              <a:off x="7318247" y="3534155"/>
              <a:ext cx="3957828" cy="128625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86" name="object 86"/>
            <p:cNvSpPr/>
            <p:nvPr/>
          </p:nvSpPr>
          <p:spPr>
            <a:xfrm>
              <a:off x="7470648" y="4911851"/>
              <a:ext cx="3659504" cy="489584"/>
            </a:xfrm>
            <a:custGeom>
              <a:avLst/>
              <a:gdLst/>
              <a:ahLst/>
              <a:cxnLst/>
              <a:rect l="l" t="t" r="r" b="b"/>
              <a:pathLst>
                <a:path w="3659504" h="489585">
                  <a:moveTo>
                    <a:pt x="149352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49352" y="483108"/>
                  </a:lnTo>
                  <a:lnTo>
                    <a:pt x="149352" y="1524"/>
                  </a:lnTo>
                  <a:close/>
                </a:path>
                <a:path w="3659504" h="489585">
                  <a:moveTo>
                    <a:pt x="911352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1352" y="481584"/>
                  </a:lnTo>
                  <a:lnTo>
                    <a:pt x="911352" y="0"/>
                  </a:lnTo>
                  <a:close/>
                </a:path>
                <a:path w="3659504" h="489585">
                  <a:moveTo>
                    <a:pt x="1598676" y="7620"/>
                  </a:moveTo>
                  <a:lnTo>
                    <a:pt x="1447800" y="7620"/>
                  </a:lnTo>
                  <a:lnTo>
                    <a:pt x="1447800" y="489204"/>
                  </a:lnTo>
                  <a:lnTo>
                    <a:pt x="1598676" y="489204"/>
                  </a:lnTo>
                  <a:lnTo>
                    <a:pt x="1598676" y="7620"/>
                  </a:lnTo>
                  <a:close/>
                </a:path>
                <a:path w="3659504" h="489585">
                  <a:moveTo>
                    <a:pt x="2286000" y="7620"/>
                  </a:moveTo>
                  <a:lnTo>
                    <a:pt x="2135124" y="7620"/>
                  </a:lnTo>
                  <a:lnTo>
                    <a:pt x="2135124" y="489204"/>
                  </a:lnTo>
                  <a:lnTo>
                    <a:pt x="2286000" y="489204"/>
                  </a:lnTo>
                  <a:lnTo>
                    <a:pt x="2286000" y="7620"/>
                  </a:lnTo>
                  <a:close/>
                </a:path>
                <a:path w="3659504" h="489585">
                  <a:moveTo>
                    <a:pt x="2971800" y="7620"/>
                  </a:moveTo>
                  <a:lnTo>
                    <a:pt x="2820924" y="7620"/>
                  </a:lnTo>
                  <a:lnTo>
                    <a:pt x="2820924" y="489204"/>
                  </a:lnTo>
                  <a:lnTo>
                    <a:pt x="2971800" y="489204"/>
                  </a:lnTo>
                  <a:lnTo>
                    <a:pt x="2971800" y="7620"/>
                  </a:lnTo>
                  <a:close/>
                </a:path>
                <a:path w="3659504" h="489585">
                  <a:moveTo>
                    <a:pt x="3659124" y="7620"/>
                  </a:moveTo>
                  <a:lnTo>
                    <a:pt x="3508248" y="7620"/>
                  </a:lnTo>
                  <a:lnTo>
                    <a:pt x="3508248" y="489204"/>
                  </a:lnTo>
                  <a:lnTo>
                    <a:pt x="3659124" y="489204"/>
                  </a:lnTo>
                  <a:lnTo>
                    <a:pt x="3659124" y="762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87" name="object 87"/>
          <p:cNvSpPr txBox="1"/>
          <p:nvPr/>
        </p:nvSpPr>
        <p:spPr>
          <a:xfrm>
            <a:off x="7219732" y="4176701"/>
            <a:ext cx="902113" cy="6898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207" spc="21" dirty="0">
                <a:latin typeface="Calibri"/>
                <a:cs typeface="Calibri"/>
              </a:rPr>
              <a:t>De</a:t>
            </a:r>
            <a:r>
              <a:rPr sz="2207" spc="9" dirty="0">
                <a:latin typeface="Calibri"/>
                <a:cs typeface="Calibri"/>
              </a:rPr>
              <a:t>c</a:t>
            </a:r>
            <a:r>
              <a:rPr sz="2207" spc="42" dirty="0">
                <a:latin typeface="Calibri"/>
                <a:cs typeface="Calibri"/>
              </a:rPr>
              <a:t>o</a:t>
            </a:r>
            <a:r>
              <a:rPr sz="2207" spc="33" dirty="0">
                <a:latin typeface="Calibri"/>
                <a:cs typeface="Calibri"/>
              </a:rPr>
              <a:t>d</a:t>
            </a:r>
            <a:r>
              <a:rPr sz="2207" spc="-4" dirty="0">
                <a:latin typeface="Calibri"/>
                <a:cs typeface="Calibri"/>
              </a:rPr>
              <a:t>er</a:t>
            </a:r>
            <a:endParaRPr sz="2207"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6379646" y="4479018"/>
            <a:ext cx="2582180" cy="6898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207" spc="21" dirty="0">
                <a:latin typeface="Calibri"/>
                <a:cs typeface="Calibri"/>
              </a:rPr>
              <a:t>(Transformer, LSTM, </a:t>
            </a:r>
            <a:r>
              <a:rPr sz="2207" spc="-4" dirty="0">
                <a:latin typeface="Calibri"/>
                <a:cs typeface="Calibri"/>
              </a:rPr>
              <a:t>++</a:t>
            </a:r>
            <a:r>
              <a:rPr sz="2207" spc="-243" dirty="0">
                <a:latin typeface="Calibri"/>
                <a:cs typeface="Calibri"/>
              </a:rPr>
              <a:t> </a:t>
            </a:r>
            <a:r>
              <a:rPr sz="2207" spc="-4" dirty="0">
                <a:latin typeface="Calibri"/>
                <a:cs typeface="Calibri"/>
              </a:rPr>
              <a:t>)</a:t>
            </a:r>
            <a:endParaRPr sz="2207">
              <a:latin typeface="Calibri"/>
              <a:cs typeface="Calibri"/>
            </a:endParaRPr>
          </a:p>
        </p:txBody>
      </p:sp>
      <p:grpSp>
        <p:nvGrpSpPr>
          <p:cNvPr id="89" name="object 89"/>
          <p:cNvGrpSpPr/>
          <p:nvPr/>
        </p:nvGrpSpPr>
        <p:grpSpPr>
          <a:xfrm>
            <a:off x="6193460" y="3867341"/>
            <a:ext cx="2962513" cy="1248918"/>
            <a:chOff x="7507223" y="3406140"/>
            <a:chExt cx="3590925" cy="1513840"/>
          </a:xfrm>
        </p:grpSpPr>
        <p:sp>
          <p:nvSpPr>
            <p:cNvPr id="90" name="object 90"/>
            <p:cNvSpPr/>
            <p:nvPr/>
          </p:nvSpPr>
          <p:spPr>
            <a:xfrm>
              <a:off x="7507223" y="4722876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91" name="object 91"/>
            <p:cNvSpPr/>
            <p:nvPr/>
          </p:nvSpPr>
          <p:spPr>
            <a:xfrm>
              <a:off x="8269223" y="4721352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92" name="object 92"/>
            <p:cNvSpPr/>
            <p:nvPr/>
          </p:nvSpPr>
          <p:spPr>
            <a:xfrm>
              <a:off x="8956547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93" name="object 93"/>
            <p:cNvSpPr/>
            <p:nvPr/>
          </p:nvSpPr>
          <p:spPr>
            <a:xfrm>
              <a:off x="9642347" y="4728972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94" name="object 94"/>
            <p:cNvSpPr/>
            <p:nvPr/>
          </p:nvSpPr>
          <p:spPr>
            <a:xfrm>
              <a:off x="10329672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95" name="object 95"/>
            <p:cNvSpPr/>
            <p:nvPr/>
          </p:nvSpPr>
          <p:spPr>
            <a:xfrm>
              <a:off x="11015471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96" name="object 96"/>
            <p:cNvSpPr/>
            <p:nvPr/>
          </p:nvSpPr>
          <p:spPr>
            <a:xfrm>
              <a:off x="7513319" y="3407664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97" name="object 97"/>
            <p:cNvSpPr/>
            <p:nvPr/>
          </p:nvSpPr>
          <p:spPr>
            <a:xfrm>
              <a:off x="8275319" y="3406140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98" name="object 98"/>
            <p:cNvSpPr/>
            <p:nvPr/>
          </p:nvSpPr>
          <p:spPr>
            <a:xfrm>
              <a:off x="8961119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99" name="object 99"/>
            <p:cNvSpPr/>
            <p:nvPr/>
          </p:nvSpPr>
          <p:spPr>
            <a:xfrm>
              <a:off x="10334244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9648444" y="3412236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1021567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102" name="object 102"/>
          <p:cNvSpPr txBox="1"/>
          <p:nvPr/>
        </p:nvSpPr>
        <p:spPr>
          <a:xfrm>
            <a:off x="8841438" y="3601590"/>
            <a:ext cx="521780" cy="303176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>
              <a:spcBef>
                <a:spcPts val="87"/>
              </a:spcBef>
            </a:pPr>
            <a:r>
              <a:rPr sz="1898" dirty="0">
                <a:latin typeface="Wingdings"/>
                <a:cs typeface="Wingdings"/>
              </a:rPr>
              <a:t></a:t>
            </a:r>
            <a:r>
              <a:rPr sz="1898" spc="-4" dirty="0">
                <a:latin typeface="Calibri"/>
                <a:cs typeface="Calibri"/>
              </a:rPr>
              <a:t>/</a:t>
            </a:r>
            <a:r>
              <a:rPr sz="1898" spc="4" dirty="0">
                <a:latin typeface="Wingdings"/>
                <a:cs typeface="Wingdings"/>
              </a:rPr>
              <a:t></a:t>
            </a:r>
            <a:endParaRPr sz="1898">
              <a:latin typeface="Wingdings"/>
              <a:cs typeface="Wingdings"/>
            </a:endParaRPr>
          </a:p>
        </p:txBody>
      </p:sp>
      <p:sp>
        <p:nvSpPr>
          <p:cNvPr id="107" name="Title 106">
            <a:extLst>
              <a:ext uri="{FF2B5EF4-FFF2-40B4-BE49-F238E27FC236}">
                <a16:creationId xmlns:a16="http://schemas.microsoft.com/office/drawing/2014/main" id="{95CEF802-E128-4AA4-842E-2904588A2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541687"/>
          </a:xfrm>
        </p:spPr>
        <p:txBody>
          <a:bodyPr/>
          <a:lstStyle/>
          <a:p>
            <a:r>
              <a:rPr lang="en-US" sz="3520" spc="-4" dirty="0">
                <a:latin typeface="Calibri"/>
                <a:cs typeface="Calibri"/>
              </a:rPr>
              <a:t>The </a:t>
            </a:r>
            <a:r>
              <a:rPr lang="en-US" sz="3520" dirty="0">
                <a:latin typeface="Calibri"/>
                <a:cs typeface="Calibri"/>
              </a:rPr>
              <a:t>Pretraining / Finetuning</a:t>
            </a:r>
            <a:r>
              <a:rPr lang="en-US" sz="3520" spc="-37" dirty="0">
                <a:latin typeface="Calibri"/>
                <a:cs typeface="Calibri"/>
              </a:rPr>
              <a:t> </a:t>
            </a:r>
            <a:r>
              <a:rPr lang="en-US" sz="3520" dirty="0">
                <a:latin typeface="Calibri"/>
                <a:cs typeface="Calibri"/>
              </a:rPr>
              <a:t>Paradigm</a:t>
            </a:r>
            <a:endParaRPr lang="en-US" dirty="0"/>
          </a:p>
        </p:txBody>
      </p:sp>
      <p:sp>
        <p:nvSpPr>
          <p:cNvPr id="103" name="object 103"/>
          <p:cNvSpPr txBox="1"/>
          <p:nvPr/>
        </p:nvSpPr>
        <p:spPr>
          <a:xfrm>
            <a:off x="6120328" y="2687279"/>
            <a:ext cx="3312986" cy="676034"/>
          </a:xfrm>
          <a:prstGeom prst="rect">
            <a:avLst/>
          </a:prstGeom>
        </p:spPr>
        <p:txBody>
          <a:bodyPr vert="horz" wrap="square" lIns="0" tIns="65484" rIns="0" bIns="0" rtlCol="0">
            <a:spAutoFit/>
          </a:bodyPr>
          <a:lstStyle/>
          <a:p>
            <a:pPr marL="524" algn="ctr">
              <a:spcBef>
                <a:spcPts val="516"/>
              </a:spcBef>
            </a:pPr>
            <a:r>
              <a:rPr sz="1815" b="1" spc="-4" dirty="0">
                <a:latin typeface="Calibri"/>
                <a:cs typeface="Calibri"/>
              </a:rPr>
              <a:t>Step 2: Finetune </a:t>
            </a:r>
            <a:r>
              <a:rPr sz="1815" b="1" spc="-9" dirty="0">
                <a:latin typeface="Calibri"/>
                <a:cs typeface="Calibri"/>
              </a:rPr>
              <a:t>(on </a:t>
            </a:r>
            <a:r>
              <a:rPr sz="1815" b="1" spc="-4" dirty="0">
                <a:latin typeface="Calibri"/>
                <a:cs typeface="Calibri"/>
              </a:rPr>
              <a:t>your</a:t>
            </a:r>
            <a:r>
              <a:rPr sz="1815" b="1" spc="37" dirty="0">
                <a:latin typeface="Calibri"/>
                <a:cs typeface="Calibri"/>
              </a:rPr>
              <a:t> </a:t>
            </a:r>
            <a:r>
              <a:rPr sz="1815" b="1" spc="-4" dirty="0">
                <a:latin typeface="Calibri"/>
                <a:cs typeface="Calibri"/>
              </a:rPr>
              <a:t>task)</a:t>
            </a:r>
            <a:endParaRPr sz="1815">
              <a:latin typeface="Calibri"/>
              <a:cs typeface="Calibri"/>
            </a:endParaRPr>
          </a:p>
          <a:p>
            <a:pPr algn="ctr">
              <a:spcBef>
                <a:spcPts val="438"/>
              </a:spcBef>
            </a:pPr>
            <a:r>
              <a:rPr sz="1815" spc="-4" dirty="0">
                <a:latin typeface="Calibri"/>
                <a:cs typeface="Calibri"/>
              </a:rPr>
              <a:t>Not many labels; adapt </a:t>
            </a:r>
            <a:r>
              <a:rPr sz="1815" spc="-9" dirty="0">
                <a:latin typeface="Calibri"/>
                <a:cs typeface="Calibri"/>
              </a:rPr>
              <a:t>to </a:t>
            </a:r>
            <a:r>
              <a:rPr sz="1815" spc="-4" dirty="0">
                <a:latin typeface="Calibri"/>
                <a:cs typeface="Calibri"/>
              </a:rPr>
              <a:t>the</a:t>
            </a:r>
            <a:r>
              <a:rPr sz="1815" spc="4" dirty="0">
                <a:latin typeface="Calibri"/>
                <a:cs typeface="Calibri"/>
              </a:rPr>
              <a:t> </a:t>
            </a:r>
            <a:r>
              <a:rPr sz="1815" spc="-4" dirty="0">
                <a:latin typeface="Calibri"/>
                <a:cs typeface="Calibri"/>
              </a:rPr>
              <a:t>task!</a:t>
            </a:r>
            <a:endParaRPr sz="1815">
              <a:latin typeface="Calibri"/>
              <a:cs typeface="Calibri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6716288" y="5569306"/>
            <a:ext cx="1877044" cy="302648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898" i="1" dirty="0">
                <a:latin typeface="Calibri"/>
                <a:cs typeface="Calibri"/>
              </a:rPr>
              <a:t>… the </a:t>
            </a:r>
            <a:r>
              <a:rPr sz="1898" i="1" spc="-4" dirty="0">
                <a:latin typeface="Calibri"/>
                <a:cs typeface="Calibri"/>
              </a:rPr>
              <a:t>movie </a:t>
            </a:r>
            <a:r>
              <a:rPr sz="1898" i="1" dirty="0">
                <a:latin typeface="Calibri"/>
                <a:cs typeface="Calibri"/>
              </a:rPr>
              <a:t>was</a:t>
            </a:r>
            <a:r>
              <a:rPr sz="1898" i="1" spc="-50" dirty="0">
                <a:latin typeface="Calibri"/>
                <a:cs typeface="Calibri"/>
              </a:rPr>
              <a:t> </a:t>
            </a:r>
            <a:r>
              <a:rPr sz="1898" i="1" dirty="0">
                <a:latin typeface="Calibri"/>
                <a:cs typeface="Calibri"/>
              </a:rPr>
              <a:t>…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238EC3E-ABD1-49AA-A2A3-43492BFDDC00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8608273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00158" y="1759896"/>
            <a:ext cx="9080325" cy="512422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207" spc="-4" dirty="0">
                <a:latin typeface="Calibri"/>
                <a:cs typeface="Calibri"/>
              </a:rPr>
              <a:t>There’s increasing </a:t>
            </a:r>
            <a:r>
              <a:rPr sz="2207" dirty="0">
                <a:latin typeface="Calibri"/>
                <a:cs typeface="Calibri"/>
              </a:rPr>
              <a:t>evidence that </a:t>
            </a:r>
            <a:r>
              <a:rPr sz="2207" spc="-4" dirty="0">
                <a:latin typeface="Calibri"/>
                <a:cs typeface="Calibri"/>
              </a:rPr>
              <a:t>pretrained </a:t>
            </a:r>
            <a:r>
              <a:rPr sz="2207" dirty="0">
                <a:latin typeface="Calibri"/>
                <a:cs typeface="Calibri"/>
              </a:rPr>
              <a:t>models learn a wide variety </a:t>
            </a:r>
            <a:r>
              <a:rPr sz="2207" spc="-4" dirty="0">
                <a:latin typeface="Calibri"/>
                <a:cs typeface="Calibri"/>
              </a:rPr>
              <a:t>of </a:t>
            </a:r>
            <a:r>
              <a:rPr sz="2207" dirty="0">
                <a:latin typeface="Calibri"/>
                <a:cs typeface="Calibri"/>
              </a:rPr>
              <a:t>things</a:t>
            </a:r>
            <a:r>
              <a:rPr sz="2207" spc="-54" dirty="0">
                <a:latin typeface="Calibri"/>
                <a:cs typeface="Calibri"/>
              </a:rPr>
              <a:t> </a:t>
            </a:r>
            <a:r>
              <a:rPr sz="2207" dirty="0">
                <a:latin typeface="Calibri"/>
                <a:cs typeface="Calibri"/>
              </a:rPr>
              <a:t>about</a:t>
            </a:r>
          </a:p>
          <a:p>
            <a:pPr marL="10478"/>
            <a:r>
              <a:rPr sz="2207" dirty="0">
                <a:latin typeface="Calibri"/>
                <a:cs typeface="Calibri"/>
              </a:rPr>
              <a:t>the </a:t>
            </a:r>
            <a:r>
              <a:rPr sz="2207" spc="-4" dirty="0">
                <a:latin typeface="Calibri"/>
                <a:cs typeface="Calibri"/>
              </a:rPr>
              <a:t>statistical properties </a:t>
            </a:r>
            <a:r>
              <a:rPr sz="2207" spc="-9" dirty="0">
                <a:latin typeface="Calibri"/>
                <a:cs typeface="Calibri"/>
              </a:rPr>
              <a:t>of </a:t>
            </a:r>
            <a:r>
              <a:rPr sz="2207" dirty="0">
                <a:latin typeface="Calibri"/>
                <a:cs typeface="Calibri"/>
              </a:rPr>
              <a:t>language:</a:t>
            </a:r>
          </a:p>
          <a:p>
            <a:pPr marL="293370" indent="-282893">
              <a:spcBef>
                <a:spcPts val="458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  <a:tab pos="4647295" algn="l"/>
              </a:tabLst>
            </a:pPr>
            <a:r>
              <a:rPr sz="1898" i="1" spc="-4" dirty="0">
                <a:latin typeface="Calibri"/>
                <a:cs typeface="Calibri"/>
              </a:rPr>
              <a:t>Stanford </a:t>
            </a:r>
            <a:r>
              <a:rPr sz="1898" i="1" dirty="0">
                <a:latin typeface="Calibri"/>
                <a:cs typeface="Calibri"/>
              </a:rPr>
              <a:t>University is</a:t>
            </a:r>
            <a:r>
              <a:rPr sz="1898" i="1" spc="9" dirty="0">
                <a:latin typeface="Calibri"/>
                <a:cs typeface="Calibri"/>
              </a:rPr>
              <a:t> </a:t>
            </a:r>
            <a:r>
              <a:rPr sz="1898" i="1" dirty="0">
                <a:latin typeface="Calibri"/>
                <a:cs typeface="Calibri"/>
              </a:rPr>
              <a:t>located</a:t>
            </a:r>
            <a:r>
              <a:rPr sz="1898" i="1" spc="9" dirty="0">
                <a:latin typeface="Calibri"/>
                <a:cs typeface="Calibri"/>
              </a:rPr>
              <a:t> </a:t>
            </a:r>
            <a:r>
              <a:rPr sz="1898" i="1" dirty="0">
                <a:latin typeface="Calibri"/>
                <a:cs typeface="Calibri"/>
              </a:rPr>
              <a:t>in</a:t>
            </a:r>
            <a:r>
              <a:rPr sz="1898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898" i="1" dirty="0">
                <a:latin typeface="Calibri"/>
                <a:cs typeface="Calibri"/>
              </a:rPr>
              <a:t>, California.</a:t>
            </a:r>
            <a:r>
              <a:rPr sz="1898" i="1" spc="-50" dirty="0">
                <a:latin typeface="Calibri"/>
                <a:cs typeface="Calibri"/>
              </a:rPr>
              <a:t> </a:t>
            </a:r>
            <a:r>
              <a:rPr sz="1898" dirty="0">
                <a:solidFill>
                  <a:srgbClr val="175E53"/>
                </a:solidFill>
                <a:latin typeface="Calibri"/>
                <a:cs typeface="Calibri"/>
              </a:rPr>
              <a:t>[Trivia]</a:t>
            </a:r>
            <a:endParaRPr sz="1898" dirty="0">
              <a:latin typeface="Calibri"/>
              <a:cs typeface="Calibri"/>
            </a:endParaRPr>
          </a:p>
          <a:p>
            <a:pPr marL="293370" indent="-282893">
              <a:spcBef>
                <a:spcPts val="458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  <a:tab pos="1205961" algn="l"/>
              </a:tabLst>
            </a:pPr>
            <a:r>
              <a:rPr sz="1898" i="1" dirty="0">
                <a:latin typeface="Calibri"/>
                <a:cs typeface="Calibri"/>
              </a:rPr>
              <a:t>I put</a:t>
            </a:r>
            <a:r>
              <a:rPr sz="1898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898" i="1" dirty="0">
                <a:latin typeface="Calibri"/>
                <a:cs typeface="Calibri"/>
              </a:rPr>
              <a:t>fork down </a:t>
            </a:r>
            <a:r>
              <a:rPr sz="1898" i="1" spc="-4" dirty="0">
                <a:latin typeface="Calibri"/>
                <a:cs typeface="Calibri"/>
              </a:rPr>
              <a:t>on </a:t>
            </a:r>
            <a:r>
              <a:rPr sz="1898" i="1" dirty="0">
                <a:latin typeface="Calibri"/>
                <a:cs typeface="Calibri"/>
              </a:rPr>
              <a:t>the table.</a:t>
            </a:r>
            <a:r>
              <a:rPr sz="1898" i="1" spc="9" dirty="0">
                <a:latin typeface="Calibri"/>
                <a:cs typeface="Calibri"/>
              </a:rPr>
              <a:t> </a:t>
            </a:r>
            <a:r>
              <a:rPr sz="1898" dirty="0">
                <a:solidFill>
                  <a:srgbClr val="175E53"/>
                </a:solidFill>
                <a:latin typeface="Calibri"/>
                <a:cs typeface="Calibri"/>
              </a:rPr>
              <a:t>[syntax]</a:t>
            </a:r>
            <a:endParaRPr sz="1898" dirty="0">
              <a:latin typeface="Calibri"/>
              <a:cs typeface="Calibri"/>
            </a:endParaRPr>
          </a:p>
          <a:p>
            <a:pPr marL="293370" indent="-282893">
              <a:spcBef>
                <a:spcPts val="454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  <a:tab pos="6772656" algn="l"/>
              </a:tabLst>
            </a:pPr>
            <a:r>
              <a:rPr sz="1898" i="1" dirty="0">
                <a:latin typeface="Calibri"/>
                <a:cs typeface="Calibri"/>
              </a:rPr>
              <a:t>The woman </a:t>
            </a:r>
            <a:r>
              <a:rPr sz="1898" i="1" spc="-4" dirty="0">
                <a:latin typeface="Calibri"/>
                <a:cs typeface="Calibri"/>
              </a:rPr>
              <a:t>walked </a:t>
            </a:r>
            <a:r>
              <a:rPr sz="1898" i="1" dirty="0">
                <a:latin typeface="Calibri"/>
                <a:cs typeface="Calibri"/>
              </a:rPr>
              <a:t>across the </a:t>
            </a:r>
            <a:r>
              <a:rPr sz="1898" i="1" spc="-4" dirty="0">
                <a:latin typeface="Calibri"/>
                <a:cs typeface="Calibri"/>
              </a:rPr>
              <a:t>street, </a:t>
            </a:r>
            <a:r>
              <a:rPr sz="1898" i="1" dirty="0">
                <a:latin typeface="Calibri"/>
                <a:cs typeface="Calibri"/>
              </a:rPr>
              <a:t>checking for</a:t>
            </a:r>
            <a:r>
              <a:rPr sz="1898" i="1" spc="54" dirty="0">
                <a:latin typeface="Calibri"/>
                <a:cs typeface="Calibri"/>
              </a:rPr>
              <a:t> </a:t>
            </a:r>
            <a:r>
              <a:rPr sz="1898" i="1" dirty="0">
                <a:latin typeface="Calibri"/>
                <a:cs typeface="Calibri"/>
              </a:rPr>
              <a:t>traffic</a:t>
            </a:r>
            <a:r>
              <a:rPr sz="1898" i="1" spc="4" dirty="0">
                <a:latin typeface="Calibri"/>
                <a:cs typeface="Calibri"/>
              </a:rPr>
              <a:t> </a:t>
            </a:r>
            <a:r>
              <a:rPr sz="1898" i="1" dirty="0">
                <a:latin typeface="Calibri"/>
                <a:cs typeface="Calibri"/>
              </a:rPr>
              <a:t>over</a:t>
            </a:r>
            <a:r>
              <a:rPr sz="1898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898" i="1" dirty="0">
                <a:latin typeface="Calibri"/>
                <a:cs typeface="Calibri"/>
              </a:rPr>
              <a:t>shoulder.</a:t>
            </a:r>
            <a:r>
              <a:rPr sz="1898" i="1" spc="-17" dirty="0">
                <a:latin typeface="Calibri"/>
                <a:cs typeface="Calibri"/>
              </a:rPr>
              <a:t> </a:t>
            </a:r>
            <a:r>
              <a:rPr sz="1898" dirty="0">
                <a:solidFill>
                  <a:srgbClr val="175E53"/>
                </a:solidFill>
                <a:latin typeface="Calibri"/>
                <a:cs typeface="Calibri"/>
              </a:rPr>
              <a:t>[coreference]</a:t>
            </a:r>
            <a:endParaRPr sz="1898" dirty="0">
              <a:latin typeface="Calibri"/>
              <a:cs typeface="Calibri"/>
            </a:endParaRPr>
          </a:p>
          <a:p>
            <a:pPr marL="293370" indent="-282893">
              <a:spcBef>
                <a:spcPts val="458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  <a:tab pos="6088476" algn="l"/>
                <a:tab pos="6262402" algn="l"/>
              </a:tabLst>
            </a:pPr>
            <a:r>
              <a:rPr sz="1898" i="1" dirty="0">
                <a:latin typeface="Calibri"/>
                <a:cs typeface="Calibri"/>
              </a:rPr>
              <a:t>I went to the ocean </a:t>
            </a:r>
            <a:r>
              <a:rPr sz="1898" i="1" spc="-4" dirty="0">
                <a:latin typeface="Calibri"/>
                <a:cs typeface="Calibri"/>
              </a:rPr>
              <a:t>to </a:t>
            </a:r>
            <a:r>
              <a:rPr sz="1898" i="1" dirty="0">
                <a:latin typeface="Calibri"/>
                <a:cs typeface="Calibri"/>
              </a:rPr>
              <a:t>see the </a:t>
            </a:r>
            <a:r>
              <a:rPr sz="1898" i="1" spc="-4" dirty="0">
                <a:latin typeface="Calibri"/>
                <a:cs typeface="Calibri"/>
              </a:rPr>
              <a:t>fish, </a:t>
            </a:r>
            <a:r>
              <a:rPr sz="1898" i="1" dirty="0">
                <a:latin typeface="Calibri"/>
                <a:cs typeface="Calibri"/>
              </a:rPr>
              <a:t>turtles,</a:t>
            </a:r>
            <a:r>
              <a:rPr sz="1898" i="1" spc="66" dirty="0">
                <a:latin typeface="Calibri"/>
                <a:cs typeface="Calibri"/>
              </a:rPr>
              <a:t> </a:t>
            </a:r>
            <a:r>
              <a:rPr sz="1898" i="1" dirty="0">
                <a:latin typeface="Calibri"/>
                <a:cs typeface="Calibri"/>
              </a:rPr>
              <a:t>seals,</a:t>
            </a:r>
            <a:r>
              <a:rPr sz="1898" i="1" spc="9" dirty="0">
                <a:latin typeface="Calibri"/>
                <a:cs typeface="Calibri"/>
              </a:rPr>
              <a:t> </a:t>
            </a:r>
            <a:r>
              <a:rPr sz="1898" i="1" spc="-4" dirty="0">
                <a:latin typeface="Calibri"/>
                <a:cs typeface="Calibri"/>
              </a:rPr>
              <a:t>and</a:t>
            </a:r>
            <a:r>
              <a:rPr sz="1898" i="1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898" i="1" dirty="0">
                <a:latin typeface="Calibri"/>
                <a:cs typeface="Calibri"/>
              </a:rPr>
              <a:t>.	</a:t>
            </a:r>
            <a:r>
              <a:rPr sz="1898" dirty="0">
                <a:solidFill>
                  <a:srgbClr val="175E53"/>
                </a:solidFill>
                <a:latin typeface="Calibri"/>
                <a:cs typeface="Calibri"/>
              </a:rPr>
              <a:t>[lexical</a:t>
            </a:r>
            <a:r>
              <a:rPr sz="1898" spc="-2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898" spc="-4" dirty="0">
                <a:solidFill>
                  <a:srgbClr val="175E53"/>
                </a:solidFill>
                <a:latin typeface="Calibri"/>
                <a:cs typeface="Calibri"/>
              </a:rPr>
              <a:t>semantics/topic]</a:t>
            </a:r>
            <a:endParaRPr sz="1898" dirty="0">
              <a:latin typeface="Calibri"/>
              <a:cs typeface="Calibri"/>
            </a:endParaRPr>
          </a:p>
          <a:p>
            <a:pPr marL="293370" indent="-282893">
              <a:spcBef>
                <a:spcPts val="454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1898" i="1" dirty="0">
                <a:latin typeface="Calibri"/>
                <a:cs typeface="Calibri"/>
              </a:rPr>
              <a:t>Overall, the value I got from the two </a:t>
            </a:r>
            <a:r>
              <a:rPr sz="1898" i="1" spc="-4" dirty="0">
                <a:latin typeface="Calibri"/>
                <a:cs typeface="Calibri"/>
              </a:rPr>
              <a:t>hours watching </a:t>
            </a:r>
            <a:r>
              <a:rPr sz="1898" i="1" dirty="0">
                <a:latin typeface="Calibri"/>
                <a:cs typeface="Calibri"/>
              </a:rPr>
              <a:t>it was the sum total of the</a:t>
            </a:r>
            <a:r>
              <a:rPr sz="1898" i="1" spc="42" dirty="0">
                <a:latin typeface="Calibri"/>
                <a:cs typeface="Calibri"/>
              </a:rPr>
              <a:t> </a:t>
            </a:r>
            <a:r>
              <a:rPr sz="1898" i="1" dirty="0">
                <a:latin typeface="Calibri"/>
                <a:cs typeface="Calibri"/>
              </a:rPr>
              <a:t>popcorn</a:t>
            </a:r>
            <a:endParaRPr sz="1898" dirty="0">
              <a:latin typeface="Calibri"/>
              <a:cs typeface="Calibri"/>
            </a:endParaRPr>
          </a:p>
          <a:p>
            <a:pPr marL="292846">
              <a:spcBef>
                <a:spcPts val="4"/>
              </a:spcBef>
              <a:tabLst>
                <a:tab pos="3574399" algn="l"/>
              </a:tabLst>
            </a:pPr>
            <a:r>
              <a:rPr sz="1898" i="1" dirty="0">
                <a:latin typeface="Calibri"/>
                <a:cs typeface="Calibri"/>
              </a:rPr>
              <a:t>and the </a:t>
            </a:r>
            <a:r>
              <a:rPr sz="1898" i="1" spc="-4" dirty="0">
                <a:latin typeface="Calibri"/>
                <a:cs typeface="Calibri"/>
              </a:rPr>
              <a:t>drink. The</a:t>
            </a:r>
            <a:r>
              <a:rPr sz="1898" i="1" spc="29" dirty="0">
                <a:latin typeface="Calibri"/>
                <a:cs typeface="Calibri"/>
              </a:rPr>
              <a:t> </a:t>
            </a:r>
            <a:r>
              <a:rPr sz="1898" i="1" dirty="0">
                <a:latin typeface="Calibri"/>
                <a:cs typeface="Calibri"/>
              </a:rPr>
              <a:t>movie</a:t>
            </a:r>
            <a:r>
              <a:rPr sz="1898" i="1" spc="-9" dirty="0">
                <a:latin typeface="Calibri"/>
                <a:cs typeface="Calibri"/>
              </a:rPr>
              <a:t> </a:t>
            </a:r>
            <a:r>
              <a:rPr sz="1898" i="1" dirty="0">
                <a:latin typeface="Calibri"/>
                <a:cs typeface="Calibri"/>
              </a:rPr>
              <a:t>was</a:t>
            </a:r>
            <a:r>
              <a:rPr sz="1898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898" i="1" dirty="0">
                <a:latin typeface="Calibri"/>
                <a:cs typeface="Calibri"/>
              </a:rPr>
              <a:t>.</a:t>
            </a:r>
            <a:r>
              <a:rPr sz="1898" i="1" spc="12" dirty="0">
                <a:latin typeface="Calibri"/>
                <a:cs typeface="Calibri"/>
              </a:rPr>
              <a:t> </a:t>
            </a:r>
            <a:r>
              <a:rPr sz="1898" dirty="0">
                <a:solidFill>
                  <a:srgbClr val="175E53"/>
                </a:solidFill>
                <a:latin typeface="Calibri"/>
                <a:cs typeface="Calibri"/>
              </a:rPr>
              <a:t>[sentiment]</a:t>
            </a:r>
            <a:endParaRPr sz="1898" dirty="0">
              <a:latin typeface="Calibri"/>
              <a:cs typeface="Calibri"/>
            </a:endParaRPr>
          </a:p>
          <a:p>
            <a:pPr marL="292846" marR="284464" indent="-282893">
              <a:spcBef>
                <a:spcPts val="454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  <a:tab pos="3144821" algn="l"/>
              </a:tabLst>
            </a:pPr>
            <a:r>
              <a:rPr sz="1898" spc="-4" dirty="0">
                <a:latin typeface="Calibri"/>
                <a:cs typeface="Calibri"/>
              </a:rPr>
              <a:t>Iroh </a:t>
            </a:r>
            <a:r>
              <a:rPr sz="1898" dirty="0">
                <a:latin typeface="Calibri"/>
                <a:cs typeface="Calibri"/>
              </a:rPr>
              <a:t>went into the kitchen to </a:t>
            </a:r>
            <a:r>
              <a:rPr sz="1898" spc="-4" dirty="0">
                <a:latin typeface="Calibri"/>
                <a:cs typeface="Calibri"/>
              </a:rPr>
              <a:t>make some </a:t>
            </a:r>
            <a:r>
              <a:rPr sz="1898" dirty="0">
                <a:latin typeface="Calibri"/>
                <a:cs typeface="Calibri"/>
              </a:rPr>
              <a:t>tea. </a:t>
            </a:r>
            <a:r>
              <a:rPr sz="1898" spc="-4" dirty="0">
                <a:latin typeface="Calibri"/>
                <a:cs typeface="Calibri"/>
              </a:rPr>
              <a:t>Standing next </a:t>
            </a:r>
            <a:r>
              <a:rPr sz="1898" dirty="0">
                <a:latin typeface="Calibri"/>
                <a:cs typeface="Calibri"/>
              </a:rPr>
              <a:t>to </a:t>
            </a:r>
            <a:r>
              <a:rPr sz="1898" spc="-4" dirty="0">
                <a:latin typeface="Calibri"/>
                <a:cs typeface="Calibri"/>
              </a:rPr>
              <a:t>Iroh, Zuko </a:t>
            </a:r>
            <a:r>
              <a:rPr sz="1898" dirty="0">
                <a:latin typeface="Calibri"/>
                <a:cs typeface="Calibri"/>
              </a:rPr>
              <a:t>pondered </a:t>
            </a:r>
            <a:r>
              <a:rPr sz="1898" spc="-4" dirty="0">
                <a:latin typeface="Calibri"/>
                <a:cs typeface="Calibri"/>
              </a:rPr>
              <a:t>his  destiny. Zuko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left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898" dirty="0">
                <a:latin typeface="Calibri"/>
                <a:cs typeface="Calibri"/>
              </a:rPr>
              <a:t>. </a:t>
            </a:r>
            <a:r>
              <a:rPr sz="1898" dirty="0">
                <a:solidFill>
                  <a:srgbClr val="175E53"/>
                </a:solidFill>
                <a:latin typeface="Calibri"/>
                <a:cs typeface="Calibri"/>
              </a:rPr>
              <a:t>[some reasoning – this is</a:t>
            </a:r>
            <a:r>
              <a:rPr sz="1898" spc="-9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898" spc="-4" dirty="0">
                <a:solidFill>
                  <a:srgbClr val="175E53"/>
                </a:solidFill>
                <a:latin typeface="Calibri"/>
                <a:cs typeface="Calibri"/>
              </a:rPr>
              <a:t>harder]</a:t>
            </a:r>
            <a:endParaRPr sz="1898" dirty="0">
              <a:latin typeface="Calibri"/>
              <a:cs typeface="Calibri"/>
            </a:endParaRPr>
          </a:p>
          <a:p>
            <a:pPr marL="293370" indent="-282893">
              <a:spcBef>
                <a:spcPts val="454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  <a:tab pos="7352062" algn="l"/>
              </a:tabLst>
            </a:pPr>
            <a:r>
              <a:rPr sz="1898" dirty="0">
                <a:latin typeface="Calibri"/>
                <a:cs typeface="Calibri"/>
              </a:rPr>
              <a:t>I was thinking about the sequence that goes 1, 1, 2, 3, 5, 8,</a:t>
            </a:r>
            <a:r>
              <a:rPr sz="1898" spc="70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13,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21,</a:t>
            </a:r>
            <a:r>
              <a:rPr sz="1898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898" dirty="0">
                <a:solidFill>
                  <a:srgbClr val="175E53"/>
                </a:solidFill>
                <a:latin typeface="Calibri"/>
                <a:cs typeface="Calibri"/>
              </a:rPr>
              <a:t>[some </a:t>
            </a:r>
            <a:r>
              <a:rPr sz="1898" spc="-4" dirty="0">
                <a:solidFill>
                  <a:srgbClr val="175E53"/>
                </a:solidFill>
                <a:latin typeface="Calibri"/>
                <a:cs typeface="Calibri"/>
              </a:rPr>
              <a:t>basic</a:t>
            </a:r>
            <a:endParaRPr sz="1898" dirty="0">
              <a:latin typeface="Calibri"/>
              <a:cs typeface="Calibri"/>
            </a:endParaRPr>
          </a:p>
          <a:p>
            <a:pPr marL="292846">
              <a:spcBef>
                <a:spcPts val="4"/>
              </a:spcBef>
            </a:pPr>
            <a:r>
              <a:rPr sz="1898" dirty="0">
                <a:solidFill>
                  <a:srgbClr val="175E53"/>
                </a:solidFill>
                <a:latin typeface="Calibri"/>
                <a:cs typeface="Calibri"/>
              </a:rPr>
              <a:t>arithmetic; they </a:t>
            </a:r>
            <a:r>
              <a:rPr sz="1898" spc="-4" dirty="0">
                <a:solidFill>
                  <a:srgbClr val="175E53"/>
                </a:solidFill>
                <a:latin typeface="Calibri"/>
                <a:cs typeface="Calibri"/>
              </a:rPr>
              <a:t>don’t </a:t>
            </a:r>
            <a:r>
              <a:rPr sz="1898" dirty="0">
                <a:solidFill>
                  <a:srgbClr val="175E53"/>
                </a:solidFill>
                <a:latin typeface="Calibri"/>
                <a:cs typeface="Calibri"/>
              </a:rPr>
              <a:t>learn the Fibonnaci</a:t>
            </a:r>
            <a:r>
              <a:rPr sz="1898" spc="17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898" dirty="0">
                <a:solidFill>
                  <a:srgbClr val="175E53"/>
                </a:solidFill>
                <a:latin typeface="Calibri"/>
                <a:cs typeface="Calibri"/>
              </a:rPr>
              <a:t>sequence]</a:t>
            </a:r>
            <a:endParaRPr sz="1898" dirty="0">
              <a:latin typeface="Calibri"/>
              <a:cs typeface="Calibri"/>
            </a:endParaRPr>
          </a:p>
          <a:p>
            <a:pPr marL="293370" indent="-282893">
              <a:spcBef>
                <a:spcPts val="454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1898" dirty="0">
                <a:latin typeface="Calibri"/>
                <a:cs typeface="Calibri"/>
              </a:rPr>
              <a:t>Models </a:t>
            </a:r>
            <a:r>
              <a:rPr sz="1898" spc="-4" dirty="0">
                <a:latin typeface="Calibri"/>
                <a:cs typeface="Calibri"/>
              </a:rPr>
              <a:t>also </a:t>
            </a:r>
            <a:r>
              <a:rPr sz="1898" dirty="0">
                <a:latin typeface="Calibri"/>
                <a:cs typeface="Calibri"/>
              </a:rPr>
              <a:t>learn – and can exacerbate </a:t>
            </a:r>
            <a:r>
              <a:rPr sz="1898" spc="-4" dirty="0">
                <a:latin typeface="Calibri"/>
                <a:cs typeface="Calibri"/>
              </a:rPr>
              <a:t>racism, sexism, </a:t>
            </a:r>
            <a:r>
              <a:rPr sz="1898" dirty="0">
                <a:latin typeface="Calibri"/>
                <a:cs typeface="Calibri"/>
              </a:rPr>
              <a:t>all manner </a:t>
            </a:r>
            <a:r>
              <a:rPr sz="1898" spc="-4" dirty="0">
                <a:latin typeface="Calibri"/>
                <a:cs typeface="Calibri"/>
              </a:rPr>
              <a:t>of bad</a:t>
            </a:r>
            <a:r>
              <a:rPr sz="1898" spc="21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biases.</a:t>
            </a:r>
            <a:endParaRPr sz="1898" dirty="0">
              <a:latin typeface="Calibri"/>
              <a:cs typeface="Calibri"/>
            </a:endParaRPr>
          </a:p>
          <a:p>
            <a:pPr marL="293370" indent="-282893">
              <a:spcBef>
                <a:spcPts val="557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1898" dirty="0">
                <a:latin typeface="Calibri"/>
                <a:cs typeface="Calibri"/>
              </a:rPr>
              <a:t>More </a:t>
            </a:r>
            <a:r>
              <a:rPr sz="1898" spc="-4" dirty="0">
                <a:latin typeface="Calibri"/>
                <a:cs typeface="Calibri"/>
              </a:rPr>
              <a:t>on </a:t>
            </a:r>
            <a:r>
              <a:rPr sz="1898" dirty="0">
                <a:latin typeface="Calibri"/>
                <a:cs typeface="Calibri"/>
              </a:rPr>
              <a:t>all this in the interpretability</a:t>
            </a:r>
            <a:r>
              <a:rPr sz="1898" spc="-4" dirty="0">
                <a:latin typeface="Calibri"/>
                <a:cs typeface="Calibri"/>
              </a:rPr>
              <a:t> lecture!</a:t>
            </a:r>
            <a:endParaRPr sz="1898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903BEA-C94F-4C25-84D2-521EFCB2B679}"/>
              </a:ext>
            </a:extLst>
          </p:cNvPr>
          <p:cNvSpPr txBox="1"/>
          <p:nvPr/>
        </p:nvSpPr>
        <p:spPr>
          <a:xfrm>
            <a:off x="0" y="7353401"/>
            <a:ext cx="1993944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>
                <a:solidFill>
                  <a:prstClr val="black"/>
                </a:solidFill>
                <a:latin typeface="Calibri"/>
              </a:rPr>
              <a:t>Adapted from John </a:t>
            </a:r>
            <a:r>
              <a:rPr lang="en-US" sz="1320" dirty="0">
                <a:solidFill>
                  <a:prstClr val="black"/>
                </a:solidFill>
                <a:latin typeface="Calibri"/>
              </a:rPr>
              <a:t>Hewitt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C1E75A-BFAC-4641-BF8F-19FF2A787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1083374"/>
          </a:xfrm>
        </p:spPr>
        <p:txBody>
          <a:bodyPr/>
          <a:lstStyle/>
          <a:p>
            <a:r>
              <a:rPr lang="en-US" sz="3520" spc="-4" dirty="0"/>
              <a:t>Capturing meaning via context: </a:t>
            </a:r>
            <a:br>
              <a:rPr lang="en-US" sz="3520" spc="-4" dirty="0"/>
            </a:br>
            <a:r>
              <a:rPr lang="en-US" sz="3520" spc="-4" dirty="0"/>
              <a:t>What kinds </a:t>
            </a:r>
            <a:r>
              <a:rPr lang="en-US" sz="3520" dirty="0"/>
              <a:t>of </a:t>
            </a:r>
            <a:r>
              <a:rPr lang="en-US" sz="3520" spc="-4" dirty="0"/>
              <a:t>things </a:t>
            </a:r>
            <a:r>
              <a:rPr lang="en-US" sz="3520" dirty="0"/>
              <a:t>does pretraining</a:t>
            </a:r>
            <a:r>
              <a:rPr lang="en-US" sz="3520" spc="-45" dirty="0"/>
              <a:t> </a:t>
            </a:r>
            <a:r>
              <a:rPr lang="en-US" sz="3520" dirty="0"/>
              <a:t>learn?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222116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4474" y="596264"/>
            <a:ext cx="6773395" cy="469496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3300" spc="-161" dirty="0">
                <a:solidFill>
                  <a:srgbClr val="3A87FF"/>
                </a:solidFill>
              </a:rPr>
              <a:t>Problems with </a:t>
            </a:r>
            <a:r>
              <a:rPr sz="3300" spc="-194" dirty="0">
                <a:solidFill>
                  <a:srgbClr val="3A87FF"/>
                </a:solidFill>
              </a:rPr>
              <a:t>resources </a:t>
            </a:r>
            <a:r>
              <a:rPr sz="3300" spc="-198" dirty="0">
                <a:solidFill>
                  <a:srgbClr val="3A87FF"/>
                </a:solidFill>
              </a:rPr>
              <a:t>like</a:t>
            </a:r>
            <a:r>
              <a:rPr sz="3300" spc="-457" dirty="0">
                <a:solidFill>
                  <a:srgbClr val="3A87FF"/>
                </a:solidFill>
              </a:rPr>
              <a:t> </a:t>
            </a:r>
            <a:r>
              <a:rPr sz="3300" spc="-117" dirty="0">
                <a:solidFill>
                  <a:srgbClr val="3A87FF"/>
                </a:solidFill>
              </a:rPr>
              <a:t>WordNet</a:t>
            </a:r>
            <a:endParaRPr sz="3300" dirty="0"/>
          </a:p>
        </p:txBody>
      </p:sp>
      <p:sp>
        <p:nvSpPr>
          <p:cNvPr id="3" name="object 3"/>
          <p:cNvSpPr txBox="1"/>
          <p:nvPr/>
        </p:nvSpPr>
        <p:spPr>
          <a:xfrm>
            <a:off x="694473" y="1358760"/>
            <a:ext cx="8963754" cy="5153691"/>
          </a:xfrm>
          <a:prstGeom prst="rect">
            <a:avLst/>
          </a:prstGeom>
        </p:spPr>
        <p:txBody>
          <a:bodyPr vert="horz" wrap="square" lIns="0" tIns="239749" rIns="0" bIns="0" rtlCol="0">
            <a:spAutoFit/>
          </a:bodyPr>
          <a:lstStyle/>
          <a:p>
            <a:pPr marL="485689" indent="-473362" defTabSz="887554">
              <a:spcBef>
                <a:spcPts val="1888"/>
              </a:spcBef>
              <a:buClr>
                <a:srgbClr val="CC0000"/>
              </a:buClr>
              <a:buFont typeface="Arial"/>
              <a:buChar char="•"/>
              <a:tabLst>
                <a:tab pos="485073" algn="l"/>
                <a:tab pos="485689" algn="l"/>
              </a:tabLst>
              <a:defRPr/>
            </a:pPr>
            <a:r>
              <a:rPr sz="2640" dirty="0">
                <a:solidFill>
                  <a:prstClr val="black"/>
                </a:solidFill>
                <a:latin typeface="Trebuchet MS"/>
                <a:cs typeface="Trebuchet MS"/>
              </a:rPr>
              <a:t>Great as a resource but missing nuance</a:t>
            </a:r>
          </a:p>
          <a:p>
            <a:pPr marL="959050" marR="951038" lvl="1" indent="-473362" defTabSz="887554">
              <a:spcBef>
                <a:spcPts val="1553"/>
              </a:spcBef>
              <a:buClr>
                <a:srgbClr val="3A87FF"/>
              </a:buClr>
              <a:buFont typeface="Arial"/>
              <a:buChar char="•"/>
              <a:tabLst>
                <a:tab pos="958434" algn="l"/>
                <a:tab pos="959050" algn="l"/>
              </a:tabLst>
              <a:defRPr/>
            </a:pPr>
            <a:r>
              <a:rPr sz="2200" dirty="0">
                <a:solidFill>
                  <a:prstClr val="black"/>
                </a:solidFill>
                <a:latin typeface="Trebuchet MS"/>
                <a:cs typeface="Trebuchet MS"/>
              </a:rPr>
              <a:t>e.g. </a:t>
            </a:r>
            <a:r>
              <a:rPr sz="2200" dirty="0">
                <a:solidFill>
                  <a:srgbClr val="BB57BE"/>
                </a:solidFill>
                <a:latin typeface="Trebuchet MS"/>
                <a:cs typeface="Trebuchet MS"/>
              </a:rPr>
              <a:t>“proficient” </a:t>
            </a:r>
            <a:r>
              <a:rPr sz="2200" dirty="0">
                <a:solidFill>
                  <a:prstClr val="black"/>
                </a:solidFill>
                <a:latin typeface="Trebuchet MS"/>
                <a:cs typeface="Trebuchet MS"/>
              </a:rPr>
              <a:t>is listed as a synonym for </a:t>
            </a:r>
            <a:r>
              <a:rPr sz="2200" dirty="0">
                <a:solidFill>
                  <a:srgbClr val="BB57BE"/>
                </a:solidFill>
                <a:latin typeface="Trebuchet MS"/>
                <a:cs typeface="Trebuchet MS"/>
              </a:rPr>
              <a:t>“good”</a:t>
            </a:r>
            <a:r>
              <a:rPr sz="2200" dirty="0">
                <a:solidFill>
                  <a:prstClr val="black"/>
                </a:solidFill>
                <a:latin typeface="Trebuchet MS"/>
                <a:cs typeface="Trebuchet MS"/>
              </a:rPr>
              <a:t>.  This is only correct in some contexts.</a:t>
            </a:r>
          </a:p>
          <a:p>
            <a:pPr marL="485689" indent="-473362" defTabSz="887554">
              <a:spcBef>
                <a:spcPts val="1801"/>
              </a:spcBef>
              <a:buClr>
                <a:srgbClr val="CC0000"/>
              </a:buClr>
              <a:buFont typeface="Arial"/>
              <a:buChar char="•"/>
              <a:tabLst>
                <a:tab pos="485073" algn="l"/>
                <a:tab pos="485689" algn="l"/>
              </a:tabLst>
              <a:defRPr/>
            </a:pPr>
            <a:r>
              <a:rPr sz="2640" dirty="0">
                <a:solidFill>
                  <a:prstClr val="black"/>
                </a:solidFill>
                <a:latin typeface="Trebuchet MS"/>
                <a:cs typeface="Trebuchet MS"/>
              </a:rPr>
              <a:t>Missing new meanings of words</a:t>
            </a:r>
          </a:p>
          <a:p>
            <a:pPr marL="959050" lvl="1" indent="-473978" defTabSz="887554">
              <a:spcBef>
                <a:spcPts val="1553"/>
              </a:spcBef>
              <a:buClr>
                <a:srgbClr val="3A87FF"/>
              </a:buClr>
              <a:buFont typeface="Arial"/>
              <a:buChar char="•"/>
              <a:tabLst>
                <a:tab pos="958434" algn="l"/>
                <a:tab pos="959050" algn="l"/>
              </a:tabLst>
              <a:defRPr/>
            </a:pPr>
            <a:r>
              <a:rPr sz="2200" dirty="0">
                <a:solidFill>
                  <a:prstClr val="black"/>
                </a:solidFill>
                <a:latin typeface="Trebuchet MS"/>
                <a:cs typeface="Trebuchet MS"/>
              </a:rPr>
              <a:t>e.g., </a:t>
            </a:r>
            <a:r>
              <a:rPr sz="2200" dirty="0">
                <a:solidFill>
                  <a:srgbClr val="BB57BE"/>
                </a:solidFill>
                <a:latin typeface="Trebuchet MS"/>
                <a:cs typeface="Trebuchet MS"/>
              </a:rPr>
              <a:t>wicked, badass, nifty, wizard, genius, ninja, bombest</a:t>
            </a:r>
            <a:endParaRPr sz="22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959050" lvl="1" indent="-473978" defTabSz="887554">
              <a:spcBef>
                <a:spcPts val="1539"/>
              </a:spcBef>
              <a:buClr>
                <a:srgbClr val="3A87FF"/>
              </a:buClr>
              <a:buFont typeface="Arial"/>
              <a:buChar char="•"/>
              <a:tabLst>
                <a:tab pos="958434" algn="l"/>
                <a:tab pos="959050" algn="l"/>
              </a:tabLst>
              <a:defRPr/>
            </a:pPr>
            <a:r>
              <a:rPr sz="2200" dirty="0">
                <a:solidFill>
                  <a:prstClr val="black"/>
                </a:solidFill>
                <a:latin typeface="Trebuchet MS"/>
                <a:cs typeface="Trebuchet MS"/>
              </a:rPr>
              <a:t>Impossible to keep up-to-date!</a:t>
            </a:r>
          </a:p>
          <a:p>
            <a:pPr marL="485689" indent="-473362" defTabSz="887554">
              <a:spcBef>
                <a:spcPts val="1825"/>
              </a:spcBef>
              <a:buClr>
                <a:srgbClr val="CC0000"/>
              </a:buClr>
              <a:buFont typeface="Arial"/>
              <a:buChar char="•"/>
              <a:tabLst>
                <a:tab pos="485073" algn="l"/>
                <a:tab pos="485689" algn="l"/>
              </a:tabLst>
              <a:defRPr/>
            </a:pPr>
            <a:r>
              <a:rPr sz="2640" dirty="0">
                <a:solidFill>
                  <a:prstClr val="black"/>
                </a:solidFill>
                <a:latin typeface="Trebuchet MS"/>
                <a:cs typeface="Trebuchet MS"/>
              </a:rPr>
              <a:t>Subjective</a:t>
            </a:r>
          </a:p>
          <a:p>
            <a:pPr marL="485689" indent="-473362" defTabSz="887554">
              <a:spcBef>
                <a:spcPts val="1839"/>
              </a:spcBef>
              <a:buClr>
                <a:srgbClr val="CC0000"/>
              </a:buClr>
              <a:buFont typeface="Arial"/>
              <a:buChar char="•"/>
              <a:tabLst>
                <a:tab pos="485073" algn="l"/>
                <a:tab pos="485689" algn="l"/>
              </a:tabLst>
              <a:defRPr/>
            </a:pPr>
            <a:r>
              <a:rPr sz="2640" dirty="0">
                <a:solidFill>
                  <a:prstClr val="black"/>
                </a:solidFill>
                <a:latin typeface="Trebuchet MS"/>
                <a:cs typeface="Trebuchet MS"/>
              </a:rPr>
              <a:t>Requires human labor to create and adapt</a:t>
            </a:r>
          </a:p>
          <a:p>
            <a:pPr marL="485689" indent="-473362" defTabSz="887554">
              <a:spcBef>
                <a:spcPts val="1839"/>
              </a:spcBef>
              <a:buClr>
                <a:srgbClr val="CC0000"/>
              </a:buClr>
              <a:buFont typeface="Arial"/>
              <a:buChar char="•"/>
              <a:tabLst>
                <a:tab pos="485073" algn="l"/>
                <a:tab pos="485689" algn="l"/>
              </a:tabLst>
              <a:defRPr/>
            </a:pPr>
            <a:r>
              <a:rPr sz="2640" dirty="0">
                <a:solidFill>
                  <a:prstClr val="black"/>
                </a:solidFill>
                <a:latin typeface="Trebuchet MS"/>
                <a:cs typeface="Trebuchet MS"/>
              </a:rPr>
              <a:t>Can’t compute accurate word similarity </a:t>
            </a:r>
            <a:endParaRPr sz="2640" dirty="0">
              <a:solidFill>
                <a:prstClr val="black"/>
              </a:solidFill>
              <a:latin typeface="Wingdings"/>
              <a:cs typeface="Wingding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A86B9D-963B-40D5-B73C-F4EDDC9D437D}"/>
              </a:ext>
            </a:extLst>
          </p:cNvPr>
          <p:cNvSpPr txBox="1"/>
          <p:nvPr/>
        </p:nvSpPr>
        <p:spPr>
          <a:xfrm>
            <a:off x="0" y="7353401"/>
            <a:ext cx="1636602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44937464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00157" y="2011357"/>
            <a:ext cx="7935659" cy="303176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>
              <a:spcBef>
                <a:spcPts val="87"/>
              </a:spcBef>
            </a:pPr>
            <a:r>
              <a:rPr sz="1898" dirty="0">
                <a:latin typeface="Calibri"/>
                <a:cs typeface="Calibri"/>
              </a:rPr>
              <a:t>The </a:t>
            </a:r>
            <a:r>
              <a:rPr sz="1898" spc="-4" dirty="0">
                <a:latin typeface="Calibri"/>
                <a:cs typeface="Calibri"/>
              </a:rPr>
              <a:t>neural </a:t>
            </a:r>
            <a:r>
              <a:rPr sz="1898" dirty="0">
                <a:latin typeface="Calibri"/>
                <a:cs typeface="Calibri"/>
              </a:rPr>
              <a:t>architecture influences the type </a:t>
            </a:r>
            <a:r>
              <a:rPr sz="1898" spc="-4" dirty="0">
                <a:latin typeface="Calibri"/>
                <a:cs typeface="Calibri"/>
              </a:rPr>
              <a:t>of pretraining, </a:t>
            </a:r>
            <a:r>
              <a:rPr sz="1898" dirty="0">
                <a:latin typeface="Calibri"/>
                <a:cs typeface="Calibri"/>
              </a:rPr>
              <a:t>and </a:t>
            </a:r>
            <a:r>
              <a:rPr sz="1898" spc="-4" dirty="0">
                <a:latin typeface="Calibri"/>
                <a:cs typeface="Calibri"/>
              </a:rPr>
              <a:t>natural use</a:t>
            </a:r>
            <a:r>
              <a:rPr sz="1898" spc="3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cases.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27146" y="2426318"/>
            <a:ext cx="1280246" cy="8565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85"/>
          </a:p>
        </p:txBody>
      </p:sp>
      <p:grpSp>
        <p:nvGrpSpPr>
          <p:cNvPr id="5" name="object 5"/>
          <p:cNvGrpSpPr/>
          <p:nvPr/>
        </p:nvGrpSpPr>
        <p:grpSpPr>
          <a:xfrm>
            <a:off x="831076" y="3769270"/>
            <a:ext cx="1272492" cy="848678"/>
            <a:chOff x="1007363" y="3287267"/>
            <a:chExt cx="1542415" cy="1028700"/>
          </a:xfrm>
        </p:grpSpPr>
        <p:sp>
          <p:nvSpPr>
            <p:cNvPr id="6" name="object 6"/>
            <p:cNvSpPr/>
            <p:nvPr/>
          </p:nvSpPr>
          <p:spPr>
            <a:xfrm>
              <a:off x="1007364" y="3287267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24" y="679704"/>
                  </a:moveTo>
                  <a:lnTo>
                    <a:pt x="189509" y="667258"/>
                  </a:lnTo>
                  <a:lnTo>
                    <a:pt x="182651" y="657085"/>
                  </a:lnTo>
                  <a:lnTo>
                    <a:pt x="172478" y="650227"/>
                  </a:lnTo>
                  <a:lnTo>
                    <a:pt x="160020" y="647700"/>
                  </a:lnTo>
                  <a:lnTo>
                    <a:pt x="32004" y="647700"/>
                  </a:lnTo>
                  <a:lnTo>
                    <a:pt x="19545" y="650227"/>
                  </a:lnTo>
                  <a:lnTo>
                    <a:pt x="9372" y="657085"/>
                  </a:lnTo>
                  <a:lnTo>
                    <a:pt x="2501" y="667258"/>
                  </a:lnTo>
                  <a:lnTo>
                    <a:pt x="0" y="679704"/>
                  </a:lnTo>
                  <a:lnTo>
                    <a:pt x="0" y="996696"/>
                  </a:lnTo>
                  <a:lnTo>
                    <a:pt x="2501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04" y="1028700"/>
                  </a:lnTo>
                  <a:lnTo>
                    <a:pt x="160020" y="1028700"/>
                  </a:lnTo>
                  <a:lnTo>
                    <a:pt x="172478" y="1026185"/>
                  </a:lnTo>
                  <a:lnTo>
                    <a:pt x="182651" y="1019327"/>
                  </a:lnTo>
                  <a:lnTo>
                    <a:pt x="189509" y="1009154"/>
                  </a:lnTo>
                  <a:lnTo>
                    <a:pt x="192024" y="996696"/>
                  </a:lnTo>
                  <a:lnTo>
                    <a:pt x="192024" y="679704"/>
                  </a:lnTo>
                  <a:close/>
                </a:path>
                <a:path w="192405" h="1028700">
                  <a:moveTo>
                    <a:pt x="192024" y="32004"/>
                  </a:moveTo>
                  <a:lnTo>
                    <a:pt x="189509" y="19558"/>
                  </a:lnTo>
                  <a:lnTo>
                    <a:pt x="182651" y="9385"/>
                  </a:lnTo>
                  <a:lnTo>
                    <a:pt x="172478" y="2527"/>
                  </a:lnTo>
                  <a:lnTo>
                    <a:pt x="160020" y="0"/>
                  </a:lnTo>
                  <a:lnTo>
                    <a:pt x="32004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01" y="19558"/>
                  </a:lnTo>
                  <a:lnTo>
                    <a:pt x="0" y="32004"/>
                  </a:lnTo>
                  <a:lnTo>
                    <a:pt x="0" y="348996"/>
                  </a:lnTo>
                  <a:lnTo>
                    <a:pt x="2501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04" y="381000"/>
                  </a:lnTo>
                  <a:lnTo>
                    <a:pt x="160020" y="381000"/>
                  </a:lnTo>
                  <a:lnTo>
                    <a:pt x="172478" y="378485"/>
                  </a:lnTo>
                  <a:lnTo>
                    <a:pt x="182651" y="371627"/>
                  </a:lnTo>
                  <a:lnTo>
                    <a:pt x="189509" y="361454"/>
                  </a:lnTo>
                  <a:lnTo>
                    <a:pt x="192024" y="348996"/>
                  </a:lnTo>
                  <a:lnTo>
                    <a:pt x="192024" y="32004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7" name="object 7"/>
            <p:cNvSpPr/>
            <p:nvPr/>
          </p:nvSpPr>
          <p:spPr>
            <a:xfrm>
              <a:off x="1065275" y="3668267"/>
              <a:ext cx="76200" cy="266700"/>
            </a:xfrm>
            <a:custGeom>
              <a:avLst/>
              <a:gdLst/>
              <a:ahLst/>
              <a:cxnLst/>
              <a:rect l="l" t="t" r="r" b="b"/>
              <a:pathLst>
                <a:path w="76200" h="266700">
                  <a:moveTo>
                    <a:pt x="44450" y="63499"/>
                  </a:moveTo>
                  <a:lnTo>
                    <a:pt x="31750" y="63499"/>
                  </a:lnTo>
                  <a:lnTo>
                    <a:pt x="31750" y="266699"/>
                  </a:lnTo>
                  <a:lnTo>
                    <a:pt x="44450" y="266699"/>
                  </a:lnTo>
                  <a:lnTo>
                    <a:pt x="44450" y="63499"/>
                  </a:lnTo>
                  <a:close/>
                </a:path>
                <a:path w="76200" h="266700">
                  <a:moveTo>
                    <a:pt x="38100" y="0"/>
                  </a:moveTo>
                  <a:lnTo>
                    <a:pt x="0" y="76199"/>
                  </a:lnTo>
                  <a:lnTo>
                    <a:pt x="31750" y="76199"/>
                  </a:lnTo>
                  <a:lnTo>
                    <a:pt x="3175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266700">
                  <a:moveTo>
                    <a:pt x="69850" y="63499"/>
                  </a:moveTo>
                  <a:lnTo>
                    <a:pt x="44450" y="63499"/>
                  </a:lnTo>
                  <a:lnTo>
                    <a:pt x="4445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8" name="object 8"/>
            <p:cNvSpPr/>
            <p:nvPr/>
          </p:nvSpPr>
          <p:spPr>
            <a:xfrm>
              <a:off x="1351788" y="3287267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24" y="679704"/>
                  </a:moveTo>
                  <a:lnTo>
                    <a:pt x="189496" y="667258"/>
                  </a:lnTo>
                  <a:lnTo>
                    <a:pt x="182638" y="657085"/>
                  </a:lnTo>
                  <a:lnTo>
                    <a:pt x="172466" y="650227"/>
                  </a:lnTo>
                  <a:lnTo>
                    <a:pt x="160020" y="647700"/>
                  </a:lnTo>
                  <a:lnTo>
                    <a:pt x="32004" y="647700"/>
                  </a:lnTo>
                  <a:lnTo>
                    <a:pt x="19545" y="650227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04"/>
                  </a:lnTo>
                  <a:lnTo>
                    <a:pt x="0" y="996696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04" y="1028700"/>
                  </a:lnTo>
                  <a:lnTo>
                    <a:pt x="160020" y="1028700"/>
                  </a:lnTo>
                  <a:lnTo>
                    <a:pt x="172466" y="1026185"/>
                  </a:lnTo>
                  <a:lnTo>
                    <a:pt x="182638" y="1019327"/>
                  </a:lnTo>
                  <a:lnTo>
                    <a:pt x="189496" y="1009154"/>
                  </a:lnTo>
                  <a:lnTo>
                    <a:pt x="192024" y="996696"/>
                  </a:lnTo>
                  <a:lnTo>
                    <a:pt x="192024" y="679704"/>
                  </a:lnTo>
                  <a:close/>
                </a:path>
                <a:path w="192405" h="1028700">
                  <a:moveTo>
                    <a:pt x="192024" y="32004"/>
                  </a:moveTo>
                  <a:lnTo>
                    <a:pt x="189496" y="19558"/>
                  </a:lnTo>
                  <a:lnTo>
                    <a:pt x="182638" y="9385"/>
                  </a:lnTo>
                  <a:lnTo>
                    <a:pt x="172466" y="2527"/>
                  </a:lnTo>
                  <a:lnTo>
                    <a:pt x="160020" y="0"/>
                  </a:lnTo>
                  <a:lnTo>
                    <a:pt x="32004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04"/>
                  </a:lnTo>
                  <a:lnTo>
                    <a:pt x="0" y="348996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04" y="381000"/>
                  </a:lnTo>
                  <a:lnTo>
                    <a:pt x="160020" y="381000"/>
                  </a:lnTo>
                  <a:lnTo>
                    <a:pt x="172466" y="378485"/>
                  </a:lnTo>
                  <a:lnTo>
                    <a:pt x="182638" y="371627"/>
                  </a:lnTo>
                  <a:lnTo>
                    <a:pt x="189496" y="361454"/>
                  </a:lnTo>
                  <a:lnTo>
                    <a:pt x="192024" y="348996"/>
                  </a:lnTo>
                  <a:lnTo>
                    <a:pt x="192024" y="32004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9" name="object 9"/>
            <p:cNvSpPr/>
            <p:nvPr/>
          </p:nvSpPr>
          <p:spPr>
            <a:xfrm>
              <a:off x="1099489" y="3668267"/>
              <a:ext cx="348615" cy="271780"/>
            </a:xfrm>
            <a:custGeom>
              <a:avLst/>
              <a:gdLst/>
              <a:ahLst/>
              <a:cxnLst/>
              <a:rect l="l" t="t" r="r" b="b"/>
              <a:pathLst>
                <a:path w="348615" h="271779">
                  <a:moveTo>
                    <a:pt x="284261" y="41702"/>
                  </a:moveTo>
                  <a:lnTo>
                    <a:pt x="0" y="261619"/>
                  </a:lnTo>
                  <a:lnTo>
                    <a:pt x="7772" y="271779"/>
                  </a:lnTo>
                  <a:lnTo>
                    <a:pt x="292027" y="51725"/>
                  </a:lnTo>
                  <a:lnTo>
                    <a:pt x="284261" y="41702"/>
                  </a:lnTo>
                  <a:close/>
                </a:path>
                <a:path w="348615" h="271779">
                  <a:moveTo>
                    <a:pt x="332127" y="33908"/>
                  </a:moveTo>
                  <a:lnTo>
                    <a:pt x="294335" y="33908"/>
                  </a:lnTo>
                  <a:lnTo>
                    <a:pt x="302082" y="43941"/>
                  </a:lnTo>
                  <a:lnTo>
                    <a:pt x="292027" y="51725"/>
                  </a:lnTo>
                  <a:lnTo>
                    <a:pt x="311480" y="76834"/>
                  </a:lnTo>
                  <a:lnTo>
                    <a:pt x="332127" y="33908"/>
                  </a:lnTo>
                  <a:close/>
                </a:path>
                <a:path w="348615" h="271779">
                  <a:moveTo>
                    <a:pt x="294335" y="33908"/>
                  </a:moveTo>
                  <a:lnTo>
                    <a:pt x="284261" y="41702"/>
                  </a:lnTo>
                  <a:lnTo>
                    <a:pt x="292027" y="51725"/>
                  </a:lnTo>
                  <a:lnTo>
                    <a:pt x="302082" y="43941"/>
                  </a:lnTo>
                  <a:lnTo>
                    <a:pt x="294335" y="33908"/>
                  </a:lnTo>
                  <a:close/>
                </a:path>
                <a:path w="348615" h="271779">
                  <a:moveTo>
                    <a:pt x="348437" y="0"/>
                  </a:moveTo>
                  <a:lnTo>
                    <a:pt x="264744" y="16509"/>
                  </a:lnTo>
                  <a:lnTo>
                    <a:pt x="284261" y="41702"/>
                  </a:lnTo>
                  <a:lnTo>
                    <a:pt x="294335" y="33908"/>
                  </a:lnTo>
                  <a:lnTo>
                    <a:pt x="332127" y="33908"/>
                  </a:lnTo>
                  <a:lnTo>
                    <a:pt x="34843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0" name="object 10"/>
            <p:cNvSpPr/>
            <p:nvPr/>
          </p:nvSpPr>
          <p:spPr>
            <a:xfrm>
              <a:off x="1696212" y="3287267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24" y="679704"/>
                  </a:moveTo>
                  <a:lnTo>
                    <a:pt x="189496" y="667258"/>
                  </a:lnTo>
                  <a:lnTo>
                    <a:pt x="182638" y="657085"/>
                  </a:lnTo>
                  <a:lnTo>
                    <a:pt x="172466" y="650227"/>
                  </a:lnTo>
                  <a:lnTo>
                    <a:pt x="160020" y="647700"/>
                  </a:lnTo>
                  <a:lnTo>
                    <a:pt x="32004" y="647700"/>
                  </a:lnTo>
                  <a:lnTo>
                    <a:pt x="19545" y="650227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04"/>
                  </a:lnTo>
                  <a:lnTo>
                    <a:pt x="0" y="996696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04" y="1028700"/>
                  </a:lnTo>
                  <a:lnTo>
                    <a:pt x="160020" y="1028700"/>
                  </a:lnTo>
                  <a:lnTo>
                    <a:pt x="172466" y="1026185"/>
                  </a:lnTo>
                  <a:lnTo>
                    <a:pt x="182638" y="1019327"/>
                  </a:lnTo>
                  <a:lnTo>
                    <a:pt x="189496" y="1009154"/>
                  </a:lnTo>
                  <a:lnTo>
                    <a:pt x="192024" y="996696"/>
                  </a:lnTo>
                  <a:lnTo>
                    <a:pt x="192024" y="679704"/>
                  </a:lnTo>
                  <a:close/>
                </a:path>
                <a:path w="192405" h="1028700">
                  <a:moveTo>
                    <a:pt x="192024" y="32004"/>
                  </a:moveTo>
                  <a:lnTo>
                    <a:pt x="189496" y="19558"/>
                  </a:lnTo>
                  <a:lnTo>
                    <a:pt x="182638" y="9385"/>
                  </a:lnTo>
                  <a:lnTo>
                    <a:pt x="172466" y="2527"/>
                  </a:lnTo>
                  <a:lnTo>
                    <a:pt x="160020" y="0"/>
                  </a:lnTo>
                  <a:lnTo>
                    <a:pt x="32004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04"/>
                  </a:lnTo>
                  <a:lnTo>
                    <a:pt x="0" y="348996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04" y="381000"/>
                  </a:lnTo>
                  <a:lnTo>
                    <a:pt x="160020" y="381000"/>
                  </a:lnTo>
                  <a:lnTo>
                    <a:pt x="172466" y="378485"/>
                  </a:lnTo>
                  <a:lnTo>
                    <a:pt x="182638" y="371627"/>
                  </a:lnTo>
                  <a:lnTo>
                    <a:pt x="189496" y="361454"/>
                  </a:lnTo>
                  <a:lnTo>
                    <a:pt x="192024" y="348996"/>
                  </a:lnTo>
                  <a:lnTo>
                    <a:pt x="192024" y="32004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1" name="object 11"/>
            <p:cNvSpPr/>
            <p:nvPr/>
          </p:nvSpPr>
          <p:spPr>
            <a:xfrm>
              <a:off x="1101077" y="3660266"/>
              <a:ext cx="691515" cy="280670"/>
            </a:xfrm>
            <a:custGeom>
              <a:avLst/>
              <a:gdLst/>
              <a:ahLst/>
              <a:cxnLst/>
              <a:rect l="l" t="t" r="r" b="b"/>
              <a:pathLst>
                <a:path w="691514" h="280670">
                  <a:moveTo>
                    <a:pt x="617933" y="29613"/>
                  </a:moveTo>
                  <a:lnTo>
                    <a:pt x="0" y="268731"/>
                  </a:lnTo>
                  <a:lnTo>
                    <a:pt x="4584" y="280669"/>
                  </a:lnTo>
                  <a:lnTo>
                    <a:pt x="622517" y="41421"/>
                  </a:lnTo>
                  <a:lnTo>
                    <a:pt x="617933" y="29613"/>
                  </a:lnTo>
                  <a:close/>
                </a:path>
                <a:path w="691514" h="280670">
                  <a:moveTo>
                    <a:pt x="675799" y="25018"/>
                  </a:moveTo>
                  <a:lnTo>
                    <a:pt x="629805" y="25018"/>
                  </a:lnTo>
                  <a:lnTo>
                    <a:pt x="634377" y="36829"/>
                  </a:lnTo>
                  <a:lnTo>
                    <a:pt x="622517" y="41421"/>
                  </a:lnTo>
                  <a:lnTo>
                    <a:pt x="633996" y="70992"/>
                  </a:lnTo>
                  <a:lnTo>
                    <a:pt x="675799" y="25018"/>
                  </a:lnTo>
                  <a:close/>
                </a:path>
                <a:path w="691514" h="280670">
                  <a:moveTo>
                    <a:pt x="629805" y="25018"/>
                  </a:moveTo>
                  <a:lnTo>
                    <a:pt x="617933" y="29613"/>
                  </a:lnTo>
                  <a:lnTo>
                    <a:pt x="622517" y="41421"/>
                  </a:lnTo>
                  <a:lnTo>
                    <a:pt x="634377" y="36829"/>
                  </a:lnTo>
                  <a:lnTo>
                    <a:pt x="629805" y="25018"/>
                  </a:lnTo>
                  <a:close/>
                </a:path>
                <a:path w="691514" h="280670">
                  <a:moveTo>
                    <a:pt x="606437" y="0"/>
                  </a:moveTo>
                  <a:lnTo>
                    <a:pt x="617933" y="29613"/>
                  </a:lnTo>
                  <a:lnTo>
                    <a:pt x="629805" y="25018"/>
                  </a:lnTo>
                  <a:lnTo>
                    <a:pt x="675799" y="25018"/>
                  </a:lnTo>
                  <a:lnTo>
                    <a:pt x="691273" y="8000"/>
                  </a:lnTo>
                  <a:lnTo>
                    <a:pt x="60643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2" name="object 12"/>
            <p:cNvSpPr/>
            <p:nvPr/>
          </p:nvSpPr>
          <p:spPr>
            <a:xfrm>
              <a:off x="2040636" y="3287267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24" y="679704"/>
                  </a:moveTo>
                  <a:lnTo>
                    <a:pt x="189496" y="667258"/>
                  </a:lnTo>
                  <a:lnTo>
                    <a:pt x="182638" y="657085"/>
                  </a:lnTo>
                  <a:lnTo>
                    <a:pt x="172466" y="650227"/>
                  </a:lnTo>
                  <a:lnTo>
                    <a:pt x="160020" y="647700"/>
                  </a:lnTo>
                  <a:lnTo>
                    <a:pt x="32004" y="647700"/>
                  </a:lnTo>
                  <a:lnTo>
                    <a:pt x="19545" y="650227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04"/>
                  </a:lnTo>
                  <a:lnTo>
                    <a:pt x="0" y="996696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04" y="1028700"/>
                  </a:lnTo>
                  <a:lnTo>
                    <a:pt x="160020" y="1028700"/>
                  </a:lnTo>
                  <a:lnTo>
                    <a:pt x="172466" y="1026185"/>
                  </a:lnTo>
                  <a:lnTo>
                    <a:pt x="182638" y="1019327"/>
                  </a:lnTo>
                  <a:lnTo>
                    <a:pt x="189496" y="1009154"/>
                  </a:lnTo>
                  <a:lnTo>
                    <a:pt x="192024" y="996696"/>
                  </a:lnTo>
                  <a:lnTo>
                    <a:pt x="192024" y="679704"/>
                  </a:lnTo>
                  <a:close/>
                </a:path>
                <a:path w="192405" h="1028700">
                  <a:moveTo>
                    <a:pt x="192024" y="32004"/>
                  </a:moveTo>
                  <a:lnTo>
                    <a:pt x="189496" y="19558"/>
                  </a:lnTo>
                  <a:lnTo>
                    <a:pt x="182638" y="9385"/>
                  </a:lnTo>
                  <a:lnTo>
                    <a:pt x="172466" y="2527"/>
                  </a:lnTo>
                  <a:lnTo>
                    <a:pt x="160020" y="0"/>
                  </a:lnTo>
                  <a:lnTo>
                    <a:pt x="32004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04"/>
                  </a:lnTo>
                  <a:lnTo>
                    <a:pt x="0" y="348996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04" y="381000"/>
                  </a:lnTo>
                  <a:lnTo>
                    <a:pt x="160020" y="381000"/>
                  </a:lnTo>
                  <a:lnTo>
                    <a:pt x="172466" y="378485"/>
                  </a:lnTo>
                  <a:lnTo>
                    <a:pt x="182638" y="371627"/>
                  </a:lnTo>
                  <a:lnTo>
                    <a:pt x="189496" y="361454"/>
                  </a:lnTo>
                  <a:lnTo>
                    <a:pt x="192024" y="348996"/>
                  </a:lnTo>
                  <a:lnTo>
                    <a:pt x="192024" y="32004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3" name="object 13"/>
            <p:cNvSpPr/>
            <p:nvPr/>
          </p:nvSpPr>
          <p:spPr>
            <a:xfrm>
              <a:off x="1445513" y="3660266"/>
              <a:ext cx="691515" cy="280670"/>
            </a:xfrm>
            <a:custGeom>
              <a:avLst/>
              <a:gdLst/>
              <a:ahLst/>
              <a:cxnLst/>
              <a:rect l="l" t="t" r="r" b="b"/>
              <a:pathLst>
                <a:path w="691514" h="280670">
                  <a:moveTo>
                    <a:pt x="617920" y="29613"/>
                  </a:moveTo>
                  <a:lnTo>
                    <a:pt x="0" y="268731"/>
                  </a:lnTo>
                  <a:lnTo>
                    <a:pt x="4572" y="280669"/>
                  </a:lnTo>
                  <a:lnTo>
                    <a:pt x="622504" y="41421"/>
                  </a:lnTo>
                  <a:lnTo>
                    <a:pt x="617920" y="29613"/>
                  </a:lnTo>
                  <a:close/>
                </a:path>
                <a:path w="691514" h="280670">
                  <a:moveTo>
                    <a:pt x="675786" y="25018"/>
                  </a:moveTo>
                  <a:lnTo>
                    <a:pt x="629793" y="25018"/>
                  </a:lnTo>
                  <a:lnTo>
                    <a:pt x="634365" y="36829"/>
                  </a:lnTo>
                  <a:lnTo>
                    <a:pt x="622504" y="41421"/>
                  </a:lnTo>
                  <a:lnTo>
                    <a:pt x="633984" y="70992"/>
                  </a:lnTo>
                  <a:lnTo>
                    <a:pt x="675786" y="25018"/>
                  </a:lnTo>
                  <a:close/>
                </a:path>
                <a:path w="691514" h="280670">
                  <a:moveTo>
                    <a:pt x="629793" y="25018"/>
                  </a:moveTo>
                  <a:lnTo>
                    <a:pt x="617920" y="29613"/>
                  </a:lnTo>
                  <a:lnTo>
                    <a:pt x="622504" y="41421"/>
                  </a:lnTo>
                  <a:lnTo>
                    <a:pt x="634365" y="36829"/>
                  </a:lnTo>
                  <a:lnTo>
                    <a:pt x="629793" y="25018"/>
                  </a:lnTo>
                  <a:close/>
                </a:path>
                <a:path w="691514" h="280670">
                  <a:moveTo>
                    <a:pt x="606425" y="0"/>
                  </a:moveTo>
                  <a:lnTo>
                    <a:pt x="617920" y="29613"/>
                  </a:lnTo>
                  <a:lnTo>
                    <a:pt x="629793" y="25018"/>
                  </a:lnTo>
                  <a:lnTo>
                    <a:pt x="675786" y="25018"/>
                  </a:lnTo>
                  <a:lnTo>
                    <a:pt x="691261" y="8000"/>
                  </a:lnTo>
                  <a:lnTo>
                    <a:pt x="6064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4" name="object 14"/>
            <p:cNvSpPr/>
            <p:nvPr/>
          </p:nvSpPr>
          <p:spPr>
            <a:xfrm>
              <a:off x="2357628" y="3287267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24" y="679704"/>
                  </a:moveTo>
                  <a:lnTo>
                    <a:pt x="189496" y="667258"/>
                  </a:lnTo>
                  <a:lnTo>
                    <a:pt x="182638" y="657085"/>
                  </a:lnTo>
                  <a:lnTo>
                    <a:pt x="172466" y="650227"/>
                  </a:lnTo>
                  <a:lnTo>
                    <a:pt x="160020" y="647700"/>
                  </a:lnTo>
                  <a:lnTo>
                    <a:pt x="32004" y="647700"/>
                  </a:lnTo>
                  <a:lnTo>
                    <a:pt x="19545" y="650227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04"/>
                  </a:lnTo>
                  <a:lnTo>
                    <a:pt x="0" y="996696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04" y="1028700"/>
                  </a:lnTo>
                  <a:lnTo>
                    <a:pt x="160020" y="1028700"/>
                  </a:lnTo>
                  <a:lnTo>
                    <a:pt x="172466" y="1026185"/>
                  </a:lnTo>
                  <a:lnTo>
                    <a:pt x="182638" y="1019327"/>
                  </a:lnTo>
                  <a:lnTo>
                    <a:pt x="189496" y="1009154"/>
                  </a:lnTo>
                  <a:lnTo>
                    <a:pt x="192024" y="996696"/>
                  </a:lnTo>
                  <a:lnTo>
                    <a:pt x="192024" y="679704"/>
                  </a:lnTo>
                  <a:close/>
                </a:path>
                <a:path w="192405" h="1028700">
                  <a:moveTo>
                    <a:pt x="192024" y="32004"/>
                  </a:moveTo>
                  <a:lnTo>
                    <a:pt x="189496" y="19558"/>
                  </a:lnTo>
                  <a:lnTo>
                    <a:pt x="182638" y="9385"/>
                  </a:lnTo>
                  <a:lnTo>
                    <a:pt x="172466" y="2527"/>
                  </a:lnTo>
                  <a:lnTo>
                    <a:pt x="160020" y="0"/>
                  </a:lnTo>
                  <a:lnTo>
                    <a:pt x="32004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04"/>
                  </a:lnTo>
                  <a:lnTo>
                    <a:pt x="0" y="348996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04" y="381000"/>
                  </a:lnTo>
                  <a:lnTo>
                    <a:pt x="160020" y="381000"/>
                  </a:lnTo>
                  <a:lnTo>
                    <a:pt x="172466" y="378485"/>
                  </a:lnTo>
                  <a:lnTo>
                    <a:pt x="182638" y="371627"/>
                  </a:lnTo>
                  <a:lnTo>
                    <a:pt x="189496" y="361454"/>
                  </a:lnTo>
                  <a:lnTo>
                    <a:pt x="192024" y="348996"/>
                  </a:lnTo>
                  <a:lnTo>
                    <a:pt x="192024" y="32004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5" name="object 15"/>
            <p:cNvSpPr/>
            <p:nvPr/>
          </p:nvSpPr>
          <p:spPr>
            <a:xfrm>
              <a:off x="1102144" y="3645661"/>
              <a:ext cx="1390015" cy="295910"/>
            </a:xfrm>
            <a:custGeom>
              <a:avLst/>
              <a:gdLst/>
              <a:ahLst/>
              <a:cxnLst/>
              <a:rect l="l" t="t" r="r" b="b"/>
              <a:pathLst>
                <a:path w="1390014" h="295910">
                  <a:moveTo>
                    <a:pt x="1389595" y="98806"/>
                  </a:moveTo>
                  <a:lnTo>
                    <a:pt x="1383245" y="86106"/>
                  </a:lnTo>
                  <a:lnTo>
                    <a:pt x="1351762" y="23152"/>
                  </a:lnTo>
                  <a:lnTo>
                    <a:pt x="1351864" y="22910"/>
                  </a:lnTo>
                  <a:lnTo>
                    <a:pt x="1352257" y="22606"/>
                  </a:lnTo>
                  <a:lnTo>
                    <a:pt x="1345145" y="20650"/>
                  </a:lnTo>
                  <a:lnTo>
                    <a:pt x="1345145" y="98806"/>
                  </a:lnTo>
                  <a:lnTo>
                    <a:pt x="1345145" y="275310"/>
                  </a:lnTo>
                  <a:lnTo>
                    <a:pt x="1317548" y="252133"/>
                  </a:lnTo>
                  <a:lnTo>
                    <a:pt x="1317548" y="268617"/>
                  </a:lnTo>
                  <a:lnTo>
                    <a:pt x="1255306" y="243535"/>
                  </a:lnTo>
                  <a:lnTo>
                    <a:pt x="1255306" y="257124"/>
                  </a:lnTo>
                  <a:lnTo>
                    <a:pt x="1159865" y="231838"/>
                  </a:lnTo>
                  <a:lnTo>
                    <a:pt x="1159865" y="244894"/>
                  </a:lnTo>
                  <a:lnTo>
                    <a:pt x="1109129" y="234873"/>
                  </a:lnTo>
                  <a:lnTo>
                    <a:pt x="1112227" y="232270"/>
                  </a:lnTo>
                  <a:lnTo>
                    <a:pt x="1159865" y="244894"/>
                  </a:lnTo>
                  <a:lnTo>
                    <a:pt x="1159865" y="231838"/>
                  </a:lnTo>
                  <a:lnTo>
                    <a:pt x="1124051" y="222338"/>
                  </a:lnTo>
                  <a:lnTo>
                    <a:pt x="1138605" y="210121"/>
                  </a:lnTo>
                  <a:lnTo>
                    <a:pt x="1255306" y="257124"/>
                  </a:lnTo>
                  <a:lnTo>
                    <a:pt x="1255306" y="243535"/>
                  </a:lnTo>
                  <a:lnTo>
                    <a:pt x="1149565" y="200914"/>
                  </a:lnTo>
                  <a:lnTo>
                    <a:pt x="1193241" y="164223"/>
                  </a:lnTo>
                  <a:lnTo>
                    <a:pt x="1317548" y="268617"/>
                  </a:lnTo>
                  <a:lnTo>
                    <a:pt x="1317548" y="252133"/>
                  </a:lnTo>
                  <a:lnTo>
                    <a:pt x="1203096" y="155956"/>
                  </a:lnTo>
                  <a:lnTo>
                    <a:pt x="1293164" y="80302"/>
                  </a:lnTo>
                  <a:lnTo>
                    <a:pt x="1295615" y="86360"/>
                  </a:lnTo>
                  <a:lnTo>
                    <a:pt x="1300975" y="80314"/>
                  </a:lnTo>
                  <a:lnTo>
                    <a:pt x="1314551" y="96481"/>
                  </a:lnTo>
                  <a:lnTo>
                    <a:pt x="1313395" y="98806"/>
                  </a:lnTo>
                  <a:lnTo>
                    <a:pt x="1316507" y="98806"/>
                  </a:lnTo>
                  <a:lnTo>
                    <a:pt x="1318221" y="100838"/>
                  </a:lnTo>
                  <a:lnTo>
                    <a:pt x="1319098" y="98806"/>
                  </a:lnTo>
                  <a:lnTo>
                    <a:pt x="1345145" y="98806"/>
                  </a:lnTo>
                  <a:lnTo>
                    <a:pt x="1345145" y="20650"/>
                  </a:lnTo>
                  <a:lnTo>
                    <a:pt x="1284122" y="3873"/>
                  </a:lnTo>
                  <a:lnTo>
                    <a:pt x="1284122" y="71297"/>
                  </a:lnTo>
                  <a:lnTo>
                    <a:pt x="1193241" y="147675"/>
                  </a:lnTo>
                  <a:lnTo>
                    <a:pt x="1183386" y="139395"/>
                  </a:lnTo>
                  <a:lnTo>
                    <a:pt x="1183386" y="155943"/>
                  </a:lnTo>
                  <a:lnTo>
                    <a:pt x="1136256" y="195554"/>
                  </a:lnTo>
                  <a:lnTo>
                    <a:pt x="1125296" y="191147"/>
                  </a:lnTo>
                  <a:lnTo>
                    <a:pt x="1125296" y="204762"/>
                  </a:lnTo>
                  <a:lnTo>
                    <a:pt x="1109091" y="218376"/>
                  </a:lnTo>
                  <a:lnTo>
                    <a:pt x="1097280" y="215252"/>
                  </a:lnTo>
                  <a:lnTo>
                    <a:pt x="1097280" y="228307"/>
                  </a:lnTo>
                  <a:lnTo>
                    <a:pt x="1093216" y="231724"/>
                  </a:lnTo>
                  <a:lnTo>
                    <a:pt x="1080757" y="229273"/>
                  </a:lnTo>
                  <a:lnTo>
                    <a:pt x="1080757" y="242201"/>
                  </a:lnTo>
                  <a:lnTo>
                    <a:pt x="1040853" y="275729"/>
                  </a:lnTo>
                  <a:lnTo>
                    <a:pt x="1040853" y="234315"/>
                  </a:lnTo>
                  <a:lnTo>
                    <a:pt x="1080757" y="242201"/>
                  </a:lnTo>
                  <a:lnTo>
                    <a:pt x="1080757" y="229273"/>
                  </a:lnTo>
                  <a:lnTo>
                    <a:pt x="1040853" y="221399"/>
                  </a:lnTo>
                  <a:lnTo>
                    <a:pt x="1040853" y="213360"/>
                  </a:lnTo>
                  <a:lnTo>
                    <a:pt x="1097280" y="228307"/>
                  </a:lnTo>
                  <a:lnTo>
                    <a:pt x="1097280" y="215252"/>
                  </a:lnTo>
                  <a:lnTo>
                    <a:pt x="1040853" y="200291"/>
                  </a:lnTo>
                  <a:lnTo>
                    <a:pt x="1040853" y="170738"/>
                  </a:lnTo>
                  <a:lnTo>
                    <a:pt x="1125296" y="204762"/>
                  </a:lnTo>
                  <a:lnTo>
                    <a:pt x="1125296" y="191147"/>
                  </a:lnTo>
                  <a:lnTo>
                    <a:pt x="1040853" y="157099"/>
                  </a:lnTo>
                  <a:lnTo>
                    <a:pt x="1040853" y="154825"/>
                  </a:lnTo>
                  <a:lnTo>
                    <a:pt x="1136281" y="116395"/>
                  </a:lnTo>
                  <a:lnTo>
                    <a:pt x="1183386" y="155943"/>
                  </a:lnTo>
                  <a:lnTo>
                    <a:pt x="1183386" y="139395"/>
                  </a:lnTo>
                  <a:lnTo>
                    <a:pt x="1149616" y="111010"/>
                  </a:lnTo>
                  <a:lnTo>
                    <a:pt x="1281480" y="57899"/>
                  </a:lnTo>
                  <a:lnTo>
                    <a:pt x="1284122" y="71297"/>
                  </a:lnTo>
                  <a:lnTo>
                    <a:pt x="1284122" y="3873"/>
                  </a:lnTo>
                  <a:lnTo>
                    <a:pt x="1270088" y="0"/>
                  </a:lnTo>
                  <a:lnTo>
                    <a:pt x="1271231" y="5867"/>
                  </a:lnTo>
                  <a:lnTo>
                    <a:pt x="1268691" y="5334"/>
                  </a:lnTo>
                  <a:lnTo>
                    <a:pt x="1271536" y="16103"/>
                  </a:lnTo>
                  <a:lnTo>
                    <a:pt x="1267167" y="15748"/>
                  </a:lnTo>
                  <a:lnTo>
                    <a:pt x="1273594" y="31711"/>
                  </a:lnTo>
                  <a:lnTo>
                    <a:pt x="1254480" y="35496"/>
                  </a:lnTo>
                  <a:lnTo>
                    <a:pt x="1254480" y="55029"/>
                  </a:lnTo>
                  <a:lnTo>
                    <a:pt x="1138593" y="101739"/>
                  </a:lnTo>
                  <a:lnTo>
                    <a:pt x="1125245" y="90538"/>
                  </a:lnTo>
                  <a:lnTo>
                    <a:pt x="1125245" y="107124"/>
                  </a:lnTo>
                  <a:lnTo>
                    <a:pt x="1040853" y="141135"/>
                  </a:lnTo>
                  <a:lnTo>
                    <a:pt x="1040853" y="111645"/>
                  </a:lnTo>
                  <a:lnTo>
                    <a:pt x="1109103" y="93560"/>
                  </a:lnTo>
                  <a:lnTo>
                    <a:pt x="1125245" y="107124"/>
                  </a:lnTo>
                  <a:lnTo>
                    <a:pt x="1125245" y="90538"/>
                  </a:lnTo>
                  <a:lnTo>
                    <a:pt x="1124115" y="89585"/>
                  </a:lnTo>
                  <a:lnTo>
                    <a:pt x="1254480" y="55029"/>
                  </a:lnTo>
                  <a:lnTo>
                    <a:pt x="1254480" y="35496"/>
                  </a:lnTo>
                  <a:lnTo>
                    <a:pt x="1159027" y="54343"/>
                  </a:lnTo>
                  <a:lnTo>
                    <a:pt x="1159027" y="67246"/>
                  </a:lnTo>
                  <a:lnTo>
                    <a:pt x="1112291" y="79641"/>
                  </a:lnTo>
                  <a:lnTo>
                    <a:pt x="1109243" y="77089"/>
                  </a:lnTo>
                  <a:lnTo>
                    <a:pt x="1159027" y="67246"/>
                  </a:lnTo>
                  <a:lnTo>
                    <a:pt x="1159027" y="54343"/>
                  </a:lnTo>
                  <a:lnTo>
                    <a:pt x="1097267" y="66535"/>
                  </a:lnTo>
                  <a:lnTo>
                    <a:pt x="1097267" y="83629"/>
                  </a:lnTo>
                  <a:lnTo>
                    <a:pt x="1078572" y="88582"/>
                  </a:lnTo>
                  <a:lnTo>
                    <a:pt x="1084033" y="82067"/>
                  </a:lnTo>
                  <a:lnTo>
                    <a:pt x="1093241" y="80251"/>
                  </a:lnTo>
                  <a:lnTo>
                    <a:pt x="1097267" y="83629"/>
                  </a:lnTo>
                  <a:lnTo>
                    <a:pt x="1097267" y="66535"/>
                  </a:lnTo>
                  <a:lnTo>
                    <a:pt x="1097026" y="66573"/>
                  </a:lnTo>
                  <a:lnTo>
                    <a:pt x="1103769" y="58547"/>
                  </a:lnTo>
                  <a:lnTo>
                    <a:pt x="1117307" y="42418"/>
                  </a:lnTo>
                  <a:lnTo>
                    <a:pt x="1034618" y="22644"/>
                  </a:lnTo>
                  <a:lnTo>
                    <a:pt x="1028153" y="22009"/>
                  </a:lnTo>
                  <a:lnTo>
                    <a:pt x="1028153" y="98806"/>
                  </a:lnTo>
                  <a:lnTo>
                    <a:pt x="1028153" y="101942"/>
                  </a:lnTo>
                  <a:lnTo>
                    <a:pt x="1028153" y="276275"/>
                  </a:lnTo>
                  <a:lnTo>
                    <a:pt x="995946" y="251358"/>
                  </a:lnTo>
                  <a:lnTo>
                    <a:pt x="995946" y="267487"/>
                  </a:lnTo>
                  <a:lnTo>
                    <a:pt x="931075" y="242392"/>
                  </a:lnTo>
                  <a:lnTo>
                    <a:pt x="931075" y="256070"/>
                  </a:lnTo>
                  <a:lnTo>
                    <a:pt x="844791" y="233807"/>
                  </a:lnTo>
                  <a:lnTo>
                    <a:pt x="858888" y="228130"/>
                  </a:lnTo>
                  <a:lnTo>
                    <a:pt x="931075" y="256070"/>
                  </a:lnTo>
                  <a:lnTo>
                    <a:pt x="931075" y="242392"/>
                  </a:lnTo>
                  <a:lnTo>
                    <a:pt x="876211" y="221157"/>
                  </a:lnTo>
                  <a:lnTo>
                    <a:pt x="908443" y="208178"/>
                  </a:lnTo>
                  <a:lnTo>
                    <a:pt x="923048" y="211061"/>
                  </a:lnTo>
                  <a:lnTo>
                    <a:pt x="995946" y="267487"/>
                  </a:lnTo>
                  <a:lnTo>
                    <a:pt x="995946" y="251358"/>
                  </a:lnTo>
                  <a:lnTo>
                    <a:pt x="951014" y="216585"/>
                  </a:lnTo>
                  <a:lnTo>
                    <a:pt x="1028153" y="231813"/>
                  </a:lnTo>
                  <a:lnTo>
                    <a:pt x="1028153" y="218884"/>
                  </a:lnTo>
                  <a:lnTo>
                    <a:pt x="929970" y="199504"/>
                  </a:lnTo>
                  <a:lnTo>
                    <a:pt x="953236" y="190131"/>
                  </a:lnTo>
                  <a:lnTo>
                    <a:pt x="1028153" y="209994"/>
                  </a:lnTo>
                  <a:lnTo>
                    <a:pt x="1028153" y="196938"/>
                  </a:lnTo>
                  <a:lnTo>
                    <a:pt x="972781" y="182257"/>
                  </a:lnTo>
                  <a:lnTo>
                    <a:pt x="1021105" y="162788"/>
                  </a:lnTo>
                  <a:lnTo>
                    <a:pt x="1028153" y="165620"/>
                  </a:lnTo>
                  <a:lnTo>
                    <a:pt x="1028153" y="146253"/>
                  </a:lnTo>
                  <a:lnTo>
                    <a:pt x="1021054" y="149123"/>
                  </a:lnTo>
                  <a:lnTo>
                    <a:pt x="1004112" y="142303"/>
                  </a:lnTo>
                  <a:lnTo>
                    <a:pt x="1004112" y="155943"/>
                  </a:lnTo>
                  <a:lnTo>
                    <a:pt x="952296" y="176834"/>
                  </a:lnTo>
                  <a:lnTo>
                    <a:pt x="932751" y="171665"/>
                  </a:lnTo>
                  <a:lnTo>
                    <a:pt x="932751" y="184708"/>
                  </a:lnTo>
                  <a:lnTo>
                    <a:pt x="917676" y="190779"/>
                  </a:lnTo>
                  <a:lnTo>
                    <a:pt x="900658" y="177634"/>
                  </a:lnTo>
                  <a:lnTo>
                    <a:pt x="900658" y="193725"/>
                  </a:lnTo>
                  <a:lnTo>
                    <a:pt x="885659" y="190766"/>
                  </a:lnTo>
                  <a:lnTo>
                    <a:pt x="885659" y="203682"/>
                  </a:lnTo>
                  <a:lnTo>
                    <a:pt x="858901" y="214464"/>
                  </a:lnTo>
                  <a:lnTo>
                    <a:pt x="841603" y="207772"/>
                  </a:lnTo>
                  <a:lnTo>
                    <a:pt x="841603" y="221437"/>
                  </a:lnTo>
                  <a:lnTo>
                    <a:pt x="824128" y="228473"/>
                  </a:lnTo>
                  <a:lnTo>
                    <a:pt x="804443" y="223393"/>
                  </a:lnTo>
                  <a:lnTo>
                    <a:pt x="804443" y="236397"/>
                  </a:lnTo>
                  <a:lnTo>
                    <a:pt x="730326" y="266268"/>
                  </a:lnTo>
                  <a:lnTo>
                    <a:pt x="777786" y="229527"/>
                  </a:lnTo>
                  <a:lnTo>
                    <a:pt x="804443" y="236397"/>
                  </a:lnTo>
                  <a:lnTo>
                    <a:pt x="804443" y="223393"/>
                  </a:lnTo>
                  <a:lnTo>
                    <a:pt x="790397" y="219760"/>
                  </a:lnTo>
                  <a:lnTo>
                    <a:pt x="806030" y="207657"/>
                  </a:lnTo>
                  <a:lnTo>
                    <a:pt x="841603" y="221437"/>
                  </a:lnTo>
                  <a:lnTo>
                    <a:pt x="841603" y="207772"/>
                  </a:lnTo>
                  <a:lnTo>
                    <a:pt x="817791" y="198551"/>
                  </a:lnTo>
                  <a:lnTo>
                    <a:pt x="826300" y="191973"/>
                  </a:lnTo>
                  <a:lnTo>
                    <a:pt x="885659" y="203682"/>
                  </a:lnTo>
                  <a:lnTo>
                    <a:pt x="885659" y="190766"/>
                  </a:lnTo>
                  <a:lnTo>
                    <a:pt x="839609" y="181673"/>
                  </a:lnTo>
                  <a:lnTo>
                    <a:pt x="860437" y="165544"/>
                  </a:lnTo>
                  <a:lnTo>
                    <a:pt x="866254" y="167081"/>
                  </a:lnTo>
                  <a:lnTo>
                    <a:pt x="900658" y="193725"/>
                  </a:lnTo>
                  <a:lnTo>
                    <a:pt x="900658" y="177634"/>
                  </a:lnTo>
                  <a:lnTo>
                    <a:pt x="897864" y="175463"/>
                  </a:lnTo>
                  <a:lnTo>
                    <a:pt x="932751" y="184708"/>
                  </a:lnTo>
                  <a:lnTo>
                    <a:pt x="932751" y="171665"/>
                  </a:lnTo>
                  <a:lnTo>
                    <a:pt x="873569" y="155968"/>
                  </a:lnTo>
                  <a:lnTo>
                    <a:pt x="952360" y="135102"/>
                  </a:lnTo>
                  <a:lnTo>
                    <a:pt x="1004112" y="155943"/>
                  </a:lnTo>
                  <a:lnTo>
                    <a:pt x="1004112" y="142303"/>
                  </a:lnTo>
                  <a:lnTo>
                    <a:pt x="972820" y="129679"/>
                  </a:lnTo>
                  <a:lnTo>
                    <a:pt x="1028153" y="115011"/>
                  </a:lnTo>
                  <a:lnTo>
                    <a:pt x="1028153" y="101942"/>
                  </a:lnTo>
                  <a:lnTo>
                    <a:pt x="953249" y="121793"/>
                  </a:lnTo>
                  <a:lnTo>
                    <a:pt x="932789" y="113550"/>
                  </a:lnTo>
                  <a:lnTo>
                    <a:pt x="932789" y="127215"/>
                  </a:lnTo>
                  <a:lnTo>
                    <a:pt x="898055" y="136410"/>
                  </a:lnTo>
                  <a:lnTo>
                    <a:pt x="917752" y="121158"/>
                  </a:lnTo>
                  <a:lnTo>
                    <a:pt x="932789" y="127215"/>
                  </a:lnTo>
                  <a:lnTo>
                    <a:pt x="932789" y="113550"/>
                  </a:lnTo>
                  <a:lnTo>
                    <a:pt x="930084" y="112458"/>
                  </a:lnTo>
                  <a:lnTo>
                    <a:pt x="997432" y="99148"/>
                  </a:lnTo>
                  <a:lnTo>
                    <a:pt x="997673" y="99441"/>
                  </a:lnTo>
                  <a:lnTo>
                    <a:pt x="997851" y="99072"/>
                  </a:lnTo>
                  <a:lnTo>
                    <a:pt x="999197" y="98806"/>
                  </a:lnTo>
                  <a:lnTo>
                    <a:pt x="1028153" y="98806"/>
                  </a:lnTo>
                  <a:lnTo>
                    <a:pt x="1028153" y="22009"/>
                  </a:lnTo>
                  <a:lnTo>
                    <a:pt x="988745" y="18288"/>
                  </a:lnTo>
                  <a:lnTo>
                    <a:pt x="988745" y="87934"/>
                  </a:lnTo>
                  <a:lnTo>
                    <a:pt x="951026" y="95389"/>
                  </a:lnTo>
                  <a:lnTo>
                    <a:pt x="974178" y="77457"/>
                  </a:lnTo>
                  <a:lnTo>
                    <a:pt x="977353" y="85598"/>
                  </a:lnTo>
                  <a:lnTo>
                    <a:pt x="982522" y="79908"/>
                  </a:lnTo>
                  <a:lnTo>
                    <a:pt x="988745" y="87934"/>
                  </a:lnTo>
                  <a:lnTo>
                    <a:pt x="988745" y="18288"/>
                  </a:lnTo>
                  <a:lnTo>
                    <a:pt x="969391" y="16459"/>
                  </a:lnTo>
                  <a:lnTo>
                    <a:pt x="969391" y="65125"/>
                  </a:lnTo>
                  <a:lnTo>
                    <a:pt x="923163" y="100888"/>
                  </a:lnTo>
                  <a:lnTo>
                    <a:pt x="908558" y="103784"/>
                  </a:lnTo>
                  <a:lnTo>
                    <a:pt x="900722" y="100634"/>
                  </a:lnTo>
                  <a:lnTo>
                    <a:pt x="900722" y="118249"/>
                  </a:lnTo>
                  <a:lnTo>
                    <a:pt x="866406" y="144792"/>
                  </a:lnTo>
                  <a:lnTo>
                    <a:pt x="860323" y="146405"/>
                  </a:lnTo>
                  <a:lnTo>
                    <a:pt x="840714" y="131241"/>
                  </a:lnTo>
                  <a:lnTo>
                    <a:pt x="840714" y="164668"/>
                  </a:lnTo>
                  <a:lnTo>
                    <a:pt x="822985" y="178384"/>
                  </a:lnTo>
                  <a:lnTo>
                    <a:pt x="809663" y="175755"/>
                  </a:lnTo>
                  <a:lnTo>
                    <a:pt x="809663" y="188683"/>
                  </a:lnTo>
                  <a:lnTo>
                    <a:pt x="803871" y="193167"/>
                  </a:lnTo>
                  <a:lnTo>
                    <a:pt x="792099" y="188620"/>
                  </a:lnTo>
                  <a:lnTo>
                    <a:pt x="792099" y="202272"/>
                  </a:lnTo>
                  <a:lnTo>
                    <a:pt x="774712" y="215722"/>
                  </a:lnTo>
                  <a:lnTo>
                    <a:pt x="762101" y="212471"/>
                  </a:lnTo>
                  <a:lnTo>
                    <a:pt x="762101" y="225475"/>
                  </a:lnTo>
                  <a:lnTo>
                    <a:pt x="696429" y="276275"/>
                  </a:lnTo>
                  <a:lnTo>
                    <a:pt x="696429" y="208534"/>
                  </a:lnTo>
                  <a:lnTo>
                    <a:pt x="762101" y="225475"/>
                  </a:lnTo>
                  <a:lnTo>
                    <a:pt x="762101" y="212471"/>
                  </a:lnTo>
                  <a:lnTo>
                    <a:pt x="710539" y="199161"/>
                  </a:lnTo>
                  <a:lnTo>
                    <a:pt x="754202" y="187591"/>
                  </a:lnTo>
                  <a:lnTo>
                    <a:pt x="792099" y="202272"/>
                  </a:lnTo>
                  <a:lnTo>
                    <a:pt x="792099" y="188620"/>
                  </a:lnTo>
                  <a:lnTo>
                    <a:pt x="775144" y="182054"/>
                  </a:lnTo>
                  <a:lnTo>
                    <a:pt x="775550" y="181952"/>
                  </a:lnTo>
                  <a:lnTo>
                    <a:pt x="809663" y="188683"/>
                  </a:lnTo>
                  <a:lnTo>
                    <a:pt x="809663" y="175755"/>
                  </a:lnTo>
                  <a:lnTo>
                    <a:pt x="803490" y="174536"/>
                  </a:lnTo>
                  <a:lnTo>
                    <a:pt x="840714" y="164668"/>
                  </a:lnTo>
                  <a:lnTo>
                    <a:pt x="840714" y="131241"/>
                  </a:lnTo>
                  <a:lnTo>
                    <a:pt x="840625" y="147243"/>
                  </a:lnTo>
                  <a:lnTo>
                    <a:pt x="824280" y="142913"/>
                  </a:lnTo>
                  <a:lnTo>
                    <a:pt x="824280" y="155968"/>
                  </a:lnTo>
                  <a:lnTo>
                    <a:pt x="775233" y="168960"/>
                  </a:lnTo>
                  <a:lnTo>
                    <a:pt x="734148" y="160858"/>
                  </a:lnTo>
                  <a:lnTo>
                    <a:pt x="734148" y="179832"/>
                  </a:lnTo>
                  <a:lnTo>
                    <a:pt x="696429" y="189826"/>
                  </a:lnTo>
                  <a:lnTo>
                    <a:pt x="696429" y="166331"/>
                  </a:lnTo>
                  <a:lnTo>
                    <a:pt x="702208" y="167474"/>
                  </a:lnTo>
                  <a:lnTo>
                    <a:pt x="734148" y="179832"/>
                  </a:lnTo>
                  <a:lnTo>
                    <a:pt x="734148" y="160858"/>
                  </a:lnTo>
                  <a:lnTo>
                    <a:pt x="709523" y="155994"/>
                  </a:lnTo>
                  <a:lnTo>
                    <a:pt x="775373" y="143002"/>
                  </a:lnTo>
                  <a:lnTo>
                    <a:pt x="824280" y="155968"/>
                  </a:lnTo>
                  <a:lnTo>
                    <a:pt x="824280" y="142913"/>
                  </a:lnTo>
                  <a:lnTo>
                    <a:pt x="803592" y="137426"/>
                  </a:lnTo>
                  <a:lnTo>
                    <a:pt x="823010" y="133591"/>
                  </a:lnTo>
                  <a:lnTo>
                    <a:pt x="840625" y="147243"/>
                  </a:lnTo>
                  <a:lnTo>
                    <a:pt x="840625" y="131165"/>
                  </a:lnTo>
                  <a:lnTo>
                    <a:pt x="839546" y="130327"/>
                  </a:lnTo>
                  <a:lnTo>
                    <a:pt x="900722" y="118249"/>
                  </a:lnTo>
                  <a:lnTo>
                    <a:pt x="900722" y="100634"/>
                  </a:lnTo>
                  <a:lnTo>
                    <a:pt x="885774" y="94615"/>
                  </a:lnTo>
                  <a:lnTo>
                    <a:pt x="885774" y="108280"/>
                  </a:lnTo>
                  <a:lnTo>
                    <a:pt x="826223" y="120027"/>
                  </a:lnTo>
                  <a:lnTo>
                    <a:pt x="817689" y="113411"/>
                  </a:lnTo>
                  <a:lnTo>
                    <a:pt x="858913" y="97459"/>
                  </a:lnTo>
                  <a:lnTo>
                    <a:pt x="885774" y="108280"/>
                  </a:lnTo>
                  <a:lnTo>
                    <a:pt x="885774" y="94615"/>
                  </a:lnTo>
                  <a:lnTo>
                    <a:pt x="876223" y="90754"/>
                  </a:lnTo>
                  <a:lnTo>
                    <a:pt x="964450" y="56591"/>
                  </a:lnTo>
                  <a:lnTo>
                    <a:pt x="967714" y="60807"/>
                  </a:lnTo>
                  <a:lnTo>
                    <a:pt x="969391" y="65125"/>
                  </a:lnTo>
                  <a:lnTo>
                    <a:pt x="969391" y="16459"/>
                  </a:lnTo>
                  <a:lnTo>
                    <a:pt x="949794" y="14605"/>
                  </a:lnTo>
                  <a:lnTo>
                    <a:pt x="958710" y="37592"/>
                  </a:lnTo>
                  <a:lnTo>
                    <a:pt x="950937" y="39116"/>
                  </a:lnTo>
                  <a:lnTo>
                    <a:pt x="956360" y="46139"/>
                  </a:lnTo>
                  <a:lnTo>
                    <a:pt x="859015" y="83820"/>
                  </a:lnTo>
                  <a:lnTo>
                    <a:pt x="841692" y="76847"/>
                  </a:lnTo>
                  <a:lnTo>
                    <a:pt x="841692" y="90512"/>
                  </a:lnTo>
                  <a:lnTo>
                    <a:pt x="809701" y="102895"/>
                  </a:lnTo>
                  <a:lnTo>
                    <a:pt x="809701" y="123291"/>
                  </a:lnTo>
                  <a:lnTo>
                    <a:pt x="775601" y="130009"/>
                  </a:lnTo>
                  <a:lnTo>
                    <a:pt x="775131" y="129895"/>
                  </a:lnTo>
                  <a:lnTo>
                    <a:pt x="803859" y="118770"/>
                  </a:lnTo>
                  <a:lnTo>
                    <a:pt x="809701" y="123291"/>
                  </a:lnTo>
                  <a:lnTo>
                    <a:pt x="809701" y="102895"/>
                  </a:lnTo>
                  <a:lnTo>
                    <a:pt x="805954" y="104343"/>
                  </a:lnTo>
                  <a:lnTo>
                    <a:pt x="792137" y="93649"/>
                  </a:lnTo>
                  <a:lnTo>
                    <a:pt x="792137" y="109689"/>
                  </a:lnTo>
                  <a:lnTo>
                    <a:pt x="754240" y="124358"/>
                  </a:lnTo>
                  <a:lnTo>
                    <a:pt x="734225" y="119062"/>
                  </a:lnTo>
                  <a:lnTo>
                    <a:pt x="734225" y="132092"/>
                  </a:lnTo>
                  <a:lnTo>
                    <a:pt x="702119" y="144513"/>
                  </a:lnTo>
                  <a:lnTo>
                    <a:pt x="696429" y="145643"/>
                  </a:lnTo>
                  <a:lnTo>
                    <a:pt x="696429" y="122085"/>
                  </a:lnTo>
                  <a:lnTo>
                    <a:pt x="734225" y="132092"/>
                  </a:lnTo>
                  <a:lnTo>
                    <a:pt x="734225" y="119062"/>
                  </a:lnTo>
                  <a:lnTo>
                    <a:pt x="696429" y="109029"/>
                  </a:lnTo>
                  <a:lnTo>
                    <a:pt x="696429" y="98806"/>
                  </a:lnTo>
                  <a:lnTo>
                    <a:pt x="726719" y="98806"/>
                  </a:lnTo>
                  <a:lnTo>
                    <a:pt x="727036" y="99441"/>
                  </a:lnTo>
                  <a:lnTo>
                    <a:pt x="727519" y="98806"/>
                  </a:lnTo>
                  <a:lnTo>
                    <a:pt x="728179" y="98806"/>
                  </a:lnTo>
                  <a:lnTo>
                    <a:pt x="727913" y="98298"/>
                  </a:lnTo>
                  <a:lnTo>
                    <a:pt x="741489" y="80733"/>
                  </a:lnTo>
                  <a:lnTo>
                    <a:pt x="746467" y="86360"/>
                  </a:lnTo>
                  <a:lnTo>
                    <a:pt x="750176" y="77203"/>
                  </a:lnTo>
                  <a:lnTo>
                    <a:pt x="792137" y="109689"/>
                  </a:lnTo>
                  <a:lnTo>
                    <a:pt x="792137" y="93649"/>
                  </a:lnTo>
                  <a:lnTo>
                    <a:pt x="755116" y="64985"/>
                  </a:lnTo>
                  <a:lnTo>
                    <a:pt x="756716" y="61010"/>
                  </a:lnTo>
                  <a:lnTo>
                    <a:pt x="759498" y="57416"/>
                  </a:lnTo>
                  <a:lnTo>
                    <a:pt x="841692" y="90512"/>
                  </a:lnTo>
                  <a:lnTo>
                    <a:pt x="841692" y="76847"/>
                  </a:lnTo>
                  <a:lnTo>
                    <a:pt x="767575" y="46964"/>
                  </a:lnTo>
                  <a:lnTo>
                    <a:pt x="773645" y="39116"/>
                  </a:lnTo>
                  <a:lnTo>
                    <a:pt x="766165" y="37642"/>
                  </a:lnTo>
                  <a:lnTo>
                    <a:pt x="775042" y="15748"/>
                  </a:lnTo>
                  <a:lnTo>
                    <a:pt x="690206" y="22606"/>
                  </a:lnTo>
                  <a:lnTo>
                    <a:pt x="690079" y="22606"/>
                  </a:lnTo>
                  <a:lnTo>
                    <a:pt x="683729" y="23901"/>
                  </a:lnTo>
                  <a:lnTo>
                    <a:pt x="683729" y="98806"/>
                  </a:lnTo>
                  <a:lnTo>
                    <a:pt x="683729" y="276275"/>
                  </a:lnTo>
                  <a:lnTo>
                    <a:pt x="651522" y="251358"/>
                  </a:lnTo>
                  <a:lnTo>
                    <a:pt x="651522" y="267500"/>
                  </a:lnTo>
                  <a:lnTo>
                    <a:pt x="570699" y="236220"/>
                  </a:lnTo>
                  <a:lnTo>
                    <a:pt x="600824" y="228244"/>
                  </a:lnTo>
                  <a:lnTo>
                    <a:pt x="651522" y="267500"/>
                  </a:lnTo>
                  <a:lnTo>
                    <a:pt x="651522" y="251358"/>
                  </a:lnTo>
                  <a:lnTo>
                    <a:pt x="616343" y="224129"/>
                  </a:lnTo>
                  <a:lnTo>
                    <a:pt x="683729" y="206260"/>
                  </a:lnTo>
                  <a:lnTo>
                    <a:pt x="683729" y="192239"/>
                  </a:lnTo>
                  <a:lnTo>
                    <a:pt x="660679" y="186309"/>
                  </a:lnTo>
                  <a:lnTo>
                    <a:pt x="660679" y="199301"/>
                  </a:lnTo>
                  <a:lnTo>
                    <a:pt x="603758" y="214388"/>
                  </a:lnTo>
                  <a:lnTo>
                    <a:pt x="588251" y="202387"/>
                  </a:lnTo>
                  <a:lnTo>
                    <a:pt x="588251" y="218503"/>
                  </a:lnTo>
                  <a:lnTo>
                    <a:pt x="550659" y="228460"/>
                  </a:lnTo>
                  <a:lnTo>
                    <a:pt x="535597" y="222631"/>
                  </a:lnTo>
                  <a:lnTo>
                    <a:pt x="574255" y="207670"/>
                  </a:lnTo>
                  <a:lnTo>
                    <a:pt x="588251" y="218503"/>
                  </a:lnTo>
                  <a:lnTo>
                    <a:pt x="588251" y="202387"/>
                  </a:lnTo>
                  <a:lnTo>
                    <a:pt x="621792" y="189268"/>
                  </a:lnTo>
                  <a:lnTo>
                    <a:pt x="660679" y="199301"/>
                  </a:lnTo>
                  <a:lnTo>
                    <a:pt x="660679" y="186309"/>
                  </a:lnTo>
                  <a:lnTo>
                    <a:pt x="641959" y="181470"/>
                  </a:lnTo>
                  <a:lnTo>
                    <a:pt x="683729" y="165290"/>
                  </a:lnTo>
                  <a:lnTo>
                    <a:pt x="683729" y="146672"/>
                  </a:lnTo>
                  <a:lnTo>
                    <a:pt x="644042" y="131330"/>
                  </a:lnTo>
                  <a:lnTo>
                    <a:pt x="644042" y="155994"/>
                  </a:lnTo>
                  <a:lnTo>
                    <a:pt x="633945" y="157988"/>
                  </a:lnTo>
                  <a:lnTo>
                    <a:pt x="633945" y="170903"/>
                  </a:lnTo>
                  <a:lnTo>
                    <a:pt x="620788" y="175996"/>
                  </a:lnTo>
                  <a:lnTo>
                    <a:pt x="615315" y="174586"/>
                  </a:lnTo>
                  <a:lnTo>
                    <a:pt x="633945" y="170903"/>
                  </a:lnTo>
                  <a:lnTo>
                    <a:pt x="633945" y="157988"/>
                  </a:lnTo>
                  <a:lnTo>
                    <a:pt x="600621" y="164566"/>
                  </a:lnTo>
                  <a:lnTo>
                    <a:pt x="600621" y="183807"/>
                  </a:lnTo>
                  <a:lnTo>
                    <a:pt x="576364" y="193192"/>
                  </a:lnTo>
                  <a:lnTo>
                    <a:pt x="565124" y="184492"/>
                  </a:lnTo>
                  <a:lnTo>
                    <a:pt x="586752" y="180225"/>
                  </a:lnTo>
                  <a:lnTo>
                    <a:pt x="600621" y="183807"/>
                  </a:lnTo>
                  <a:lnTo>
                    <a:pt x="600621" y="164566"/>
                  </a:lnTo>
                  <a:lnTo>
                    <a:pt x="586930" y="167259"/>
                  </a:lnTo>
                  <a:lnTo>
                    <a:pt x="562495" y="160959"/>
                  </a:lnTo>
                  <a:lnTo>
                    <a:pt x="562495" y="198564"/>
                  </a:lnTo>
                  <a:lnTo>
                    <a:pt x="529678" y="211264"/>
                  </a:lnTo>
                  <a:lnTo>
                    <a:pt x="529678" y="234010"/>
                  </a:lnTo>
                  <a:lnTo>
                    <a:pt x="455244" y="253733"/>
                  </a:lnTo>
                  <a:lnTo>
                    <a:pt x="517931" y="229476"/>
                  </a:lnTo>
                  <a:lnTo>
                    <a:pt x="529678" y="234010"/>
                  </a:lnTo>
                  <a:lnTo>
                    <a:pt x="529678" y="211264"/>
                  </a:lnTo>
                  <a:lnTo>
                    <a:pt x="517931" y="215798"/>
                  </a:lnTo>
                  <a:lnTo>
                    <a:pt x="500265" y="208965"/>
                  </a:lnTo>
                  <a:lnTo>
                    <a:pt x="500265" y="222631"/>
                  </a:lnTo>
                  <a:lnTo>
                    <a:pt x="384327" y="267487"/>
                  </a:lnTo>
                  <a:lnTo>
                    <a:pt x="461594" y="207657"/>
                  </a:lnTo>
                  <a:lnTo>
                    <a:pt x="500265" y="222631"/>
                  </a:lnTo>
                  <a:lnTo>
                    <a:pt x="500265" y="208965"/>
                  </a:lnTo>
                  <a:lnTo>
                    <a:pt x="480301" y="201231"/>
                  </a:lnTo>
                  <a:lnTo>
                    <a:pt x="548551" y="187769"/>
                  </a:lnTo>
                  <a:lnTo>
                    <a:pt x="562495" y="198564"/>
                  </a:lnTo>
                  <a:lnTo>
                    <a:pt x="562495" y="160959"/>
                  </a:lnTo>
                  <a:lnTo>
                    <a:pt x="558368" y="159905"/>
                  </a:lnTo>
                  <a:lnTo>
                    <a:pt x="558368" y="172897"/>
                  </a:lnTo>
                  <a:lnTo>
                    <a:pt x="551802" y="174193"/>
                  </a:lnTo>
                  <a:lnTo>
                    <a:pt x="545998" y="169710"/>
                  </a:lnTo>
                  <a:lnTo>
                    <a:pt x="558368" y="172897"/>
                  </a:lnTo>
                  <a:lnTo>
                    <a:pt x="558368" y="159905"/>
                  </a:lnTo>
                  <a:lnTo>
                    <a:pt x="535241" y="153936"/>
                  </a:lnTo>
                  <a:lnTo>
                    <a:pt x="535241" y="177457"/>
                  </a:lnTo>
                  <a:lnTo>
                    <a:pt x="488772" y="186626"/>
                  </a:lnTo>
                  <a:lnTo>
                    <a:pt x="517931" y="164058"/>
                  </a:lnTo>
                  <a:lnTo>
                    <a:pt x="535241" y="177457"/>
                  </a:lnTo>
                  <a:lnTo>
                    <a:pt x="535241" y="153936"/>
                  </a:lnTo>
                  <a:lnTo>
                    <a:pt x="532053" y="153111"/>
                  </a:lnTo>
                  <a:lnTo>
                    <a:pt x="551840" y="137795"/>
                  </a:lnTo>
                  <a:lnTo>
                    <a:pt x="644042" y="155994"/>
                  </a:lnTo>
                  <a:lnTo>
                    <a:pt x="644042" y="131330"/>
                  </a:lnTo>
                  <a:lnTo>
                    <a:pt x="634060" y="127457"/>
                  </a:lnTo>
                  <a:lnTo>
                    <a:pt x="634060" y="141097"/>
                  </a:lnTo>
                  <a:lnTo>
                    <a:pt x="565150" y="127495"/>
                  </a:lnTo>
                  <a:lnTo>
                    <a:pt x="576414" y="118770"/>
                  </a:lnTo>
                  <a:lnTo>
                    <a:pt x="634060" y="141097"/>
                  </a:lnTo>
                  <a:lnTo>
                    <a:pt x="634060" y="127457"/>
                  </a:lnTo>
                  <a:lnTo>
                    <a:pt x="588137" y="109689"/>
                  </a:lnTo>
                  <a:lnTo>
                    <a:pt x="603821" y="97536"/>
                  </a:lnTo>
                  <a:lnTo>
                    <a:pt x="683729" y="118719"/>
                  </a:lnTo>
                  <a:lnTo>
                    <a:pt x="683729" y="105664"/>
                  </a:lnTo>
                  <a:lnTo>
                    <a:pt x="657847" y="98806"/>
                  </a:lnTo>
                  <a:lnTo>
                    <a:pt x="683729" y="98806"/>
                  </a:lnTo>
                  <a:lnTo>
                    <a:pt x="683729" y="23901"/>
                  </a:lnTo>
                  <a:lnTo>
                    <a:pt x="651433" y="30264"/>
                  </a:lnTo>
                  <a:lnTo>
                    <a:pt x="651433" y="97116"/>
                  </a:lnTo>
                  <a:lnTo>
                    <a:pt x="616381" y="87820"/>
                  </a:lnTo>
                  <a:lnTo>
                    <a:pt x="633793" y="74333"/>
                  </a:lnTo>
                  <a:lnTo>
                    <a:pt x="651433" y="97116"/>
                  </a:lnTo>
                  <a:lnTo>
                    <a:pt x="651433" y="30264"/>
                  </a:lnTo>
                  <a:lnTo>
                    <a:pt x="606513" y="39116"/>
                  </a:lnTo>
                  <a:lnTo>
                    <a:pt x="626021" y="64312"/>
                  </a:lnTo>
                  <a:lnTo>
                    <a:pt x="600925" y="83731"/>
                  </a:lnTo>
                  <a:lnTo>
                    <a:pt x="588365" y="80403"/>
                  </a:lnTo>
                  <a:lnTo>
                    <a:pt x="588365" y="93446"/>
                  </a:lnTo>
                  <a:lnTo>
                    <a:pt x="574294" y="104330"/>
                  </a:lnTo>
                  <a:lnTo>
                    <a:pt x="562559" y="99796"/>
                  </a:lnTo>
                  <a:lnTo>
                    <a:pt x="562559" y="113398"/>
                  </a:lnTo>
                  <a:lnTo>
                    <a:pt x="548576" y="124218"/>
                  </a:lnTo>
                  <a:lnTo>
                    <a:pt x="535266" y="121602"/>
                  </a:lnTo>
                  <a:lnTo>
                    <a:pt x="535266" y="134518"/>
                  </a:lnTo>
                  <a:lnTo>
                    <a:pt x="517893" y="147955"/>
                  </a:lnTo>
                  <a:lnTo>
                    <a:pt x="503821" y="137071"/>
                  </a:lnTo>
                  <a:lnTo>
                    <a:pt x="503821" y="158826"/>
                  </a:lnTo>
                  <a:lnTo>
                    <a:pt x="460756" y="192151"/>
                  </a:lnTo>
                  <a:lnTo>
                    <a:pt x="458165" y="192671"/>
                  </a:lnTo>
                  <a:lnTo>
                    <a:pt x="438315" y="185000"/>
                  </a:lnTo>
                  <a:lnTo>
                    <a:pt x="438315" y="209511"/>
                  </a:lnTo>
                  <a:lnTo>
                    <a:pt x="352005" y="276275"/>
                  </a:lnTo>
                  <a:lnTo>
                    <a:pt x="352005" y="226542"/>
                  </a:lnTo>
                  <a:lnTo>
                    <a:pt x="438315" y="209511"/>
                  </a:lnTo>
                  <a:lnTo>
                    <a:pt x="438315" y="185000"/>
                  </a:lnTo>
                  <a:lnTo>
                    <a:pt x="434797" y="183629"/>
                  </a:lnTo>
                  <a:lnTo>
                    <a:pt x="434797" y="197281"/>
                  </a:lnTo>
                  <a:lnTo>
                    <a:pt x="352005" y="213614"/>
                  </a:lnTo>
                  <a:lnTo>
                    <a:pt x="352005" y="165227"/>
                  </a:lnTo>
                  <a:lnTo>
                    <a:pt x="434797" y="197281"/>
                  </a:lnTo>
                  <a:lnTo>
                    <a:pt x="434797" y="183629"/>
                  </a:lnTo>
                  <a:lnTo>
                    <a:pt x="352005" y="151587"/>
                  </a:lnTo>
                  <a:lnTo>
                    <a:pt x="352005" y="119646"/>
                  </a:lnTo>
                  <a:lnTo>
                    <a:pt x="503821" y="158826"/>
                  </a:lnTo>
                  <a:lnTo>
                    <a:pt x="503821" y="137071"/>
                  </a:lnTo>
                  <a:lnTo>
                    <a:pt x="489635" y="126098"/>
                  </a:lnTo>
                  <a:lnTo>
                    <a:pt x="489635" y="142163"/>
                  </a:lnTo>
                  <a:lnTo>
                    <a:pt x="352005" y="106641"/>
                  </a:lnTo>
                  <a:lnTo>
                    <a:pt x="352005" y="98806"/>
                  </a:lnTo>
                  <a:lnTo>
                    <a:pt x="354368" y="98806"/>
                  </a:lnTo>
                  <a:lnTo>
                    <a:pt x="460756" y="119811"/>
                  </a:lnTo>
                  <a:lnTo>
                    <a:pt x="489635" y="142163"/>
                  </a:lnTo>
                  <a:lnTo>
                    <a:pt x="489635" y="126098"/>
                  </a:lnTo>
                  <a:lnTo>
                    <a:pt x="488619" y="125310"/>
                  </a:lnTo>
                  <a:lnTo>
                    <a:pt x="535266" y="134518"/>
                  </a:lnTo>
                  <a:lnTo>
                    <a:pt x="535266" y="121602"/>
                  </a:lnTo>
                  <a:lnTo>
                    <a:pt x="466204" y="107962"/>
                  </a:lnTo>
                  <a:lnTo>
                    <a:pt x="438353" y="86410"/>
                  </a:lnTo>
                  <a:lnTo>
                    <a:pt x="438353" y="102463"/>
                  </a:lnTo>
                  <a:lnTo>
                    <a:pt x="387959" y="92519"/>
                  </a:lnTo>
                  <a:lnTo>
                    <a:pt x="397725" y="79883"/>
                  </a:lnTo>
                  <a:lnTo>
                    <a:pt x="402932" y="85598"/>
                  </a:lnTo>
                  <a:lnTo>
                    <a:pt x="406082" y="77457"/>
                  </a:lnTo>
                  <a:lnTo>
                    <a:pt x="438353" y="102463"/>
                  </a:lnTo>
                  <a:lnTo>
                    <a:pt x="438353" y="86410"/>
                  </a:lnTo>
                  <a:lnTo>
                    <a:pt x="412813" y="66636"/>
                  </a:lnTo>
                  <a:lnTo>
                    <a:pt x="415353" y="57048"/>
                  </a:lnTo>
                  <a:lnTo>
                    <a:pt x="415734" y="56553"/>
                  </a:lnTo>
                  <a:lnTo>
                    <a:pt x="562559" y="113398"/>
                  </a:lnTo>
                  <a:lnTo>
                    <a:pt x="562559" y="99796"/>
                  </a:lnTo>
                  <a:lnTo>
                    <a:pt x="454406" y="57937"/>
                  </a:lnTo>
                  <a:lnTo>
                    <a:pt x="588365" y="93446"/>
                  </a:lnTo>
                  <a:lnTo>
                    <a:pt x="588365" y="80403"/>
                  </a:lnTo>
                  <a:lnTo>
                    <a:pt x="422046" y="36334"/>
                  </a:lnTo>
                  <a:lnTo>
                    <a:pt x="430491" y="14605"/>
                  </a:lnTo>
                  <a:lnTo>
                    <a:pt x="426529" y="14986"/>
                  </a:lnTo>
                  <a:lnTo>
                    <a:pt x="429094" y="5334"/>
                  </a:lnTo>
                  <a:lnTo>
                    <a:pt x="345655" y="22606"/>
                  </a:lnTo>
                  <a:lnTo>
                    <a:pt x="339305" y="35306"/>
                  </a:lnTo>
                  <a:lnTo>
                    <a:pt x="339305" y="98806"/>
                  </a:lnTo>
                  <a:lnTo>
                    <a:pt x="339305" y="103365"/>
                  </a:lnTo>
                  <a:lnTo>
                    <a:pt x="339305" y="276275"/>
                  </a:lnTo>
                  <a:lnTo>
                    <a:pt x="290677" y="238645"/>
                  </a:lnTo>
                  <a:lnTo>
                    <a:pt x="339305" y="229044"/>
                  </a:lnTo>
                  <a:lnTo>
                    <a:pt x="339305" y="216115"/>
                  </a:lnTo>
                  <a:lnTo>
                    <a:pt x="277368" y="228346"/>
                  </a:lnTo>
                  <a:lnTo>
                    <a:pt x="69964" y="67868"/>
                  </a:lnTo>
                  <a:lnTo>
                    <a:pt x="72136" y="56883"/>
                  </a:lnTo>
                  <a:lnTo>
                    <a:pt x="339305" y="160312"/>
                  </a:lnTo>
                  <a:lnTo>
                    <a:pt x="339305" y="146672"/>
                  </a:lnTo>
                  <a:lnTo>
                    <a:pt x="104305" y="55727"/>
                  </a:lnTo>
                  <a:lnTo>
                    <a:pt x="339305" y="116370"/>
                  </a:lnTo>
                  <a:lnTo>
                    <a:pt x="339305" y="103365"/>
                  </a:lnTo>
                  <a:lnTo>
                    <a:pt x="321652" y="98806"/>
                  </a:lnTo>
                  <a:lnTo>
                    <a:pt x="339305" y="98806"/>
                  </a:lnTo>
                  <a:lnTo>
                    <a:pt x="339305" y="35306"/>
                  </a:lnTo>
                  <a:lnTo>
                    <a:pt x="317639" y="78638"/>
                  </a:lnTo>
                  <a:lnTo>
                    <a:pt x="311746" y="77482"/>
                  </a:lnTo>
                  <a:lnTo>
                    <a:pt x="311746" y="90398"/>
                  </a:lnTo>
                  <a:lnTo>
                    <a:pt x="309156" y="95592"/>
                  </a:lnTo>
                  <a:lnTo>
                    <a:pt x="215036" y="71310"/>
                  </a:lnTo>
                  <a:lnTo>
                    <a:pt x="311746" y="90398"/>
                  </a:lnTo>
                  <a:lnTo>
                    <a:pt x="311746" y="77482"/>
                  </a:lnTo>
                  <a:lnTo>
                    <a:pt x="79425" y="31610"/>
                  </a:lnTo>
                  <a:lnTo>
                    <a:pt x="86042" y="14605"/>
                  </a:lnTo>
                  <a:lnTo>
                    <a:pt x="81864" y="14998"/>
                  </a:lnTo>
                  <a:lnTo>
                    <a:pt x="84531" y="4699"/>
                  </a:lnTo>
                  <a:lnTo>
                    <a:pt x="82334" y="5181"/>
                  </a:lnTo>
                  <a:lnTo>
                    <a:pt x="83362" y="0"/>
                  </a:lnTo>
                  <a:lnTo>
                    <a:pt x="1231" y="22606"/>
                  </a:lnTo>
                  <a:lnTo>
                    <a:pt x="38163" y="99441"/>
                  </a:lnTo>
                  <a:lnTo>
                    <a:pt x="53301" y="79857"/>
                  </a:lnTo>
                  <a:lnTo>
                    <a:pt x="58534" y="85598"/>
                  </a:lnTo>
                  <a:lnTo>
                    <a:pt x="61671" y="77495"/>
                  </a:lnTo>
                  <a:lnTo>
                    <a:pt x="260756" y="231622"/>
                  </a:lnTo>
                  <a:lnTo>
                    <a:pt x="0" y="283083"/>
                  </a:lnTo>
                  <a:lnTo>
                    <a:pt x="2463" y="295529"/>
                  </a:lnTo>
                  <a:lnTo>
                    <a:pt x="274066" y="241922"/>
                  </a:lnTo>
                  <a:lnTo>
                    <a:pt x="341845" y="294386"/>
                  </a:lnTo>
                  <a:lnTo>
                    <a:pt x="345668" y="289369"/>
                  </a:lnTo>
                  <a:lnTo>
                    <a:pt x="347306" y="295402"/>
                  </a:lnTo>
                  <a:lnTo>
                    <a:pt x="347916" y="295249"/>
                  </a:lnTo>
                  <a:lnTo>
                    <a:pt x="348272" y="295148"/>
                  </a:lnTo>
                  <a:lnTo>
                    <a:pt x="549719" y="241769"/>
                  </a:lnTo>
                  <a:lnTo>
                    <a:pt x="687920" y="295275"/>
                  </a:lnTo>
                  <a:lnTo>
                    <a:pt x="690143" y="289471"/>
                  </a:lnTo>
                  <a:lnTo>
                    <a:pt x="692492" y="295148"/>
                  </a:lnTo>
                  <a:lnTo>
                    <a:pt x="825106" y="241731"/>
                  </a:lnTo>
                  <a:lnTo>
                    <a:pt x="1031798" y="295071"/>
                  </a:lnTo>
                  <a:lnTo>
                    <a:pt x="1032344" y="295275"/>
                  </a:lnTo>
                  <a:lnTo>
                    <a:pt x="1033106" y="295402"/>
                  </a:lnTo>
                  <a:lnTo>
                    <a:pt x="1034643" y="289483"/>
                  </a:lnTo>
                  <a:lnTo>
                    <a:pt x="1038567" y="294132"/>
                  </a:lnTo>
                  <a:lnTo>
                    <a:pt x="1096670" y="245338"/>
                  </a:lnTo>
                  <a:lnTo>
                    <a:pt x="1350987" y="295529"/>
                  </a:lnTo>
                  <a:lnTo>
                    <a:pt x="1352194" y="289306"/>
                  </a:lnTo>
                  <a:lnTo>
                    <a:pt x="1357845" y="289306"/>
                  </a:lnTo>
                  <a:lnTo>
                    <a:pt x="1357845" y="98806"/>
                  </a:lnTo>
                  <a:lnTo>
                    <a:pt x="1389595" y="988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450792" y="2699163"/>
            <a:ext cx="959739" cy="303176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>
              <a:spcBef>
                <a:spcPts val="87"/>
              </a:spcBef>
            </a:pPr>
            <a:r>
              <a:rPr sz="1898" b="1" spc="-4" dirty="0">
                <a:latin typeface="Calibri"/>
                <a:cs typeface="Calibri"/>
              </a:rPr>
              <a:t>Decoders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758174" y="2462287"/>
            <a:ext cx="5695569" cy="717023"/>
          </a:xfrm>
          <a:prstGeom prst="rect">
            <a:avLst/>
          </a:prstGeom>
        </p:spPr>
        <p:txBody>
          <a:bodyPr vert="horz" wrap="square" lIns="0" tIns="68104" rIns="0" bIns="0" rtlCol="0">
            <a:spAutoFit/>
          </a:bodyPr>
          <a:lstStyle/>
          <a:p>
            <a:pPr marL="293370" indent="-282893">
              <a:spcBef>
                <a:spcPts val="537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1898" spc="-4" dirty="0">
                <a:latin typeface="Calibri"/>
                <a:cs typeface="Calibri"/>
              </a:rPr>
              <a:t>Language models! </a:t>
            </a:r>
            <a:r>
              <a:rPr sz="1898" dirty="0">
                <a:latin typeface="Calibri"/>
                <a:cs typeface="Calibri"/>
              </a:rPr>
              <a:t>What we’ve seen </a:t>
            </a:r>
            <a:r>
              <a:rPr sz="1898" spc="-4" dirty="0">
                <a:latin typeface="Calibri"/>
                <a:cs typeface="Calibri"/>
              </a:rPr>
              <a:t>so</a:t>
            </a:r>
            <a:r>
              <a:rPr sz="1898" spc="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far.</a:t>
            </a:r>
            <a:endParaRPr sz="1898">
              <a:latin typeface="Calibri"/>
              <a:cs typeface="Calibri"/>
            </a:endParaRPr>
          </a:p>
          <a:p>
            <a:pPr marL="293370" indent="-282893">
              <a:spcBef>
                <a:spcPts val="454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1898" dirty="0">
                <a:latin typeface="Calibri"/>
                <a:cs typeface="Calibri"/>
              </a:rPr>
              <a:t>Nice </a:t>
            </a:r>
            <a:r>
              <a:rPr sz="1898" spc="-4" dirty="0">
                <a:latin typeface="Calibri"/>
                <a:cs typeface="Calibri"/>
              </a:rPr>
              <a:t>to </a:t>
            </a:r>
            <a:r>
              <a:rPr sz="1898" dirty="0">
                <a:latin typeface="Calibri"/>
                <a:cs typeface="Calibri"/>
              </a:rPr>
              <a:t>generate </a:t>
            </a:r>
            <a:r>
              <a:rPr sz="1898" spc="-4" dirty="0">
                <a:latin typeface="Calibri"/>
                <a:cs typeface="Calibri"/>
              </a:rPr>
              <a:t>from; can’t </a:t>
            </a:r>
            <a:r>
              <a:rPr sz="1898" dirty="0">
                <a:latin typeface="Calibri"/>
                <a:cs typeface="Calibri"/>
              </a:rPr>
              <a:t>condition </a:t>
            </a:r>
            <a:r>
              <a:rPr sz="1898" spc="-4" dirty="0">
                <a:latin typeface="Calibri"/>
                <a:cs typeface="Calibri"/>
              </a:rPr>
              <a:t>on </a:t>
            </a:r>
            <a:r>
              <a:rPr sz="1898" dirty="0">
                <a:latin typeface="Calibri"/>
                <a:cs typeface="Calibri"/>
              </a:rPr>
              <a:t>future</a:t>
            </a:r>
            <a:r>
              <a:rPr sz="1898" spc="33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words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471224" y="4045248"/>
            <a:ext cx="933021" cy="302648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898" b="1" dirty="0">
                <a:latin typeface="Calibri"/>
                <a:cs typeface="Calibri"/>
              </a:rPr>
              <a:t>Encoders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778502" y="3808122"/>
            <a:ext cx="5451443" cy="717023"/>
          </a:xfrm>
          <a:prstGeom prst="rect">
            <a:avLst/>
          </a:prstGeom>
        </p:spPr>
        <p:txBody>
          <a:bodyPr vert="horz" wrap="square" lIns="0" tIns="68104" rIns="0" bIns="0" rtlCol="0">
            <a:spAutoFit/>
          </a:bodyPr>
          <a:lstStyle/>
          <a:p>
            <a:pPr marL="293370" indent="-282893">
              <a:spcBef>
                <a:spcPts val="537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1898" dirty="0">
                <a:latin typeface="Calibri"/>
                <a:cs typeface="Calibri"/>
              </a:rPr>
              <a:t>Gets bidirectional </a:t>
            </a:r>
            <a:r>
              <a:rPr sz="1898" spc="-4" dirty="0">
                <a:latin typeface="Calibri"/>
                <a:cs typeface="Calibri"/>
              </a:rPr>
              <a:t>context </a:t>
            </a:r>
            <a:r>
              <a:rPr sz="1898" dirty="0">
                <a:latin typeface="Calibri"/>
                <a:cs typeface="Calibri"/>
              </a:rPr>
              <a:t>– can condition </a:t>
            </a:r>
            <a:r>
              <a:rPr sz="1898" spc="-4" dirty="0">
                <a:latin typeface="Calibri"/>
                <a:cs typeface="Calibri"/>
              </a:rPr>
              <a:t>on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future!</a:t>
            </a:r>
            <a:endParaRPr sz="1898">
              <a:latin typeface="Calibri"/>
              <a:cs typeface="Calibri"/>
            </a:endParaRPr>
          </a:p>
          <a:p>
            <a:pPr marL="293370" indent="-282893">
              <a:spcBef>
                <a:spcPts val="454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1898" dirty="0">
                <a:latin typeface="Calibri"/>
                <a:cs typeface="Calibri"/>
              </a:rPr>
              <a:t>Wait, </a:t>
            </a:r>
            <a:r>
              <a:rPr sz="1898" spc="-4" dirty="0">
                <a:latin typeface="Calibri"/>
                <a:cs typeface="Calibri"/>
              </a:rPr>
              <a:t>how </a:t>
            </a:r>
            <a:r>
              <a:rPr sz="1898" dirty="0">
                <a:latin typeface="Calibri"/>
                <a:cs typeface="Calibri"/>
              </a:rPr>
              <a:t>do </a:t>
            </a:r>
            <a:r>
              <a:rPr sz="1898" spc="-4" dirty="0">
                <a:latin typeface="Calibri"/>
                <a:cs typeface="Calibri"/>
              </a:rPr>
              <a:t>we </a:t>
            </a:r>
            <a:r>
              <a:rPr sz="1898" dirty="0">
                <a:latin typeface="Calibri"/>
                <a:cs typeface="Calibri"/>
              </a:rPr>
              <a:t>pretrain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them?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24205" y="5080478"/>
            <a:ext cx="1559209" cy="13203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21" name="object 21"/>
          <p:cNvSpPr txBox="1"/>
          <p:nvPr/>
        </p:nvSpPr>
        <p:spPr>
          <a:xfrm>
            <a:off x="2450792" y="5375682"/>
            <a:ext cx="959739" cy="688202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 marR="4191">
              <a:lnSpc>
                <a:spcPct val="120000"/>
              </a:lnSpc>
              <a:spcBef>
                <a:spcPts val="83"/>
              </a:spcBef>
            </a:pPr>
            <a:r>
              <a:rPr sz="1898" b="1" spc="-4" dirty="0">
                <a:latin typeface="Calibri"/>
                <a:cs typeface="Calibri"/>
              </a:rPr>
              <a:t>Encoder-  D</a:t>
            </a:r>
            <a:r>
              <a:rPr sz="1898" b="1" spc="4" dirty="0">
                <a:latin typeface="Calibri"/>
                <a:cs typeface="Calibri"/>
              </a:rPr>
              <a:t>e</a:t>
            </a:r>
            <a:r>
              <a:rPr sz="1898" b="1" spc="-4" dirty="0">
                <a:latin typeface="Calibri"/>
                <a:cs typeface="Calibri"/>
              </a:rPr>
              <a:t>code</a:t>
            </a:r>
            <a:r>
              <a:rPr sz="1898" b="1" dirty="0">
                <a:latin typeface="Calibri"/>
                <a:cs typeface="Calibri"/>
              </a:rPr>
              <a:t>rs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C6D7D45B-BAA5-45FD-9A2A-DA123A72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541687"/>
          </a:xfrm>
        </p:spPr>
        <p:txBody>
          <a:bodyPr/>
          <a:lstStyle/>
          <a:p>
            <a:r>
              <a:rPr lang="en-US" sz="3520" spc="-4" dirty="0">
                <a:latin typeface="Calibri"/>
                <a:cs typeface="Calibri"/>
              </a:rPr>
              <a:t>Pretraining for three </a:t>
            </a:r>
            <a:r>
              <a:rPr lang="en-US" sz="3520" dirty="0">
                <a:latin typeface="Calibri"/>
                <a:cs typeface="Calibri"/>
              </a:rPr>
              <a:t>types of</a:t>
            </a:r>
            <a:r>
              <a:rPr lang="en-US" sz="3520" spc="-12" dirty="0">
                <a:latin typeface="Calibri"/>
                <a:cs typeface="Calibri"/>
              </a:rPr>
              <a:t> </a:t>
            </a:r>
            <a:r>
              <a:rPr lang="en-US" sz="3520" dirty="0">
                <a:latin typeface="Calibri"/>
                <a:cs typeface="Calibri"/>
              </a:rPr>
              <a:t>architectures</a:t>
            </a:r>
            <a:endParaRPr lang="en-US" dirty="0"/>
          </a:p>
        </p:txBody>
      </p:sp>
      <p:sp>
        <p:nvSpPr>
          <p:cNvPr id="22" name="object 22"/>
          <p:cNvSpPr txBox="1"/>
          <p:nvPr/>
        </p:nvSpPr>
        <p:spPr>
          <a:xfrm>
            <a:off x="3758175" y="5353008"/>
            <a:ext cx="4109276" cy="717023"/>
          </a:xfrm>
          <a:prstGeom prst="rect">
            <a:avLst/>
          </a:prstGeom>
        </p:spPr>
        <p:txBody>
          <a:bodyPr vert="horz" wrap="square" lIns="0" tIns="68104" rIns="0" bIns="0" rtlCol="0">
            <a:spAutoFit/>
          </a:bodyPr>
          <a:lstStyle/>
          <a:p>
            <a:pPr marL="293370" indent="-282893">
              <a:spcBef>
                <a:spcPts val="537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1898" dirty="0">
                <a:latin typeface="Calibri"/>
                <a:cs typeface="Calibri"/>
              </a:rPr>
              <a:t>Good </a:t>
            </a:r>
            <a:r>
              <a:rPr sz="1898" spc="-4" dirty="0">
                <a:latin typeface="Calibri"/>
                <a:cs typeface="Calibri"/>
              </a:rPr>
              <a:t>parts of </a:t>
            </a:r>
            <a:r>
              <a:rPr sz="1898" dirty="0">
                <a:latin typeface="Calibri"/>
                <a:cs typeface="Calibri"/>
              </a:rPr>
              <a:t>decoders and</a:t>
            </a:r>
            <a:r>
              <a:rPr sz="1898" spc="-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encoders?</a:t>
            </a:r>
            <a:endParaRPr sz="1898">
              <a:latin typeface="Calibri"/>
              <a:cs typeface="Calibri"/>
            </a:endParaRPr>
          </a:p>
          <a:p>
            <a:pPr marL="293370" indent="-282893">
              <a:spcBef>
                <a:spcPts val="454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1898" dirty="0">
                <a:latin typeface="Calibri"/>
                <a:cs typeface="Calibri"/>
              </a:rPr>
              <a:t>What’s the </a:t>
            </a:r>
            <a:r>
              <a:rPr sz="1898" spc="-4" dirty="0">
                <a:latin typeface="Calibri"/>
                <a:cs typeface="Calibri"/>
              </a:rPr>
              <a:t>best </a:t>
            </a:r>
            <a:r>
              <a:rPr sz="1898" dirty="0">
                <a:latin typeface="Calibri"/>
                <a:cs typeface="Calibri"/>
              </a:rPr>
              <a:t>way to pretrain</a:t>
            </a:r>
            <a:r>
              <a:rPr sz="1898" spc="-25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them?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CF301D-2A03-484D-A2AF-8FDBBEB21D58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13965839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21726" y="2544661"/>
            <a:ext cx="2081355" cy="2279904"/>
            <a:chOff x="7177849" y="1802892"/>
            <a:chExt cx="2522855" cy="2763520"/>
          </a:xfrm>
        </p:grpSpPr>
        <p:sp>
          <p:nvSpPr>
            <p:cNvPr id="3" name="object 3"/>
            <p:cNvSpPr/>
            <p:nvPr/>
          </p:nvSpPr>
          <p:spPr>
            <a:xfrm>
              <a:off x="9500616" y="1802892"/>
              <a:ext cx="76200" cy="983615"/>
            </a:xfrm>
            <a:custGeom>
              <a:avLst/>
              <a:gdLst/>
              <a:ahLst/>
              <a:cxnLst/>
              <a:rect l="l" t="t" r="r" b="b"/>
              <a:pathLst>
                <a:path w="76200" h="983614">
                  <a:moveTo>
                    <a:pt x="44450" y="63500"/>
                  </a:moveTo>
                  <a:lnTo>
                    <a:pt x="31750" y="63500"/>
                  </a:lnTo>
                  <a:lnTo>
                    <a:pt x="31750" y="983234"/>
                  </a:lnTo>
                  <a:lnTo>
                    <a:pt x="44450" y="983234"/>
                  </a:lnTo>
                  <a:lnTo>
                    <a:pt x="44450" y="63500"/>
                  </a:lnTo>
                  <a:close/>
                </a:path>
                <a:path w="76200" h="983614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983614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" name="object 4"/>
            <p:cNvSpPr/>
            <p:nvPr/>
          </p:nvSpPr>
          <p:spPr>
            <a:xfrm>
              <a:off x="9383267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5" name="object 5"/>
            <p:cNvSpPr/>
            <p:nvPr/>
          </p:nvSpPr>
          <p:spPr>
            <a:xfrm>
              <a:off x="9383267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6" name="object 6"/>
            <p:cNvSpPr/>
            <p:nvPr/>
          </p:nvSpPr>
          <p:spPr>
            <a:xfrm>
              <a:off x="7182611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7" name="object 7"/>
            <p:cNvSpPr/>
            <p:nvPr/>
          </p:nvSpPr>
          <p:spPr>
            <a:xfrm>
              <a:off x="7182611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8" name="object 8"/>
            <p:cNvSpPr/>
            <p:nvPr/>
          </p:nvSpPr>
          <p:spPr>
            <a:xfrm>
              <a:off x="7182611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4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4"/>
                  </a:lnTo>
                  <a:lnTo>
                    <a:pt x="260350" y="656844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4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9" name="object 9"/>
            <p:cNvSpPr/>
            <p:nvPr/>
          </p:nvSpPr>
          <p:spPr>
            <a:xfrm>
              <a:off x="7182611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4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4"/>
                  </a:lnTo>
                  <a:lnTo>
                    <a:pt x="52070" y="656844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4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0" name="object 10"/>
            <p:cNvSpPr/>
            <p:nvPr/>
          </p:nvSpPr>
          <p:spPr>
            <a:xfrm>
              <a:off x="7299959" y="3444240"/>
              <a:ext cx="76200" cy="461009"/>
            </a:xfrm>
            <a:custGeom>
              <a:avLst/>
              <a:gdLst/>
              <a:ahLst/>
              <a:cxnLst/>
              <a:rect l="l" t="t" r="r" b="b"/>
              <a:pathLst>
                <a:path w="76200" h="461010">
                  <a:moveTo>
                    <a:pt x="44450" y="63500"/>
                  </a:moveTo>
                  <a:lnTo>
                    <a:pt x="31750" y="63500"/>
                  </a:lnTo>
                  <a:lnTo>
                    <a:pt x="31750" y="460375"/>
                  </a:lnTo>
                  <a:lnTo>
                    <a:pt x="44450" y="460502"/>
                  </a:lnTo>
                  <a:lnTo>
                    <a:pt x="44450" y="63500"/>
                  </a:lnTo>
                  <a:close/>
                </a:path>
                <a:path w="76200" h="461010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461010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1" name="object 11"/>
            <p:cNvSpPr/>
            <p:nvPr/>
          </p:nvSpPr>
          <p:spPr>
            <a:xfrm>
              <a:off x="7743443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2" name="object 12"/>
            <p:cNvSpPr/>
            <p:nvPr/>
          </p:nvSpPr>
          <p:spPr>
            <a:xfrm>
              <a:off x="7743443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3" name="object 13"/>
            <p:cNvSpPr/>
            <p:nvPr/>
          </p:nvSpPr>
          <p:spPr>
            <a:xfrm>
              <a:off x="7743443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4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4"/>
                  </a:lnTo>
                  <a:lnTo>
                    <a:pt x="260350" y="656844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4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4" name="object 14"/>
            <p:cNvSpPr/>
            <p:nvPr/>
          </p:nvSpPr>
          <p:spPr>
            <a:xfrm>
              <a:off x="7743443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4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4"/>
                  </a:lnTo>
                  <a:lnTo>
                    <a:pt x="52070" y="656844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4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5" name="object 15"/>
            <p:cNvSpPr/>
            <p:nvPr/>
          </p:nvSpPr>
          <p:spPr>
            <a:xfrm>
              <a:off x="7333995" y="3444240"/>
              <a:ext cx="565150" cy="465455"/>
            </a:xfrm>
            <a:custGeom>
              <a:avLst/>
              <a:gdLst/>
              <a:ahLst/>
              <a:cxnLst/>
              <a:rect l="l" t="t" r="r" b="b"/>
              <a:pathLst>
                <a:path w="565150" h="465454">
                  <a:moveTo>
                    <a:pt x="502256" y="43479"/>
                  </a:moveTo>
                  <a:lnTo>
                    <a:pt x="0" y="455549"/>
                  </a:lnTo>
                  <a:lnTo>
                    <a:pt x="8127" y="465328"/>
                  </a:lnTo>
                  <a:lnTo>
                    <a:pt x="510325" y="53306"/>
                  </a:lnTo>
                  <a:lnTo>
                    <a:pt x="502256" y="43479"/>
                  </a:lnTo>
                  <a:close/>
                </a:path>
                <a:path w="565150" h="465454">
                  <a:moveTo>
                    <a:pt x="549369" y="35433"/>
                  </a:moveTo>
                  <a:lnTo>
                    <a:pt x="512063" y="35433"/>
                  </a:lnTo>
                  <a:lnTo>
                    <a:pt x="520192" y="45212"/>
                  </a:lnTo>
                  <a:lnTo>
                    <a:pt x="510325" y="53306"/>
                  </a:lnTo>
                  <a:lnTo>
                    <a:pt x="530478" y="77850"/>
                  </a:lnTo>
                  <a:lnTo>
                    <a:pt x="549369" y="35433"/>
                  </a:lnTo>
                  <a:close/>
                </a:path>
                <a:path w="565150" h="465454">
                  <a:moveTo>
                    <a:pt x="512063" y="35433"/>
                  </a:moveTo>
                  <a:lnTo>
                    <a:pt x="502256" y="43479"/>
                  </a:lnTo>
                  <a:lnTo>
                    <a:pt x="510325" y="53306"/>
                  </a:lnTo>
                  <a:lnTo>
                    <a:pt x="520192" y="45212"/>
                  </a:lnTo>
                  <a:lnTo>
                    <a:pt x="512063" y="35433"/>
                  </a:lnTo>
                  <a:close/>
                </a:path>
                <a:path w="565150" h="465454">
                  <a:moveTo>
                    <a:pt x="565150" y="0"/>
                  </a:moveTo>
                  <a:lnTo>
                    <a:pt x="482092" y="18923"/>
                  </a:lnTo>
                  <a:lnTo>
                    <a:pt x="502256" y="43479"/>
                  </a:lnTo>
                  <a:lnTo>
                    <a:pt x="512063" y="35433"/>
                  </a:lnTo>
                  <a:lnTo>
                    <a:pt x="549369" y="35433"/>
                  </a:lnTo>
                  <a:lnTo>
                    <a:pt x="5651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6" name="object 16"/>
            <p:cNvSpPr/>
            <p:nvPr/>
          </p:nvSpPr>
          <p:spPr>
            <a:xfrm>
              <a:off x="8304275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7" name="object 17"/>
            <p:cNvSpPr/>
            <p:nvPr/>
          </p:nvSpPr>
          <p:spPr>
            <a:xfrm>
              <a:off x="8304275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8" name="object 18"/>
            <p:cNvSpPr/>
            <p:nvPr/>
          </p:nvSpPr>
          <p:spPr>
            <a:xfrm>
              <a:off x="8304275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4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4"/>
                  </a:lnTo>
                  <a:lnTo>
                    <a:pt x="260350" y="656844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4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9" name="object 19"/>
            <p:cNvSpPr/>
            <p:nvPr/>
          </p:nvSpPr>
          <p:spPr>
            <a:xfrm>
              <a:off x="8304275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4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4"/>
                  </a:lnTo>
                  <a:lnTo>
                    <a:pt x="52070" y="656844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4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0" name="object 20"/>
            <p:cNvSpPr/>
            <p:nvPr/>
          </p:nvSpPr>
          <p:spPr>
            <a:xfrm>
              <a:off x="7335646" y="3437890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3"/>
                  </a:lnTo>
                  <a:lnTo>
                    <a:pt x="4825" y="472694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2"/>
                  </a:lnTo>
                  <a:lnTo>
                    <a:pt x="1056639" y="41116"/>
                  </a:lnTo>
                  <a:lnTo>
                    <a:pt x="1068704" y="70485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2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1" y="6350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1" name="object 21"/>
            <p:cNvSpPr/>
            <p:nvPr/>
          </p:nvSpPr>
          <p:spPr>
            <a:xfrm>
              <a:off x="8865107" y="278587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606043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7"/>
                  </a:lnTo>
                  <a:lnTo>
                    <a:pt x="261620" y="658367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3"/>
                  </a:lnTo>
                  <a:lnTo>
                    <a:pt x="313944" y="52324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2" name="object 22"/>
            <p:cNvSpPr/>
            <p:nvPr/>
          </p:nvSpPr>
          <p:spPr>
            <a:xfrm>
              <a:off x="8865107" y="278587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4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4"/>
                  </a:lnTo>
                  <a:lnTo>
                    <a:pt x="313944" y="606043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7"/>
                  </a:lnTo>
                  <a:lnTo>
                    <a:pt x="52324" y="658367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3"/>
                  </a:lnTo>
                  <a:lnTo>
                    <a:pt x="0" y="5232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3" name="object 23"/>
            <p:cNvSpPr/>
            <p:nvPr/>
          </p:nvSpPr>
          <p:spPr>
            <a:xfrm>
              <a:off x="8865107" y="3904488"/>
              <a:ext cx="314325" cy="657225"/>
            </a:xfrm>
            <a:custGeom>
              <a:avLst/>
              <a:gdLst/>
              <a:ahLst/>
              <a:cxnLst/>
              <a:rect l="l" t="t" r="r" b="b"/>
              <a:pathLst>
                <a:path w="314325" h="65722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604519"/>
                  </a:lnTo>
                  <a:lnTo>
                    <a:pt x="4103" y="624911"/>
                  </a:lnTo>
                  <a:lnTo>
                    <a:pt x="15303" y="641540"/>
                  </a:lnTo>
                  <a:lnTo>
                    <a:pt x="31932" y="652740"/>
                  </a:lnTo>
                  <a:lnTo>
                    <a:pt x="52324" y="656844"/>
                  </a:lnTo>
                  <a:lnTo>
                    <a:pt x="261620" y="656844"/>
                  </a:lnTo>
                  <a:lnTo>
                    <a:pt x="282011" y="652740"/>
                  </a:lnTo>
                  <a:lnTo>
                    <a:pt x="298640" y="641540"/>
                  </a:lnTo>
                  <a:lnTo>
                    <a:pt x="309840" y="624911"/>
                  </a:lnTo>
                  <a:lnTo>
                    <a:pt x="313944" y="604519"/>
                  </a:lnTo>
                  <a:lnTo>
                    <a:pt x="313944" y="52324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4" name="object 24"/>
            <p:cNvSpPr/>
            <p:nvPr/>
          </p:nvSpPr>
          <p:spPr>
            <a:xfrm>
              <a:off x="8865107" y="3904488"/>
              <a:ext cx="314325" cy="657225"/>
            </a:xfrm>
            <a:custGeom>
              <a:avLst/>
              <a:gdLst/>
              <a:ahLst/>
              <a:cxnLst/>
              <a:rect l="l" t="t" r="r" b="b"/>
              <a:pathLst>
                <a:path w="314325" h="657225">
                  <a:moveTo>
                    <a:pt x="0" y="52324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4"/>
                  </a:lnTo>
                  <a:lnTo>
                    <a:pt x="313944" y="604519"/>
                  </a:lnTo>
                  <a:lnTo>
                    <a:pt x="309840" y="624911"/>
                  </a:lnTo>
                  <a:lnTo>
                    <a:pt x="298640" y="641540"/>
                  </a:lnTo>
                  <a:lnTo>
                    <a:pt x="282011" y="652740"/>
                  </a:lnTo>
                  <a:lnTo>
                    <a:pt x="261620" y="656844"/>
                  </a:lnTo>
                  <a:lnTo>
                    <a:pt x="52324" y="656844"/>
                  </a:lnTo>
                  <a:lnTo>
                    <a:pt x="31932" y="652740"/>
                  </a:lnTo>
                  <a:lnTo>
                    <a:pt x="15303" y="641540"/>
                  </a:lnTo>
                  <a:lnTo>
                    <a:pt x="4103" y="624911"/>
                  </a:lnTo>
                  <a:lnTo>
                    <a:pt x="0" y="604519"/>
                  </a:lnTo>
                  <a:lnTo>
                    <a:pt x="0" y="5232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5" name="object 25"/>
            <p:cNvSpPr/>
            <p:nvPr/>
          </p:nvSpPr>
          <p:spPr>
            <a:xfrm>
              <a:off x="7898002" y="3437890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3"/>
                  </a:lnTo>
                  <a:lnTo>
                    <a:pt x="4825" y="472694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2"/>
                  </a:lnTo>
                  <a:lnTo>
                    <a:pt x="1056639" y="41116"/>
                  </a:lnTo>
                  <a:lnTo>
                    <a:pt x="1068704" y="70485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2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2" y="6350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6" name="object 26"/>
            <p:cNvSpPr/>
            <p:nvPr/>
          </p:nvSpPr>
          <p:spPr>
            <a:xfrm>
              <a:off x="9383267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4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4"/>
                  </a:lnTo>
                  <a:lnTo>
                    <a:pt x="260350" y="656844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4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7" name="object 27"/>
            <p:cNvSpPr/>
            <p:nvPr/>
          </p:nvSpPr>
          <p:spPr>
            <a:xfrm>
              <a:off x="9383267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4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4"/>
                  </a:lnTo>
                  <a:lnTo>
                    <a:pt x="52070" y="656844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4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8" name="object 28"/>
            <p:cNvSpPr/>
            <p:nvPr/>
          </p:nvSpPr>
          <p:spPr>
            <a:xfrm>
              <a:off x="7336790" y="3422522"/>
              <a:ext cx="2240280" cy="488315"/>
            </a:xfrm>
            <a:custGeom>
              <a:avLst/>
              <a:gdLst/>
              <a:ahLst/>
              <a:cxnLst/>
              <a:rect l="l" t="t" r="r" b="b"/>
              <a:pathLst>
                <a:path w="2240279" h="488314">
                  <a:moveTo>
                    <a:pt x="2240026" y="97917"/>
                  </a:moveTo>
                  <a:lnTo>
                    <a:pt x="2233676" y="85217"/>
                  </a:lnTo>
                  <a:lnTo>
                    <a:pt x="2202281" y="22440"/>
                  </a:lnTo>
                  <a:lnTo>
                    <a:pt x="2203069" y="21717"/>
                  </a:lnTo>
                  <a:lnTo>
                    <a:pt x="2198801" y="20904"/>
                  </a:lnTo>
                  <a:lnTo>
                    <a:pt x="2134857" y="4051"/>
                  </a:lnTo>
                  <a:lnTo>
                    <a:pt x="2134857" y="73431"/>
                  </a:lnTo>
                  <a:lnTo>
                    <a:pt x="1691640" y="468020"/>
                  </a:lnTo>
                  <a:lnTo>
                    <a:pt x="1691640" y="246862"/>
                  </a:lnTo>
                  <a:lnTo>
                    <a:pt x="2131809" y="58915"/>
                  </a:lnTo>
                  <a:lnTo>
                    <a:pt x="2134857" y="73431"/>
                  </a:lnTo>
                  <a:lnTo>
                    <a:pt x="2134857" y="4051"/>
                  </a:lnTo>
                  <a:lnTo>
                    <a:pt x="2119503" y="0"/>
                  </a:lnTo>
                  <a:lnTo>
                    <a:pt x="2120722" y="5854"/>
                  </a:lnTo>
                  <a:lnTo>
                    <a:pt x="2119376" y="5588"/>
                  </a:lnTo>
                  <a:lnTo>
                    <a:pt x="2122551" y="16929"/>
                  </a:lnTo>
                  <a:lnTo>
                    <a:pt x="2117725" y="16637"/>
                  </a:lnTo>
                  <a:lnTo>
                    <a:pt x="2124049" y="31457"/>
                  </a:lnTo>
                  <a:lnTo>
                    <a:pt x="2109673" y="34467"/>
                  </a:lnTo>
                  <a:lnTo>
                    <a:pt x="2109673" y="54521"/>
                  </a:lnTo>
                  <a:lnTo>
                    <a:pt x="1691640" y="233070"/>
                  </a:lnTo>
                  <a:lnTo>
                    <a:pt x="1691640" y="171958"/>
                  </a:lnTo>
                  <a:lnTo>
                    <a:pt x="2109673" y="54521"/>
                  </a:lnTo>
                  <a:lnTo>
                    <a:pt x="2109673" y="34467"/>
                  </a:lnTo>
                  <a:lnTo>
                    <a:pt x="2024049" y="52400"/>
                  </a:lnTo>
                  <a:lnTo>
                    <a:pt x="2024049" y="65392"/>
                  </a:lnTo>
                  <a:lnTo>
                    <a:pt x="1691640" y="158750"/>
                  </a:lnTo>
                  <a:lnTo>
                    <a:pt x="1691640" y="134950"/>
                  </a:lnTo>
                  <a:lnTo>
                    <a:pt x="2024049" y="65392"/>
                  </a:lnTo>
                  <a:lnTo>
                    <a:pt x="2024049" y="52400"/>
                  </a:lnTo>
                  <a:lnTo>
                    <a:pt x="1691640" y="121970"/>
                  </a:lnTo>
                  <a:lnTo>
                    <a:pt x="1691640" y="97917"/>
                  </a:lnTo>
                  <a:lnTo>
                    <a:pt x="1723390" y="97917"/>
                  </a:lnTo>
                  <a:lnTo>
                    <a:pt x="1717040" y="85217"/>
                  </a:lnTo>
                  <a:lnTo>
                    <a:pt x="1685518" y="22186"/>
                  </a:lnTo>
                  <a:lnTo>
                    <a:pt x="1685925" y="21717"/>
                  </a:lnTo>
                  <a:lnTo>
                    <a:pt x="1678940" y="21196"/>
                  </a:lnTo>
                  <a:lnTo>
                    <a:pt x="1678940" y="238493"/>
                  </a:lnTo>
                  <a:lnTo>
                    <a:pt x="1162812" y="458914"/>
                  </a:lnTo>
                  <a:lnTo>
                    <a:pt x="1419377" y="248424"/>
                  </a:lnTo>
                  <a:lnTo>
                    <a:pt x="1678940" y="175514"/>
                  </a:lnTo>
                  <a:lnTo>
                    <a:pt x="1678940" y="162318"/>
                  </a:lnTo>
                  <a:lnTo>
                    <a:pt x="1443863" y="228333"/>
                  </a:lnTo>
                  <a:lnTo>
                    <a:pt x="1511833" y="172567"/>
                  </a:lnTo>
                  <a:lnTo>
                    <a:pt x="1678940" y="137604"/>
                  </a:lnTo>
                  <a:lnTo>
                    <a:pt x="1678940" y="124625"/>
                  </a:lnTo>
                  <a:lnTo>
                    <a:pt x="1533055" y="155155"/>
                  </a:lnTo>
                  <a:lnTo>
                    <a:pt x="1626781" y="78257"/>
                  </a:lnTo>
                  <a:lnTo>
                    <a:pt x="1629918" y="85852"/>
                  </a:lnTo>
                  <a:lnTo>
                    <a:pt x="1634909" y="80137"/>
                  </a:lnTo>
                  <a:lnTo>
                    <a:pt x="1648066" y="96164"/>
                  </a:lnTo>
                  <a:lnTo>
                    <a:pt x="1647190" y="97917"/>
                  </a:lnTo>
                  <a:lnTo>
                    <a:pt x="1649514" y="97917"/>
                  </a:lnTo>
                  <a:lnTo>
                    <a:pt x="1650873" y="99568"/>
                  </a:lnTo>
                  <a:lnTo>
                    <a:pt x="1651596" y="97917"/>
                  </a:lnTo>
                  <a:lnTo>
                    <a:pt x="1678940" y="97917"/>
                  </a:lnTo>
                  <a:lnTo>
                    <a:pt x="1678940" y="21196"/>
                  </a:lnTo>
                  <a:lnTo>
                    <a:pt x="1621726" y="16929"/>
                  </a:lnTo>
                  <a:lnTo>
                    <a:pt x="1621726" y="65951"/>
                  </a:lnTo>
                  <a:lnTo>
                    <a:pt x="1506131" y="160794"/>
                  </a:lnTo>
                  <a:lnTo>
                    <a:pt x="1484909" y="165239"/>
                  </a:lnTo>
                  <a:lnTo>
                    <a:pt x="1484909" y="178193"/>
                  </a:lnTo>
                  <a:lnTo>
                    <a:pt x="1413370" y="236893"/>
                  </a:lnTo>
                  <a:lnTo>
                    <a:pt x="1388884" y="243776"/>
                  </a:lnTo>
                  <a:lnTo>
                    <a:pt x="1388884" y="256984"/>
                  </a:lnTo>
                  <a:lnTo>
                    <a:pt x="1130808" y="468731"/>
                  </a:lnTo>
                  <a:lnTo>
                    <a:pt x="1130808" y="329476"/>
                  </a:lnTo>
                  <a:lnTo>
                    <a:pt x="1388884" y="256984"/>
                  </a:lnTo>
                  <a:lnTo>
                    <a:pt x="1388884" y="243776"/>
                  </a:lnTo>
                  <a:lnTo>
                    <a:pt x="1130808" y="316242"/>
                  </a:lnTo>
                  <a:lnTo>
                    <a:pt x="1130808" y="256336"/>
                  </a:lnTo>
                  <a:lnTo>
                    <a:pt x="1150950" y="248069"/>
                  </a:lnTo>
                  <a:lnTo>
                    <a:pt x="1484909" y="178193"/>
                  </a:lnTo>
                  <a:lnTo>
                    <a:pt x="1484909" y="165239"/>
                  </a:lnTo>
                  <a:lnTo>
                    <a:pt x="1215275" y="221665"/>
                  </a:lnTo>
                  <a:lnTo>
                    <a:pt x="1616075" y="57213"/>
                  </a:lnTo>
                  <a:lnTo>
                    <a:pt x="1620189" y="62230"/>
                  </a:lnTo>
                  <a:lnTo>
                    <a:pt x="1621726" y="65951"/>
                  </a:lnTo>
                  <a:lnTo>
                    <a:pt x="1621726" y="16929"/>
                  </a:lnTo>
                  <a:lnTo>
                    <a:pt x="1600962" y="15367"/>
                  </a:lnTo>
                  <a:lnTo>
                    <a:pt x="1610575" y="38798"/>
                  </a:lnTo>
                  <a:lnTo>
                    <a:pt x="1602486" y="40640"/>
                  </a:lnTo>
                  <a:lnTo>
                    <a:pt x="1607693" y="46990"/>
                  </a:lnTo>
                  <a:lnTo>
                    <a:pt x="1147013" y="235953"/>
                  </a:lnTo>
                  <a:lnTo>
                    <a:pt x="1130808" y="239356"/>
                  </a:lnTo>
                  <a:lnTo>
                    <a:pt x="1130808" y="97917"/>
                  </a:lnTo>
                  <a:lnTo>
                    <a:pt x="1162558" y="97917"/>
                  </a:lnTo>
                  <a:lnTo>
                    <a:pt x="1156208" y="85217"/>
                  </a:lnTo>
                  <a:lnTo>
                    <a:pt x="1124585" y="21996"/>
                  </a:lnTo>
                  <a:lnTo>
                    <a:pt x="1124712" y="21717"/>
                  </a:lnTo>
                  <a:lnTo>
                    <a:pt x="1124483" y="21780"/>
                  </a:lnTo>
                  <a:lnTo>
                    <a:pt x="1118108" y="23241"/>
                  </a:lnTo>
                  <a:lnTo>
                    <a:pt x="1118108" y="97917"/>
                  </a:lnTo>
                  <a:lnTo>
                    <a:pt x="1118108" y="242011"/>
                  </a:lnTo>
                  <a:lnTo>
                    <a:pt x="1118108" y="261556"/>
                  </a:lnTo>
                  <a:lnTo>
                    <a:pt x="1118108" y="319798"/>
                  </a:lnTo>
                  <a:lnTo>
                    <a:pt x="668299" y="446112"/>
                  </a:lnTo>
                  <a:lnTo>
                    <a:pt x="1118108" y="261556"/>
                  </a:lnTo>
                  <a:lnTo>
                    <a:pt x="1118108" y="242011"/>
                  </a:lnTo>
                  <a:lnTo>
                    <a:pt x="1082675" y="249428"/>
                  </a:lnTo>
                  <a:lnTo>
                    <a:pt x="1082675" y="262356"/>
                  </a:lnTo>
                  <a:lnTo>
                    <a:pt x="600481" y="460146"/>
                  </a:lnTo>
                  <a:lnTo>
                    <a:pt x="759040" y="330060"/>
                  </a:lnTo>
                  <a:lnTo>
                    <a:pt x="1082675" y="262356"/>
                  </a:lnTo>
                  <a:lnTo>
                    <a:pt x="1082675" y="249428"/>
                  </a:lnTo>
                  <a:lnTo>
                    <a:pt x="780161" y="312737"/>
                  </a:lnTo>
                  <a:lnTo>
                    <a:pt x="1069886" y="75031"/>
                  </a:lnTo>
                  <a:lnTo>
                    <a:pt x="1087234" y="96164"/>
                  </a:lnTo>
                  <a:lnTo>
                    <a:pt x="1086358" y="97917"/>
                  </a:lnTo>
                  <a:lnTo>
                    <a:pt x="1088682" y="97917"/>
                  </a:lnTo>
                  <a:lnTo>
                    <a:pt x="1090041" y="99568"/>
                  </a:lnTo>
                  <a:lnTo>
                    <a:pt x="1090764" y="97917"/>
                  </a:lnTo>
                  <a:lnTo>
                    <a:pt x="1118108" y="97917"/>
                  </a:lnTo>
                  <a:lnTo>
                    <a:pt x="1118108" y="23241"/>
                  </a:lnTo>
                  <a:lnTo>
                    <a:pt x="1041654" y="40640"/>
                  </a:lnTo>
                  <a:lnTo>
                    <a:pt x="1061808" y="65201"/>
                  </a:lnTo>
                  <a:lnTo>
                    <a:pt x="753237" y="318363"/>
                  </a:lnTo>
                  <a:lnTo>
                    <a:pt x="732129" y="322783"/>
                  </a:lnTo>
                  <a:lnTo>
                    <a:pt x="732129" y="335686"/>
                  </a:lnTo>
                  <a:lnTo>
                    <a:pt x="569976" y="468731"/>
                  </a:lnTo>
                  <a:lnTo>
                    <a:pt x="569976" y="369608"/>
                  </a:lnTo>
                  <a:lnTo>
                    <a:pt x="732129" y="335686"/>
                  </a:lnTo>
                  <a:lnTo>
                    <a:pt x="732129" y="322783"/>
                  </a:lnTo>
                  <a:lnTo>
                    <a:pt x="569976" y="356717"/>
                  </a:lnTo>
                  <a:lnTo>
                    <a:pt x="569976" y="97917"/>
                  </a:lnTo>
                  <a:lnTo>
                    <a:pt x="601726" y="97917"/>
                  </a:lnTo>
                  <a:lnTo>
                    <a:pt x="595376" y="85217"/>
                  </a:lnTo>
                  <a:lnTo>
                    <a:pt x="563626" y="21717"/>
                  </a:lnTo>
                  <a:lnTo>
                    <a:pt x="525526" y="97917"/>
                  </a:lnTo>
                  <a:lnTo>
                    <a:pt x="557276" y="97917"/>
                  </a:lnTo>
                  <a:lnTo>
                    <a:pt x="557276" y="359371"/>
                  </a:lnTo>
                  <a:lnTo>
                    <a:pt x="0" y="475996"/>
                  </a:lnTo>
                  <a:lnTo>
                    <a:pt x="2540" y="488315"/>
                  </a:lnTo>
                  <a:lnTo>
                    <a:pt x="557276" y="372262"/>
                  </a:lnTo>
                  <a:lnTo>
                    <a:pt x="557276" y="482092"/>
                  </a:lnTo>
                  <a:lnTo>
                    <a:pt x="563549" y="482155"/>
                  </a:lnTo>
                  <a:lnTo>
                    <a:pt x="565277" y="488315"/>
                  </a:lnTo>
                  <a:lnTo>
                    <a:pt x="1118108" y="333032"/>
                  </a:lnTo>
                  <a:lnTo>
                    <a:pt x="1118108" y="482092"/>
                  </a:lnTo>
                  <a:lnTo>
                    <a:pt x="1124458" y="482155"/>
                  </a:lnTo>
                  <a:lnTo>
                    <a:pt x="1126998" y="487934"/>
                  </a:lnTo>
                  <a:lnTo>
                    <a:pt x="1678940" y="252285"/>
                  </a:lnTo>
                  <a:lnTo>
                    <a:pt x="1678940" y="482092"/>
                  </a:lnTo>
                  <a:lnTo>
                    <a:pt x="1685290" y="482155"/>
                  </a:lnTo>
                  <a:lnTo>
                    <a:pt x="1689481" y="486918"/>
                  </a:lnTo>
                  <a:lnTo>
                    <a:pt x="2145284" y="81153"/>
                  </a:lnTo>
                  <a:lnTo>
                    <a:pt x="2147697" y="86741"/>
                  </a:lnTo>
                  <a:lnTo>
                    <a:pt x="2152891" y="80606"/>
                  </a:lnTo>
                  <a:lnTo>
                    <a:pt x="2165439" y="94691"/>
                  </a:lnTo>
                  <a:lnTo>
                    <a:pt x="2163826" y="97917"/>
                  </a:lnTo>
                  <a:lnTo>
                    <a:pt x="2168321" y="97917"/>
                  </a:lnTo>
                  <a:lnTo>
                    <a:pt x="2170938" y="100838"/>
                  </a:lnTo>
                  <a:lnTo>
                    <a:pt x="2172093" y="97917"/>
                  </a:lnTo>
                  <a:lnTo>
                    <a:pt x="2195576" y="97917"/>
                  </a:lnTo>
                  <a:lnTo>
                    <a:pt x="2195576" y="482219"/>
                  </a:lnTo>
                  <a:lnTo>
                    <a:pt x="2208276" y="482219"/>
                  </a:lnTo>
                  <a:lnTo>
                    <a:pt x="2208276" y="97917"/>
                  </a:lnTo>
                  <a:lnTo>
                    <a:pt x="2240026" y="9791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8065790" y="3443002"/>
            <a:ext cx="1029414" cy="327510"/>
          </a:xfrm>
          <a:prstGeom prst="rect">
            <a:avLst/>
          </a:prstGeom>
        </p:spPr>
        <p:txBody>
          <a:bodyPr vert="horz" wrap="square" lIns="0" tIns="9954" rIns="0" bIns="0" rtlCol="0">
            <a:spAutoFit/>
          </a:bodyPr>
          <a:lstStyle/>
          <a:p>
            <a:pPr marL="31433">
              <a:spcBef>
                <a:spcPts val="78"/>
              </a:spcBef>
            </a:pPr>
            <a:r>
              <a:rPr sz="2063" spc="25" dirty="0">
                <a:latin typeface="Cambria Math"/>
                <a:cs typeface="Cambria Math"/>
              </a:rPr>
              <a:t>ℎ</a:t>
            </a:r>
            <a:r>
              <a:rPr sz="2228" spc="36" baseline="-15432" dirty="0">
                <a:latin typeface="Cambria Math"/>
                <a:cs typeface="Cambria Math"/>
              </a:rPr>
              <a:t>1</a:t>
            </a:r>
            <a:r>
              <a:rPr sz="2063" spc="25" dirty="0">
                <a:latin typeface="Cambria Math"/>
                <a:cs typeface="Cambria Math"/>
              </a:rPr>
              <a:t>,</a:t>
            </a:r>
            <a:r>
              <a:rPr sz="2063" spc="-128" dirty="0">
                <a:latin typeface="Cambria Math"/>
                <a:cs typeface="Cambria Math"/>
              </a:rPr>
              <a:t> </a:t>
            </a:r>
            <a:r>
              <a:rPr sz="2063" spc="-4" dirty="0">
                <a:latin typeface="Cambria Math"/>
                <a:cs typeface="Cambria Math"/>
              </a:rPr>
              <a:t>…</a:t>
            </a:r>
            <a:r>
              <a:rPr sz="2063" spc="-132" dirty="0">
                <a:latin typeface="Cambria Math"/>
                <a:cs typeface="Cambria Math"/>
              </a:rPr>
              <a:t> </a:t>
            </a:r>
            <a:r>
              <a:rPr sz="2063" spc="-4" dirty="0">
                <a:latin typeface="Cambria Math"/>
                <a:cs typeface="Cambria Math"/>
              </a:rPr>
              <a:t>,</a:t>
            </a:r>
            <a:r>
              <a:rPr sz="2063" spc="-132" dirty="0">
                <a:latin typeface="Cambria Math"/>
                <a:cs typeface="Cambria Math"/>
              </a:rPr>
              <a:t> </a:t>
            </a:r>
            <a:r>
              <a:rPr sz="2063" spc="50" dirty="0">
                <a:latin typeface="Cambria Math"/>
                <a:cs typeface="Cambria Math"/>
              </a:rPr>
              <a:t>ℎ</a:t>
            </a:r>
            <a:r>
              <a:rPr sz="2228" spc="74" baseline="-15432" dirty="0">
                <a:latin typeface="Cambria Math"/>
                <a:cs typeface="Cambria Math"/>
              </a:rPr>
              <a:t>𝑇</a:t>
            </a:r>
            <a:endParaRPr sz="2228" baseline="-15432">
              <a:latin typeface="Cambria Math"/>
              <a:cs typeface="Cambria Math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780072" y="2430876"/>
            <a:ext cx="389763" cy="223695"/>
          </a:xfrm>
          <a:custGeom>
            <a:avLst/>
            <a:gdLst/>
            <a:ahLst/>
            <a:cxnLst/>
            <a:rect l="l" t="t" r="r" b="b"/>
            <a:pathLst>
              <a:path w="472439" h="271144">
                <a:moveTo>
                  <a:pt x="471932" y="2031"/>
                </a:moveTo>
                <a:lnTo>
                  <a:pt x="449961" y="2031"/>
                </a:lnTo>
                <a:lnTo>
                  <a:pt x="449961" y="267969"/>
                </a:lnTo>
                <a:lnTo>
                  <a:pt x="471932" y="267969"/>
                </a:lnTo>
                <a:lnTo>
                  <a:pt x="471932" y="2031"/>
                </a:lnTo>
                <a:close/>
              </a:path>
              <a:path w="472439" h="271144">
                <a:moveTo>
                  <a:pt x="86360" y="0"/>
                </a:moveTo>
                <a:lnTo>
                  <a:pt x="49498" y="17414"/>
                </a:lnTo>
                <a:lnTo>
                  <a:pt x="22352" y="47497"/>
                </a:lnTo>
                <a:lnTo>
                  <a:pt x="5556" y="87804"/>
                </a:lnTo>
                <a:lnTo>
                  <a:pt x="0" y="135635"/>
                </a:lnTo>
                <a:lnTo>
                  <a:pt x="1383" y="160569"/>
                </a:lnTo>
                <a:lnTo>
                  <a:pt x="12483" y="204626"/>
                </a:lnTo>
                <a:lnTo>
                  <a:pt x="34603" y="240319"/>
                </a:lnTo>
                <a:lnTo>
                  <a:pt x="66694" y="264029"/>
                </a:lnTo>
                <a:lnTo>
                  <a:pt x="86360" y="271144"/>
                </a:lnTo>
                <a:lnTo>
                  <a:pt x="89789" y="260095"/>
                </a:lnTo>
                <a:lnTo>
                  <a:pt x="74360" y="253237"/>
                </a:lnTo>
                <a:lnTo>
                  <a:pt x="61039" y="243712"/>
                </a:lnTo>
                <a:lnTo>
                  <a:pt x="33692" y="199354"/>
                </a:lnTo>
                <a:lnTo>
                  <a:pt x="25640" y="158118"/>
                </a:lnTo>
                <a:lnTo>
                  <a:pt x="24638" y="134238"/>
                </a:lnTo>
                <a:lnTo>
                  <a:pt x="25640" y="111089"/>
                </a:lnTo>
                <a:lnTo>
                  <a:pt x="33692" y="70981"/>
                </a:lnTo>
                <a:lnTo>
                  <a:pt x="61150" y="27273"/>
                </a:lnTo>
                <a:lnTo>
                  <a:pt x="90297" y="11049"/>
                </a:lnTo>
                <a:lnTo>
                  <a:pt x="863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32" name="object 32"/>
          <p:cNvSpPr txBox="1"/>
          <p:nvPr/>
        </p:nvSpPr>
        <p:spPr>
          <a:xfrm>
            <a:off x="379201" y="1952765"/>
            <a:ext cx="6386037" cy="1488036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31433" marR="25146">
              <a:lnSpc>
                <a:spcPct val="120400"/>
              </a:lnSpc>
              <a:spcBef>
                <a:spcPts val="83"/>
              </a:spcBef>
            </a:pPr>
            <a:r>
              <a:rPr sz="1898" dirty="0">
                <a:latin typeface="Calibri"/>
                <a:cs typeface="Calibri"/>
              </a:rPr>
              <a:t>When </a:t>
            </a:r>
            <a:r>
              <a:rPr sz="1898" spc="-4" dirty="0">
                <a:latin typeface="Calibri"/>
                <a:cs typeface="Calibri"/>
              </a:rPr>
              <a:t>using </a:t>
            </a:r>
            <a:r>
              <a:rPr sz="1898" dirty="0">
                <a:latin typeface="Calibri"/>
                <a:cs typeface="Calibri"/>
              </a:rPr>
              <a:t>language model </a:t>
            </a:r>
            <a:r>
              <a:rPr sz="1898" spc="-4" dirty="0">
                <a:latin typeface="Calibri"/>
                <a:cs typeface="Calibri"/>
              </a:rPr>
              <a:t>pretrained decoders, </a:t>
            </a:r>
            <a:r>
              <a:rPr sz="1898" dirty="0">
                <a:latin typeface="Calibri"/>
                <a:cs typeface="Calibri"/>
              </a:rPr>
              <a:t>we can </a:t>
            </a:r>
            <a:r>
              <a:rPr sz="1898" spc="-4" dirty="0">
                <a:latin typeface="Calibri"/>
                <a:cs typeface="Calibri"/>
              </a:rPr>
              <a:t>ignore  </a:t>
            </a:r>
            <a:r>
              <a:rPr sz="1898" dirty="0">
                <a:latin typeface="Calibri"/>
                <a:cs typeface="Calibri"/>
              </a:rPr>
              <a:t>that they were trained to </a:t>
            </a:r>
            <a:r>
              <a:rPr sz="1898" spc="-4" dirty="0">
                <a:latin typeface="Calibri"/>
                <a:cs typeface="Calibri"/>
              </a:rPr>
              <a:t>model </a:t>
            </a:r>
            <a:r>
              <a:rPr sz="1898" dirty="0">
                <a:latin typeface="Cambria Math"/>
                <a:cs typeface="Cambria Math"/>
              </a:rPr>
              <a:t>𝑝 </a:t>
            </a:r>
            <a:r>
              <a:rPr lang="en-US" sz="1898" dirty="0">
                <a:latin typeface="Cambria Math"/>
                <a:cs typeface="Cambria Math"/>
              </a:rPr>
              <a:t>  </a:t>
            </a:r>
            <a:r>
              <a:rPr sz="1898" spc="4" dirty="0">
                <a:latin typeface="Cambria Math"/>
                <a:cs typeface="Cambria Math"/>
              </a:rPr>
              <a:t>𝑤</a:t>
            </a:r>
            <a:r>
              <a:rPr sz="2042" spc="6" baseline="-15151" dirty="0">
                <a:latin typeface="Cambria Math"/>
                <a:cs typeface="Cambria Math"/>
              </a:rPr>
              <a:t>𝑡</a:t>
            </a:r>
            <a:r>
              <a:rPr sz="2042" spc="173" baseline="-15151" dirty="0">
                <a:latin typeface="Cambria Math"/>
                <a:cs typeface="Cambria Math"/>
              </a:rPr>
              <a:t> </a:t>
            </a:r>
            <a:r>
              <a:rPr sz="1898" spc="17" dirty="0">
                <a:latin typeface="Cambria Math"/>
                <a:cs typeface="Cambria Math"/>
              </a:rPr>
              <a:t>𝑤</a:t>
            </a:r>
            <a:r>
              <a:rPr sz="2042" spc="25" baseline="-15151" dirty="0">
                <a:latin typeface="Cambria Math"/>
                <a:cs typeface="Cambria Math"/>
              </a:rPr>
              <a:t>1:𝑡−1</a:t>
            </a:r>
            <a:r>
              <a:rPr sz="1898" spc="17" dirty="0">
                <a:latin typeface="Cambria Math"/>
                <a:cs typeface="Cambria Math"/>
              </a:rPr>
              <a:t>)</a:t>
            </a:r>
            <a:r>
              <a:rPr sz="1898" spc="17" dirty="0">
                <a:latin typeface="Calibri"/>
                <a:cs typeface="Calibri"/>
              </a:rPr>
              <a:t>.</a:t>
            </a:r>
            <a:endParaRPr sz="1898" dirty="0">
              <a:latin typeface="Calibri"/>
              <a:cs typeface="Calibri"/>
            </a:endParaRPr>
          </a:p>
          <a:p>
            <a:pPr marL="31433">
              <a:spcBef>
                <a:spcPts val="1514"/>
              </a:spcBef>
            </a:pPr>
            <a:r>
              <a:rPr sz="1898" dirty="0">
                <a:latin typeface="Calibri"/>
                <a:cs typeface="Calibri"/>
              </a:rPr>
              <a:t>We can finetune them </a:t>
            </a:r>
            <a:r>
              <a:rPr sz="1898" spc="-4" dirty="0">
                <a:latin typeface="Calibri"/>
                <a:cs typeface="Calibri"/>
              </a:rPr>
              <a:t>by training </a:t>
            </a:r>
            <a:r>
              <a:rPr sz="1898" dirty="0">
                <a:latin typeface="Calibri"/>
                <a:cs typeface="Calibri"/>
              </a:rPr>
              <a:t>a</a:t>
            </a:r>
            <a:r>
              <a:rPr sz="1898" spc="17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classifier</a:t>
            </a:r>
            <a:endParaRPr sz="1898" dirty="0">
              <a:latin typeface="Calibri"/>
              <a:cs typeface="Calibri"/>
            </a:endParaRPr>
          </a:p>
          <a:p>
            <a:pPr marL="31433"/>
            <a:r>
              <a:rPr sz="1898" spc="-4" dirty="0">
                <a:latin typeface="Calibri"/>
                <a:cs typeface="Calibri"/>
              </a:rPr>
              <a:t>on </a:t>
            </a:r>
            <a:r>
              <a:rPr sz="1898" dirty="0">
                <a:latin typeface="Calibri"/>
                <a:cs typeface="Calibri"/>
              </a:rPr>
              <a:t>the last word’s </a:t>
            </a:r>
            <a:r>
              <a:rPr sz="1898" spc="-4" dirty="0">
                <a:latin typeface="Calibri"/>
                <a:cs typeface="Calibri"/>
              </a:rPr>
              <a:t>hidden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state.</a:t>
            </a:r>
            <a:endParaRPr sz="1898" dirty="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213031" y="3838738"/>
            <a:ext cx="1137857" cy="223695"/>
          </a:xfrm>
          <a:custGeom>
            <a:avLst/>
            <a:gdLst/>
            <a:ahLst/>
            <a:cxnLst/>
            <a:rect l="l" t="t" r="r" b="b"/>
            <a:pathLst>
              <a:path w="1379220" h="271145">
                <a:moveTo>
                  <a:pt x="1292605" y="0"/>
                </a:moveTo>
                <a:lnTo>
                  <a:pt x="1288795" y="10921"/>
                </a:lnTo>
                <a:lnTo>
                  <a:pt x="1304464" y="17754"/>
                </a:lnTo>
                <a:lnTo>
                  <a:pt x="1317942" y="27193"/>
                </a:lnTo>
                <a:lnTo>
                  <a:pt x="1345326" y="70871"/>
                </a:lnTo>
                <a:lnTo>
                  <a:pt x="1353327" y="111015"/>
                </a:lnTo>
                <a:lnTo>
                  <a:pt x="1354327" y="134111"/>
                </a:lnTo>
                <a:lnTo>
                  <a:pt x="1353327" y="158045"/>
                </a:lnTo>
                <a:lnTo>
                  <a:pt x="1345326" y="199245"/>
                </a:lnTo>
                <a:lnTo>
                  <a:pt x="1317990" y="243585"/>
                </a:lnTo>
                <a:lnTo>
                  <a:pt x="1289177" y="259968"/>
                </a:lnTo>
                <a:lnTo>
                  <a:pt x="1292605" y="271017"/>
                </a:lnTo>
                <a:lnTo>
                  <a:pt x="1329578" y="253666"/>
                </a:lnTo>
                <a:lnTo>
                  <a:pt x="1356740" y="223646"/>
                </a:lnTo>
                <a:lnTo>
                  <a:pt x="1373489" y="183435"/>
                </a:lnTo>
                <a:lnTo>
                  <a:pt x="1379092" y="135508"/>
                </a:lnTo>
                <a:lnTo>
                  <a:pt x="1377690" y="110702"/>
                </a:lnTo>
                <a:lnTo>
                  <a:pt x="1366502" y="66661"/>
                </a:lnTo>
                <a:lnTo>
                  <a:pt x="1344308" y="30807"/>
                </a:lnTo>
                <a:lnTo>
                  <a:pt x="1312253" y="7046"/>
                </a:lnTo>
                <a:lnTo>
                  <a:pt x="1292605" y="0"/>
                </a:lnTo>
                <a:close/>
              </a:path>
              <a:path w="1379220" h="271145">
                <a:moveTo>
                  <a:pt x="86359" y="0"/>
                </a:moveTo>
                <a:lnTo>
                  <a:pt x="49498" y="17319"/>
                </a:lnTo>
                <a:lnTo>
                  <a:pt x="22351" y="47497"/>
                </a:lnTo>
                <a:lnTo>
                  <a:pt x="5556" y="87741"/>
                </a:lnTo>
                <a:lnTo>
                  <a:pt x="0" y="135508"/>
                </a:lnTo>
                <a:lnTo>
                  <a:pt x="1383" y="160442"/>
                </a:lnTo>
                <a:lnTo>
                  <a:pt x="12483" y="204499"/>
                </a:lnTo>
                <a:lnTo>
                  <a:pt x="34603" y="240246"/>
                </a:lnTo>
                <a:lnTo>
                  <a:pt x="66694" y="263919"/>
                </a:lnTo>
                <a:lnTo>
                  <a:pt x="86359" y="271017"/>
                </a:lnTo>
                <a:lnTo>
                  <a:pt x="89788" y="259968"/>
                </a:lnTo>
                <a:lnTo>
                  <a:pt x="74360" y="253110"/>
                </a:lnTo>
                <a:lnTo>
                  <a:pt x="61039" y="243585"/>
                </a:lnTo>
                <a:lnTo>
                  <a:pt x="33692" y="199245"/>
                </a:lnTo>
                <a:lnTo>
                  <a:pt x="25640" y="158045"/>
                </a:lnTo>
                <a:lnTo>
                  <a:pt x="24637" y="134111"/>
                </a:lnTo>
                <a:lnTo>
                  <a:pt x="25640" y="111015"/>
                </a:lnTo>
                <a:lnTo>
                  <a:pt x="33692" y="70871"/>
                </a:lnTo>
                <a:lnTo>
                  <a:pt x="61150" y="27193"/>
                </a:lnTo>
                <a:lnTo>
                  <a:pt x="90296" y="10921"/>
                </a:lnTo>
                <a:lnTo>
                  <a:pt x="863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34" name="object 34"/>
          <p:cNvSpPr txBox="1"/>
          <p:nvPr/>
        </p:nvSpPr>
        <p:spPr>
          <a:xfrm>
            <a:off x="379202" y="3767804"/>
            <a:ext cx="4343972" cy="1243497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207978" algn="ctr">
              <a:spcBef>
                <a:spcPts val="87"/>
              </a:spcBef>
              <a:tabLst>
                <a:tab pos="1483090" algn="l"/>
              </a:tabLst>
            </a:pPr>
            <a:r>
              <a:rPr sz="1898" spc="29" dirty="0">
                <a:latin typeface="Cambria Math"/>
                <a:cs typeface="Cambria Math"/>
              </a:rPr>
              <a:t>ℎ</a:t>
            </a:r>
            <a:r>
              <a:rPr sz="2042" spc="43" baseline="-15151" dirty="0">
                <a:latin typeface="Cambria Math"/>
                <a:cs typeface="Cambria Math"/>
              </a:rPr>
              <a:t>1</a:t>
            </a:r>
            <a:r>
              <a:rPr sz="1898" spc="29" dirty="0">
                <a:latin typeface="Cambria Math"/>
                <a:cs typeface="Cambria Math"/>
              </a:rPr>
              <a:t>,</a:t>
            </a:r>
            <a:r>
              <a:rPr sz="1898" spc="-318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… , </a:t>
            </a:r>
            <a:r>
              <a:rPr sz="1898" spc="58" dirty="0">
                <a:latin typeface="Cambria Math"/>
                <a:cs typeface="Cambria Math"/>
              </a:rPr>
              <a:t>ℎ</a:t>
            </a:r>
            <a:r>
              <a:rPr sz="2042" spc="86" baseline="-15151" dirty="0">
                <a:latin typeface="Cambria Math"/>
                <a:cs typeface="Cambria Math"/>
              </a:rPr>
              <a:t>𝑇</a:t>
            </a:r>
            <a:r>
              <a:rPr sz="2042" spc="519" baseline="-15151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=	Decoder </a:t>
            </a:r>
            <a:r>
              <a:rPr sz="1898" spc="4" dirty="0">
                <a:latin typeface="Cambria Math"/>
                <a:cs typeface="Cambria Math"/>
              </a:rPr>
              <a:t>𝑤</a:t>
            </a:r>
            <a:r>
              <a:rPr sz="2042" spc="6" baseline="-15151" dirty="0">
                <a:latin typeface="Cambria Math"/>
                <a:cs typeface="Cambria Math"/>
              </a:rPr>
              <a:t>1</a:t>
            </a:r>
            <a:r>
              <a:rPr sz="1898" spc="4" dirty="0">
                <a:latin typeface="Cambria Math"/>
                <a:cs typeface="Cambria Math"/>
              </a:rPr>
              <a:t>, </a:t>
            </a:r>
            <a:r>
              <a:rPr sz="1898" dirty="0">
                <a:latin typeface="Cambria Math"/>
                <a:cs typeface="Cambria Math"/>
              </a:rPr>
              <a:t>… ,</a:t>
            </a:r>
            <a:r>
              <a:rPr sz="1898" spc="29" dirty="0">
                <a:latin typeface="Cambria Math"/>
                <a:cs typeface="Cambria Math"/>
              </a:rPr>
              <a:t> </a:t>
            </a:r>
            <a:r>
              <a:rPr sz="1898" spc="25" dirty="0">
                <a:latin typeface="Cambria Math"/>
                <a:cs typeface="Cambria Math"/>
              </a:rPr>
              <a:t>𝑤</a:t>
            </a:r>
            <a:r>
              <a:rPr sz="2042" spc="36" baseline="-15151" dirty="0">
                <a:latin typeface="Cambria Math"/>
                <a:cs typeface="Cambria Math"/>
              </a:rPr>
              <a:t>𝑇</a:t>
            </a:r>
            <a:endParaRPr sz="2042" baseline="-15151">
              <a:latin typeface="Cambria Math"/>
              <a:cs typeface="Cambria Math"/>
            </a:endParaRPr>
          </a:p>
          <a:p>
            <a:pPr marL="317992" algn="ctr"/>
            <a:r>
              <a:rPr sz="1898" dirty="0">
                <a:latin typeface="Cambria Math"/>
                <a:cs typeface="Cambria Math"/>
              </a:rPr>
              <a:t>𝑦 ∼ </a:t>
            </a:r>
            <a:r>
              <a:rPr sz="1898" spc="21" dirty="0">
                <a:latin typeface="Cambria Math"/>
                <a:cs typeface="Cambria Math"/>
              </a:rPr>
              <a:t>𝐴𝑤</a:t>
            </a:r>
            <a:r>
              <a:rPr sz="2042" spc="31" baseline="-15151" dirty="0">
                <a:latin typeface="Cambria Math"/>
                <a:cs typeface="Cambria Math"/>
              </a:rPr>
              <a:t>𝑇  </a:t>
            </a:r>
            <a:r>
              <a:rPr sz="1898" dirty="0">
                <a:latin typeface="Cambria Math"/>
                <a:cs typeface="Cambria Math"/>
              </a:rPr>
              <a:t>+</a:t>
            </a:r>
            <a:r>
              <a:rPr sz="1898" spc="128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𝑏</a:t>
            </a:r>
            <a:endParaRPr sz="1898">
              <a:latin typeface="Cambria Math"/>
              <a:cs typeface="Cambria Math"/>
            </a:endParaRPr>
          </a:p>
          <a:p>
            <a:pPr marL="31433" marR="25146">
              <a:spcBef>
                <a:spcPts val="454"/>
              </a:spcBef>
            </a:pPr>
            <a:r>
              <a:rPr sz="1898" dirty="0">
                <a:latin typeface="Calibri"/>
                <a:cs typeface="Calibri"/>
              </a:rPr>
              <a:t>Where </a:t>
            </a:r>
            <a:r>
              <a:rPr sz="1898" dirty="0">
                <a:latin typeface="Cambria Math"/>
                <a:cs typeface="Cambria Math"/>
              </a:rPr>
              <a:t>𝐴 </a:t>
            </a:r>
            <a:r>
              <a:rPr sz="1898" dirty="0">
                <a:latin typeface="Calibri"/>
                <a:cs typeface="Calibri"/>
              </a:rPr>
              <a:t>and </a:t>
            </a:r>
            <a:r>
              <a:rPr sz="1898" dirty="0">
                <a:latin typeface="Cambria Math"/>
                <a:cs typeface="Cambria Math"/>
              </a:rPr>
              <a:t>𝑏 </a:t>
            </a:r>
            <a:r>
              <a:rPr sz="1898" dirty="0">
                <a:latin typeface="Calibri"/>
                <a:cs typeface="Calibri"/>
              </a:rPr>
              <a:t>are randomly initialized and  </a:t>
            </a:r>
            <a:r>
              <a:rPr sz="1898" spc="-4" dirty="0">
                <a:latin typeface="Calibri"/>
                <a:cs typeface="Calibri"/>
              </a:rPr>
              <a:t>specified by </a:t>
            </a:r>
            <a:r>
              <a:rPr sz="1898" dirty="0">
                <a:latin typeface="Calibri"/>
                <a:cs typeface="Calibri"/>
              </a:rPr>
              <a:t>the </a:t>
            </a:r>
            <a:r>
              <a:rPr sz="1898" spc="-4" dirty="0">
                <a:latin typeface="Calibri"/>
                <a:cs typeface="Calibri"/>
              </a:rPr>
              <a:t>downstream</a:t>
            </a:r>
            <a:r>
              <a:rPr sz="1898" dirty="0">
                <a:latin typeface="Calibri"/>
                <a:cs typeface="Calibri"/>
              </a:rPr>
              <a:t> task.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00157" y="5386265"/>
            <a:ext cx="4380119" cy="594715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 marR="4191">
              <a:spcBef>
                <a:spcPts val="83"/>
              </a:spcBef>
            </a:pPr>
            <a:r>
              <a:rPr sz="1898" dirty="0">
                <a:latin typeface="Calibri"/>
                <a:cs typeface="Calibri"/>
              </a:rPr>
              <a:t>Gradients </a:t>
            </a:r>
            <a:r>
              <a:rPr sz="1898" spc="-4" dirty="0">
                <a:latin typeface="Calibri"/>
                <a:cs typeface="Calibri"/>
              </a:rPr>
              <a:t>backpropagate </a:t>
            </a:r>
            <a:r>
              <a:rPr sz="1898" dirty="0">
                <a:latin typeface="Calibri"/>
                <a:cs typeface="Calibri"/>
              </a:rPr>
              <a:t>through the whole  </a:t>
            </a:r>
            <a:r>
              <a:rPr sz="1898" spc="-4" dirty="0">
                <a:latin typeface="Calibri"/>
                <a:cs typeface="Calibri"/>
              </a:rPr>
              <a:t>network.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388551" y="4772136"/>
            <a:ext cx="1109043" cy="327510"/>
          </a:xfrm>
          <a:prstGeom prst="rect">
            <a:avLst/>
          </a:prstGeom>
        </p:spPr>
        <p:txBody>
          <a:bodyPr vert="horz" wrap="square" lIns="0" tIns="9954" rIns="0" bIns="0" rtlCol="0">
            <a:spAutoFit/>
          </a:bodyPr>
          <a:lstStyle/>
          <a:p>
            <a:pPr marL="31433">
              <a:spcBef>
                <a:spcPts val="78"/>
              </a:spcBef>
            </a:pPr>
            <a:r>
              <a:rPr sz="2063" spc="4" dirty="0">
                <a:latin typeface="Cambria Math"/>
                <a:cs typeface="Cambria Math"/>
              </a:rPr>
              <a:t>𝑤</a:t>
            </a:r>
            <a:r>
              <a:rPr sz="2228" spc="6" baseline="-15432" dirty="0">
                <a:latin typeface="Cambria Math"/>
                <a:cs typeface="Cambria Math"/>
              </a:rPr>
              <a:t>1</a:t>
            </a:r>
            <a:r>
              <a:rPr sz="2063" spc="4" dirty="0">
                <a:latin typeface="Cambria Math"/>
                <a:cs typeface="Cambria Math"/>
              </a:rPr>
              <a:t>,</a:t>
            </a:r>
            <a:r>
              <a:rPr sz="2063" spc="-136" dirty="0">
                <a:latin typeface="Cambria Math"/>
                <a:cs typeface="Cambria Math"/>
              </a:rPr>
              <a:t> </a:t>
            </a:r>
            <a:r>
              <a:rPr sz="2063" spc="-4" dirty="0">
                <a:latin typeface="Cambria Math"/>
                <a:cs typeface="Cambria Math"/>
              </a:rPr>
              <a:t>…</a:t>
            </a:r>
            <a:r>
              <a:rPr sz="2063" spc="-132" dirty="0">
                <a:latin typeface="Cambria Math"/>
                <a:cs typeface="Cambria Math"/>
              </a:rPr>
              <a:t> </a:t>
            </a:r>
            <a:r>
              <a:rPr sz="2063" spc="-4" dirty="0">
                <a:latin typeface="Cambria Math"/>
                <a:cs typeface="Cambria Math"/>
              </a:rPr>
              <a:t>,</a:t>
            </a:r>
            <a:r>
              <a:rPr sz="2063" spc="-136" dirty="0">
                <a:latin typeface="Cambria Math"/>
                <a:cs typeface="Cambria Math"/>
              </a:rPr>
              <a:t> </a:t>
            </a:r>
            <a:r>
              <a:rPr sz="2063" spc="21" dirty="0">
                <a:latin typeface="Cambria Math"/>
                <a:cs typeface="Cambria Math"/>
              </a:rPr>
              <a:t>𝑤</a:t>
            </a:r>
            <a:r>
              <a:rPr sz="2228" spc="31" baseline="-15432" dirty="0">
                <a:latin typeface="Cambria Math"/>
                <a:cs typeface="Cambria Math"/>
              </a:rPr>
              <a:t>𝑇</a:t>
            </a:r>
            <a:endParaRPr sz="2228" baseline="-15432">
              <a:latin typeface="Cambria Math"/>
              <a:cs typeface="Cambria Math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237019" y="2755886"/>
            <a:ext cx="1178195" cy="293370"/>
          </a:xfrm>
          <a:custGeom>
            <a:avLst/>
            <a:gdLst/>
            <a:ahLst/>
            <a:cxnLst/>
            <a:rect l="l" t="t" r="r" b="b"/>
            <a:pathLst>
              <a:path w="1428115" h="355600">
                <a:moveTo>
                  <a:pt x="1368805" y="0"/>
                </a:moveTo>
                <a:lnTo>
                  <a:pt x="59181" y="0"/>
                </a:lnTo>
                <a:lnTo>
                  <a:pt x="36165" y="4657"/>
                </a:lnTo>
                <a:lnTo>
                  <a:pt x="17351" y="17351"/>
                </a:lnTo>
                <a:lnTo>
                  <a:pt x="4657" y="36165"/>
                </a:lnTo>
                <a:lnTo>
                  <a:pt x="0" y="59181"/>
                </a:lnTo>
                <a:lnTo>
                  <a:pt x="0" y="295910"/>
                </a:lnTo>
                <a:lnTo>
                  <a:pt x="4657" y="318926"/>
                </a:lnTo>
                <a:lnTo>
                  <a:pt x="17351" y="337740"/>
                </a:lnTo>
                <a:lnTo>
                  <a:pt x="36165" y="350434"/>
                </a:lnTo>
                <a:lnTo>
                  <a:pt x="59181" y="355091"/>
                </a:lnTo>
                <a:lnTo>
                  <a:pt x="1368805" y="355091"/>
                </a:lnTo>
                <a:lnTo>
                  <a:pt x="1391822" y="350434"/>
                </a:lnTo>
                <a:lnTo>
                  <a:pt x="1410636" y="337740"/>
                </a:lnTo>
                <a:lnTo>
                  <a:pt x="1423330" y="318926"/>
                </a:lnTo>
                <a:lnTo>
                  <a:pt x="1427987" y="295910"/>
                </a:lnTo>
                <a:lnTo>
                  <a:pt x="1427987" y="59181"/>
                </a:lnTo>
                <a:lnTo>
                  <a:pt x="1423330" y="36165"/>
                </a:lnTo>
                <a:lnTo>
                  <a:pt x="1410636" y="17351"/>
                </a:lnTo>
                <a:lnTo>
                  <a:pt x="1391822" y="4657"/>
                </a:lnTo>
                <a:lnTo>
                  <a:pt x="1368805" y="0"/>
                </a:lnTo>
                <a:close/>
              </a:path>
            </a:pathLst>
          </a:custGeom>
          <a:solidFill>
            <a:srgbClr val="D3D6D2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38" name="object 38"/>
          <p:cNvSpPr txBox="1"/>
          <p:nvPr/>
        </p:nvSpPr>
        <p:spPr>
          <a:xfrm>
            <a:off x="7240857" y="2248316"/>
            <a:ext cx="1170861" cy="835180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201692">
              <a:spcBef>
                <a:spcPts val="87"/>
              </a:spcBef>
            </a:pPr>
            <a:r>
              <a:rPr sz="1898" dirty="0">
                <a:latin typeface="Wingdings"/>
                <a:cs typeface="Wingdings"/>
              </a:rPr>
              <a:t></a:t>
            </a:r>
            <a:r>
              <a:rPr sz="1898" dirty="0">
                <a:latin typeface="Calibri"/>
                <a:cs typeface="Calibri"/>
              </a:rPr>
              <a:t>/</a:t>
            </a:r>
            <a:r>
              <a:rPr sz="1898" dirty="0">
                <a:latin typeface="Wingdings"/>
                <a:cs typeface="Wingdings"/>
              </a:rPr>
              <a:t></a:t>
            </a:r>
            <a:endParaRPr sz="1898">
              <a:latin typeface="Wingdings"/>
              <a:cs typeface="Wingdings"/>
            </a:endParaRPr>
          </a:p>
          <a:p>
            <a:pPr marL="10478">
              <a:spcBef>
                <a:spcPts val="1481"/>
              </a:spcBef>
              <a:tabLst>
                <a:tab pos="255651" algn="l"/>
                <a:tab pos="1159860" algn="l"/>
              </a:tabLst>
            </a:pPr>
            <a:r>
              <a:rPr sz="2207" u="sng" spc="-54" dirty="0">
                <a:uFill>
                  <a:solidFill>
                    <a:srgbClr val="D3D6D2"/>
                  </a:solidFill>
                </a:uFill>
                <a:latin typeface="Calibri"/>
                <a:cs typeface="Calibri"/>
              </a:rPr>
              <a:t> 	</a:t>
            </a:r>
            <a:r>
              <a:rPr sz="2207" u="sng" spc="37" dirty="0">
                <a:uFill>
                  <a:solidFill>
                    <a:srgbClr val="D3D6D2"/>
                  </a:solidFill>
                </a:uFill>
                <a:latin typeface="Calibri"/>
                <a:cs typeface="Calibri"/>
              </a:rPr>
              <a:t>Linear	</a:t>
            </a:r>
            <a:endParaRPr sz="2207">
              <a:latin typeface="Calibri"/>
              <a:cs typeface="Calibri"/>
            </a:endParaRP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0E4735DC-77A4-45AD-9B75-1AAF88D5F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541687"/>
          </a:xfrm>
        </p:spPr>
        <p:txBody>
          <a:bodyPr/>
          <a:lstStyle/>
          <a:p>
            <a:r>
              <a:rPr lang="en-US" sz="3520" spc="-4" dirty="0">
                <a:latin typeface="Calibri"/>
                <a:cs typeface="Calibri"/>
              </a:rPr>
              <a:t>Pretraining</a:t>
            </a:r>
            <a:r>
              <a:rPr lang="en-US" sz="3520" spc="-9" dirty="0">
                <a:latin typeface="Calibri"/>
                <a:cs typeface="Calibri"/>
              </a:rPr>
              <a:t> </a:t>
            </a:r>
            <a:r>
              <a:rPr lang="en-US" sz="3520" spc="-4" dirty="0">
                <a:latin typeface="Calibri"/>
                <a:cs typeface="Calibri"/>
              </a:rPr>
              <a:t>decoders</a:t>
            </a:r>
            <a:endParaRPr lang="en-US" dirty="0"/>
          </a:p>
        </p:txBody>
      </p:sp>
      <p:sp>
        <p:nvSpPr>
          <p:cNvPr id="39" name="object 39"/>
          <p:cNvSpPr txBox="1"/>
          <p:nvPr/>
        </p:nvSpPr>
        <p:spPr>
          <a:xfrm>
            <a:off x="8585683" y="2678773"/>
            <a:ext cx="428530" cy="327510"/>
          </a:xfrm>
          <a:prstGeom prst="rect">
            <a:avLst/>
          </a:prstGeom>
        </p:spPr>
        <p:txBody>
          <a:bodyPr vert="horz" wrap="square" lIns="0" tIns="9954" rIns="0" bIns="0" rtlCol="0">
            <a:spAutoFit/>
          </a:bodyPr>
          <a:lstStyle/>
          <a:p>
            <a:pPr marL="10478">
              <a:spcBef>
                <a:spcPts val="78"/>
              </a:spcBef>
            </a:pPr>
            <a:r>
              <a:rPr sz="2063" spc="12" dirty="0">
                <a:latin typeface="Cambria Math"/>
                <a:cs typeface="Cambria Math"/>
              </a:rPr>
              <a:t>𝐴,</a:t>
            </a:r>
            <a:r>
              <a:rPr sz="2063" spc="-182" dirty="0">
                <a:latin typeface="Cambria Math"/>
                <a:cs typeface="Cambria Math"/>
              </a:rPr>
              <a:t> </a:t>
            </a:r>
            <a:r>
              <a:rPr sz="2063" spc="-4" dirty="0">
                <a:latin typeface="Cambria Math"/>
                <a:cs typeface="Cambria Math"/>
              </a:rPr>
              <a:t>𝑏</a:t>
            </a:r>
            <a:endParaRPr sz="2063">
              <a:latin typeface="Cambria Math"/>
              <a:cs typeface="Cambria Math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663507" y="5443785"/>
            <a:ext cx="3558683" cy="46762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algn="ctr">
              <a:spcBef>
                <a:spcPts val="83"/>
              </a:spcBef>
            </a:pPr>
            <a:r>
              <a:rPr sz="1485" spc="-9" dirty="0">
                <a:solidFill>
                  <a:srgbClr val="175E53"/>
                </a:solidFill>
                <a:latin typeface="Calibri"/>
                <a:cs typeface="Calibri"/>
              </a:rPr>
              <a:t>[Note </a:t>
            </a:r>
            <a:r>
              <a:rPr sz="1485" spc="-4" dirty="0">
                <a:solidFill>
                  <a:srgbClr val="175E53"/>
                </a:solidFill>
                <a:latin typeface="Calibri"/>
                <a:cs typeface="Calibri"/>
              </a:rPr>
              <a:t>how </a:t>
            </a:r>
            <a:r>
              <a:rPr sz="1485" dirty="0">
                <a:solidFill>
                  <a:srgbClr val="175E53"/>
                </a:solidFill>
                <a:latin typeface="Calibri"/>
                <a:cs typeface="Calibri"/>
              </a:rPr>
              <a:t>the </a:t>
            </a:r>
            <a:r>
              <a:rPr sz="1485" spc="-4" dirty="0">
                <a:solidFill>
                  <a:srgbClr val="175E53"/>
                </a:solidFill>
                <a:latin typeface="Calibri"/>
                <a:cs typeface="Calibri"/>
              </a:rPr>
              <a:t>linear </a:t>
            </a:r>
            <a:r>
              <a:rPr sz="1485" spc="-12" dirty="0">
                <a:solidFill>
                  <a:srgbClr val="175E53"/>
                </a:solidFill>
                <a:latin typeface="Calibri"/>
                <a:cs typeface="Calibri"/>
              </a:rPr>
              <a:t>layer </a:t>
            </a:r>
            <a:r>
              <a:rPr sz="1485" spc="-4" dirty="0">
                <a:solidFill>
                  <a:srgbClr val="175E53"/>
                </a:solidFill>
                <a:latin typeface="Calibri"/>
                <a:cs typeface="Calibri"/>
              </a:rPr>
              <a:t>hasn’t</a:t>
            </a:r>
            <a:r>
              <a:rPr sz="1485" spc="4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485" spc="-4" dirty="0">
                <a:solidFill>
                  <a:srgbClr val="175E53"/>
                </a:solidFill>
                <a:latin typeface="Calibri"/>
                <a:cs typeface="Calibri"/>
              </a:rPr>
              <a:t>been</a:t>
            </a:r>
            <a:endParaRPr sz="1485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85" spc="-9" dirty="0">
                <a:solidFill>
                  <a:srgbClr val="175E53"/>
                </a:solidFill>
                <a:latin typeface="Calibri"/>
                <a:cs typeface="Calibri"/>
              </a:rPr>
              <a:t>pretrained </a:t>
            </a:r>
            <a:r>
              <a:rPr sz="1485" dirty="0">
                <a:solidFill>
                  <a:srgbClr val="175E53"/>
                </a:solidFill>
                <a:latin typeface="Calibri"/>
                <a:cs typeface="Calibri"/>
              </a:rPr>
              <a:t>and </a:t>
            </a:r>
            <a:r>
              <a:rPr sz="1485" spc="-4" dirty="0">
                <a:solidFill>
                  <a:srgbClr val="175E53"/>
                </a:solidFill>
                <a:latin typeface="Calibri"/>
                <a:cs typeface="Calibri"/>
              </a:rPr>
              <a:t>must be </a:t>
            </a:r>
            <a:r>
              <a:rPr sz="1485" dirty="0">
                <a:solidFill>
                  <a:srgbClr val="175E53"/>
                </a:solidFill>
                <a:latin typeface="Calibri"/>
                <a:cs typeface="Calibri"/>
              </a:rPr>
              <a:t>learned </a:t>
            </a:r>
            <a:r>
              <a:rPr sz="1485" spc="-9" dirty="0">
                <a:solidFill>
                  <a:srgbClr val="175E53"/>
                </a:solidFill>
                <a:latin typeface="Calibri"/>
                <a:cs typeface="Calibri"/>
              </a:rPr>
              <a:t>from</a:t>
            </a:r>
            <a:r>
              <a:rPr sz="1485" spc="-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485" spc="-12" dirty="0">
                <a:solidFill>
                  <a:srgbClr val="175E53"/>
                </a:solidFill>
                <a:latin typeface="Calibri"/>
                <a:cs typeface="Calibri"/>
              </a:rPr>
              <a:t>scratch.]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2DDC53-0F66-4F21-BC11-699A27308278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152770881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00157" y="2011357"/>
            <a:ext cx="6060710" cy="303176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>
              <a:spcBef>
                <a:spcPts val="87"/>
              </a:spcBef>
            </a:pPr>
            <a:r>
              <a:rPr sz="1898" spc="-4" dirty="0">
                <a:latin typeface="Calibri"/>
                <a:cs typeface="Calibri"/>
              </a:rPr>
              <a:t>It’s </a:t>
            </a:r>
            <a:r>
              <a:rPr sz="1898" dirty="0">
                <a:latin typeface="Calibri"/>
                <a:cs typeface="Calibri"/>
              </a:rPr>
              <a:t>natural to pretrain decoders as language </a:t>
            </a:r>
            <a:r>
              <a:rPr sz="1898" spc="-4" dirty="0">
                <a:latin typeface="Calibri"/>
                <a:cs typeface="Calibri"/>
              </a:rPr>
              <a:t>models </a:t>
            </a:r>
            <a:r>
              <a:rPr sz="1898" dirty="0">
                <a:latin typeface="Calibri"/>
                <a:cs typeface="Calibri"/>
              </a:rPr>
              <a:t>and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then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9203" y="2359628"/>
            <a:ext cx="4306776" cy="303176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31433">
              <a:spcBef>
                <a:spcPts val="87"/>
              </a:spcBef>
            </a:pPr>
            <a:r>
              <a:rPr sz="1898" spc="-4" dirty="0">
                <a:latin typeface="Calibri"/>
                <a:cs typeface="Calibri"/>
              </a:rPr>
              <a:t>use </a:t>
            </a:r>
            <a:r>
              <a:rPr sz="1898" dirty="0">
                <a:latin typeface="Calibri"/>
                <a:cs typeface="Calibri"/>
              </a:rPr>
              <a:t>them as generators, finetuning their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spc="25" dirty="0">
                <a:latin typeface="Cambria Math"/>
                <a:cs typeface="Cambria Math"/>
              </a:rPr>
              <a:t>𝑝</a:t>
            </a:r>
            <a:r>
              <a:rPr sz="2042" spc="36" baseline="-15151" dirty="0">
                <a:latin typeface="Cambria Math"/>
                <a:cs typeface="Cambria Math"/>
              </a:rPr>
              <a:t>𝜃</a:t>
            </a:r>
            <a:endParaRPr sz="2042" baseline="-15151">
              <a:latin typeface="Cambria Math"/>
              <a:cs typeface="Cambria Math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90358" y="2430876"/>
            <a:ext cx="389763" cy="223695"/>
          </a:xfrm>
          <a:custGeom>
            <a:avLst/>
            <a:gdLst/>
            <a:ahLst/>
            <a:cxnLst/>
            <a:rect l="l" t="t" r="r" b="b"/>
            <a:pathLst>
              <a:path w="472439" h="271144">
                <a:moveTo>
                  <a:pt x="471931" y="2031"/>
                </a:moveTo>
                <a:lnTo>
                  <a:pt x="449960" y="2031"/>
                </a:lnTo>
                <a:lnTo>
                  <a:pt x="449960" y="267969"/>
                </a:lnTo>
                <a:lnTo>
                  <a:pt x="471931" y="267969"/>
                </a:lnTo>
                <a:lnTo>
                  <a:pt x="471931" y="2031"/>
                </a:lnTo>
                <a:close/>
              </a:path>
              <a:path w="472439" h="271144">
                <a:moveTo>
                  <a:pt x="86359" y="0"/>
                </a:moveTo>
                <a:lnTo>
                  <a:pt x="49498" y="17414"/>
                </a:lnTo>
                <a:lnTo>
                  <a:pt x="22351" y="47497"/>
                </a:lnTo>
                <a:lnTo>
                  <a:pt x="5556" y="87804"/>
                </a:lnTo>
                <a:lnTo>
                  <a:pt x="0" y="135635"/>
                </a:lnTo>
                <a:lnTo>
                  <a:pt x="1383" y="160569"/>
                </a:lnTo>
                <a:lnTo>
                  <a:pt x="12483" y="204626"/>
                </a:lnTo>
                <a:lnTo>
                  <a:pt x="34603" y="240319"/>
                </a:lnTo>
                <a:lnTo>
                  <a:pt x="66694" y="264029"/>
                </a:lnTo>
                <a:lnTo>
                  <a:pt x="86359" y="271144"/>
                </a:lnTo>
                <a:lnTo>
                  <a:pt x="89788" y="260095"/>
                </a:lnTo>
                <a:lnTo>
                  <a:pt x="74360" y="253237"/>
                </a:lnTo>
                <a:lnTo>
                  <a:pt x="61039" y="243712"/>
                </a:lnTo>
                <a:lnTo>
                  <a:pt x="33692" y="199354"/>
                </a:lnTo>
                <a:lnTo>
                  <a:pt x="25640" y="158118"/>
                </a:lnTo>
                <a:lnTo>
                  <a:pt x="24637" y="134238"/>
                </a:lnTo>
                <a:lnTo>
                  <a:pt x="25640" y="111089"/>
                </a:lnTo>
                <a:lnTo>
                  <a:pt x="33692" y="70981"/>
                </a:lnTo>
                <a:lnTo>
                  <a:pt x="61150" y="27273"/>
                </a:lnTo>
                <a:lnTo>
                  <a:pt x="90296" y="11049"/>
                </a:lnTo>
                <a:lnTo>
                  <a:pt x="863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6" name="object 6"/>
          <p:cNvSpPr txBox="1"/>
          <p:nvPr/>
        </p:nvSpPr>
        <p:spPr>
          <a:xfrm>
            <a:off x="4738763" y="2408663"/>
            <a:ext cx="1214343" cy="303176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31433">
              <a:spcBef>
                <a:spcPts val="87"/>
              </a:spcBef>
            </a:pPr>
            <a:r>
              <a:rPr sz="2847" spc="6" baseline="10869" dirty="0">
                <a:latin typeface="Cambria Math"/>
                <a:cs typeface="Cambria Math"/>
              </a:rPr>
              <a:t>𝑤</a:t>
            </a:r>
            <a:r>
              <a:rPr sz="1362" spc="4" dirty="0">
                <a:latin typeface="Cambria Math"/>
                <a:cs typeface="Cambria Math"/>
              </a:rPr>
              <a:t>𝑡</a:t>
            </a:r>
            <a:r>
              <a:rPr sz="1362" spc="66" dirty="0">
                <a:latin typeface="Cambria Math"/>
                <a:cs typeface="Cambria Math"/>
              </a:rPr>
              <a:t> </a:t>
            </a:r>
            <a:r>
              <a:rPr lang="en-US" sz="1362" spc="66" dirty="0">
                <a:latin typeface="Cambria Math"/>
                <a:cs typeface="Cambria Math"/>
              </a:rPr>
              <a:t> </a:t>
            </a:r>
            <a:r>
              <a:rPr sz="2847" spc="25" baseline="10869" dirty="0">
                <a:latin typeface="Cambria Math"/>
                <a:cs typeface="Cambria Math"/>
              </a:rPr>
              <a:t>𝑤</a:t>
            </a:r>
            <a:r>
              <a:rPr sz="1362" spc="17" dirty="0">
                <a:latin typeface="Cambria Math"/>
                <a:cs typeface="Cambria Math"/>
              </a:rPr>
              <a:t>1:𝑡−1</a:t>
            </a:r>
            <a:r>
              <a:rPr sz="2847" spc="25" baseline="10869" dirty="0">
                <a:latin typeface="Cambria Math"/>
                <a:cs typeface="Cambria Math"/>
              </a:rPr>
              <a:t>)</a:t>
            </a:r>
            <a:r>
              <a:rPr sz="2847" spc="25" baseline="10869" dirty="0">
                <a:latin typeface="Calibri"/>
                <a:cs typeface="Calibri"/>
              </a:rPr>
              <a:t>!</a:t>
            </a:r>
            <a:endParaRPr sz="2847" baseline="10869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0157" y="2918394"/>
            <a:ext cx="4356021" cy="1599685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 marR="4191">
              <a:spcBef>
                <a:spcPts val="87"/>
              </a:spcBef>
            </a:pPr>
            <a:r>
              <a:rPr sz="1898" dirty="0">
                <a:latin typeface="Calibri"/>
                <a:cs typeface="Calibri"/>
              </a:rPr>
              <a:t>This is helpful in </a:t>
            </a:r>
            <a:r>
              <a:rPr sz="1898" spc="-4" dirty="0">
                <a:latin typeface="Calibri"/>
                <a:cs typeface="Calibri"/>
              </a:rPr>
              <a:t>tasks </a:t>
            </a:r>
            <a:r>
              <a:rPr sz="1898" b="1" spc="-4" dirty="0">
                <a:latin typeface="Calibri"/>
                <a:cs typeface="Calibri"/>
              </a:rPr>
              <a:t>where </a:t>
            </a:r>
            <a:r>
              <a:rPr sz="1898" b="1" dirty="0">
                <a:latin typeface="Calibri"/>
                <a:cs typeface="Calibri"/>
              </a:rPr>
              <a:t>the output is a  sequence </a:t>
            </a:r>
            <a:r>
              <a:rPr sz="1898" spc="-4" dirty="0">
                <a:latin typeface="Calibri"/>
                <a:cs typeface="Calibri"/>
              </a:rPr>
              <a:t>with </a:t>
            </a:r>
            <a:r>
              <a:rPr sz="1898" dirty="0">
                <a:latin typeface="Calibri"/>
                <a:cs typeface="Calibri"/>
              </a:rPr>
              <a:t>a vocabulary </a:t>
            </a:r>
            <a:r>
              <a:rPr sz="1898" spc="-4" dirty="0">
                <a:latin typeface="Calibri"/>
                <a:cs typeface="Calibri"/>
              </a:rPr>
              <a:t>like </a:t>
            </a:r>
            <a:r>
              <a:rPr sz="1898" dirty="0">
                <a:latin typeface="Calibri"/>
                <a:cs typeface="Calibri"/>
              </a:rPr>
              <a:t>that at  pretraining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time!</a:t>
            </a:r>
            <a:endParaRPr sz="1898">
              <a:latin typeface="Calibri"/>
              <a:cs typeface="Calibri"/>
            </a:endParaRPr>
          </a:p>
          <a:p>
            <a:pPr marL="576263" indent="-189119">
              <a:spcBef>
                <a:spcPts val="454"/>
              </a:spcBef>
              <a:buClr>
                <a:srgbClr val="007B92"/>
              </a:buClr>
              <a:buFont typeface="Times New Roman"/>
              <a:buChar char="•"/>
              <a:tabLst>
                <a:tab pos="576263" algn="l"/>
              </a:tabLst>
            </a:pPr>
            <a:r>
              <a:rPr sz="1898" spc="-4" dirty="0">
                <a:latin typeface="Calibri"/>
                <a:cs typeface="Calibri"/>
              </a:rPr>
              <a:t>Dialogue (context=dialogue</a:t>
            </a:r>
            <a:r>
              <a:rPr sz="1898" spc="2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history)</a:t>
            </a:r>
            <a:endParaRPr sz="1898">
              <a:latin typeface="Calibri"/>
              <a:cs typeface="Calibri"/>
            </a:endParaRPr>
          </a:p>
          <a:p>
            <a:pPr marL="576263" indent="-189119">
              <a:spcBef>
                <a:spcPts val="458"/>
              </a:spcBef>
              <a:buClr>
                <a:srgbClr val="007B92"/>
              </a:buClr>
              <a:buFont typeface="Times New Roman"/>
              <a:buChar char="•"/>
              <a:tabLst>
                <a:tab pos="576263" algn="l"/>
              </a:tabLst>
            </a:pPr>
            <a:r>
              <a:rPr sz="1898" spc="-4" dirty="0">
                <a:latin typeface="Calibri"/>
                <a:cs typeface="Calibri"/>
              </a:rPr>
              <a:t>Summarization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(context=document)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213031" y="4899271"/>
            <a:ext cx="1137857" cy="223695"/>
          </a:xfrm>
          <a:custGeom>
            <a:avLst/>
            <a:gdLst/>
            <a:ahLst/>
            <a:cxnLst/>
            <a:rect l="l" t="t" r="r" b="b"/>
            <a:pathLst>
              <a:path w="1379220" h="271145">
                <a:moveTo>
                  <a:pt x="1292605" y="0"/>
                </a:moveTo>
                <a:lnTo>
                  <a:pt x="1288795" y="11049"/>
                </a:lnTo>
                <a:lnTo>
                  <a:pt x="1304464" y="17809"/>
                </a:lnTo>
                <a:lnTo>
                  <a:pt x="1317942" y="27225"/>
                </a:lnTo>
                <a:lnTo>
                  <a:pt x="1345326" y="70925"/>
                </a:lnTo>
                <a:lnTo>
                  <a:pt x="1353327" y="111017"/>
                </a:lnTo>
                <a:lnTo>
                  <a:pt x="1354327" y="134112"/>
                </a:lnTo>
                <a:lnTo>
                  <a:pt x="1353327" y="158045"/>
                </a:lnTo>
                <a:lnTo>
                  <a:pt x="1345326" y="199245"/>
                </a:lnTo>
                <a:lnTo>
                  <a:pt x="1317990" y="243681"/>
                </a:lnTo>
                <a:lnTo>
                  <a:pt x="1289177" y="259969"/>
                </a:lnTo>
                <a:lnTo>
                  <a:pt x="1292605" y="271018"/>
                </a:lnTo>
                <a:lnTo>
                  <a:pt x="1329578" y="253666"/>
                </a:lnTo>
                <a:lnTo>
                  <a:pt x="1356740" y="223647"/>
                </a:lnTo>
                <a:lnTo>
                  <a:pt x="1373489" y="183451"/>
                </a:lnTo>
                <a:lnTo>
                  <a:pt x="1379092" y="135636"/>
                </a:lnTo>
                <a:lnTo>
                  <a:pt x="1377690" y="110773"/>
                </a:lnTo>
                <a:lnTo>
                  <a:pt x="1366502" y="66716"/>
                </a:lnTo>
                <a:lnTo>
                  <a:pt x="1344308" y="30825"/>
                </a:lnTo>
                <a:lnTo>
                  <a:pt x="1312253" y="7100"/>
                </a:lnTo>
                <a:lnTo>
                  <a:pt x="1292605" y="0"/>
                </a:lnTo>
                <a:close/>
              </a:path>
              <a:path w="1379220" h="271145">
                <a:moveTo>
                  <a:pt x="86359" y="0"/>
                </a:moveTo>
                <a:lnTo>
                  <a:pt x="49498" y="17367"/>
                </a:lnTo>
                <a:lnTo>
                  <a:pt x="22351" y="47498"/>
                </a:lnTo>
                <a:lnTo>
                  <a:pt x="5556" y="87804"/>
                </a:lnTo>
                <a:lnTo>
                  <a:pt x="0" y="135636"/>
                </a:lnTo>
                <a:lnTo>
                  <a:pt x="1383" y="160496"/>
                </a:lnTo>
                <a:lnTo>
                  <a:pt x="12483" y="204501"/>
                </a:lnTo>
                <a:lnTo>
                  <a:pt x="34603" y="240246"/>
                </a:lnTo>
                <a:lnTo>
                  <a:pt x="66694" y="263919"/>
                </a:lnTo>
                <a:lnTo>
                  <a:pt x="86359" y="271018"/>
                </a:lnTo>
                <a:lnTo>
                  <a:pt x="89788" y="259969"/>
                </a:lnTo>
                <a:lnTo>
                  <a:pt x="74360" y="253182"/>
                </a:lnTo>
                <a:lnTo>
                  <a:pt x="61039" y="243681"/>
                </a:lnTo>
                <a:lnTo>
                  <a:pt x="33692" y="199245"/>
                </a:lnTo>
                <a:lnTo>
                  <a:pt x="25640" y="158045"/>
                </a:lnTo>
                <a:lnTo>
                  <a:pt x="24637" y="134112"/>
                </a:lnTo>
                <a:lnTo>
                  <a:pt x="25640" y="111017"/>
                </a:lnTo>
                <a:lnTo>
                  <a:pt x="33692" y="70925"/>
                </a:lnTo>
                <a:lnTo>
                  <a:pt x="61150" y="27225"/>
                </a:lnTo>
                <a:lnTo>
                  <a:pt x="90296" y="11049"/>
                </a:lnTo>
                <a:lnTo>
                  <a:pt x="863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9" name="object 9"/>
          <p:cNvSpPr txBox="1"/>
          <p:nvPr/>
        </p:nvSpPr>
        <p:spPr>
          <a:xfrm>
            <a:off x="1021661" y="4828547"/>
            <a:ext cx="3473921" cy="594715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31433">
              <a:spcBef>
                <a:spcPts val="83"/>
              </a:spcBef>
              <a:tabLst>
                <a:tab pos="1306545" algn="l"/>
              </a:tabLst>
            </a:pPr>
            <a:r>
              <a:rPr sz="1898" spc="29" dirty="0">
                <a:latin typeface="Cambria Math"/>
                <a:cs typeface="Cambria Math"/>
              </a:rPr>
              <a:t>ℎ</a:t>
            </a:r>
            <a:r>
              <a:rPr sz="2042" spc="43" baseline="-15151" dirty="0">
                <a:latin typeface="Cambria Math"/>
                <a:cs typeface="Cambria Math"/>
              </a:rPr>
              <a:t>1</a:t>
            </a:r>
            <a:r>
              <a:rPr sz="1898" spc="29" dirty="0">
                <a:latin typeface="Cambria Math"/>
                <a:cs typeface="Cambria Math"/>
              </a:rPr>
              <a:t>,</a:t>
            </a:r>
            <a:r>
              <a:rPr sz="1898" spc="-318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… , </a:t>
            </a:r>
            <a:r>
              <a:rPr sz="1898" spc="58" dirty="0">
                <a:latin typeface="Cambria Math"/>
                <a:cs typeface="Cambria Math"/>
              </a:rPr>
              <a:t>ℎ</a:t>
            </a:r>
            <a:r>
              <a:rPr sz="2042" spc="86" baseline="-15151" dirty="0">
                <a:latin typeface="Cambria Math"/>
                <a:cs typeface="Cambria Math"/>
              </a:rPr>
              <a:t>𝑇</a:t>
            </a:r>
            <a:r>
              <a:rPr sz="2042" spc="519" baseline="-15151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=	Decoder </a:t>
            </a:r>
            <a:r>
              <a:rPr lang="en-US" sz="1898" dirty="0">
                <a:latin typeface="Cambria Math"/>
                <a:cs typeface="Cambria Math"/>
              </a:rPr>
              <a:t> </a:t>
            </a:r>
            <a:r>
              <a:rPr sz="1898" spc="4" dirty="0">
                <a:latin typeface="Cambria Math"/>
                <a:cs typeface="Cambria Math"/>
              </a:rPr>
              <a:t>𝑤</a:t>
            </a:r>
            <a:r>
              <a:rPr sz="2042" spc="6" baseline="-15151" dirty="0">
                <a:latin typeface="Cambria Math"/>
                <a:cs typeface="Cambria Math"/>
              </a:rPr>
              <a:t>1</a:t>
            </a:r>
            <a:r>
              <a:rPr sz="1898" spc="4" dirty="0">
                <a:latin typeface="Cambria Math"/>
                <a:cs typeface="Cambria Math"/>
              </a:rPr>
              <a:t>, </a:t>
            </a:r>
            <a:r>
              <a:rPr sz="1898" dirty="0">
                <a:latin typeface="Cambria Math"/>
                <a:cs typeface="Cambria Math"/>
              </a:rPr>
              <a:t>… ,</a:t>
            </a:r>
            <a:r>
              <a:rPr sz="1898" spc="-4" dirty="0">
                <a:latin typeface="Cambria Math"/>
                <a:cs typeface="Cambria Math"/>
              </a:rPr>
              <a:t> </a:t>
            </a:r>
            <a:r>
              <a:rPr sz="1898" spc="25" dirty="0">
                <a:latin typeface="Cambria Math"/>
                <a:cs typeface="Cambria Math"/>
              </a:rPr>
              <a:t>𝑤</a:t>
            </a:r>
            <a:r>
              <a:rPr sz="2042" spc="36" baseline="-15151" dirty="0">
                <a:latin typeface="Cambria Math"/>
                <a:cs typeface="Cambria Math"/>
              </a:rPr>
              <a:t>𝑇</a:t>
            </a:r>
            <a:endParaRPr sz="2042" baseline="-15151" dirty="0">
              <a:latin typeface="Cambria Math"/>
              <a:cs typeface="Cambria Math"/>
            </a:endParaRPr>
          </a:p>
          <a:p>
            <a:pPr marL="872776">
              <a:spcBef>
                <a:spcPts val="4"/>
              </a:spcBef>
            </a:pPr>
            <a:r>
              <a:rPr sz="1898" spc="4" dirty="0">
                <a:latin typeface="Cambria Math"/>
                <a:cs typeface="Cambria Math"/>
              </a:rPr>
              <a:t>𝑤</a:t>
            </a:r>
            <a:r>
              <a:rPr sz="2042" spc="6" baseline="-15151" dirty="0">
                <a:latin typeface="Cambria Math"/>
                <a:cs typeface="Cambria Math"/>
              </a:rPr>
              <a:t>𝑡 </a:t>
            </a:r>
            <a:r>
              <a:rPr sz="1898" dirty="0">
                <a:latin typeface="Cambria Math"/>
                <a:cs typeface="Cambria Math"/>
              </a:rPr>
              <a:t>∼ </a:t>
            </a:r>
            <a:r>
              <a:rPr sz="1898" spc="17" dirty="0">
                <a:latin typeface="Cambria Math"/>
                <a:cs typeface="Cambria Math"/>
              </a:rPr>
              <a:t>𝐴𝑤</a:t>
            </a:r>
            <a:r>
              <a:rPr sz="2042" spc="25" baseline="-15151" dirty="0">
                <a:latin typeface="Cambria Math"/>
                <a:cs typeface="Cambria Math"/>
              </a:rPr>
              <a:t>𝑡−1 </a:t>
            </a:r>
            <a:r>
              <a:rPr sz="1898" dirty="0">
                <a:latin typeface="Cambria Math"/>
                <a:cs typeface="Cambria Math"/>
              </a:rPr>
              <a:t>+</a:t>
            </a:r>
            <a:r>
              <a:rPr sz="1898" spc="-25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𝑏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00157" y="5811965"/>
            <a:ext cx="4337685" cy="60157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0478" marR="4191">
              <a:lnSpc>
                <a:spcPts val="2269"/>
              </a:lnSpc>
              <a:spcBef>
                <a:spcPts val="165"/>
              </a:spcBef>
            </a:pPr>
            <a:r>
              <a:rPr sz="1898" dirty="0">
                <a:latin typeface="Calibri"/>
                <a:cs typeface="Calibri"/>
              </a:rPr>
              <a:t>Where </a:t>
            </a:r>
            <a:r>
              <a:rPr sz="1898" spc="9" dirty="0">
                <a:latin typeface="Cambria Math"/>
                <a:cs typeface="Cambria Math"/>
              </a:rPr>
              <a:t>𝐴, </a:t>
            </a:r>
            <a:r>
              <a:rPr sz="1898" dirty="0">
                <a:latin typeface="Cambria Math"/>
                <a:cs typeface="Cambria Math"/>
              </a:rPr>
              <a:t>𝑏 </a:t>
            </a:r>
            <a:r>
              <a:rPr sz="1898" dirty="0">
                <a:latin typeface="Calibri"/>
                <a:cs typeface="Calibri"/>
              </a:rPr>
              <a:t>were pretrained in the</a:t>
            </a:r>
            <a:r>
              <a:rPr sz="1898" spc="-70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language  </a:t>
            </a:r>
            <a:r>
              <a:rPr sz="1898" spc="-4" dirty="0">
                <a:latin typeface="Calibri"/>
                <a:cs typeface="Calibri"/>
              </a:rPr>
              <a:t>model!</a:t>
            </a:r>
            <a:endParaRPr sz="1898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168156" y="3300299"/>
            <a:ext cx="1961912" cy="689943"/>
            <a:chOff x="7476553" y="2718816"/>
            <a:chExt cx="2378075" cy="836294"/>
          </a:xfrm>
        </p:grpSpPr>
        <p:sp>
          <p:nvSpPr>
            <p:cNvPr id="12" name="object 12"/>
            <p:cNvSpPr/>
            <p:nvPr/>
          </p:nvSpPr>
          <p:spPr>
            <a:xfrm>
              <a:off x="7606284" y="2718816"/>
              <a:ext cx="76200" cy="836294"/>
            </a:xfrm>
            <a:custGeom>
              <a:avLst/>
              <a:gdLst/>
              <a:ahLst/>
              <a:cxnLst/>
              <a:rect l="l" t="t" r="r" b="b"/>
              <a:pathLst>
                <a:path w="76200" h="836295">
                  <a:moveTo>
                    <a:pt x="44450" y="63500"/>
                  </a:moveTo>
                  <a:lnTo>
                    <a:pt x="31750" y="63500"/>
                  </a:lnTo>
                  <a:lnTo>
                    <a:pt x="31750" y="835913"/>
                  </a:lnTo>
                  <a:lnTo>
                    <a:pt x="44450" y="835913"/>
                  </a:lnTo>
                  <a:lnTo>
                    <a:pt x="44450" y="63500"/>
                  </a:lnTo>
                  <a:close/>
                </a:path>
                <a:path w="76200" h="836295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836295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3" name="object 13"/>
            <p:cNvSpPr/>
            <p:nvPr/>
          </p:nvSpPr>
          <p:spPr>
            <a:xfrm>
              <a:off x="7481316" y="2862072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310895" y="0"/>
                  </a:moveTo>
                  <a:lnTo>
                    <a:pt x="32003" y="0"/>
                  </a:lnTo>
                  <a:lnTo>
                    <a:pt x="19556" y="2518"/>
                  </a:lnTo>
                  <a:lnTo>
                    <a:pt x="9382" y="9382"/>
                  </a:lnTo>
                  <a:lnTo>
                    <a:pt x="2518" y="19556"/>
                  </a:lnTo>
                  <a:lnTo>
                    <a:pt x="0" y="32003"/>
                  </a:lnTo>
                  <a:lnTo>
                    <a:pt x="0" y="160019"/>
                  </a:lnTo>
                  <a:lnTo>
                    <a:pt x="2518" y="172467"/>
                  </a:lnTo>
                  <a:lnTo>
                    <a:pt x="9382" y="182641"/>
                  </a:lnTo>
                  <a:lnTo>
                    <a:pt x="19556" y="189505"/>
                  </a:lnTo>
                  <a:lnTo>
                    <a:pt x="32003" y="192024"/>
                  </a:lnTo>
                  <a:lnTo>
                    <a:pt x="310895" y="192024"/>
                  </a:lnTo>
                  <a:lnTo>
                    <a:pt x="323343" y="189505"/>
                  </a:lnTo>
                  <a:lnTo>
                    <a:pt x="333517" y="182641"/>
                  </a:lnTo>
                  <a:lnTo>
                    <a:pt x="340381" y="172467"/>
                  </a:lnTo>
                  <a:lnTo>
                    <a:pt x="342900" y="160019"/>
                  </a:lnTo>
                  <a:lnTo>
                    <a:pt x="342900" y="32003"/>
                  </a:lnTo>
                  <a:lnTo>
                    <a:pt x="340381" y="19556"/>
                  </a:lnTo>
                  <a:lnTo>
                    <a:pt x="333517" y="9382"/>
                  </a:lnTo>
                  <a:lnTo>
                    <a:pt x="323343" y="2518"/>
                  </a:lnTo>
                  <a:lnTo>
                    <a:pt x="31089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4" name="object 14"/>
            <p:cNvSpPr/>
            <p:nvPr/>
          </p:nvSpPr>
          <p:spPr>
            <a:xfrm>
              <a:off x="7481316" y="2862072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0" y="32003"/>
                  </a:moveTo>
                  <a:lnTo>
                    <a:pt x="2518" y="19556"/>
                  </a:lnTo>
                  <a:lnTo>
                    <a:pt x="9382" y="9382"/>
                  </a:lnTo>
                  <a:lnTo>
                    <a:pt x="19556" y="2518"/>
                  </a:lnTo>
                  <a:lnTo>
                    <a:pt x="32003" y="0"/>
                  </a:lnTo>
                  <a:lnTo>
                    <a:pt x="310895" y="0"/>
                  </a:lnTo>
                  <a:lnTo>
                    <a:pt x="323343" y="2518"/>
                  </a:lnTo>
                  <a:lnTo>
                    <a:pt x="333517" y="9382"/>
                  </a:lnTo>
                  <a:lnTo>
                    <a:pt x="340381" y="19556"/>
                  </a:lnTo>
                  <a:lnTo>
                    <a:pt x="342900" y="32003"/>
                  </a:lnTo>
                  <a:lnTo>
                    <a:pt x="342900" y="160019"/>
                  </a:lnTo>
                  <a:lnTo>
                    <a:pt x="340381" y="172467"/>
                  </a:lnTo>
                  <a:lnTo>
                    <a:pt x="333517" y="182641"/>
                  </a:lnTo>
                  <a:lnTo>
                    <a:pt x="323343" y="189505"/>
                  </a:lnTo>
                  <a:lnTo>
                    <a:pt x="310895" y="192024"/>
                  </a:lnTo>
                  <a:lnTo>
                    <a:pt x="32003" y="192024"/>
                  </a:lnTo>
                  <a:lnTo>
                    <a:pt x="19556" y="189505"/>
                  </a:lnTo>
                  <a:lnTo>
                    <a:pt x="9382" y="182641"/>
                  </a:lnTo>
                  <a:lnTo>
                    <a:pt x="2518" y="172467"/>
                  </a:lnTo>
                  <a:lnTo>
                    <a:pt x="0" y="160019"/>
                  </a:lnTo>
                  <a:lnTo>
                    <a:pt x="0" y="32003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5" name="object 15"/>
            <p:cNvSpPr/>
            <p:nvPr/>
          </p:nvSpPr>
          <p:spPr>
            <a:xfrm>
              <a:off x="8159496" y="2718815"/>
              <a:ext cx="1694814" cy="836294"/>
            </a:xfrm>
            <a:custGeom>
              <a:avLst/>
              <a:gdLst/>
              <a:ahLst/>
              <a:cxnLst/>
              <a:rect l="l" t="t" r="r" b="b"/>
              <a:pathLst>
                <a:path w="1694815" h="836295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835914"/>
                  </a:lnTo>
                  <a:lnTo>
                    <a:pt x="44450" y="835914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1694815" h="836295">
                  <a:moveTo>
                    <a:pt x="630936" y="76200"/>
                  </a:moveTo>
                  <a:lnTo>
                    <a:pt x="624586" y="63500"/>
                  </a:lnTo>
                  <a:lnTo>
                    <a:pt x="592836" y="0"/>
                  </a:lnTo>
                  <a:lnTo>
                    <a:pt x="554736" y="76200"/>
                  </a:lnTo>
                  <a:lnTo>
                    <a:pt x="586486" y="76200"/>
                  </a:lnTo>
                  <a:lnTo>
                    <a:pt x="586486" y="835914"/>
                  </a:lnTo>
                  <a:lnTo>
                    <a:pt x="599186" y="835914"/>
                  </a:lnTo>
                  <a:lnTo>
                    <a:pt x="599186" y="76200"/>
                  </a:lnTo>
                  <a:lnTo>
                    <a:pt x="630936" y="76200"/>
                  </a:lnTo>
                  <a:close/>
                </a:path>
                <a:path w="1694815" h="836295">
                  <a:moveTo>
                    <a:pt x="1184148" y="76200"/>
                  </a:moveTo>
                  <a:lnTo>
                    <a:pt x="1177798" y="63500"/>
                  </a:lnTo>
                  <a:lnTo>
                    <a:pt x="1146048" y="0"/>
                  </a:lnTo>
                  <a:lnTo>
                    <a:pt x="1107948" y="76200"/>
                  </a:lnTo>
                  <a:lnTo>
                    <a:pt x="1139698" y="76200"/>
                  </a:lnTo>
                  <a:lnTo>
                    <a:pt x="1139698" y="835914"/>
                  </a:lnTo>
                  <a:lnTo>
                    <a:pt x="1152398" y="835914"/>
                  </a:lnTo>
                  <a:lnTo>
                    <a:pt x="1152398" y="76200"/>
                  </a:lnTo>
                  <a:lnTo>
                    <a:pt x="1184148" y="76200"/>
                  </a:lnTo>
                  <a:close/>
                </a:path>
                <a:path w="1694815" h="836295">
                  <a:moveTo>
                    <a:pt x="1694688" y="76200"/>
                  </a:moveTo>
                  <a:lnTo>
                    <a:pt x="1688338" y="63500"/>
                  </a:lnTo>
                  <a:lnTo>
                    <a:pt x="1656588" y="0"/>
                  </a:lnTo>
                  <a:lnTo>
                    <a:pt x="1618488" y="76200"/>
                  </a:lnTo>
                  <a:lnTo>
                    <a:pt x="1650238" y="76200"/>
                  </a:lnTo>
                  <a:lnTo>
                    <a:pt x="1650238" y="835914"/>
                  </a:lnTo>
                  <a:lnTo>
                    <a:pt x="1662938" y="835914"/>
                  </a:lnTo>
                  <a:lnTo>
                    <a:pt x="1662938" y="76200"/>
                  </a:lnTo>
                  <a:lnTo>
                    <a:pt x="1694688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6165590" y="2992848"/>
            <a:ext cx="2159413" cy="303176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41910">
              <a:spcBef>
                <a:spcPts val="87"/>
              </a:spcBef>
              <a:tabLst>
                <a:tab pos="507635" algn="l"/>
                <a:tab pos="945594" algn="l"/>
                <a:tab pos="1418654" algn="l"/>
                <a:tab pos="1812608" algn="l"/>
              </a:tabLst>
            </a:pPr>
            <a:r>
              <a:rPr sz="2847" spc="-12" baseline="1207" dirty="0">
                <a:latin typeface="Cambria Math"/>
                <a:cs typeface="Cambria Math"/>
              </a:rPr>
              <a:t>𝑤</a:t>
            </a:r>
            <a:r>
              <a:rPr sz="2042" spc="-12" baseline="-13468" dirty="0">
                <a:latin typeface="Cambria Math"/>
                <a:cs typeface="Cambria Math"/>
              </a:rPr>
              <a:t>2	</a:t>
            </a:r>
            <a:r>
              <a:rPr sz="1898" spc="-9" dirty="0">
                <a:latin typeface="Cambria Math"/>
                <a:cs typeface="Cambria Math"/>
              </a:rPr>
              <a:t>𝑤</a:t>
            </a:r>
            <a:r>
              <a:rPr sz="2042" spc="-12" baseline="-15151" dirty="0">
                <a:latin typeface="Cambria Math"/>
                <a:cs typeface="Cambria Math"/>
              </a:rPr>
              <a:t>3	</a:t>
            </a:r>
            <a:r>
              <a:rPr sz="1898" spc="-37" dirty="0">
                <a:latin typeface="Cambria Math"/>
                <a:cs typeface="Cambria Math"/>
              </a:rPr>
              <a:t>𝑤</a:t>
            </a:r>
            <a:r>
              <a:rPr sz="2042" spc="-55" baseline="-15151" dirty="0">
                <a:latin typeface="Cambria Math"/>
                <a:cs typeface="Cambria Math"/>
              </a:rPr>
              <a:t>4	</a:t>
            </a:r>
            <a:r>
              <a:rPr sz="1898" spc="-9" dirty="0">
                <a:latin typeface="Cambria Math"/>
                <a:cs typeface="Cambria Math"/>
              </a:rPr>
              <a:t>𝑤</a:t>
            </a:r>
            <a:r>
              <a:rPr sz="2042" spc="-12" baseline="-15151" dirty="0">
                <a:latin typeface="Cambria Math"/>
                <a:cs typeface="Cambria Math"/>
              </a:rPr>
              <a:t>5	</a:t>
            </a:r>
            <a:r>
              <a:rPr sz="2847" spc="-12" baseline="1207" dirty="0">
                <a:latin typeface="Cambria Math"/>
                <a:cs typeface="Cambria Math"/>
              </a:rPr>
              <a:t>𝑤</a:t>
            </a:r>
            <a:r>
              <a:rPr sz="2042" spc="-12" baseline="-13468" dirty="0">
                <a:latin typeface="Cambria Math"/>
                <a:cs typeface="Cambria Math"/>
              </a:rPr>
              <a:t>6</a:t>
            </a:r>
            <a:endParaRPr sz="2042" baseline="-13468">
              <a:latin typeface="Cambria Math"/>
              <a:cs typeface="Cambria Math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316517" y="3155060"/>
            <a:ext cx="1037796" cy="895005"/>
          </a:xfrm>
          <a:prstGeom prst="rect">
            <a:avLst/>
          </a:prstGeom>
        </p:spPr>
        <p:txBody>
          <a:bodyPr vert="horz" wrap="square" lIns="0" tIns="143018" rIns="0" bIns="0" rtlCol="0">
            <a:spAutoFit/>
          </a:bodyPr>
          <a:lstStyle/>
          <a:p>
            <a:pPr marL="31433">
              <a:spcBef>
                <a:spcPts val="1126"/>
              </a:spcBef>
            </a:pPr>
            <a:r>
              <a:rPr sz="1898" spc="9" dirty="0">
                <a:latin typeface="Cambria Math"/>
                <a:cs typeface="Cambria Math"/>
              </a:rPr>
              <a:t>𝐴,</a:t>
            </a:r>
            <a:r>
              <a:rPr sz="1898" spc="-116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𝑏</a:t>
            </a:r>
            <a:endParaRPr sz="1898">
              <a:latin typeface="Cambria Math"/>
              <a:cs typeface="Cambria Math"/>
            </a:endParaRPr>
          </a:p>
          <a:p>
            <a:pPr marL="39815">
              <a:spcBef>
                <a:spcPts val="1122"/>
              </a:spcBef>
            </a:pPr>
            <a:r>
              <a:rPr sz="2063" spc="25" dirty="0">
                <a:latin typeface="Cambria Math"/>
                <a:cs typeface="Cambria Math"/>
              </a:rPr>
              <a:t>ℎ</a:t>
            </a:r>
            <a:r>
              <a:rPr sz="2228" spc="36" baseline="-15432" dirty="0">
                <a:latin typeface="Cambria Math"/>
                <a:cs typeface="Cambria Math"/>
              </a:rPr>
              <a:t>1</a:t>
            </a:r>
            <a:r>
              <a:rPr sz="2063" spc="25" dirty="0">
                <a:latin typeface="Cambria Math"/>
                <a:cs typeface="Cambria Math"/>
              </a:rPr>
              <a:t>,</a:t>
            </a:r>
            <a:r>
              <a:rPr sz="2063" spc="-128" dirty="0">
                <a:latin typeface="Cambria Math"/>
                <a:cs typeface="Cambria Math"/>
              </a:rPr>
              <a:t> </a:t>
            </a:r>
            <a:r>
              <a:rPr sz="2063" spc="-4" dirty="0">
                <a:latin typeface="Cambria Math"/>
                <a:cs typeface="Cambria Math"/>
              </a:rPr>
              <a:t>…</a:t>
            </a:r>
            <a:r>
              <a:rPr sz="2063" spc="-136" dirty="0">
                <a:latin typeface="Cambria Math"/>
                <a:cs typeface="Cambria Math"/>
              </a:rPr>
              <a:t> </a:t>
            </a:r>
            <a:r>
              <a:rPr sz="2063" spc="-4" dirty="0">
                <a:latin typeface="Cambria Math"/>
                <a:cs typeface="Cambria Math"/>
              </a:rPr>
              <a:t>,</a:t>
            </a:r>
            <a:r>
              <a:rPr sz="2063" spc="-132" dirty="0">
                <a:latin typeface="Cambria Math"/>
                <a:cs typeface="Cambria Math"/>
              </a:rPr>
              <a:t> </a:t>
            </a:r>
            <a:r>
              <a:rPr sz="2063" spc="50" dirty="0">
                <a:latin typeface="Cambria Math"/>
                <a:cs typeface="Cambria Math"/>
              </a:rPr>
              <a:t>ℎ</a:t>
            </a:r>
            <a:r>
              <a:rPr sz="2228" spc="74" baseline="-15432" dirty="0">
                <a:latin typeface="Cambria Math"/>
                <a:cs typeface="Cambria Math"/>
              </a:rPr>
              <a:t>𝑇</a:t>
            </a:r>
            <a:endParaRPr sz="2228" baseline="-15432">
              <a:latin typeface="Cambria Math"/>
              <a:cs typeface="Cambria Math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180730" y="3413298"/>
            <a:ext cx="2081355" cy="1688972"/>
            <a:chOff x="7491793" y="2855785"/>
            <a:chExt cx="2522855" cy="2047239"/>
          </a:xfrm>
        </p:grpSpPr>
        <p:sp>
          <p:nvSpPr>
            <p:cNvPr id="19" name="object 19"/>
            <p:cNvSpPr/>
            <p:nvPr/>
          </p:nvSpPr>
          <p:spPr>
            <a:xfrm>
              <a:off x="7496556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0" name="object 20"/>
            <p:cNvSpPr/>
            <p:nvPr/>
          </p:nvSpPr>
          <p:spPr>
            <a:xfrm>
              <a:off x="7496556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1" name="object 21"/>
            <p:cNvSpPr/>
            <p:nvPr/>
          </p:nvSpPr>
          <p:spPr>
            <a:xfrm>
              <a:off x="7496556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7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7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2" name="object 22"/>
            <p:cNvSpPr/>
            <p:nvPr/>
          </p:nvSpPr>
          <p:spPr>
            <a:xfrm>
              <a:off x="7496556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7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7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3" name="object 23"/>
            <p:cNvSpPr/>
            <p:nvPr/>
          </p:nvSpPr>
          <p:spPr>
            <a:xfrm>
              <a:off x="7613904" y="3779520"/>
              <a:ext cx="76200" cy="460375"/>
            </a:xfrm>
            <a:custGeom>
              <a:avLst/>
              <a:gdLst/>
              <a:ahLst/>
              <a:cxnLst/>
              <a:rect l="l" t="t" r="r" b="b"/>
              <a:pathLst>
                <a:path w="76200" h="460375">
                  <a:moveTo>
                    <a:pt x="44450" y="63499"/>
                  </a:moveTo>
                  <a:lnTo>
                    <a:pt x="31750" y="63499"/>
                  </a:lnTo>
                  <a:lnTo>
                    <a:pt x="31750" y="460374"/>
                  </a:lnTo>
                  <a:lnTo>
                    <a:pt x="44450" y="460374"/>
                  </a:lnTo>
                  <a:lnTo>
                    <a:pt x="44450" y="63499"/>
                  </a:lnTo>
                  <a:close/>
                </a:path>
                <a:path w="76200" h="460375">
                  <a:moveTo>
                    <a:pt x="38100" y="0"/>
                  </a:moveTo>
                  <a:lnTo>
                    <a:pt x="0" y="76199"/>
                  </a:lnTo>
                  <a:lnTo>
                    <a:pt x="31750" y="76199"/>
                  </a:lnTo>
                  <a:lnTo>
                    <a:pt x="3175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460375">
                  <a:moveTo>
                    <a:pt x="69850" y="63499"/>
                  </a:moveTo>
                  <a:lnTo>
                    <a:pt x="44450" y="63499"/>
                  </a:lnTo>
                  <a:lnTo>
                    <a:pt x="4445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4" name="object 24"/>
            <p:cNvSpPr/>
            <p:nvPr/>
          </p:nvSpPr>
          <p:spPr>
            <a:xfrm>
              <a:off x="8057388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69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69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19" y="606298"/>
                  </a:lnTo>
                  <a:lnTo>
                    <a:pt x="312419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5" name="object 25"/>
            <p:cNvSpPr/>
            <p:nvPr/>
          </p:nvSpPr>
          <p:spPr>
            <a:xfrm>
              <a:off x="8057388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69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19" y="52070"/>
                  </a:lnTo>
                  <a:lnTo>
                    <a:pt x="312419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69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6" name="object 26"/>
            <p:cNvSpPr/>
            <p:nvPr/>
          </p:nvSpPr>
          <p:spPr>
            <a:xfrm>
              <a:off x="8057388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69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7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69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19" y="606297"/>
                  </a:lnTo>
                  <a:lnTo>
                    <a:pt x="312419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7" name="object 27"/>
            <p:cNvSpPr/>
            <p:nvPr/>
          </p:nvSpPr>
          <p:spPr>
            <a:xfrm>
              <a:off x="8057388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69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19" y="52069"/>
                  </a:lnTo>
                  <a:lnTo>
                    <a:pt x="312419" y="606297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69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7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8" name="object 28"/>
            <p:cNvSpPr/>
            <p:nvPr/>
          </p:nvSpPr>
          <p:spPr>
            <a:xfrm>
              <a:off x="7647940" y="3779520"/>
              <a:ext cx="565150" cy="465455"/>
            </a:xfrm>
            <a:custGeom>
              <a:avLst/>
              <a:gdLst/>
              <a:ahLst/>
              <a:cxnLst/>
              <a:rect l="l" t="t" r="r" b="b"/>
              <a:pathLst>
                <a:path w="565150" h="465454">
                  <a:moveTo>
                    <a:pt x="502256" y="43479"/>
                  </a:moveTo>
                  <a:lnTo>
                    <a:pt x="0" y="455548"/>
                  </a:lnTo>
                  <a:lnTo>
                    <a:pt x="8127" y="465327"/>
                  </a:lnTo>
                  <a:lnTo>
                    <a:pt x="510325" y="53306"/>
                  </a:lnTo>
                  <a:lnTo>
                    <a:pt x="502256" y="43479"/>
                  </a:lnTo>
                  <a:close/>
                </a:path>
                <a:path w="565150" h="465454">
                  <a:moveTo>
                    <a:pt x="549369" y="35432"/>
                  </a:moveTo>
                  <a:lnTo>
                    <a:pt x="512063" y="35432"/>
                  </a:lnTo>
                  <a:lnTo>
                    <a:pt x="520191" y="45211"/>
                  </a:lnTo>
                  <a:lnTo>
                    <a:pt x="510325" y="53306"/>
                  </a:lnTo>
                  <a:lnTo>
                    <a:pt x="530478" y="77850"/>
                  </a:lnTo>
                  <a:lnTo>
                    <a:pt x="549369" y="35432"/>
                  </a:lnTo>
                  <a:close/>
                </a:path>
                <a:path w="565150" h="465454">
                  <a:moveTo>
                    <a:pt x="512063" y="35432"/>
                  </a:moveTo>
                  <a:lnTo>
                    <a:pt x="502256" y="43479"/>
                  </a:lnTo>
                  <a:lnTo>
                    <a:pt x="510325" y="53306"/>
                  </a:lnTo>
                  <a:lnTo>
                    <a:pt x="520191" y="45211"/>
                  </a:lnTo>
                  <a:lnTo>
                    <a:pt x="512063" y="35432"/>
                  </a:lnTo>
                  <a:close/>
                </a:path>
                <a:path w="565150" h="465454">
                  <a:moveTo>
                    <a:pt x="565150" y="0"/>
                  </a:moveTo>
                  <a:lnTo>
                    <a:pt x="482091" y="18922"/>
                  </a:lnTo>
                  <a:lnTo>
                    <a:pt x="502256" y="43479"/>
                  </a:lnTo>
                  <a:lnTo>
                    <a:pt x="512063" y="35432"/>
                  </a:lnTo>
                  <a:lnTo>
                    <a:pt x="549369" y="35432"/>
                  </a:lnTo>
                  <a:lnTo>
                    <a:pt x="5651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9" name="object 29"/>
            <p:cNvSpPr/>
            <p:nvPr/>
          </p:nvSpPr>
          <p:spPr>
            <a:xfrm>
              <a:off x="8618220" y="312115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606044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8"/>
                  </a:lnTo>
                  <a:lnTo>
                    <a:pt x="261620" y="658368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4"/>
                  </a:lnTo>
                  <a:lnTo>
                    <a:pt x="313944" y="52324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0" name="object 30"/>
            <p:cNvSpPr/>
            <p:nvPr/>
          </p:nvSpPr>
          <p:spPr>
            <a:xfrm>
              <a:off x="8618220" y="312115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4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4"/>
                  </a:lnTo>
                  <a:lnTo>
                    <a:pt x="313944" y="606044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8"/>
                  </a:lnTo>
                  <a:lnTo>
                    <a:pt x="52324" y="658368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4"/>
                  </a:lnTo>
                  <a:lnTo>
                    <a:pt x="0" y="5232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1" name="object 31"/>
            <p:cNvSpPr/>
            <p:nvPr/>
          </p:nvSpPr>
          <p:spPr>
            <a:xfrm>
              <a:off x="8618220" y="4239768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3"/>
                  </a:lnTo>
                  <a:lnTo>
                    <a:pt x="0" y="606043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7"/>
                  </a:lnTo>
                  <a:lnTo>
                    <a:pt x="261620" y="658367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3"/>
                  </a:lnTo>
                  <a:lnTo>
                    <a:pt x="313944" y="52323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2" name="object 32"/>
            <p:cNvSpPr/>
            <p:nvPr/>
          </p:nvSpPr>
          <p:spPr>
            <a:xfrm>
              <a:off x="8618220" y="4239768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3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3"/>
                  </a:lnTo>
                  <a:lnTo>
                    <a:pt x="313944" y="606043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7"/>
                  </a:lnTo>
                  <a:lnTo>
                    <a:pt x="52324" y="658367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3"/>
                  </a:lnTo>
                  <a:lnTo>
                    <a:pt x="0" y="52323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3" name="object 33"/>
            <p:cNvSpPr/>
            <p:nvPr/>
          </p:nvSpPr>
          <p:spPr>
            <a:xfrm>
              <a:off x="7649591" y="3773170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2"/>
                  </a:lnTo>
                  <a:lnTo>
                    <a:pt x="4825" y="472693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1"/>
                  </a:lnTo>
                  <a:lnTo>
                    <a:pt x="1056639" y="41116"/>
                  </a:lnTo>
                  <a:lnTo>
                    <a:pt x="1068704" y="70484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1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1" y="6349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4" name="object 34"/>
            <p:cNvSpPr/>
            <p:nvPr/>
          </p:nvSpPr>
          <p:spPr>
            <a:xfrm>
              <a:off x="9179052" y="312115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606044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8"/>
                  </a:lnTo>
                  <a:lnTo>
                    <a:pt x="261620" y="658368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4"/>
                  </a:lnTo>
                  <a:lnTo>
                    <a:pt x="313944" y="52324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5" name="object 35"/>
            <p:cNvSpPr/>
            <p:nvPr/>
          </p:nvSpPr>
          <p:spPr>
            <a:xfrm>
              <a:off x="9179052" y="312115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4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4"/>
                  </a:lnTo>
                  <a:lnTo>
                    <a:pt x="313944" y="606044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8"/>
                  </a:lnTo>
                  <a:lnTo>
                    <a:pt x="52324" y="658368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4"/>
                  </a:lnTo>
                  <a:lnTo>
                    <a:pt x="0" y="5232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6" name="object 36"/>
            <p:cNvSpPr/>
            <p:nvPr/>
          </p:nvSpPr>
          <p:spPr>
            <a:xfrm>
              <a:off x="9179052" y="4239768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3"/>
                  </a:lnTo>
                  <a:lnTo>
                    <a:pt x="0" y="606043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7"/>
                  </a:lnTo>
                  <a:lnTo>
                    <a:pt x="261620" y="658367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3"/>
                  </a:lnTo>
                  <a:lnTo>
                    <a:pt x="313944" y="52323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7" name="object 37"/>
            <p:cNvSpPr/>
            <p:nvPr/>
          </p:nvSpPr>
          <p:spPr>
            <a:xfrm>
              <a:off x="9179052" y="4239768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3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3"/>
                  </a:lnTo>
                  <a:lnTo>
                    <a:pt x="313944" y="606043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7"/>
                  </a:lnTo>
                  <a:lnTo>
                    <a:pt x="52324" y="658367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3"/>
                  </a:lnTo>
                  <a:lnTo>
                    <a:pt x="0" y="52323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8" name="object 38"/>
            <p:cNvSpPr/>
            <p:nvPr/>
          </p:nvSpPr>
          <p:spPr>
            <a:xfrm>
              <a:off x="8211947" y="3773170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2"/>
                  </a:lnTo>
                  <a:lnTo>
                    <a:pt x="4825" y="472693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1"/>
                  </a:lnTo>
                  <a:lnTo>
                    <a:pt x="1056639" y="41116"/>
                  </a:lnTo>
                  <a:lnTo>
                    <a:pt x="1068704" y="70484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1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1" y="6349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9" name="object 39"/>
            <p:cNvSpPr/>
            <p:nvPr/>
          </p:nvSpPr>
          <p:spPr>
            <a:xfrm>
              <a:off x="9697212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0" name="object 40"/>
            <p:cNvSpPr/>
            <p:nvPr/>
          </p:nvSpPr>
          <p:spPr>
            <a:xfrm>
              <a:off x="9697212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1" name="object 41"/>
            <p:cNvSpPr/>
            <p:nvPr/>
          </p:nvSpPr>
          <p:spPr>
            <a:xfrm>
              <a:off x="9697212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7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7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2" name="object 42"/>
            <p:cNvSpPr/>
            <p:nvPr/>
          </p:nvSpPr>
          <p:spPr>
            <a:xfrm>
              <a:off x="9697212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7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7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3" name="object 43"/>
            <p:cNvSpPr/>
            <p:nvPr/>
          </p:nvSpPr>
          <p:spPr>
            <a:xfrm>
              <a:off x="7650734" y="3757802"/>
              <a:ext cx="2240280" cy="488315"/>
            </a:xfrm>
            <a:custGeom>
              <a:avLst/>
              <a:gdLst/>
              <a:ahLst/>
              <a:cxnLst/>
              <a:rect l="l" t="t" r="r" b="b"/>
              <a:pathLst>
                <a:path w="2240279" h="488314">
                  <a:moveTo>
                    <a:pt x="2240026" y="97917"/>
                  </a:moveTo>
                  <a:lnTo>
                    <a:pt x="2233676" y="85217"/>
                  </a:lnTo>
                  <a:lnTo>
                    <a:pt x="2202281" y="22440"/>
                  </a:lnTo>
                  <a:lnTo>
                    <a:pt x="2203069" y="21717"/>
                  </a:lnTo>
                  <a:lnTo>
                    <a:pt x="2198801" y="20904"/>
                  </a:lnTo>
                  <a:lnTo>
                    <a:pt x="2134857" y="4051"/>
                  </a:lnTo>
                  <a:lnTo>
                    <a:pt x="2134857" y="73431"/>
                  </a:lnTo>
                  <a:lnTo>
                    <a:pt x="1691640" y="468020"/>
                  </a:lnTo>
                  <a:lnTo>
                    <a:pt x="1691640" y="246862"/>
                  </a:lnTo>
                  <a:lnTo>
                    <a:pt x="2131809" y="58915"/>
                  </a:lnTo>
                  <a:lnTo>
                    <a:pt x="2134857" y="73431"/>
                  </a:lnTo>
                  <a:lnTo>
                    <a:pt x="2134857" y="4051"/>
                  </a:lnTo>
                  <a:lnTo>
                    <a:pt x="2119503" y="0"/>
                  </a:lnTo>
                  <a:lnTo>
                    <a:pt x="2120722" y="5854"/>
                  </a:lnTo>
                  <a:lnTo>
                    <a:pt x="2119376" y="5588"/>
                  </a:lnTo>
                  <a:lnTo>
                    <a:pt x="2122551" y="16929"/>
                  </a:lnTo>
                  <a:lnTo>
                    <a:pt x="2117725" y="16637"/>
                  </a:lnTo>
                  <a:lnTo>
                    <a:pt x="2124049" y="31457"/>
                  </a:lnTo>
                  <a:lnTo>
                    <a:pt x="2109673" y="34467"/>
                  </a:lnTo>
                  <a:lnTo>
                    <a:pt x="2109673" y="54521"/>
                  </a:lnTo>
                  <a:lnTo>
                    <a:pt x="1691640" y="233070"/>
                  </a:lnTo>
                  <a:lnTo>
                    <a:pt x="1691640" y="171958"/>
                  </a:lnTo>
                  <a:lnTo>
                    <a:pt x="2109673" y="54521"/>
                  </a:lnTo>
                  <a:lnTo>
                    <a:pt x="2109673" y="34467"/>
                  </a:lnTo>
                  <a:lnTo>
                    <a:pt x="2024049" y="52400"/>
                  </a:lnTo>
                  <a:lnTo>
                    <a:pt x="2024049" y="65392"/>
                  </a:lnTo>
                  <a:lnTo>
                    <a:pt x="1691640" y="158750"/>
                  </a:lnTo>
                  <a:lnTo>
                    <a:pt x="1691640" y="134950"/>
                  </a:lnTo>
                  <a:lnTo>
                    <a:pt x="2024049" y="65392"/>
                  </a:lnTo>
                  <a:lnTo>
                    <a:pt x="2024049" y="52400"/>
                  </a:lnTo>
                  <a:lnTo>
                    <a:pt x="1691640" y="121970"/>
                  </a:lnTo>
                  <a:lnTo>
                    <a:pt x="1691640" y="97917"/>
                  </a:lnTo>
                  <a:lnTo>
                    <a:pt x="1723390" y="97917"/>
                  </a:lnTo>
                  <a:lnTo>
                    <a:pt x="1717040" y="85217"/>
                  </a:lnTo>
                  <a:lnTo>
                    <a:pt x="1685518" y="22186"/>
                  </a:lnTo>
                  <a:lnTo>
                    <a:pt x="1685925" y="21717"/>
                  </a:lnTo>
                  <a:lnTo>
                    <a:pt x="1678940" y="21196"/>
                  </a:lnTo>
                  <a:lnTo>
                    <a:pt x="1678940" y="238493"/>
                  </a:lnTo>
                  <a:lnTo>
                    <a:pt x="1162812" y="458914"/>
                  </a:lnTo>
                  <a:lnTo>
                    <a:pt x="1419364" y="248437"/>
                  </a:lnTo>
                  <a:lnTo>
                    <a:pt x="1678940" y="175526"/>
                  </a:lnTo>
                  <a:lnTo>
                    <a:pt x="1678940" y="162318"/>
                  </a:lnTo>
                  <a:lnTo>
                    <a:pt x="1443863" y="228333"/>
                  </a:lnTo>
                  <a:lnTo>
                    <a:pt x="1511833" y="172567"/>
                  </a:lnTo>
                  <a:lnTo>
                    <a:pt x="1678940" y="137604"/>
                  </a:lnTo>
                  <a:lnTo>
                    <a:pt x="1678940" y="124625"/>
                  </a:lnTo>
                  <a:lnTo>
                    <a:pt x="1533055" y="155155"/>
                  </a:lnTo>
                  <a:lnTo>
                    <a:pt x="1626781" y="78257"/>
                  </a:lnTo>
                  <a:lnTo>
                    <a:pt x="1629918" y="85852"/>
                  </a:lnTo>
                  <a:lnTo>
                    <a:pt x="1634909" y="80137"/>
                  </a:lnTo>
                  <a:lnTo>
                    <a:pt x="1648066" y="96164"/>
                  </a:lnTo>
                  <a:lnTo>
                    <a:pt x="1647190" y="97917"/>
                  </a:lnTo>
                  <a:lnTo>
                    <a:pt x="1649514" y="97917"/>
                  </a:lnTo>
                  <a:lnTo>
                    <a:pt x="1650873" y="99568"/>
                  </a:lnTo>
                  <a:lnTo>
                    <a:pt x="1651596" y="97917"/>
                  </a:lnTo>
                  <a:lnTo>
                    <a:pt x="1678940" y="97917"/>
                  </a:lnTo>
                  <a:lnTo>
                    <a:pt x="1678940" y="21196"/>
                  </a:lnTo>
                  <a:lnTo>
                    <a:pt x="1621726" y="16929"/>
                  </a:lnTo>
                  <a:lnTo>
                    <a:pt x="1621726" y="65951"/>
                  </a:lnTo>
                  <a:lnTo>
                    <a:pt x="1506131" y="160794"/>
                  </a:lnTo>
                  <a:lnTo>
                    <a:pt x="1484909" y="165239"/>
                  </a:lnTo>
                  <a:lnTo>
                    <a:pt x="1484909" y="178193"/>
                  </a:lnTo>
                  <a:lnTo>
                    <a:pt x="1413370" y="236893"/>
                  </a:lnTo>
                  <a:lnTo>
                    <a:pt x="1388872" y="243776"/>
                  </a:lnTo>
                  <a:lnTo>
                    <a:pt x="1388872" y="256997"/>
                  </a:lnTo>
                  <a:lnTo>
                    <a:pt x="1130808" y="468731"/>
                  </a:lnTo>
                  <a:lnTo>
                    <a:pt x="1130808" y="329488"/>
                  </a:lnTo>
                  <a:lnTo>
                    <a:pt x="1388872" y="256997"/>
                  </a:lnTo>
                  <a:lnTo>
                    <a:pt x="1388872" y="243776"/>
                  </a:lnTo>
                  <a:lnTo>
                    <a:pt x="1130808" y="316242"/>
                  </a:lnTo>
                  <a:lnTo>
                    <a:pt x="1130808" y="256336"/>
                  </a:lnTo>
                  <a:lnTo>
                    <a:pt x="1150950" y="248069"/>
                  </a:lnTo>
                  <a:lnTo>
                    <a:pt x="1484909" y="178193"/>
                  </a:lnTo>
                  <a:lnTo>
                    <a:pt x="1484909" y="165239"/>
                  </a:lnTo>
                  <a:lnTo>
                    <a:pt x="1215275" y="221665"/>
                  </a:lnTo>
                  <a:lnTo>
                    <a:pt x="1616075" y="57213"/>
                  </a:lnTo>
                  <a:lnTo>
                    <a:pt x="1620189" y="62230"/>
                  </a:lnTo>
                  <a:lnTo>
                    <a:pt x="1621726" y="65951"/>
                  </a:lnTo>
                  <a:lnTo>
                    <a:pt x="1621726" y="16929"/>
                  </a:lnTo>
                  <a:lnTo>
                    <a:pt x="1600962" y="15367"/>
                  </a:lnTo>
                  <a:lnTo>
                    <a:pt x="1610575" y="38798"/>
                  </a:lnTo>
                  <a:lnTo>
                    <a:pt x="1602486" y="40640"/>
                  </a:lnTo>
                  <a:lnTo>
                    <a:pt x="1607693" y="46990"/>
                  </a:lnTo>
                  <a:lnTo>
                    <a:pt x="1147013" y="235953"/>
                  </a:lnTo>
                  <a:lnTo>
                    <a:pt x="1130808" y="239356"/>
                  </a:lnTo>
                  <a:lnTo>
                    <a:pt x="1130808" y="97917"/>
                  </a:lnTo>
                  <a:lnTo>
                    <a:pt x="1162558" y="97917"/>
                  </a:lnTo>
                  <a:lnTo>
                    <a:pt x="1156208" y="85217"/>
                  </a:lnTo>
                  <a:lnTo>
                    <a:pt x="1124585" y="21996"/>
                  </a:lnTo>
                  <a:lnTo>
                    <a:pt x="1124712" y="21717"/>
                  </a:lnTo>
                  <a:lnTo>
                    <a:pt x="1124483" y="21780"/>
                  </a:lnTo>
                  <a:lnTo>
                    <a:pt x="1118108" y="23241"/>
                  </a:lnTo>
                  <a:lnTo>
                    <a:pt x="1118108" y="97917"/>
                  </a:lnTo>
                  <a:lnTo>
                    <a:pt x="1118108" y="242011"/>
                  </a:lnTo>
                  <a:lnTo>
                    <a:pt x="1118108" y="261556"/>
                  </a:lnTo>
                  <a:lnTo>
                    <a:pt x="1118108" y="319798"/>
                  </a:lnTo>
                  <a:lnTo>
                    <a:pt x="668299" y="446112"/>
                  </a:lnTo>
                  <a:lnTo>
                    <a:pt x="1118108" y="261556"/>
                  </a:lnTo>
                  <a:lnTo>
                    <a:pt x="1118108" y="242011"/>
                  </a:lnTo>
                  <a:lnTo>
                    <a:pt x="1082675" y="249428"/>
                  </a:lnTo>
                  <a:lnTo>
                    <a:pt x="1082675" y="262356"/>
                  </a:lnTo>
                  <a:lnTo>
                    <a:pt x="600481" y="460146"/>
                  </a:lnTo>
                  <a:lnTo>
                    <a:pt x="759040" y="330060"/>
                  </a:lnTo>
                  <a:lnTo>
                    <a:pt x="1082675" y="262356"/>
                  </a:lnTo>
                  <a:lnTo>
                    <a:pt x="1082675" y="249428"/>
                  </a:lnTo>
                  <a:lnTo>
                    <a:pt x="780161" y="312737"/>
                  </a:lnTo>
                  <a:lnTo>
                    <a:pt x="1069886" y="75031"/>
                  </a:lnTo>
                  <a:lnTo>
                    <a:pt x="1087234" y="96164"/>
                  </a:lnTo>
                  <a:lnTo>
                    <a:pt x="1086358" y="97917"/>
                  </a:lnTo>
                  <a:lnTo>
                    <a:pt x="1088682" y="97917"/>
                  </a:lnTo>
                  <a:lnTo>
                    <a:pt x="1090041" y="99568"/>
                  </a:lnTo>
                  <a:lnTo>
                    <a:pt x="1090764" y="97917"/>
                  </a:lnTo>
                  <a:lnTo>
                    <a:pt x="1118108" y="97917"/>
                  </a:lnTo>
                  <a:lnTo>
                    <a:pt x="1118108" y="23241"/>
                  </a:lnTo>
                  <a:lnTo>
                    <a:pt x="1041654" y="40640"/>
                  </a:lnTo>
                  <a:lnTo>
                    <a:pt x="1061808" y="65201"/>
                  </a:lnTo>
                  <a:lnTo>
                    <a:pt x="753237" y="318363"/>
                  </a:lnTo>
                  <a:lnTo>
                    <a:pt x="732129" y="322783"/>
                  </a:lnTo>
                  <a:lnTo>
                    <a:pt x="732129" y="335686"/>
                  </a:lnTo>
                  <a:lnTo>
                    <a:pt x="569976" y="468731"/>
                  </a:lnTo>
                  <a:lnTo>
                    <a:pt x="569976" y="369608"/>
                  </a:lnTo>
                  <a:lnTo>
                    <a:pt x="732129" y="335686"/>
                  </a:lnTo>
                  <a:lnTo>
                    <a:pt x="732129" y="322783"/>
                  </a:lnTo>
                  <a:lnTo>
                    <a:pt x="569976" y="356717"/>
                  </a:lnTo>
                  <a:lnTo>
                    <a:pt x="569976" y="97917"/>
                  </a:lnTo>
                  <a:lnTo>
                    <a:pt x="601726" y="97917"/>
                  </a:lnTo>
                  <a:lnTo>
                    <a:pt x="595376" y="85217"/>
                  </a:lnTo>
                  <a:lnTo>
                    <a:pt x="563626" y="21717"/>
                  </a:lnTo>
                  <a:lnTo>
                    <a:pt x="525526" y="97917"/>
                  </a:lnTo>
                  <a:lnTo>
                    <a:pt x="557276" y="97917"/>
                  </a:lnTo>
                  <a:lnTo>
                    <a:pt x="557276" y="359371"/>
                  </a:lnTo>
                  <a:lnTo>
                    <a:pt x="0" y="475996"/>
                  </a:lnTo>
                  <a:lnTo>
                    <a:pt x="2540" y="488315"/>
                  </a:lnTo>
                  <a:lnTo>
                    <a:pt x="557276" y="372262"/>
                  </a:lnTo>
                  <a:lnTo>
                    <a:pt x="557276" y="482092"/>
                  </a:lnTo>
                  <a:lnTo>
                    <a:pt x="563562" y="482092"/>
                  </a:lnTo>
                  <a:lnTo>
                    <a:pt x="563638" y="482244"/>
                  </a:lnTo>
                  <a:lnTo>
                    <a:pt x="565404" y="488315"/>
                  </a:lnTo>
                  <a:lnTo>
                    <a:pt x="1118108" y="333057"/>
                  </a:lnTo>
                  <a:lnTo>
                    <a:pt x="1118108" y="482092"/>
                  </a:lnTo>
                  <a:lnTo>
                    <a:pt x="1124394" y="482092"/>
                  </a:lnTo>
                  <a:lnTo>
                    <a:pt x="1126998" y="487934"/>
                  </a:lnTo>
                  <a:lnTo>
                    <a:pt x="1678940" y="252285"/>
                  </a:lnTo>
                  <a:lnTo>
                    <a:pt x="1678940" y="482092"/>
                  </a:lnTo>
                  <a:lnTo>
                    <a:pt x="1685226" y="482092"/>
                  </a:lnTo>
                  <a:lnTo>
                    <a:pt x="1689481" y="486918"/>
                  </a:lnTo>
                  <a:lnTo>
                    <a:pt x="2145284" y="81153"/>
                  </a:lnTo>
                  <a:lnTo>
                    <a:pt x="2147697" y="86741"/>
                  </a:lnTo>
                  <a:lnTo>
                    <a:pt x="2152891" y="80606"/>
                  </a:lnTo>
                  <a:lnTo>
                    <a:pt x="2165439" y="94691"/>
                  </a:lnTo>
                  <a:lnTo>
                    <a:pt x="2163826" y="97917"/>
                  </a:lnTo>
                  <a:lnTo>
                    <a:pt x="2168321" y="97917"/>
                  </a:lnTo>
                  <a:lnTo>
                    <a:pt x="2170938" y="100838"/>
                  </a:lnTo>
                  <a:lnTo>
                    <a:pt x="2172093" y="97917"/>
                  </a:lnTo>
                  <a:lnTo>
                    <a:pt x="2195576" y="97917"/>
                  </a:lnTo>
                  <a:lnTo>
                    <a:pt x="2195576" y="482092"/>
                  </a:lnTo>
                  <a:lnTo>
                    <a:pt x="2208276" y="482092"/>
                  </a:lnTo>
                  <a:lnTo>
                    <a:pt x="2208276" y="97917"/>
                  </a:lnTo>
                  <a:lnTo>
                    <a:pt x="2240026" y="9791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4" name="object 44"/>
            <p:cNvSpPr/>
            <p:nvPr/>
          </p:nvSpPr>
          <p:spPr>
            <a:xfrm>
              <a:off x="8042148" y="2862072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310896" y="0"/>
                  </a:moveTo>
                  <a:lnTo>
                    <a:pt x="32003" y="0"/>
                  </a:lnTo>
                  <a:lnTo>
                    <a:pt x="19556" y="2518"/>
                  </a:lnTo>
                  <a:lnTo>
                    <a:pt x="9382" y="9382"/>
                  </a:lnTo>
                  <a:lnTo>
                    <a:pt x="2518" y="19556"/>
                  </a:lnTo>
                  <a:lnTo>
                    <a:pt x="0" y="32003"/>
                  </a:lnTo>
                  <a:lnTo>
                    <a:pt x="0" y="160019"/>
                  </a:lnTo>
                  <a:lnTo>
                    <a:pt x="2518" y="172467"/>
                  </a:lnTo>
                  <a:lnTo>
                    <a:pt x="9382" y="182641"/>
                  </a:lnTo>
                  <a:lnTo>
                    <a:pt x="19556" y="189505"/>
                  </a:lnTo>
                  <a:lnTo>
                    <a:pt x="32003" y="192024"/>
                  </a:lnTo>
                  <a:lnTo>
                    <a:pt x="310896" y="192024"/>
                  </a:lnTo>
                  <a:lnTo>
                    <a:pt x="323343" y="189505"/>
                  </a:lnTo>
                  <a:lnTo>
                    <a:pt x="333517" y="182641"/>
                  </a:lnTo>
                  <a:lnTo>
                    <a:pt x="340381" y="172467"/>
                  </a:lnTo>
                  <a:lnTo>
                    <a:pt x="342900" y="160019"/>
                  </a:lnTo>
                  <a:lnTo>
                    <a:pt x="342900" y="32003"/>
                  </a:lnTo>
                  <a:lnTo>
                    <a:pt x="340381" y="19556"/>
                  </a:lnTo>
                  <a:lnTo>
                    <a:pt x="333517" y="9382"/>
                  </a:lnTo>
                  <a:lnTo>
                    <a:pt x="323343" y="2518"/>
                  </a:lnTo>
                  <a:lnTo>
                    <a:pt x="310896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5" name="object 45"/>
            <p:cNvSpPr/>
            <p:nvPr/>
          </p:nvSpPr>
          <p:spPr>
            <a:xfrm>
              <a:off x="8042148" y="2862072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0" y="32003"/>
                  </a:moveTo>
                  <a:lnTo>
                    <a:pt x="2518" y="19556"/>
                  </a:lnTo>
                  <a:lnTo>
                    <a:pt x="9382" y="9382"/>
                  </a:lnTo>
                  <a:lnTo>
                    <a:pt x="19556" y="2518"/>
                  </a:lnTo>
                  <a:lnTo>
                    <a:pt x="32003" y="0"/>
                  </a:lnTo>
                  <a:lnTo>
                    <a:pt x="310896" y="0"/>
                  </a:lnTo>
                  <a:lnTo>
                    <a:pt x="323343" y="2518"/>
                  </a:lnTo>
                  <a:lnTo>
                    <a:pt x="333517" y="9382"/>
                  </a:lnTo>
                  <a:lnTo>
                    <a:pt x="340381" y="19556"/>
                  </a:lnTo>
                  <a:lnTo>
                    <a:pt x="342900" y="32003"/>
                  </a:lnTo>
                  <a:lnTo>
                    <a:pt x="342900" y="160019"/>
                  </a:lnTo>
                  <a:lnTo>
                    <a:pt x="340381" y="172467"/>
                  </a:lnTo>
                  <a:lnTo>
                    <a:pt x="333517" y="182641"/>
                  </a:lnTo>
                  <a:lnTo>
                    <a:pt x="323343" y="189505"/>
                  </a:lnTo>
                  <a:lnTo>
                    <a:pt x="310896" y="192024"/>
                  </a:lnTo>
                  <a:lnTo>
                    <a:pt x="32003" y="192024"/>
                  </a:lnTo>
                  <a:lnTo>
                    <a:pt x="19556" y="189505"/>
                  </a:lnTo>
                  <a:lnTo>
                    <a:pt x="9382" y="182641"/>
                  </a:lnTo>
                  <a:lnTo>
                    <a:pt x="2518" y="172467"/>
                  </a:lnTo>
                  <a:lnTo>
                    <a:pt x="0" y="160019"/>
                  </a:lnTo>
                  <a:lnTo>
                    <a:pt x="0" y="32003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6" name="object 46"/>
            <p:cNvSpPr/>
            <p:nvPr/>
          </p:nvSpPr>
          <p:spPr>
            <a:xfrm>
              <a:off x="8587740" y="2868168"/>
              <a:ext cx="344805" cy="192405"/>
            </a:xfrm>
            <a:custGeom>
              <a:avLst/>
              <a:gdLst/>
              <a:ahLst/>
              <a:cxnLst/>
              <a:rect l="l" t="t" r="r" b="b"/>
              <a:pathLst>
                <a:path w="344804" h="192405">
                  <a:moveTo>
                    <a:pt x="312419" y="0"/>
                  </a:moveTo>
                  <a:lnTo>
                    <a:pt x="32003" y="0"/>
                  </a:lnTo>
                  <a:lnTo>
                    <a:pt x="19556" y="2518"/>
                  </a:lnTo>
                  <a:lnTo>
                    <a:pt x="9382" y="9382"/>
                  </a:lnTo>
                  <a:lnTo>
                    <a:pt x="2518" y="19556"/>
                  </a:lnTo>
                  <a:lnTo>
                    <a:pt x="0" y="32004"/>
                  </a:lnTo>
                  <a:lnTo>
                    <a:pt x="0" y="160020"/>
                  </a:lnTo>
                  <a:lnTo>
                    <a:pt x="2518" y="172467"/>
                  </a:lnTo>
                  <a:lnTo>
                    <a:pt x="9382" y="182641"/>
                  </a:lnTo>
                  <a:lnTo>
                    <a:pt x="19556" y="189505"/>
                  </a:lnTo>
                  <a:lnTo>
                    <a:pt x="32003" y="192024"/>
                  </a:lnTo>
                  <a:lnTo>
                    <a:pt x="312419" y="192024"/>
                  </a:lnTo>
                  <a:lnTo>
                    <a:pt x="324867" y="189505"/>
                  </a:lnTo>
                  <a:lnTo>
                    <a:pt x="335041" y="182641"/>
                  </a:lnTo>
                  <a:lnTo>
                    <a:pt x="341905" y="172467"/>
                  </a:lnTo>
                  <a:lnTo>
                    <a:pt x="344424" y="160020"/>
                  </a:lnTo>
                  <a:lnTo>
                    <a:pt x="344424" y="32004"/>
                  </a:lnTo>
                  <a:lnTo>
                    <a:pt x="341905" y="19556"/>
                  </a:lnTo>
                  <a:lnTo>
                    <a:pt x="335041" y="9382"/>
                  </a:lnTo>
                  <a:lnTo>
                    <a:pt x="324867" y="2518"/>
                  </a:lnTo>
                  <a:lnTo>
                    <a:pt x="312419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7" name="object 47"/>
            <p:cNvSpPr/>
            <p:nvPr/>
          </p:nvSpPr>
          <p:spPr>
            <a:xfrm>
              <a:off x="8587740" y="2868168"/>
              <a:ext cx="344805" cy="192405"/>
            </a:xfrm>
            <a:custGeom>
              <a:avLst/>
              <a:gdLst/>
              <a:ahLst/>
              <a:cxnLst/>
              <a:rect l="l" t="t" r="r" b="b"/>
              <a:pathLst>
                <a:path w="344804" h="192405">
                  <a:moveTo>
                    <a:pt x="0" y="32004"/>
                  </a:moveTo>
                  <a:lnTo>
                    <a:pt x="2518" y="19556"/>
                  </a:lnTo>
                  <a:lnTo>
                    <a:pt x="9382" y="9382"/>
                  </a:lnTo>
                  <a:lnTo>
                    <a:pt x="19556" y="2518"/>
                  </a:lnTo>
                  <a:lnTo>
                    <a:pt x="32003" y="0"/>
                  </a:lnTo>
                  <a:lnTo>
                    <a:pt x="312419" y="0"/>
                  </a:lnTo>
                  <a:lnTo>
                    <a:pt x="324867" y="2518"/>
                  </a:lnTo>
                  <a:lnTo>
                    <a:pt x="335041" y="9382"/>
                  </a:lnTo>
                  <a:lnTo>
                    <a:pt x="341905" y="19556"/>
                  </a:lnTo>
                  <a:lnTo>
                    <a:pt x="344424" y="32004"/>
                  </a:lnTo>
                  <a:lnTo>
                    <a:pt x="344424" y="160020"/>
                  </a:lnTo>
                  <a:lnTo>
                    <a:pt x="341905" y="172467"/>
                  </a:lnTo>
                  <a:lnTo>
                    <a:pt x="335041" y="182641"/>
                  </a:lnTo>
                  <a:lnTo>
                    <a:pt x="324867" y="189505"/>
                  </a:lnTo>
                  <a:lnTo>
                    <a:pt x="312419" y="192024"/>
                  </a:lnTo>
                  <a:lnTo>
                    <a:pt x="32003" y="192024"/>
                  </a:lnTo>
                  <a:lnTo>
                    <a:pt x="19556" y="189505"/>
                  </a:lnTo>
                  <a:lnTo>
                    <a:pt x="9382" y="182641"/>
                  </a:lnTo>
                  <a:lnTo>
                    <a:pt x="2518" y="172467"/>
                  </a:lnTo>
                  <a:lnTo>
                    <a:pt x="0" y="160020"/>
                  </a:lnTo>
                  <a:lnTo>
                    <a:pt x="0" y="32004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8" name="object 48"/>
            <p:cNvSpPr/>
            <p:nvPr/>
          </p:nvSpPr>
          <p:spPr>
            <a:xfrm>
              <a:off x="9154668" y="2860548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312165" y="0"/>
                  </a:moveTo>
                  <a:lnTo>
                    <a:pt x="32257" y="0"/>
                  </a:lnTo>
                  <a:lnTo>
                    <a:pt x="19716" y="2539"/>
                  </a:lnTo>
                  <a:lnTo>
                    <a:pt x="9461" y="9461"/>
                  </a:lnTo>
                  <a:lnTo>
                    <a:pt x="2540" y="19716"/>
                  </a:lnTo>
                  <a:lnTo>
                    <a:pt x="0" y="32257"/>
                  </a:lnTo>
                  <a:lnTo>
                    <a:pt x="0" y="161289"/>
                  </a:lnTo>
                  <a:lnTo>
                    <a:pt x="2540" y="173831"/>
                  </a:lnTo>
                  <a:lnTo>
                    <a:pt x="9461" y="184086"/>
                  </a:lnTo>
                  <a:lnTo>
                    <a:pt x="19716" y="191008"/>
                  </a:lnTo>
                  <a:lnTo>
                    <a:pt x="32257" y="193548"/>
                  </a:lnTo>
                  <a:lnTo>
                    <a:pt x="312165" y="193548"/>
                  </a:lnTo>
                  <a:lnTo>
                    <a:pt x="324707" y="191008"/>
                  </a:lnTo>
                  <a:lnTo>
                    <a:pt x="334962" y="184086"/>
                  </a:lnTo>
                  <a:lnTo>
                    <a:pt x="341883" y="173831"/>
                  </a:lnTo>
                  <a:lnTo>
                    <a:pt x="344424" y="161289"/>
                  </a:lnTo>
                  <a:lnTo>
                    <a:pt x="344424" y="32257"/>
                  </a:lnTo>
                  <a:lnTo>
                    <a:pt x="341883" y="19716"/>
                  </a:lnTo>
                  <a:lnTo>
                    <a:pt x="334962" y="9461"/>
                  </a:lnTo>
                  <a:lnTo>
                    <a:pt x="324707" y="2539"/>
                  </a:lnTo>
                  <a:lnTo>
                    <a:pt x="31216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9" name="object 49"/>
            <p:cNvSpPr/>
            <p:nvPr/>
          </p:nvSpPr>
          <p:spPr>
            <a:xfrm>
              <a:off x="9154668" y="2860548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0" y="32257"/>
                  </a:moveTo>
                  <a:lnTo>
                    <a:pt x="2540" y="19716"/>
                  </a:lnTo>
                  <a:lnTo>
                    <a:pt x="9461" y="9461"/>
                  </a:lnTo>
                  <a:lnTo>
                    <a:pt x="19716" y="2539"/>
                  </a:lnTo>
                  <a:lnTo>
                    <a:pt x="32257" y="0"/>
                  </a:lnTo>
                  <a:lnTo>
                    <a:pt x="312165" y="0"/>
                  </a:lnTo>
                  <a:lnTo>
                    <a:pt x="324707" y="2539"/>
                  </a:lnTo>
                  <a:lnTo>
                    <a:pt x="334962" y="9461"/>
                  </a:lnTo>
                  <a:lnTo>
                    <a:pt x="341883" y="19716"/>
                  </a:lnTo>
                  <a:lnTo>
                    <a:pt x="344424" y="32257"/>
                  </a:lnTo>
                  <a:lnTo>
                    <a:pt x="344424" y="161289"/>
                  </a:lnTo>
                  <a:lnTo>
                    <a:pt x="341883" y="173831"/>
                  </a:lnTo>
                  <a:lnTo>
                    <a:pt x="334962" y="184086"/>
                  </a:lnTo>
                  <a:lnTo>
                    <a:pt x="324707" y="191008"/>
                  </a:lnTo>
                  <a:lnTo>
                    <a:pt x="312165" y="193548"/>
                  </a:lnTo>
                  <a:lnTo>
                    <a:pt x="32257" y="193548"/>
                  </a:lnTo>
                  <a:lnTo>
                    <a:pt x="19716" y="191008"/>
                  </a:lnTo>
                  <a:lnTo>
                    <a:pt x="9461" y="184086"/>
                  </a:lnTo>
                  <a:lnTo>
                    <a:pt x="2540" y="173831"/>
                  </a:lnTo>
                  <a:lnTo>
                    <a:pt x="0" y="161289"/>
                  </a:lnTo>
                  <a:lnTo>
                    <a:pt x="0" y="32257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50" name="object 50"/>
            <p:cNvSpPr/>
            <p:nvPr/>
          </p:nvSpPr>
          <p:spPr>
            <a:xfrm>
              <a:off x="9648444" y="2860548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312165" y="0"/>
                  </a:moveTo>
                  <a:lnTo>
                    <a:pt x="32257" y="0"/>
                  </a:lnTo>
                  <a:lnTo>
                    <a:pt x="19716" y="2539"/>
                  </a:lnTo>
                  <a:lnTo>
                    <a:pt x="9461" y="9461"/>
                  </a:lnTo>
                  <a:lnTo>
                    <a:pt x="2540" y="19716"/>
                  </a:lnTo>
                  <a:lnTo>
                    <a:pt x="0" y="32257"/>
                  </a:lnTo>
                  <a:lnTo>
                    <a:pt x="0" y="161289"/>
                  </a:lnTo>
                  <a:lnTo>
                    <a:pt x="2540" y="173831"/>
                  </a:lnTo>
                  <a:lnTo>
                    <a:pt x="9461" y="184086"/>
                  </a:lnTo>
                  <a:lnTo>
                    <a:pt x="19716" y="191008"/>
                  </a:lnTo>
                  <a:lnTo>
                    <a:pt x="32257" y="193548"/>
                  </a:lnTo>
                  <a:lnTo>
                    <a:pt x="312165" y="193548"/>
                  </a:lnTo>
                  <a:lnTo>
                    <a:pt x="324707" y="191008"/>
                  </a:lnTo>
                  <a:lnTo>
                    <a:pt x="334962" y="184086"/>
                  </a:lnTo>
                  <a:lnTo>
                    <a:pt x="341883" y="173831"/>
                  </a:lnTo>
                  <a:lnTo>
                    <a:pt x="344424" y="161289"/>
                  </a:lnTo>
                  <a:lnTo>
                    <a:pt x="344424" y="32257"/>
                  </a:lnTo>
                  <a:lnTo>
                    <a:pt x="341883" y="19716"/>
                  </a:lnTo>
                  <a:lnTo>
                    <a:pt x="334962" y="9461"/>
                  </a:lnTo>
                  <a:lnTo>
                    <a:pt x="324707" y="2539"/>
                  </a:lnTo>
                  <a:lnTo>
                    <a:pt x="31216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51" name="object 51"/>
            <p:cNvSpPr/>
            <p:nvPr/>
          </p:nvSpPr>
          <p:spPr>
            <a:xfrm>
              <a:off x="9648444" y="2860548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0" y="32257"/>
                  </a:moveTo>
                  <a:lnTo>
                    <a:pt x="2540" y="19716"/>
                  </a:lnTo>
                  <a:lnTo>
                    <a:pt x="9461" y="9461"/>
                  </a:lnTo>
                  <a:lnTo>
                    <a:pt x="19716" y="2539"/>
                  </a:lnTo>
                  <a:lnTo>
                    <a:pt x="32257" y="0"/>
                  </a:lnTo>
                  <a:lnTo>
                    <a:pt x="312165" y="0"/>
                  </a:lnTo>
                  <a:lnTo>
                    <a:pt x="324707" y="2539"/>
                  </a:lnTo>
                  <a:lnTo>
                    <a:pt x="334962" y="9461"/>
                  </a:lnTo>
                  <a:lnTo>
                    <a:pt x="341883" y="19716"/>
                  </a:lnTo>
                  <a:lnTo>
                    <a:pt x="344424" y="32257"/>
                  </a:lnTo>
                  <a:lnTo>
                    <a:pt x="344424" y="161289"/>
                  </a:lnTo>
                  <a:lnTo>
                    <a:pt x="341883" y="173831"/>
                  </a:lnTo>
                  <a:lnTo>
                    <a:pt x="334962" y="184086"/>
                  </a:lnTo>
                  <a:lnTo>
                    <a:pt x="324707" y="191008"/>
                  </a:lnTo>
                  <a:lnTo>
                    <a:pt x="312165" y="193548"/>
                  </a:lnTo>
                  <a:lnTo>
                    <a:pt x="32257" y="193548"/>
                  </a:lnTo>
                  <a:lnTo>
                    <a:pt x="19716" y="191008"/>
                  </a:lnTo>
                  <a:lnTo>
                    <a:pt x="9461" y="184086"/>
                  </a:lnTo>
                  <a:lnTo>
                    <a:pt x="2540" y="173831"/>
                  </a:lnTo>
                  <a:lnTo>
                    <a:pt x="0" y="161289"/>
                  </a:lnTo>
                  <a:lnTo>
                    <a:pt x="0" y="32257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5562819" y="5048742"/>
            <a:ext cx="3758803" cy="874550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692562">
              <a:spcBef>
                <a:spcPts val="87"/>
              </a:spcBef>
              <a:tabLst>
                <a:tab pos="1156192" algn="l"/>
                <a:tab pos="1590485" algn="l"/>
                <a:tab pos="2071402" algn="l"/>
                <a:tab pos="2461689" algn="l"/>
              </a:tabLst>
            </a:pPr>
            <a:r>
              <a:rPr sz="2847" spc="-36" baseline="1207" dirty="0">
                <a:latin typeface="Cambria Math"/>
                <a:cs typeface="Cambria Math"/>
              </a:rPr>
              <a:t>𝑤</a:t>
            </a:r>
            <a:r>
              <a:rPr sz="2042" spc="-36" baseline="-13468" dirty="0">
                <a:latin typeface="Cambria Math"/>
                <a:cs typeface="Cambria Math"/>
              </a:rPr>
              <a:t>1	</a:t>
            </a:r>
            <a:r>
              <a:rPr sz="1898" spc="-9" dirty="0">
                <a:latin typeface="Cambria Math"/>
                <a:cs typeface="Cambria Math"/>
              </a:rPr>
              <a:t>𝑤</a:t>
            </a:r>
            <a:r>
              <a:rPr sz="2042" spc="-12" baseline="-15151" dirty="0">
                <a:latin typeface="Cambria Math"/>
                <a:cs typeface="Cambria Math"/>
              </a:rPr>
              <a:t>2	</a:t>
            </a:r>
            <a:r>
              <a:rPr sz="1898" spc="-9" dirty="0">
                <a:latin typeface="Cambria Math"/>
                <a:cs typeface="Cambria Math"/>
              </a:rPr>
              <a:t>𝑤</a:t>
            </a:r>
            <a:r>
              <a:rPr sz="2042" spc="-12" baseline="-15151" dirty="0">
                <a:latin typeface="Cambria Math"/>
                <a:cs typeface="Cambria Math"/>
              </a:rPr>
              <a:t>3	</a:t>
            </a:r>
            <a:r>
              <a:rPr sz="1898" spc="-37" dirty="0">
                <a:latin typeface="Cambria Math"/>
                <a:cs typeface="Cambria Math"/>
              </a:rPr>
              <a:t>𝑤</a:t>
            </a:r>
            <a:r>
              <a:rPr sz="2042" spc="-55" baseline="-15151" dirty="0">
                <a:latin typeface="Cambria Math"/>
                <a:cs typeface="Cambria Math"/>
              </a:rPr>
              <a:t>4	</a:t>
            </a:r>
            <a:r>
              <a:rPr sz="2847" spc="-12" baseline="1207" dirty="0">
                <a:latin typeface="Cambria Math"/>
                <a:cs typeface="Cambria Math"/>
              </a:rPr>
              <a:t>𝑤</a:t>
            </a:r>
            <a:r>
              <a:rPr sz="2042" spc="-12" baseline="-13468" dirty="0">
                <a:latin typeface="Cambria Math"/>
                <a:cs typeface="Cambria Math"/>
              </a:rPr>
              <a:t>5</a:t>
            </a:r>
            <a:endParaRPr sz="2042" baseline="-13468">
              <a:latin typeface="Cambria Math"/>
              <a:cs typeface="Cambria Math"/>
            </a:endParaRPr>
          </a:p>
          <a:p>
            <a:pPr>
              <a:spcBef>
                <a:spcPts val="29"/>
              </a:spcBef>
            </a:pPr>
            <a:endParaRPr sz="2228">
              <a:latin typeface="Cambria Math"/>
              <a:cs typeface="Cambria Math"/>
            </a:endParaRPr>
          </a:p>
          <a:p>
            <a:pPr marL="31433"/>
            <a:r>
              <a:rPr sz="1485" spc="-9" dirty="0">
                <a:solidFill>
                  <a:srgbClr val="175E53"/>
                </a:solidFill>
                <a:latin typeface="Calibri"/>
                <a:cs typeface="Calibri"/>
              </a:rPr>
              <a:t>[Note </a:t>
            </a:r>
            <a:r>
              <a:rPr sz="1485" spc="-4" dirty="0">
                <a:solidFill>
                  <a:srgbClr val="175E53"/>
                </a:solidFill>
                <a:latin typeface="Calibri"/>
                <a:cs typeface="Calibri"/>
              </a:rPr>
              <a:t>how </a:t>
            </a:r>
            <a:r>
              <a:rPr sz="1485" dirty="0">
                <a:solidFill>
                  <a:srgbClr val="175E53"/>
                </a:solidFill>
                <a:latin typeface="Calibri"/>
                <a:cs typeface="Calibri"/>
              </a:rPr>
              <a:t>the </a:t>
            </a:r>
            <a:r>
              <a:rPr sz="1485" spc="-4" dirty="0">
                <a:solidFill>
                  <a:srgbClr val="175E53"/>
                </a:solidFill>
                <a:latin typeface="Calibri"/>
                <a:cs typeface="Calibri"/>
              </a:rPr>
              <a:t>linear </a:t>
            </a:r>
            <a:r>
              <a:rPr sz="1485" spc="-12" dirty="0">
                <a:solidFill>
                  <a:srgbClr val="175E53"/>
                </a:solidFill>
                <a:latin typeface="Calibri"/>
                <a:cs typeface="Calibri"/>
              </a:rPr>
              <a:t>layer </a:t>
            </a:r>
            <a:r>
              <a:rPr sz="1485" spc="-4" dirty="0">
                <a:solidFill>
                  <a:srgbClr val="175E53"/>
                </a:solidFill>
                <a:latin typeface="Calibri"/>
                <a:cs typeface="Calibri"/>
              </a:rPr>
              <a:t>has been</a:t>
            </a:r>
            <a:r>
              <a:rPr sz="1485" spc="7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485" spc="-9" dirty="0">
                <a:solidFill>
                  <a:srgbClr val="175E53"/>
                </a:solidFill>
                <a:latin typeface="Calibri"/>
                <a:cs typeface="Calibri"/>
              </a:rPr>
              <a:t>pretrained.]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AD21895-7B06-42E3-8D61-4EDDD0F31773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57" name="Title 42">
            <a:extLst>
              <a:ext uri="{FF2B5EF4-FFF2-40B4-BE49-F238E27FC236}">
                <a16:creationId xmlns:a16="http://schemas.microsoft.com/office/drawing/2014/main" id="{A982528F-3BB0-42CC-A701-F537141E1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93" y="252254"/>
            <a:ext cx="9190514" cy="1004093"/>
          </a:xfrm>
        </p:spPr>
        <p:txBody>
          <a:bodyPr/>
          <a:lstStyle/>
          <a:p>
            <a:r>
              <a:rPr lang="en-US" sz="3520" spc="-4" dirty="0">
                <a:latin typeface="Calibri"/>
                <a:cs typeface="Calibri"/>
              </a:rPr>
              <a:t>Pretraining</a:t>
            </a:r>
            <a:r>
              <a:rPr lang="en-US" sz="3520" spc="-9" dirty="0">
                <a:latin typeface="Calibri"/>
                <a:cs typeface="Calibri"/>
              </a:rPr>
              <a:t> </a:t>
            </a:r>
            <a:r>
              <a:rPr lang="en-US" sz="3520" spc="-4" dirty="0">
                <a:latin typeface="Calibri"/>
                <a:cs typeface="Calibri"/>
              </a:rPr>
              <a:t>decoders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5122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00157" y="1954024"/>
            <a:ext cx="8477869" cy="2790027"/>
          </a:xfrm>
          <a:prstGeom prst="rect">
            <a:avLst/>
          </a:prstGeom>
        </p:spPr>
        <p:txBody>
          <a:bodyPr vert="horz" wrap="square" lIns="0" tIns="68104" rIns="0" bIns="0" rtlCol="0">
            <a:spAutoFit/>
          </a:bodyPr>
          <a:lstStyle/>
          <a:p>
            <a:pPr marL="10478">
              <a:spcBef>
                <a:spcPts val="537"/>
              </a:spcBef>
            </a:pPr>
            <a:r>
              <a:rPr sz="1898" spc="-4" dirty="0">
                <a:latin typeface="Calibri"/>
                <a:cs typeface="Calibri"/>
              </a:rPr>
              <a:t>2018’s GPT </a:t>
            </a:r>
            <a:r>
              <a:rPr sz="1898" dirty="0">
                <a:latin typeface="Calibri"/>
                <a:cs typeface="Calibri"/>
              </a:rPr>
              <a:t>was a </a:t>
            </a:r>
            <a:r>
              <a:rPr sz="1898" spc="-4" dirty="0">
                <a:latin typeface="Calibri"/>
                <a:cs typeface="Calibri"/>
              </a:rPr>
              <a:t>big success in </a:t>
            </a:r>
            <a:r>
              <a:rPr sz="1898" dirty="0">
                <a:latin typeface="Calibri"/>
                <a:cs typeface="Calibri"/>
              </a:rPr>
              <a:t>pretraining a</a:t>
            </a:r>
            <a:r>
              <a:rPr sz="1898" spc="25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decoder!</a:t>
            </a:r>
            <a:endParaRPr sz="1898">
              <a:latin typeface="Calibri"/>
              <a:cs typeface="Calibri"/>
            </a:endParaRPr>
          </a:p>
          <a:p>
            <a:pPr marL="293370" indent="-282893">
              <a:spcBef>
                <a:spcPts val="454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1898" spc="-4" dirty="0">
                <a:latin typeface="Calibri"/>
                <a:cs typeface="Calibri"/>
              </a:rPr>
              <a:t>Transformer </a:t>
            </a:r>
            <a:r>
              <a:rPr sz="1898" dirty="0">
                <a:latin typeface="Calibri"/>
                <a:cs typeface="Calibri"/>
              </a:rPr>
              <a:t>decoder </a:t>
            </a:r>
            <a:r>
              <a:rPr sz="1898" spc="-4" dirty="0">
                <a:latin typeface="Calibri"/>
                <a:cs typeface="Calibri"/>
              </a:rPr>
              <a:t>with </a:t>
            </a:r>
            <a:r>
              <a:rPr sz="1898" dirty="0">
                <a:latin typeface="Calibri"/>
                <a:cs typeface="Calibri"/>
              </a:rPr>
              <a:t>12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layers.</a:t>
            </a:r>
            <a:endParaRPr sz="1898">
              <a:latin typeface="Calibri"/>
              <a:cs typeface="Calibri"/>
            </a:endParaRPr>
          </a:p>
          <a:p>
            <a:pPr marL="293370" indent="-282893">
              <a:spcBef>
                <a:spcPts val="458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1898" spc="-4" dirty="0">
                <a:latin typeface="Calibri"/>
                <a:cs typeface="Calibri"/>
              </a:rPr>
              <a:t>768-dimensional hidden states, 3072-dimensional </a:t>
            </a:r>
            <a:r>
              <a:rPr sz="1898" dirty="0">
                <a:latin typeface="Calibri"/>
                <a:cs typeface="Calibri"/>
              </a:rPr>
              <a:t>feed-forward </a:t>
            </a:r>
            <a:r>
              <a:rPr sz="1898" spc="-4" dirty="0">
                <a:latin typeface="Calibri"/>
                <a:cs typeface="Calibri"/>
              </a:rPr>
              <a:t>hidden</a:t>
            </a:r>
            <a:r>
              <a:rPr sz="1898" spc="-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layers.</a:t>
            </a:r>
            <a:endParaRPr sz="1898">
              <a:latin typeface="Calibri"/>
              <a:cs typeface="Calibri"/>
            </a:endParaRPr>
          </a:p>
          <a:p>
            <a:pPr marL="293370" indent="-282893">
              <a:spcBef>
                <a:spcPts val="458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1898" spc="-4" dirty="0">
                <a:latin typeface="Calibri"/>
                <a:cs typeface="Calibri"/>
              </a:rPr>
              <a:t>Byte-pair </a:t>
            </a:r>
            <a:r>
              <a:rPr sz="1898" dirty="0">
                <a:latin typeface="Calibri"/>
                <a:cs typeface="Calibri"/>
              </a:rPr>
              <a:t>encoding </a:t>
            </a:r>
            <a:r>
              <a:rPr sz="1898" spc="-4" dirty="0">
                <a:latin typeface="Calibri"/>
                <a:cs typeface="Calibri"/>
              </a:rPr>
              <a:t>with 40,000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merges</a:t>
            </a:r>
            <a:endParaRPr sz="1898">
              <a:latin typeface="Calibri"/>
              <a:cs typeface="Calibri"/>
            </a:endParaRPr>
          </a:p>
          <a:p>
            <a:pPr marL="293370" indent="-282893">
              <a:spcBef>
                <a:spcPts val="454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1898" spc="-4" dirty="0">
                <a:latin typeface="Calibri"/>
                <a:cs typeface="Calibri"/>
              </a:rPr>
              <a:t>Trained on BooksCorpus: </a:t>
            </a:r>
            <a:r>
              <a:rPr sz="1898" dirty="0">
                <a:latin typeface="Calibri"/>
                <a:cs typeface="Calibri"/>
              </a:rPr>
              <a:t>over </a:t>
            </a:r>
            <a:r>
              <a:rPr sz="1898" spc="-4" dirty="0">
                <a:latin typeface="Calibri"/>
                <a:cs typeface="Calibri"/>
              </a:rPr>
              <a:t>7000 unique</a:t>
            </a:r>
            <a:r>
              <a:rPr sz="1898" spc="21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books.</a:t>
            </a:r>
            <a:endParaRPr sz="1898">
              <a:latin typeface="Calibri"/>
              <a:cs typeface="Calibri"/>
            </a:endParaRPr>
          </a:p>
          <a:p>
            <a:pPr marL="576263" lvl="1" indent="-189119">
              <a:spcBef>
                <a:spcPts val="458"/>
              </a:spcBef>
              <a:buClr>
                <a:srgbClr val="007B92"/>
              </a:buClr>
              <a:buFont typeface="Times New Roman"/>
              <a:buChar char="•"/>
              <a:tabLst>
                <a:tab pos="576263" algn="l"/>
              </a:tabLst>
            </a:pPr>
            <a:r>
              <a:rPr sz="1898" spc="-4" dirty="0">
                <a:latin typeface="Calibri"/>
                <a:cs typeface="Calibri"/>
              </a:rPr>
              <a:t>Contains </a:t>
            </a:r>
            <a:r>
              <a:rPr sz="1898" dirty="0">
                <a:latin typeface="Calibri"/>
                <a:cs typeface="Calibri"/>
              </a:rPr>
              <a:t>long spans of contiguous text, for learning </a:t>
            </a:r>
            <a:r>
              <a:rPr sz="1898" spc="-9" dirty="0">
                <a:latin typeface="Calibri"/>
                <a:cs typeface="Calibri"/>
              </a:rPr>
              <a:t>long-distance</a:t>
            </a:r>
            <a:r>
              <a:rPr sz="1898" spc="108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dependencies.</a:t>
            </a:r>
            <a:endParaRPr sz="1898">
              <a:latin typeface="Calibri"/>
              <a:cs typeface="Calibri"/>
            </a:endParaRPr>
          </a:p>
          <a:p>
            <a:pPr marL="293370" indent="-282893">
              <a:spcBef>
                <a:spcPts val="454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1898" dirty="0">
                <a:latin typeface="Calibri"/>
                <a:cs typeface="Calibri"/>
              </a:rPr>
              <a:t>The acronym </a:t>
            </a:r>
            <a:r>
              <a:rPr sz="1898" spc="-4" dirty="0">
                <a:latin typeface="Calibri"/>
                <a:cs typeface="Calibri"/>
              </a:rPr>
              <a:t>“GPT” </a:t>
            </a:r>
            <a:r>
              <a:rPr sz="1898" dirty="0">
                <a:latin typeface="Calibri"/>
                <a:cs typeface="Calibri"/>
              </a:rPr>
              <a:t>never </a:t>
            </a:r>
            <a:r>
              <a:rPr sz="1898" spc="-4" dirty="0">
                <a:latin typeface="Calibri"/>
                <a:cs typeface="Calibri"/>
              </a:rPr>
              <a:t>showed </a:t>
            </a:r>
            <a:r>
              <a:rPr sz="1898" dirty="0">
                <a:latin typeface="Calibri"/>
                <a:cs typeface="Calibri"/>
              </a:rPr>
              <a:t>up </a:t>
            </a:r>
            <a:r>
              <a:rPr sz="1898" spc="-4" dirty="0">
                <a:latin typeface="Calibri"/>
                <a:cs typeface="Calibri"/>
              </a:rPr>
              <a:t>in </a:t>
            </a:r>
            <a:r>
              <a:rPr sz="1898" dirty="0">
                <a:latin typeface="Calibri"/>
                <a:cs typeface="Calibri"/>
              </a:rPr>
              <a:t>the </a:t>
            </a:r>
            <a:r>
              <a:rPr sz="1898" spc="-4" dirty="0">
                <a:latin typeface="Calibri"/>
                <a:cs typeface="Calibri"/>
              </a:rPr>
              <a:t>original </a:t>
            </a:r>
            <a:r>
              <a:rPr sz="1898" dirty="0">
                <a:latin typeface="Calibri"/>
                <a:cs typeface="Calibri"/>
              </a:rPr>
              <a:t>paper; it could </a:t>
            </a:r>
            <a:r>
              <a:rPr sz="1898" spc="-4" dirty="0">
                <a:latin typeface="Calibri"/>
                <a:cs typeface="Calibri"/>
              </a:rPr>
              <a:t>stand</a:t>
            </a:r>
            <a:r>
              <a:rPr sz="1898" spc="50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for</a:t>
            </a:r>
            <a:endParaRPr sz="1898">
              <a:latin typeface="Calibri"/>
              <a:cs typeface="Calibri"/>
            </a:endParaRPr>
          </a:p>
          <a:p>
            <a:pPr marL="292846"/>
            <a:r>
              <a:rPr sz="1898" spc="-4" dirty="0">
                <a:latin typeface="Calibri"/>
                <a:cs typeface="Calibri"/>
              </a:rPr>
              <a:t>“Generative </a:t>
            </a:r>
            <a:r>
              <a:rPr sz="1898" dirty="0">
                <a:latin typeface="Calibri"/>
                <a:cs typeface="Calibri"/>
              </a:rPr>
              <a:t>PreTraining” </a:t>
            </a:r>
            <a:r>
              <a:rPr sz="1898" spc="-4" dirty="0">
                <a:latin typeface="Calibri"/>
                <a:cs typeface="Calibri"/>
              </a:rPr>
              <a:t>or </a:t>
            </a:r>
            <a:r>
              <a:rPr sz="1898" dirty="0">
                <a:latin typeface="Calibri"/>
                <a:cs typeface="Calibri"/>
              </a:rPr>
              <a:t>“Generative Pretrained</a:t>
            </a:r>
            <a:r>
              <a:rPr sz="1898" spc="-12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Transformer”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45927" y="6426281"/>
            <a:ext cx="1513999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485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Devlin et </a:t>
            </a:r>
            <a:r>
              <a:rPr sz="1485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485" u="sng" spc="-37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485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485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AFA12B-95C5-4762-B320-63B46197CDAE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BD20FFC-EF46-4918-9022-565A80261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1083374"/>
          </a:xfrm>
        </p:spPr>
        <p:txBody>
          <a:bodyPr/>
          <a:lstStyle/>
          <a:p>
            <a:r>
              <a:rPr lang="en-US" sz="3520" dirty="0">
                <a:latin typeface="Calibri"/>
                <a:cs typeface="Calibri"/>
              </a:rPr>
              <a:t>Generative </a:t>
            </a:r>
            <a:r>
              <a:rPr lang="en-US" sz="3520" spc="-4" dirty="0">
                <a:latin typeface="Calibri"/>
                <a:cs typeface="Calibri"/>
              </a:rPr>
              <a:t>Pretrained Transformer (GPT) </a:t>
            </a:r>
            <a:br>
              <a:rPr lang="en-US" sz="3520" spc="-4" dirty="0">
                <a:latin typeface="Calibri"/>
                <a:cs typeface="Calibri"/>
              </a:rPr>
            </a:br>
            <a:r>
              <a:rPr lang="en-US" sz="3520" spc="-4" dirty="0">
                <a:latin typeface="Calibri"/>
                <a:cs typeface="Calibri"/>
              </a:rPr>
              <a:t>[</a:t>
            </a:r>
            <a:r>
              <a:rPr lang="en-US" sz="3520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Radford </a:t>
            </a:r>
            <a:r>
              <a:rPr lang="en-US" sz="352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al.,</a:t>
            </a:r>
            <a:r>
              <a:rPr lang="en-US" sz="3520" u="heavy" spc="45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lang="en-US" sz="352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lang="en-US" sz="3520" dirty="0">
                <a:latin typeface="Calibri"/>
                <a:cs typeface="Calibri"/>
              </a:rPr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62242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00157" y="2011357"/>
            <a:ext cx="8641318" cy="995224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>
              <a:spcBef>
                <a:spcPts val="87"/>
              </a:spcBef>
            </a:pPr>
            <a:r>
              <a:rPr sz="1898" spc="-4" dirty="0">
                <a:latin typeface="Calibri"/>
                <a:cs typeface="Calibri"/>
              </a:rPr>
              <a:t>How </a:t>
            </a:r>
            <a:r>
              <a:rPr sz="1898" dirty="0">
                <a:latin typeface="Calibri"/>
                <a:cs typeface="Calibri"/>
              </a:rPr>
              <a:t>do we </a:t>
            </a:r>
            <a:r>
              <a:rPr sz="1898" spc="-4" dirty="0">
                <a:latin typeface="Calibri"/>
                <a:cs typeface="Calibri"/>
              </a:rPr>
              <a:t>format </a:t>
            </a:r>
            <a:r>
              <a:rPr sz="1898" dirty="0">
                <a:latin typeface="Calibri"/>
                <a:cs typeface="Calibri"/>
              </a:rPr>
              <a:t>inputs to </a:t>
            </a:r>
            <a:r>
              <a:rPr sz="1898" spc="-4" dirty="0">
                <a:latin typeface="Calibri"/>
                <a:cs typeface="Calibri"/>
              </a:rPr>
              <a:t>our decoder for </a:t>
            </a:r>
            <a:r>
              <a:rPr sz="1898" b="1" dirty="0">
                <a:latin typeface="Calibri"/>
                <a:cs typeface="Calibri"/>
              </a:rPr>
              <a:t>finetuning</a:t>
            </a:r>
            <a:r>
              <a:rPr sz="1898" b="1" spc="33" dirty="0">
                <a:latin typeface="Calibri"/>
                <a:cs typeface="Calibri"/>
              </a:rPr>
              <a:t> </a:t>
            </a:r>
            <a:r>
              <a:rPr sz="1898" b="1" dirty="0">
                <a:latin typeface="Calibri"/>
                <a:cs typeface="Calibri"/>
              </a:rPr>
              <a:t>tasks?</a:t>
            </a:r>
            <a:endParaRPr sz="1898">
              <a:latin typeface="Calibri"/>
              <a:cs typeface="Calibri"/>
            </a:endParaRPr>
          </a:p>
          <a:p>
            <a:pPr>
              <a:spcBef>
                <a:spcPts val="17"/>
              </a:spcBef>
            </a:pPr>
            <a:endParaRPr sz="2599">
              <a:latin typeface="Calibri"/>
              <a:cs typeface="Calibri"/>
            </a:endParaRPr>
          </a:p>
          <a:p>
            <a:pPr marL="10478"/>
            <a:r>
              <a:rPr sz="1898" b="1" dirty="0">
                <a:latin typeface="Calibri"/>
                <a:cs typeface="Calibri"/>
              </a:rPr>
              <a:t>Natural Language Inference: </a:t>
            </a:r>
            <a:r>
              <a:rPr sz="1898" spc="-4" dirty="0">
                <a:latin typeface="Calibri"/>
                <a:cs typeface="Calibri"/>
              </a:rPr>
              <a:t>Label pairs of sentences </a:t>
            </a:r>
            <a:r>
              <a:rPr sz="1898" dirty="0">
                <a:latin typeface="Calibri"/>
                <a:cs typeface="Calibri"/>
              </a:rPr>
              <a:t>as</a:t>
            </a:r>
            <a:r>
              <a:rPr sz="1898" spc="128" dirty="0">
                <a:latin typeface="Calibri"/>
                <a:cs typeface="Calibri"/>
              </a:rPr>
              <a:t> </a:t>
            </a:r>
            <a:r>
              <a:rPr sz="1898" i="1" spc="-4" dirty="0">
                <a:latin typeface="Calibri"/>
                <a:cs typeface="Calibri"/>
              </a:rPr>
              <a:t>entailing/contradictory/neutral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0157" y="2995383"/>
            <a:ext cx="3893963" cy="717023"/>
          </a:xfrm>
          <a:prstGeom prst="rect">
            <a:avLst/>
          </a:prstGeom>
        </p:spPr>
        <p:txBody>
          <a:bodyPr vert="horz" wrap="square" lIns="0" tIns="68104" rIns="0" bIns="0" rtlCol="0">
            <a:spAutoFit/>
          </a:bodyPr>
          <a:lstStyle/>
          <a:p>
            <a:pPr marL="10478">
              <a:spcBef>
                <a:spcPts val="537"/>
              </a:spcBef>
            </a:pPr>
            <a:r>
              <a:rPr sz="1898" dirty="0">
                <a:solidFill>
                  <a:srgbClr val="007B92"/>
                </a:solidFill>
                <a:latin typeface="Calibri"/>
                <a:cs typeface="Calibri"/>
              </a:rPr>
              <a:t>Premise: </a:t>
            </a:r>
            <a:r>
              <a:rPr sz="1898" i="1" dirty="0">
                <a:solidFill>
                  <a:srgbClr val="007B92"/>
                </a:solidFill>
                <a:latin typeface="Calibri"/>
                <a:cs typeface="Calibri"/>
              </a:rPr>
              <a:t>The man is in the</a:t>
            </a:r>
            <a:r>
              <a:rPr sz="1898" i="1" spc="-17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898" i="1" dirty="0">
                <a:solidFill>
                  <a:srgbClr val="007B92"/>
                </a:solidFill>
                <a:latin typeface="Calibri"/>
                <a:cs typeface="Calibri"/>
              </a:rPr>
              <a:t>doorway</a:t>
            </a:r>
            <a:endParaRPr sz="1898">
              <a:latin typeface="Calibri"/>
              <a:cs typeface="Calibri"/>
            </a:endParaRPr>
          </a:p>
          <a:p>
            <a:pPr marL="10478">
              <a:spcBef>
                <a:spcPts val="454"/>
              </a:spcBef>
            </a:pPr>
            <a:r>
              <a:rPr sz="1898" spc="-4" dirty="0">
                <a:solidFill>
                  <a:srgbClr val="007B92"/>
                </a:solidFill>
                <a:latin typeface="Calibri"/>
                <a:cs typeface="Calibri"/>
              </a:rPr>
              <a:t>Hypothesis: </a:t>
            </a:r>
            <a:r>
              <a:rPr sz="1898" i="1" dirty="0">
                <a:solidFill>
                  <a:srgbClr val="007B92"/>
                </a:solidFill>
                <a:latin typeface="Calibri"/>
                <a:cs typeface="Calibri"/>
              </a:rPr>
              <a:t>The </a:t>
            </a:r>
            <a:r>
              <a:rPr sz="1898" i="1" spc="-4" dirty="0">
                <a:solidFill>
                  <a:srgbClr val="007B92"/>
                </a:solidFill>
                <a:latin typeface="Calibri"/>
                <a:cs typeface="Calibri"/>
              </a:rPr>
              <a:t>person </a:t>
            </a:r>
            <a:r>
              <a:rPr sz="1898" i="1" dirty="0">
                <a:solidFill>
                  <a:srgbClr val="007B92"/>
                </a:solidFill>
                <a:latin typeface="Calibri"/>
                <a:cs typeface="Calibri"/>
              </a:rPr>
              <a:t>is near the </a:t>
            </a:r>
            <a:r>
              <a:rPr sz="1898" i="1" spc="-4" dirty="0">
                <a:solidFill>
                  <a:srgbClr val="007B92"/>
                </a:solidFill>
                <a:latin typeface="Calibri"/>
                <a:cs typeface="Calibri"/>
              </a:rPr>
              <a:t>door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0157" y="4036637"/>
            <a:ext cx="8488347" cy="2101120"/>
          </a:xfrm>
          <a:prstGeom prst="rect">
            <a:avLst/>
          </a:prstGeom>
        </p:spPr>
        <p:txBody>
          <a:bodyPr vert="horz" wrap="square" lIns="0" tIns="68104" rIns="0" bIns="0" rtlCol="0">
            <a:spAutoFit/>
          </a:bodyPr>
          <a:lstStyle/>
          <a:p>
            <a:pPr marL="10478">
              <a:spcBef>
                <a:spcPts val="537"/>
              </a:spcBef>
            </a:pPr>
            <a:r>
              <a:rPr sz="1898" dirty="0">
                <a:latin typeface="Calibri"/>
                <a:cs typeface="Calibri"/>
              </a:rPr>
              <a:t>Radford et al., </a:t>
            </a:r>
            <a:r>
              <a:rPr sz="1898" spc="-4" dirty="0">
                <a:latin typeface="Calibri"/>
                <a:cs typeface="Calibri"/>
              </a:rPr>
              <a:t>2018 </a:t>
            </a:r>
            <a:r>
              <a:rPr sz="1898" dirty="0">
                <a:latin typeface="Calibri"/>
                <a:cs typeface="Calibri"/>
              </a:rPr>
              <a:t>evaluate </a:t>
            </a:r>
            <a:r>
              <a:rPr sz="1898" spc="-4" dirty="0">
                <a:latin typeface="Calibri"/>
                <a:cs typeface="Calibri"/>
              </a:rPr>
              <a:t>on natural </a:t>
            </a:r>
            <a:r>
              <a:rPr sz="1898" dirty="0">
                <a:latin typeface="Calibri"/>
                <a:cs typeface="Calibri"/>
              </a:rPr>
              <a:t>language</a:t>
            </a:r>
            <a:r>
              <a:rPr sz="1898" spc="-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inference.</a:t>
            </a:r>
            <a:endParaRPr sz="1898">
              <a:latin typeface="Calibri"/>
              <a:cs typeface="Calibri"/>
            </a:endParaRPr>
          </a:p>
          <a:p>
            <a:pPr marL="10478">
              <a:spcBef>
                <a:spcPts val="454"/>
              </a:spcBef>
            </a:pPr>
            <a:r>
              <a:rPr sz="1898" dirty="0">
                <a:latin typeface="Calibri"/>
                <a:cs typeface="Calibri"/>
              </a:rPr>
              <a:t>Here’s roughly </a:t>
            </a:r>
            <a:r>
              <a:rPr sz="1898" spc="-4" dirty="0">
                <a:latin typeface="Calibri"/>
                <a:cs typeface="Calibri"/>
              </a:rPr>
              <a:t>how </a:t>
            </a:r>
            <a:r>
              <a:rPr sz="1898" dirty="0">
                <a:latin typeface="Calibri"/>
                <a:cs typeface="Calibri"/>
              </a:rPr>
              <a:t>the input was </a:t>
            </a:r>
            <a:r>
              <a:rPr sz="1898" spc="-4" dirty="0">
                <a:latin typeface="Calibri"/>
                <a:cs typeface="Calibri"/>
              </a:rPr>
              <a:t>formatted, </a:t>
            </a:r>
            <a:r>
              <a:rPr sz="1898" dirty="0">
                <a:latin typeface="Calibri"/>
                <a:cs typeface="Calibri"/>
              </a:rPr>
              <a:t>as a </a:t>
            </a:r>
            <a:r>
              <a:rPr sz="1898" spc="-4" dirty="0">
                <a:latin typeface="Calibri"/>
                <a:cs typeface="Calibri"/>
              </a:rPr>
              <a:t>sequence of </a:t>
            </a:r>
            <a:r>
              <a:rPr sz="1898" dirty="0">
                <a:latin typeface="Calibri"/>
                <a:cs typeface="Calibri"/>
              </a:rPr>
              <a:t>tokens </a:t>
            </a:r>
            <a:r>
              <a:rPr sz="1898" spc="-4" dirty="0">
                <a:latin typeface="Calibri"/>
                <a:cs typeface="Calibri"/>
              </a:rPr>
              <a:t>for </a:t>
            </a:r>
            <a:r>
              <a:rPr sz="1898" dirty="0">
                <a:latin typeface="Calibri"/>
                <a:cs typeface="Calibri"/>
              </a:rPr>
              <a:t>the</a:t>
            </a:r>
            <a:r>
              <a:rPr sz="1898" spc="111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decoder.</a:t>
            </a:r>
            <a:endParaRPr sz="1898">
              <a:latin typeface="Calibri"/>
              <a:cs typeface="Calibri"/>
            </a:endParaRPr>
          </a:p>
          <a:p>
            <a:pPr>
              <a:spcBef>
                <a:spcPts val="17"/>
              </a:spcBef>
            </a:pPr>
            <a:endParaRPr sz="2599">
              <a:latin typeface="Calibri"/>
              <a:cs typeface="Calibri"/>
            </a:endParaRPr>
          </a:p>
          <a:p>
            <a:pPr marL="10478"/>
            <a:r>
              <a:rPr sz="1898" dirty="0">
                <a:latin typeface="Calibri"/>
                <a:cs typeface="Calibri"/>
              </a:rPr>
              <a:t>[START] </a:t>
            </a:r>
            <a:r>
              <a:rPr sz="1898" i="1" dirty="0">
                <a:solidFill>
                  <a:srgbClr val="007B92"/>
                </a:solidFill>
                <a:latin typeface="Calibri"/>
                <a:cs typeface="Calibri"/>
              </a:rPr>
              <a:t>The man is </a:t>
            </a:r>
            <a:r>
              <a:rPr sz="1898" i="1" spc="-4" dirty="0">
                <a:solidFill>
                  <a:srgbClr val="007B92"/>
                </a:solidFill>
                <a:latin typeface="Calibri"/>
                <a:cs typeface="Calibri"/>
              </a:rPr>
              <a:t>in </a:t>
            </a:r>
            <a:r>
              <a:rPr sz="1898" i="1" dirty="0">
                <a:solidFill>
                  <a:srgbClr val="007B92"/>
                </a:solidFill>
                <a:latin typeface="Calibri"/>
                <a:cs typeface="Calibri"/>
              </a:rPr>
              <a:t>the doorway </a:t>
            </a:r>
            <a:r>
              <a:rPr sz="1898" dirty="0">
                <a:latin typeface="Calibri"/>
                <a:cs typeface="Calibri"/>
              </a:rPr>
              <a:t>[DELIM] </a:t>
            </a:r>
            <a:r>
              <a:rPr sz="1898" i="1" dirty="0">
                <a:solidFill>
                  <a:srgbClr val="007B92"/>
                </a:solidFill>
                <a:latin typeface="Calibri"/>
                <a:cs typeface="Calibri"/>
              </a:rPr>
              <a:t>The </a:t>
            </a:r>
            <a:r>
              <a:rPr sz="1898" i="1" spc="-4" dirty="0">
                <a:solidFill>
                  <a:srgbClr val="007B92"/>
                </a:solidFill>
                <a:latin typeface="Calibri"/>
                <a:cs typeface="Calibri"/>
              </a:rPr>
              <a:t>person </a:t>
            </a:r>
            <a:r>
              <a:rPr sz="1898" i="1" dirty="0">
                <a:solidFill>
                  <a:srgbClr val="007B92"/>
                </a:solidFill>
                <a:latin typeface="Calibri"/>
                <a:cs typeface="Calibri"/>
              </a:rPr>
              <a:t>is </a:t>
            </a:r>
            <a:r>
              <a:rPr sz="1898" i="1" spc="-4" dirty="0">
                <a:solidFill>
                  <a:srgbClr val="007B92"/>
                </a:solidFill>
                <a:latin typeface="Calibri"/>
                <a:cs typeface="Calibri"/>
              </a:rPr>
              <a:t>near the </a:t>
            </a:r>
            <a:r>
              <a:rPr sz="1898" i="1" dirty="0">
                <a:solidFill>
                  <a:srgbClr val="007B92"/>
                </a:solidFill>
                <a:latin typeface="Calibri"/>
                <a:cs typeface="Calibri"/>
              </a:rPr>
              <a:t>door</a:t>
            </a:r>
            <a:r>
              <a:rPr sz="1898" i="1" spc="-33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[EXTRACT]</a:t>
            </a:r>
            <a:endParaRPr sz="1898">
              <a:latin typeface="Calibri"/>
              <a:cs typeface="Calibri"/>
            </a:endParaRPr>
          </a:p>
          <a:p>
            <a:pPr>
              <a:spcBef>
                <a:spcPts val="17"/>
              </a:spcBef>
            </a:pPr>
            <a:endParaRPr sz="2599">
              <a:latin typeface="Calibri"/>
              <a:cs typeface="Calibri"/>
            </a:endParaRPr>
          </a:p>
          <a:p>
            <a:pPr marL="10478"/>
            <a:r>
              <a:rPr sz="1898" dirty="0">
                <a:latin typeface="Calibri"/>
                <a:cs typeface="Calibri"/>
              </a:rPr>
              <a:t>The linear classifier is applied </a:t>
            </a:r>
            <a:r>
              <a:rPr sz="1898" spc="-4" dirty="0">
                <a:latin typeface="Calibri"/>
                <a:cs typeface="Calibri"/>
              </a:rPr>
              <a:t>to </a:t>
            </a:r>
            <a:r>
              <a:rPr sz="1898" dirty="0">
                <a:latin typeface="Calibri"/>
                <a:cs typeface="Calibri"/>
              </a:rPr>
              <a:t>the </a:t>
            </a:r>
            <a:r>
              <a:rPr sz="1898" spc="-4" dirty="0">
                <a:latin typeface="Calibri"/>
                <a:cs typeface="Calibri"/>
              </a:rPr>
              <a:t>representation of the [EXTRACT]</a:t>
            </a:r>
            <a:r>
              <a:rPr sz="1898" spc="21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token.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99293" y="3169539"/>
            <a:ext cx="251460" cy="440055"/>
          </a:xfrm>
          <a:custGeom>
            <a:avLst/>
            <a:gdLst/>
            <a:ahLst/>
            <a:cxnLst/>
            <a:rect l="l" t="t" r="r" b="b"/>
            <a:pathLst>
              <a:path w="304800" h="533400">
                <a:moveTo>
                  <a:pt x="0" y="0"/>
                </a:moveTo>
                <a:lnTo>
                  <a:pt x="59334" y="2004"/>
                </a:lnTo>
                <a:lnTo>
                  <a:pt x="107775" y="7461"/>
                </a:lnTo>
                <a:lnTo>
                  <a:pt x="140428" y="15537"/>
                </a:lnTo>
                <a:lnTo>
                  <a:pt x="152400" y="25400"/>
                </a:lnTo>
                <a:lnTo>
                  <a:pt x="152400" y="241300"/>
                </a:lnTo>
                <a:lnTo>
                  <a:pt x="164371" y="251162"/>
                </a:lnTo>
                <a:lnTo>
                  <a:pt x="197024" y="259238"/>
                </a:lnTo>
                <a:lnTo>
                  <a:pt x="245465" y="264695"/>
                </a:lnTo>
                <a:lnTo>
                  <a:pt x="304800" y="266700"/>
                </a:lnTo>
                <a:lnTo>
                  <a:pt x="245465" y="268704"/>
                </a:lnTo>
                <a:lnTo>
                  <a:pt x="197024" y="274161"/>
                </a:lnTo>
                <a:lnTo>
                  <a:pt x="164371" y="282237"/>
                </a:lnTo>
                <a:lnTo>
                  <a:pt x="152400" y="292100"/>
                </a:lnTo>
                <a:lnTo>
                  <a:pt x="152400" y="508000"/>
                </a:lnTo>
                <a:lnTo>
                  <a:pt x="140428" y="517862"/>
                </a:lnTo>
                <a:lnTo>
                  <a:pt x="107775" y="525938"/>
                </a:lnTo>
                <a:lnTo>
                  <a:pt x="59334" y="531395"/>
                </a:lnTo>
                <a:lnTo>
                  <a:pt x="0" y="5334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7" name="object 7"/>
          <p:cNvSpPr txBox="1"/>
          <p:nvPr/>
        </p:nvSpPr>
        <p:spPr>
          <a:xfrm>
            <a:off x="4779103" y="3206107"/>
            <a:ext cx="1118473" cy="303176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>
              <a:spcBef>
                <a:spcPts val="87"/>
              </a:spcBef>
            </a:pPr>
            <a:r>
              <a:rPr sz="1898" b="1" spc="-9" dirty="0">
                <a:solidFill>
                  <a:srgbClr val="007B92"/>
                </a:solidFill>
                <a:latin typeface="Calibri"/>
                <a:cs typeface="Calibri"/>
              </a:rPr>
              <a:t>entailment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ED99C53-F819-43B4-B8B9-8F92AE7D8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1083374"/>
          </a:xfrm>
        </p:spPr>
        <p:txBody>
          <a:bodyPr/>
          <a:lstStyle/>
          <a:p>
            <a:r>
              <a:rPr lang="en-US" sz="3520" dirty="0">
                <a:latin typeface="Calibri"/>
                <a:cs typeface="Calibri"/>
              </a:rPr>
              <a:t>Generative </a:t>
            </a:r>
            <a:r>
              <a:rPr lang="en-US" sz="3520" spc="-4" dirty="0">
                <a:latin typeface="Calibri"/>
                <a:cs typeface="Calibri"/>
              </a:rPr>
              <a:t>Pretrained Transformer (GPT) </a:t>
            </a:r>
            <a:br>
              <a:rPr lang="en-US" sz="3520" spc="-4" dirty="0">
                <a:latin typeface="Calibri"/>
                <a:cs typeface="Calibri"/>
              </a:rPr>
            </a:br>
            <a:r>
              <a:rPr lang="en-US" sz="3520" spc="-4" dirty="0">
                <a:latin typeface="Calibri"/>
                <a:cs typeface="Calibri"/>
              </a:rPr>
              <a:t>[</a:t>
            </a:r>
            <a:r>
              <a:rPr lang="en-US" sz="3520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Radford </a:t>
            </a:r>
            <a:r>
              <a:rPr lang="en-US" sz="352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et al.,</a:t>
            </a:r>
            <a:r>
              <a:rPr lang="en-US" sz="3520" u="heavy" spc="45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lang="en-US" sz="352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lang="en-US" sz="3520" dirty="0">
                <a:latin typeface="Calibri"/>
                <a:cs typeface="Calibri"/>
              </a:rPr>
              <a:t>]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4F973D-7090-4958-BC0F-36D5F2EFB4B6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175363153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00157" y="2011357"/>
            <a:ext cx="5852207" cy="303176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>
              <a:spcBef>
                <a:spcPts val="87"/>
              </a:spcBef>
            </a:pPr>
            <a:r>
              <a:rPr sz="1898" dirty="0">
                <a:latin typeface="Calibri"/>
                <a:cs typeface="Calibri"/>
              </a:rPr>
              <a:t>GPT results </a:t>
            </a:r>
            <a:r>
              <a:rPr sz="1898" spc="-4" dirty="0">
                <a:latin typeface="Calibri"/>
                <a:cs typeface="Calibri"/>
              </a:rPr>
              <a:t>on </a:t>
            </a:r>
            <a:r>
              <a:rPr sz="1898" dirty="0">
                <a:latin typeface="Calibri"/>
                <a:cs typeface="Calibri"/>
              </a:rPr>
              <a:t>various </a:t>
            </a:r>
            <a:r>
              <a:rPr sz="1898" i="1" dirty="0">
                <a:latin typeface="Calibri"/>
                <a:cs typeface="Calibri"/>
              </a:rPr>
              <a:t>natural language inference</a:t>
            </a:r>
            <a:r>
              <a:rPr sz="1898" i="1" spc="-33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datasets.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5835" y="2873346"/>
            <a:ext cx="8617701" cy="24205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140A836-82BC-4B18-9136-B373D5490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1083374"/>
          </a:xfrm>
        </p:spPr>
        <p:txBody>
          <a:bodyPr/>
          <a:lstStyle/>
          <a:p>
            <a:r>
              <a:rPr lang="en-US" sz="3520" dirty="0">
                <a:latin typeface="Calibri"/>
                <a:cs typeface="Calibri"/>
              </a:rPr>
              <a:t>Generative </a:t>
            </a:r>
            <a:r>
              <a:rPr lang="en-US" sz="3520" spc="-4" dirty="0">
                <a:latin typeface="Calibri"/>
                <a:cs typeface="Calibri"/>
              </a:rPr>
              <a:t>Pretrained Transformer (GPT) </a:t>
            </a:r>
            <a:br>
              <a:rPr lang="en-US" sz="3520" spc="-4" dirty="0">
                <a:latin typeface="Calibri"/>
                <a:cs typeface="Calibri"/>
              </a:rPr>
            </a:br>
            <a:r>
              <a:rPr lang="en-US" sz="3520" spc="-4" dirty="0">
                <a:latin typeface="Calibri"/>
                <a:cs typeface="Calibri"/>
              </a:rPr>
              <a:t>[</a:t>
            </a:r>
            <a:r>
              <a:rPr lang="en-US" sz="3520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Radford </a:t>
            </a:r>
            <a:r>
              <a:rPr lang="en-US" sz="352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al.,</a:t>
            </a:r>
            <a:r>
              <a:rPr lang="en-US" sz="3520" u="heavy" spc="45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lang="en-US" sz="352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lang="en-US" sz="3520" dirty="0">
                <a:latin typeface="Calibri"/>
                <a:cs typeface="Calibri"/>
              </a:rPr>
              <a:t>]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FACB90-FC58-41BD-8163-5EDE33C17CB4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409984204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0157" y="1891158"/>
            <a:ext cx="9157859" cy="987563"/>
          </a:xfrm>
          <a:prstGeom prst="rect">
            <a:avLst/>
          </a:prstGeom>
        </p:spPr>
        <p:txBody>
          <a:bodyPr vert="horz" wrap="square" lIns="0" tIns="39291" rIns="0" bIns="0" rtlCol="0">
            <a:spAutoFit/>
          </a:bodyPr>
          <a:lstStyle/>
          <a:p>
            <a:pPr marL="10478" marR="4191">
              <a:lnSpc>
                <a:spcPct val="110000"/>
              </a:lnSpc>
              <a:spcBef>
                <a:spcPts val="309"/>
              </a:spcBef>
            </a:pPr>
            <a:r>
              <a:rPr sz="1898" dirty="0">
                <a:latin typeface="Calibri"/>
                <a:cs typeface="Calibri"/>
              </a:rPr>
              <a:t>We mentioned </a:t>
            </a:r>
            <a:r>
              <a:rPr sz="1898" spc="-4" dirty="0">
                <a:latin typeface="Calibri"/>
                <a:cs typeface="Calibri"/>
              </a:rPr>
              <a:t>how </a:t>
            </a:r>
            <a:r>
              <a:rPr sz="1898" dirty="0">
                <a:latin typeface="Calibri"/>
                <a:cs typeface="Calibri"/>
              </a:rPr>
              <a:t>pretrained </a:t>
            </a:r>
            <a:r>
              <a:rPr sz="1898" spc="-4" dirty="0">
                <a:latin typeface="Calibri"/>
                <a:cs typeface="Calibri"/>
              </a:rPr>
              <a:t>decoders can be used </a:t>
            </a:r>
            <a:r>
              <a:rPr sz="1898" b="1" dirty="0">
                <a:latin typeface="Calibri"/>
                <a:cs typeface="Calibri"/>
              </a:rPr>
              <a:t>in their capacities as language </a:t>
            </a:r>
            <a:r>
              <a:rPr sz="1898" b="1" spc="-4" dirty="0">
                <a:latin typeface="Calibri"/>
                <a:cs typeface="Calibri"/>
              </a:rPr>
              <a:t>models.  GPT-2, </a:t>
            </a:r>
            <a:r>
              <a:rPr sz="1898" dirty="0">
                <a:latin typeface="Calibri"/>
                <a:cs typeface="Calibri"/>
              </a:rPr>
              <a:t>a </a:t>
            </a:r>
            <a:r>
              <a:rPr sz="1898" spc="-4" dirty="0">
                <a:latin typeface="Calibri"/>
                <a:cs typeface="Calibri"/>
              </a:rPr>
              <a:t>larger </a:t>
            </a:r>
            <a:r>
              <a:rPr sz="1898" dirty="0">
                <a:latin typeface="Calibri"/>
                <a:cs typeface="Calibri"/>
              </a:rPr>
              <a:t>version </a:t>
            </a:r>
            <a:r>
              <a:rPr sz="1898" spc="-4" dirty="0">
                <a:latin typeface="Calibri"/>
                <a:cs typeface="Calibri"/>
              </a:rPr>
              <a:t>of </a:t>
            </a:r>
            <a:r>
              <a:rPr sz="1898" dirty="0">
                <a:latin typeface="Calibri"/>
                <a:cs typeface="Calibri"/>
              </a:rPr>
              <a:t>GPT trained </a:t>
            </a:r>
            <a:r>
              <a:rPr sz="1898" spc="-4" dirty="0">
                <a:latin typeface="Calibri"/>
                <a:cs typeface="Calibri"/>
              </a:rPr>
              <a:t>on more data, was </a:t>
            </a:r>
            <a:r>
              <a:rPr sz="1898" dirty="0">
                <a:latin typeface="Calibri"/>
                <a:cs typeface="Calibri"/>
              </a:rPr>
              <a:t>shown to </a:t>
            </a:r>
            <a:r>
              <a:rPr sz="1898" spc="-4" dirty="0">
                <a:latin typeface="Calibri"/>
                <a:cs typeface="Calibri"/>
              </a:rPr>
              <a:t>produce </a:t>
            </a:r>
            <a:r>
              <a:rPr sz="1898" dirty="0">
                <a:latin typeface="Calibri"/>
                <a:cs typeface="Calibri"/>
              </a:rPr>
              <a:t>relatively  </a:t>
            </a:r>
            <a:r>
              <a:rPr sz="1898" spc="-4" dirty="0">
                <a:latin typeface="Calibri"/>
                <a:cs typeface="Calibri"/>
              </a:rPr>
              <a:t>convincing samples </a:t>
            </a:r>
            <a:r>
              <a:rPr sz="1898" dirty="0">
                <a:latin typeface="Calibri"/>
                <a:cs typeface="Calibri"/>
              </a:rPr>
              <a:t>of </a:t>
            </a:r>
            <a:r>
              <a:rPr sz="1898" spc="-4" dirty="0">
                <a:latin typeface="Calibri"/>
                <a:cs typeface="Calibri"/>
              </a:rPr>
              <a:t>natural</a:t>
            </a:r>
            <a:r>
              <a:rPr sz="1898" spc="-21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language.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59470" y="3055850"/>
            <a:ext cx="7057744" cy="31563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9B80E2-EFC1-42F2-B9BD-2FAE2BE470AE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4575ABB-5DE7-4BC7-9855-F71F11F90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1083374"/>
          </a:xfrm>
        </p:spPr>
        <p:txBody>
          <a:bodyPr/>
          <a:lstStyle/>
          <a:p>
            <a:r>
              <a:rPr lang="en-US" sz="3520" dirty="0">
                <a:latin typeface="Calibri"/>
                <a:cs typeface="Calibri"/>
              </a:rPr>
              <a:t>Increasingly convincing generations </a:t>
            </a:r>
            <a:r>
              <a:rPr lang="en-US" sz="3520" spc="-4" dirty="0">
                <a:latin typeface="Calibri"/>
                <a:cs typeface="Calibri"/>
              </a:rPr>
              <a:t>(GPT2) [</a:t>
            </a:r>
            <a:r>
              <a:rPr lang="en-US" sz="3520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Radford </a:t>
            </a:r>
            <a:r>
              <a:rPr lang="en-US" sz="352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al.,</a:t>
            </a:r>
            <a:r>
              <a:rPr lang="en-US" sz="3520" u="heavy" spc="45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lang="en-US" sz="352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lang="en-US" sz="3520" dirty="0">
                <a:latin typeface="Calibri"/>
                <a:cs typeface="Calibri"/>
              </a:rPr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41672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00158" y="2011357"/>
            <a:ext cx="8175069" cy="1331278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>
              <a:spcBef>
                <a:spcPts val="87"/>
              </a:spcBef>
            </a:pPr>
            <a:r>
              <a:rPr sz="1898" dirty="0">
                <a:latin typeface="Calibri"/>
                <a:cs typeface="Calibri"/>
              </a:rPr>
              <a:t>Let’s take a look at the assumptions we’ve made about a language’s</a:t>
            </a:r>
            <a:r>
              <a:rPr sz="1898" spc="21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vocabulary.</a:t>
            </a:r>
            <a:endParaRPr sz="1898">
              <a:latin typeface="Calibri"/>
              <a:cs typeface="Calibri"/>
            </a:endParaRPr>
          </a:p>
          <a:p>
            <a:pPr>
              <a:spcBef>
                <a:spcPts val="17"/>
              </a:spcBef>
            </a:pPr>
            <a:endParaRPr sz="2145">
              <a:latin typeface="Calibri"/>
              <a:cs typeface="Calibri"/>
            </a:endParaRPr>
          </a:p>
          <a:p>
            <a:pPr marL="10478" marR="4191">
              <a:lnSpc>
                <a:spcPct val="124300"/>
              </a:lnSpc>
            </a:pPr>
            <a:r>
              <a:rPr sz="1898" dirty="0">
                <a:latin typeface="Calibri"/>
                <a:cs typeface="Calibri"/>
              </a:rPr>
              <a:t>We assume a </a:t>
            </a:r>
            <a:r>
              <a:rPr sz="1898" spc="-4" dirty="0">
                <a:latin typeface="Calibri"/>
                <a:cs typeface="Calibri"/>
              </a:rPr>
              <a:t>fixed </a:t>
            </a:r>
            <a:r>
              <a:rPr sz="1898" dirty="0">
                <a:latin typeface="Calibri"/>
                <a:cs typeface="Calibri"/>
              </a:rPr>
              <a:t>vocab </a:t>
            </a:r>
            <a:r>
              <a:rPr sz="1898" spc="-4" dirty="0">
                <a:latin typeface="Calibri"/>
                <a:cs typeface="Calibri"/>
              </a:rPr>
              <a:t>of </a:t>
            </a:r>
            <a:r>
              <a:rPr sz="1898" dirty="0">
                <a:latin typeface="Calibri"/>
                <a:cs typeface="Calibri"/>
              </a:rPr>
              <a:t>tens </a:t>
            </a:r>
            <a:r>
              <a:rPr sz="1898" spc="-4" dirty="0">
                <a:latin typeface="Calibri"/>
                <a:cs typeface="Calibri"/>
              </a:rPr>
              <a:t>of </a:t>
            </a:r>
            <a:r>
              <a:rPr sz="1898" dirty="0">
                <a:latin typeface="Calibri"/>
                <a:cs typeface="Calibri"/>
              </a:rPr>
              <a:t>thousands </a:t>
            </a:r>
            <a:r>
              <a:rPr sz="1898" spc="-4" dirty="0">
                <a:latin typeface="Calibri"/>
                <a:cs typeface="Calibri"/>
              </a:rPr>
              <a:t>of </a:t>
            </a:r>
            <a:r>
              <a:rPr sz="1898" dirty="0">
                <a:latin typeface="Calibri"/>
                <a:cs typeface="Calibri"/>
              </a:rPr>
              <a:t>words, </a:t>
            </a:r>
            <a:r>
              <a:rPr sz="1898" spc="-4" dirty="0">
                <a:latin typeface="Calibri"/>
                <a:cs typeface="Calibri"/>
              </a:rPr>
              <a:t>built </a:t>
            </a:r>
            <a:r>
              <a:rPr sz="1898" dirty="0">
                <a:latin typeface="Calibri"/>
                <a:cs typeface="Calibri"/>
              </a:rPr>
              <a:t>from </a:t>
            </a:r>
            <a:r>
              <a:rPr sz="1898" spc="-4" dirty="0">
                <a:latin typeface="Calibri"/>
                <a:cs typeface="Calibri"/>
              </a:rPr>
              <a:t>the </a:t>
            </a:r>
            <a:r>
              <a:rPr sz="1898" dirty="0">
                <a:latin typeface="Calibri"/>
                <a:cs typeface="Calibri"/>
              </a:rPr>
              <a:t>training </a:t>
            </a:r>
            <a:r>
              <a:rPr sz="1898" spc="-4" dirty="0">
                <a:latin typeface="Calibri"/>
                <a:cs typeface="Calibri"/>
              </a:rPr>
              <a:t>set.  All </a:t>
            </a:r>
            <a:r>
              <a:rPr sz="1898" i="1" dirty="0">
                <a:latin typeface="Calibri"/>
                <a:cs typeface="Calibri"/>
              </a:rPr>
              <a:t>novel </a:t>
            </a:r>
            <a:r>
              <a:rPr sz="1898" dirty="0">
                <a:latin typeface="Calibri"/>
                <a:cs typeface="Calibri"/>
              </a:rPr>
              <a:t>words seen at test </a:t>
            </a:r>
            <a:r>
              <a:rPr sz="1898" spc="-4" dirty="0">
                <a:latin typeface="Calibri"/>
                <a:cs typeface="Calibri"/>
              </a:rPr>
              <a:t>time </a:t>
            </a:r>
            <a:r>
              <a:rPr sz="1898" dirty="0">
                <a:latin typeface="Calibri"/>
                <a:cs typeface="Calibri"/>
              </a:rPr>
              <a:t>are mapped to a </a:t>
            </a:r>
            <a:r>
              <a:rPr sz="1898" spc="-4" dirty="0">
                <a:latin typeface="Calibri"/>
                <a:cs typeface="Calibri"/>
              </a:rPr>
              <a:t>single</a:t>
            </a:r>
            <a:r>
              <a:rPr sz="1898" spc="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UNK.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09209" y="3716095"/>
            <a:ext cx="1004793" cy="2854804"/>
          </a:xfrm>
          <a:prstGeom prst="rect">
            <a:avLst/>
          </a:prstGeom>
        </p:spPr>
        <p:txBody>
          <a:bodyPr vert="horz" wrap="square" lIns="0" tIns="12049" rIns="0" bIns="0" rtlCol="0">
            <a:spAutoFit/>
          </a:bodyPr>
          <a:lstStyle/>
          <a:p>
            <a:pPr marL="10478" marR="455247">
              <a:lnSpc>
                <a:spcPct val="120500"/>
              </a:lnSpc>
              <a:spcBef>
                <a:spcPts val="95"/>
              </a:spcBef>
            </a:pPr>
            <a:r>
              <a:rPr sz="2207" dirty="0">
                <a:latin typeface="Calibri"/>
                <a:cs typeface="Calibri"/>
              </a:rPr>
              <a:t>w</a:t>
            </a:r>
            <a:r>
              <a:rPr sz="2207" spc="-9" dirty="0">
                <a:latin typeface="Calibri"/>
                <a:cs typeface="Calibri"/>
              </a:rPr>
              <a:t>o</a:t>
            </a:r>
            <a:r>
              <a:rPr sz="2207" dirty="0">
                <a:latin typeface="Calibri"/>
                <a:cs typeface="Calibri"/>
              </a:rPr>
              <a:t>rd  </a:t>
            </a:r>
            <a:r>
              <a:rPr sz="2207" spc="-4" dirty="0">
                <a:solidFill>
                  <a:srgbClr val="007B92"/>
                </a:solidFill>
                <a:latin typeface="Calibri"/>
                <a:cs typeface="Calibri"/>
              </a:rPr>
              <a:t>hat  </a:t>
            </a:r>
            <a:r>
              <a:rPr sz="2207" dirty="0">
                <a:solidFill>
                  <a:srgbClr val="007B92"/>
                </a:solidFill>
                <a:latin typeface="Calibri"/>
                <a:cs typeface="Calibri"/>
              </a:rPr>
              <a:t>le</a:t>
            </a:r>
            <a:r>
              <a:rPr sz="2207" spc="4" dirty="0">
                <a:solidFill>
                  <a:srgbClr val="007B92"/>
                </a:solidFill>
                <a:latin typeface="Calibri"/>
                <a:cs typeface="Calibri"/>
              </a:rPr>
              <a:t>a</a:t>
            </a:r>
            <a:r>
              <a:rPr sz="2207" dirty="0">
                <a:solidFill>
                  <a:srgbClr val="007B92"/>
                </a:solidFill>
                <a:latin typeface="Calibri"/>
                <a:cs typeface="Calibri"/>
              </a:rPr>
              <a:t>rn</a:t>
            </a:r>
            <a:endParaRPr sz="2207">
              <a:latin typeface="Calibri"/>
              <a:cs typeface="Calibri"/>
            </a:endParaRPr>
          </a:p>
          <a:p>
            <a:pPr marL="10478" marR="4191">
              <a:lnSpc>
                <a:spcPct val="120000"/>
              </a:lnSpc>
            </a:pPr>
            <a:r>
              <a:rPr sz="2207" dirty="0">
                <a:solidFill>
                  <a:srgbClr val="007B92"/>
                </a:solidFill>
                <a:latin typeface="Calibri"/>
                <a:cs typeface="Calibri"/>
              </a:rPr>
              <a:t>taaaaasty  laern</a:t>
            </a:r>
            <a:endParaRPr sz="2207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72559" y="3716095"/>
            <a:ext cx="1577912" cy="2838341"/>
          </a:xfrm>
          <a:prstGeom prst="rect">
            <a:avLst/>
          </a:prstGeom>
        </p:spPr>
        <p:txBody>
          <a:bodyPr vert="horz" wrap="square" lIns="0" tIns="12573" rIns="0" bIns="0" rtlCol="0">
            <a:spAutoFit/>
          </a:bodyPr>
          <a:lstStyle/>
          <a:p>
            <a:pPr marL="10478" marR="4191">
              <a:lnSpc>
                <a:spcPct val="120200"/>
              </a:lnSpc>
              <a:spcBef>
                <a:spcPts val="99"/>
              </a:spcBef>
            </a:pPr>
            <a:r>
              <a:rPr sz="2207" spc="-4" dirty="0">
                <a:latin typeface="Calibri"/>
                <a:cs typeface="Calibri"/>
              </a:rPr>
              <a:t>vocab</a:t>
            </a:r>
            <a:r>
              <a:rPr sz="2207" spc="-62" dirty="0">
                <a:latin typeface="Calibri"/>
                <a:cs typeface="Calibri"/>
              </a:rPr>
              <a:t> </a:t>
            </a:r>
            <a:r>
              <a:rPr sz="2207" dirty="0">
                <a:latin typeface="Calibri"/>
                <a:cs typeface="Calibri"/>
              </a:rPr>
              <a:t>mapping  </a:t>
            </a:r>
            <a:r>
              <a:rPr sz="2207" spc="-4" dirty="0">
                <a:solidFill>
                  <a:srgbClr val="007B92"/>
                </a:solidFill>
                <a:latin typeface="Calibri"/>
                <a:cs typeface="Calibri"/>
              </a:rPr>
              <a:t>pizza (index)  </a:t>
            </a:r>
            <a:r>
              <a:rPr sz="2207" dirty="0">
                <a:solidFill>
                  <a:srgbClr val="007B92"/>
                </a:solidFill>
                <a:latin typeface="Calibri"/>
                <a:cs typeface="Calibri"/>
              </a:rPr>
              <a:t>tasty </a:t>
            </a:r>
            <a:r>
              <a:rPr sz="2207" spc="-4" dirty="0">
                <a:solidFill>
                  <a:srgbClr val="007B92"/>
                </a:solidFill>
                <a:latin typeface="Calibri"/>
                <a:cs typeface="Calibri"/>
              </a:rPr>
              <a:t>(index)  UNK (index)  UNK (index)  UNK</a:t>
            </a:r>
            <a:r>
              <a:rPr sz="2207" spc="-12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2207" spc="-4" dirty="0">
                <a:solidFill>
                  <a:srgbClr val="007B92"/>
                </a:solidFill>
                <a:latin typeface="Calibri"/>
                <a:cs typeface="Calibri"/>
              </a:rPr>
              <a:t>(index)</a:t>
            </a:r>
            <a:endParaRPr sz="220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35910" y="3779184"/>
            <a:ext cx="1179243" cy="6898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207" dirty="0">
                <a:latin typeface="Calibri"/>
                <a:cs typeface="Calibri"/>
              </a:rPr>
              <a:t>embedding</a:t>
            </a:r>
            <a:endParaRPr sz="2207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09211" y="5592944"/>
            <a:ext cx="1845612" cy="350225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207" spc="-4" dirty="0" err="1">
                <a:solidFill>
                  <a:srgbClr val="007B92"/>
                </a:solidFill>
                <a:latin typeface="Calibri"/>
                <a:cs typeface="Calibri"/>
              </a:rPr>
              <a:t>Transformerify</a:t>
            </a:r>
            <a:r>
              <a:rPr sz="2207" spc="-42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endParaRPr sz="2207" dirty="0">
              <a:latin typeface="Wingdings"/>
              <a:cs typeface="Wingding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410973" y="4326255"/>
            <a:ext cx="1320165" cy="125730"/>
          </a:xfrm>
          <a:custGeom>
            <a:avLst/>
            <a:gdLst/>
            <a:ahLst/>
            <a:cxnLst/>
            <a:rect l="l" t="t" r="r" b="b"/>
            <a:pathLst>
              <a:path w="1600200" h="152400">
                <a:moveTo>
                  <a:pt x="1600200" y="0"/>
                </a:moveTo>
                <a:lnTo>
                  <a:pt x="0" y="0"/>
                </a:lnTo>
                <a:lnTo>
                  <a:pt x="0" y="152400"/>
                </a:lnTo>
                <a:lnTo>
                  <a:pt x="1600200" y="152400"/>
                </a:lnTo>
                <a:lnTo>
                  <a:pt x="1600200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10" name="object 10"/>
          <p:cNvSpPr/>
          <p:nvPr/>
        </p:nvSpPr>
        <p:spPr>
          <a:xfrm>
            <a:off x="6410973" y="4668241"/>
            <a:ext cx="1320165" cy="125730"/>
          </a:xfrm>
          <a:custGeom>
            <a:avLst/>
            <a:gdLst/>
            <a:ahLst/>
            <a:cxnLst/>
            <a:rect l="l" t="t" r="r" b="b"/>
            <a:pathLst>
              <a:path w="1600200" h="152400">
                <a:moveTo>
                  <a:pt x="1600200" y="0"/>
                </a:moveTo>
                <a:lnTo>
                  <a:pt x="0" y="0"/>
                </a:lnTo>
                <a:lnTo>
                  <a:pt x="0" y="152400"/>
                </a:lnTo>
                <a:lnTo>
                  <a:pt x="1600200" y="152400"/>
                </a:lnTo>
                <a:lnTo>
                  <a:pt x="1600200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grpSp>
        <p:nvGrpSpPr>
          <p:cNvPr id="11" name="object 11"/>
          <p:cNvGrpSpPr/>
          <p:nvPr/>
        </p:nvGrpSpPr>
        <p:grpSpPr>
          <a:xfrm>
            <a:off x="6412073" y="5021385"/>
            <a:ext cx="1328023" cy="133588"/>
            <a:chOff x="7772209" y="4804981"/>
            <a:chExt cx="1609725" cy="161925"/>
          </a:xfrm>
        </p:grpSpPr>
        <p:sp>
          <p:nvSpPr>
            <p:cNvPr id="12" name="object 12"/>
            <p:cNvSpPr/>
            <p:nvPr/>
          </p:nvSpPr>
          <p:spPr>
            <a:xfrm>
              <a:off x="7776971" y="4809744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399"/>
                  </a:lnTo>
                  <a:lnTo>
                    <a:pt x="1600200" y="152399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3" name="object 13"/>
            <p:cNvSpPr/>
            <p:nvPr/>
          </p:nvSpPr>
          <p:spPr>
            <a:xfrm>
              <a:off x="7776971" y="4809744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399"/>
                  </a:moveTo>
                  <a:lnTo>
                    <a:pt x="1600200" y="152399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399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14" name="object 14"/>
          <p:cNvSpPr/>
          <p:nvPr/>
        </p:nvSpPr>
        <p:spPr>
          <a:xfrm>
            <a:off x="1473554" y="4236987"/>
            <a:ext cx="188595" cy="502920"/>
          </a:xfrm>
          <a:custGeom>
            <a:avLst/>
            <a:gdLst/>
            <a:ahLst/>
            <a:cxnLst/>
            <a:rect l="l" t="t" r="r" b="b"/>
            <a:pathLst>
              <a:path w="228600" h="609600">
                <a:moveTo>
                  <a:pt x="228600" y="609599"/>
                </a:moveTo>
                <a:lnTo>
                  <a:pt x="184112" y="608105"/>
                </a:lnTo>
                <a:lnTo>
                  <a:pt x="147780" y="604027"/>
                </a:lnTo>
                <a:lnTo>
                  <a:pt x="123283" y="597973"/>
                </a:lnTo>
                <a:lnTo>
                  <a:pt x="114300" y="590549"/>
                </a:lnTo>
                <a:lnTo>
                  <a:pt x="114300" y="323849"/>
                </a:lnTo>
                <a:lnTo>
                  <a:pt x="105316" y="316426"/>
                </a:lnTo>
                <a:lnTo>
                  <a:pt x="80819" y="310372"/>
                </a:lnTo>
                <a:lnTo>
                  <a:pt x="44487" y="306294"/>
                </a:lnTo>
                <a:lnTo>
                  <a:pt x="0" y="304799"/>
                </a:lnTo>
                <a:lnTo>
                  <a:pt x="44487" y="303305"/>
                </a:lnTo>
                <a:lnTo>
                  <a:pt x="80819" y="299227"/>
                </a:lnTo>
                <a:lnTo>
                  <a:pt x="105316" y="293173"/>
                </a:lnTo>
                <a:lnTo>
                  <a:pt x="114300" y="285749"/>
                </a:lnTo>
                <a:lnTo>
                  <a:pt x="114300" y="19049"/>
                </a:lnTo>
                <a:lnTo>
                  <a:pt x="123283" y="11626"/>
                </a:lnTo>
                <a:lnTo>
                  <a:pt x="147780" y="5572"/>
                </a:lnTo>
                <a:lnTo>
                  <a:pt x="184112" y="1494"/>
                </a:lnTo>
                <a:lnTo>
                  <a:pt x="22860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15" name="object 15"/>
          <p:cNvSpPr txBox="1"/>
          <p:nvPr/>
        </p:nvSpPr>
        <p:spPr>
          <a:xfrm>
            <a:off x="629488" y="4200378"/>
            <a:ext cx="721376" cy="46762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spc="-4" dirty="0">
                <a:solidFill>
                  <a:srgbClr val="007B92"/>
                </a:solidFill>
                <a:latin typeface="Calibri"/>
                <a:cs typeface="Calibri"/>
              </a:rPr>
              <a:t>Common</a:t>
            </a:r>
            <a:endParaRPr sz="1485">
              <a:latin typeface="Calibri"/>
              <a:cs typeface="Calibri"/>
            </a:endParaRPr>
          </a:p>
          <a:p>
            <a:pPr marL="10478">
              <a:spcBef>
                <a:spcPts val="4"/>
              </a:spcBef>
            </a:pPr>
            <a:r>
              <a:rPr sz="1485" spc="-12" dirty="0">
                <a:solidFill>
                  <a:srgbClr val="007B92"/>
                </a:solidFill>
                <a:latin typeface="Calibri"/>
                <a:cs typeface="Calibri"/>
              </a:rPr>
              <a:t>words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442122" y="4848035"/>
            <a:ext cx="199073" cy="1089136"/>
          </a:xfrm>
          <a:custGeom>
            <a:avLst/>
            <a:gdLst/>
            <a:ahLst/>
            <a:cxnLst/>
            <a:rect l="l" t="t" r="r" b="b"/>
            <a:pathLst>
              <a:path w="241300" h="1320164">
                <a:moveTo>
                  <a:pt x="240792" y="429767"/>
                </a:moveTo>
                <a:lnTo>
                  <a:pt x="197477" y="428317"/>
                </a:lnTo>
                <a:lnTo>
                  <a:pt x="162115" y="424354"/>
                </a:lnTo>
                <a:lnTo>
                  <a:pt x="138279" y="418463"/>
                </a:lnTo>
                <a:lnTo>
                  <a:pt x="129540" y="411225"/>
                </a:lnTo>
                <a:lnTo>
                  <a:pt x="129540" y="233425"/>
                </a:lnTo>
                <a:lnTo>
                  <a:pt x="120800" y="226188"/>
                </a:lnTo>
                <a:lnTo>
                  <a:pt x="96964" y="220297"/>
                </a:lnTo>
                <a:lnTo>
                  <a:pt x="61602" y="216334"/>
                </a:lnTo>
                <a:lnTo>
                  <a:pt x="18288" y="214883"/>
                </a:lnTo>
                <a:lnTo>
                  <a:pt x="61602" y="213433"/>
                </a:lnTo>
                <a:lnTo>
                  <a:pt x="96964" y="209470"/>
                </a:lnTo>
                <a:lnTo>
                  <a:pt x="120800" y="203579"/>
                </a:lnTo>
                <a:lnTo>
                  <a:pt x="129540" y="196341"/>
                </a:lnTo>
                <a:lnTo>
                  <a:pt x="129540" y="18541"/>
                </a:lnTo>
                <a:lnTo>
                  <a:pt x="138279" y="11304"/>
                </a:lnTo>
                <a:lnTo>
                  <a:pt x="162115" y="5413"/>
                </a:lnTo>
                <a:lnTo>
                  <a:pt x="197477" y="1450"/>
                </a:lnTo>
                <a:lnTo>
                  <a:pt x="240792" y="0"/>
                </a:lnTo>
              </a:path>
              <a:path w="241300" h="1320164">
                <a:moveTo>
                  <a:pt x="230124" y="886967"/>
                </a:moveTo>
                <a:lnTo>
                  <a:pt x="186809" y="885517"/>
                </a:lnTo>
                <a:lnTo>
                  <a:pt x="151447" y="881554"/>
                </a:lnTo>
                <a:lnTo>
                  <a:pt x="127611" y="875663"/>
                </a:lnTo>
                <a:lnTo>
                  <a:pt x="118872" y="868426"/>
                </a:lnTo>
                <a:lnTo>
                  <a:pt x="118872" y="690626"/>
                </a:lnTo>
                <a:lnTo>
                  <a:pt x="110132" y="683388"/>
                </a:lnTo>
                <a:lnTo>
                  <a:pt x="86296" y="677497"/>
                </a:lnTo>
                <a:lnTo>
                  <a:pt x="50934" y="673534"/>
                </a:lnTo>
                <a:lnTo>
                  <a:pt x="7620" y="672083"/>
                </a:lnTo>
                <a:lnTo>
                  <a:pt x="50934" y="670633"/>
                </a:lnTo>
                <a:lnTo>
                  <a:pt x="86296" y="666670"/>
                </a:lnTo>
                <a:lnTo>
                  <a:pt x="110132" y="660779"/>
                </a:lnTo>
                <a:lnTo>
                  <a:pt x="118872" y="653541"/>
                </a:lnTo>
                <a:lnTo>
                  <a:pt x="118872" y="475741"/>
                </a:lnTo>
                <a:lnTo>
                  <a:pt x="127611" y="468504"/>
                </a:lnTo>
                <a:lnTo>
                  <a:pt x="151447" y="462613"/>
                </a:lnTo>
                <a:lnTo>
                  <a:pt x="186809" y="458650"/>
                </a:lnTo>
                <a:lnTo>
                  <a:pt x="230124" y="457200"/>
                </a:lnTo>
              </a:path>
              <a:path w="241300" h="1320164">
                <a:moveTo>
                  <a:pt x="220980" y="1319783"/>
                </a:moveTo>
                <a:lnTo>
                  <a:pt x="177998" y="1318337"/>
                </a:lnTo>
                <a:lnTo>
                  <a:pt x="142875" y="1314391"/>
                </a:lnTo>
                <a:lnTo>
                  <a:pt x="119181" y="1308537"/>
                </a:lnTo>
                <a:lnTo>
                  <a:pt x="110490" y="1301368"/>
                </a:lnTo>
                <a:lnTo>
                  <a:pt x="110490" y="1123314"/>
                </a:lnTo>
                <a:lnTo>
                  <a:pt x="101798" y="1116146"/>
                </a:lnTo>
                <a:lnTo>
                  <a:pt x="78105" y="1110292"/>
                </a:lnTo>
                <a:lnTo>
                  <a:pt x="42981" y="1106346"/>
                </a:lnTo>
                <a:lnTo>
                  <a:pt x="0" y="1104899"/>
                </a:lnTo>
                <a:lnTo>
                  <a:pt x="42981" y="1103453"/>
                </a:lnTo>
                <a:lnTo>
                  <a:pt x="78105" y="1099507"/>
                </a:lnTo>
                <a:lnTo>
                  <a:pt x="101798" y="1093653"/>
                </a:lnTo>
                <a:lnTo>
                  <a:pt x="110490" y="1086484"/>
                </a:lnTo>
                <a:lnTo>
                  <a:pt x="110490" y="908430"/>
                </a:lnTo>
                <a:lnTo>
                  <a:pt x="119181" y="901267"/>
                </a:lnTo>
                <a:lnTo>
                  <a:pt x="142875" y="895413"/>
                </a:lnTo>
                <a:lnTo>
                  <a:pt x="177998" y="891464"/>
                </a:lnTo>
                <a:lnTo>
                  <a:pt x="220980" y="89001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17" name="object 17"/>
          <p:cNvSpPr txBox="1"/>
          <p:nvPr/>
        </p:nvSpPr>
        <p:spPr>
          <a:xfrm>
            <a:off x="595792" y="4880829"/>
            <a:ext cx="783193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spc="-83" dirty="0">
                <a:solidFill>
                  <a:srgbClr val="007B92"/>
                </a:solidFill>
                <a:latin typeface="Calibri"/>
                <a:cs typeface="Calibri"/>
              </a:rPr>
              <a:t>V</a:t>
            </a:r>
            <a:r>
              <a:rPr sz="1485" dirty="0">
                <a:solidFill>
                  <a:srgbClr val="007B92"/>
                </a:solidFill>
                <a:latin typeface="Calibri"/>
                <a:cs typeface="Calibri"/>
              </a:rPr>
              <a:t>ar</a:t>
            </a:r>
            <a:r>
              <a:rPr sz="1485" spc="-9" dirty="0">
                <a:solidFill>
                  <a:srgbClr val="007B92"/>
                </a:solidFill>
                <a:latin typeface="Calibri"/>
                <a:cs typeface="Calibri"/>
              </a:rPr>
              <a:t>i</a:t>
            </a:r>
            <a:r>
              <a:rPr sz="1485" spc="-12" dirty="0">
                <a:solidFill>
                  <a:srgbClr val="007B92"/>
                </a:solidFill>
                <a:latin typeface="Calibri"/>
                <a:cs typeface="Calibri"/>
              </a:rPr>
              <a:t>a</a:t>
            </a:r>
            <a:r>
              <a:rPr sz="1485" dirty="0">
                <a:solidFill>
                  <a:srgbClr val="007B92"/>
                </a:solidFill>
                <a:latin typeface="Calibri"/>
                <a:cs typeface="Calibri"/>
              </a:rPr>
              <a:t>t</a:t>
            </a:r>
            <a:r>
              <a:rPr sz="1485" spc="-9" dirty="0">
                <a:solidFill>
                  <a:srgbClr val="007B92"/>
                </a:solidFill>
                <a:latin typeface="Calibri"/>
                <a:cs typeface="Calibri"/>
              </a:rPr>
              <a:t>i</a:t>
            </a:r>
            <a:r>
              <a:rPr sz="1485" spc="-4" dirty="0">
                <a:solidFill>
                  <a:srgbClr val="007B92"/>
                </a:solidFill>
                <a:latin typeface="Calibri"/>
                <a:cs typeface="Calibri"/>
              </a:rPr>
              <a:t>ons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29577" y="5258229"/>
            <a:ext cx="947166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spc="-4" dirty="0">
                <a:solidFill>
                  <a:srgbClr val="007B92"/>
                </a:solidFill>
                <a:latin typeface="Calibri"/>
                <a:cs typeface="Calibri"/>
              </a:rPr>
              <a:t>misspellings</a:t>
            </a:r>
            <a:endParaRPr sz="1485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412073" y="5384745"/>
            <a:ext cx="1328023" cy="133588"/>
            <a:chOff x="7772209" y="5245417"/>
            <a:chExt cx="1609725" cy="161925"/>
          </a:xfrm>
        </p:grpSpPr>
        <p:sp>
          <p:nvSpPr>
            <p:cNvPr id="20" name="object 20"/>
            <p:cNvSpPr/>
            <p:nvPr/>
          </p:nvSpPr>
          <p:spPr>
            <a:xfrm>
              <a:off x="7776971" y="5250179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1600200" y="152400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1" name="object 21"/>
            <p:cNvSpPr/>
            <p:nvPr/>
          </p:nvSpPr>
          <p:spPr>
            <a:xfrm>
              <a:off x="7776971" y="5250179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400"/>
                  </a:moveTo>
                  <a:lnTo>
                    <a:pt x="1600200" y="152400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422536" y="5615575"/>
            <a:ext cx="905780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spc="-4" dirty="0">
                <a:solidFill>
                  <a:srgbClr val="007B92"/>
                </a:solidFill>
                <a:latin typeface="Calibri"/>
                <a:cs typeface="Calibri"/>
              </a:rPr>
              <a:t>novel</a:t>
            </a:r>
            <a:r>
              <a:rPr sz="1485" spc="-50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485" spc="-9" dirty="0">
                <a:solidFill>
                  <a:srgbClr val="007B92"/>
                </a:solidFill>
                <a:latin typeface="Calibri"/>
                <a:cs typeface="Calibri"/>
              </a:rPr>
              <a:t>items</a:t>
            </a:r>
            <a:endParaRPr sz="1485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6412073" y="5720444"/>
            <a:ext cx="1328023" cy="133588"/>
            <a:chOff x="7772209" y="5652325"/>
            <a:chExt cx="1609725" cy="161925"/>
          </a:xfrm>
        </p:grpSpPr>
        <p:sp>
          <p:nvSpPr>
            <p:cNvPr id="24" name="object 24"/>
            <p:cNvSpPr/>
            <p:nvPr/>
          </p:nvSpPr>
          <p:spPr>
            <a:xfrm>
              <a:off x="7776971" y="5657088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1600200" y="152400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5" name="object 25"/>
            <p:cNvSpPr/>
            <p:nvPr/>
          </p:nvSpPr>
          <p:spPr>
            <a:xfrm>
              <a:off x="7776971" y="5657088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400"/>
                  </a:moveTo>
                  <a:lnTo>
                    <a:pt x="1600200" y="152400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61976E9-CF7F-4623-827F-068283517309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C7993C80-B362-437F-AA85-43621A47E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541687"/>
          </a:xfrm>
        </p:spPr>
        <p:txBody>
          <a:bodyPr/>
          <a:lstStyle/>
          <a:p>
            <a:r>
              <a:rPr lang="en-US" sz="3520" dirty="0">
                <a:latin typeface="Calibri"/>
                <a:cs typeface="Calibri"/>
              </a:rPr>
              <a:t>Aside: Word </a:t>
            </a:r>
            <a:r>
              <a:rPr lang="en-US" sz="3520" spc="-4" dirty="0">
                <a:latin typeface="Calibri"/>
                <a:cs typeface="Calibri"/>
              </a:rPr>
              <a:t>structure </a:t>
            </a:r>
            <a:r>
              <a:rPr lang="en-US" sz="3520" dirty="0">
                <a:latin typeface="Calibri"/>
                <a:cs typeface="Calibri"/>
              </a:rPr>
              <a:t>and </a:t>
            </a:r>
            <a:r>
              <a:rPr lang="en-US" sz="3520" spc="-4" dirty="0" err="1">
                <a:latin typeface="Calibri"/>
                <a:cs typeface="Calibri"/>
              </a:rPr>
              <a:t>subword</a:t>
            </a:r>
            <a:r>
              <a:rPr lang="en-US" sz="3520" spc="-21" dirty="0">
                <a:latin typeface="Calibri"/>
                <a:cs typeface="Calibri"/>
              </a:rPr>
              <a:t> </a:t>
            </a:r>
            <a:r>
              <a:rPr lang="en-US" sz="3520" dirty="0">
                <a:latin typeface="Calibri"/>
                <a:cs typeface="Calibri"/>
              </a:rPr>
              <a:t>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2487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066041" y="3269861"/>
            <a:ext cx="5768558" cy="2816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5" name="object 5"/>
          <p:cNvSpPr txBox="1"/>
          <p:nvPr/>
        </p:nvSpPr>
        <p:spPr>
          <a:xfrm>
            <a:off x="400157" y="1954024"/>
            <a:ext cx="7070741" cy="4101796"/>
          </a:xfrm>
          <a:prstGeom prst="rect">
            <a:avLst/>
          </a:prstGeom>
        </p:spPr>
        <p:txBody>
          <a:bodyPr vert="horz" wrap="square" lIns="0" tIns="68104" rIns="0" bIns="0" rtlCol="0">
            <a:spAutoFit/>
          </a:bodyPr>
          <a:lstStyle/>
          <a:p>
            <a:pPr marL="10478">
              <a:spcBef>
                <a:spcPts val="537"/>
              </a:spcBef>
            </a:pPr>
            <a:r>
              <a:rPr sz="1898" spc="-4" dirty="0">
                <a:latin typeface="Calibri"/>
                <a:cs typeface="Calibri"/>
              </a:rPr>
              <a:t>Finite vocabulary </a:t>
            </a:r>
            <a:r>
              <a:rPr sz="1898" dirty="0">
                <a:latin typeface="Calibri"/>
                <a:cs typeface="Calibri"/>
              </a:rPr>
              <a:t>assumptions make even </a:t>
            </a:r>
            <a:r>
              <a:rPr sz="1898" i="1" dirty="0">
                <a:latin typeface="Calibri"/>
                <a:cs typeface="Calibri"/>
              </a:rPr>
              <a:t>less </a:t>
            </a:r>
            <a:r>
              <a:rPr sz="1898" spc="-4" dirty="0">
                <a:latin typeface="Calibri"/>
                <a:cs typeface="Calibri"/>
              </a:rPr>
              <a:t>sense </a:t>
            </a:r>
            <a:r>
              <a:rPr sz="1898" dirty="0">
                <a:latin typeface="Calibri"/>
                <a:cs typeface="Calibri"/>
              </a:rPr>
              <a:t>in </a:t>
            </a:r>
            <a:r>
              <a:rPr sz="1898" spc="-4" dirty="0">
                <a:latin typeface="Calibri"/>
                <a:cs typeface="Calibri"/>
              </a:rPr>
              <a:t>many</a:t>
            </a:r>
            <a:r>
              <a:rPr sz="1898" spc="50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languages.</a:t>
            </a:r>
            <a:endParaRPr sz="1898">
              <a:latin typeface="Calibri"/>
              <a:cs typeface="Calibri"/>
            </a:endParaRPr>
          </a:p>
          <a:p>
            <a:pPr marL="293370" indent="-282893">
              <a:spcBef>
                <a:spcPts val="454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1898" dirty="0">
                <a:latin typeface="Calibri"/>
                <a:cs typeface="Calibri"/>
              </a:rPr>
              <a:t>Many languages </a:t>
            </a:r>
            <a:r>
              <a:rPr sz="1898" spc="-4" dirty="0">
                <a:latin typeface="Calibri"/>
                <a:cs typeface="Calibri"/>
              </a:rPr>
              <a:t>exhibit complex </a:t>
            </a:r>
            <a:r>
              <a:rPr sz="1898" b="1" spc="-4" dirty="0">
                <a:latin typeface="Calibri"/>
                <a:cs typeface="Calibri"/>
              </a:rPr>
              <a:t>morphology</a:t>
            </a:r>
            <a:r>
              <a:rPr sz="1898" spc="-4" dirty="0">
                <a:latin typeface="Calibri"/>
                <a:cs typeface="Calibri"/>
              </a:rPr>
              <a:t>, or </a:t>
            </a:r>
            <a:r>
              <a:rPr sz="1898" dirty="0">
                <a:latin typeface="Calibri"/>
                <a:cs typeface="Calibri"/>
              </a:rPr>
              <a:t>word</a:t>
            </a:r>
            <a:r>
              <a:rPr sz="1898" spc="33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structure.</a:t>
            </a:r>
            <a:endParaRPr sz="1898">
              <a:latin typeface="Calibri"/>
              <a:cs typeface="Calibri"/>
            </a:endParaRPr>
          </a:p>
          <a:p>
            <a:pPr marL="576263" lvl="1" indent="-189119">
              <a:spcBef>
                <a:spcPts val="458"/>
              </a:spcBef>
              <a:buClr>
                <a:srgbClr val="007B92"/>
              </a:buClr>
              <a:buFont typeface="Times New Roman"/>
              <a:buChar char="•"/>
              <a:tabLst>
                <a:tab pos="576263" algn="l"/>
              </a:tabLst>
            </a:pPr>
            <a:r>
              <a:rPr sz="1898" dirty="0">
                <a:latin typeface="Calibri"/>
                <a:cs typeface="Calibri"/>
              </a:rPr>
              <a:t>The effect </a:t>
            </a:r>
            <a:r>
              <a:rPr sz="1898" spc="-4" dirty="0">
                <a:latin typeface="Calibri"/>
                <a:cs typeface="Calibri"/>
              </a:rPr>
              <a:t>is </a:t>
            </a:r>
            <a:r>
              <a:rPr sz="1898" dirty="0">
                <a:latin typeface="Calibri"/>
                <a:cs typeface="Calibri"/>
              </a:rPr>
              <a:t>more word types, each </a:t>
            </a:r>
            <a:r>
              <a:rPr sz="1898" spc="-4" dirty="0">
                <a:latin typeface="Calibri"/>
                <a:cs typeface="Calibri"/>
              </a:rPr>
              <a:t>occurring </a:t>
            </a:r>
            <a:r>
              <a:rPr sz="1898" dirty="0">
                <a:latin typeface="Calibri"/>
                <a:cs typeface="Calibri"/>
              </a:rPr>
              <a:t>fewer</a:t>
            </a:r>
            <a:r>
              <a:rPr sz="1898" spc="4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times.</a:t>
            </a:r>
            <a:endParaRPr sz="1898">
              <a:latin typeface="Calibri"/>
              <a:cs typeface="Calibri"/>
            </a:endParaRPr>
          </a:p>
          <a:p>
            <a:pPr>
              <a:spcBef>
                <a:spcPts val="45"/>
              </a:spcBef>
            </a:pPr>
            <a:endParaRPr sz="2640">
              <a:latin typeface="Calibri"/>
              <a:cs typeface="Calibri"/>
            </a:endParaRPr>
          </a:p>
          <a:p>
            <a:pPr marL="10478" marR="3617357"/>
            <a:r>
              <a:rPr sz="1898" spc="-4" dirty="0">
                <a:latin typeface="Calibri"/>
                <a:cs typeface="Calibri"/>
              </a:rPr>
              <a:t>Example: </a:t>
            </a:r>
            <a:r>
              <a:rPr sz="1898" spc="-9" dirty="0">
                <a:latin typeface="Calibri"/>
                <a:cs typeface="Calibri"/>
              </a:rPr>
              <a:t>Swahili </a:t>
            </a:r>
            <a:r>
              <a:rPr sz="1898" spc="-4" dirty="0">
                <a:latin typeface="Calibri"/>
                <a:cs typeface="Calibri"/>
              </a:rPr>
              <a:t>verbs </a:t>
            </a:r>
            <a:r>
              <a:rPr sz="1898" spc="-9" dirty="0">
                <a:latin typeface="Calibri"/>
                <a:cs typeface="Calibri"/>
              </a:rPr>
              <a:t>can </a:t>
            </a:r>
            <a:r>
              <a:rPr sz="1898" spc="-12" dirty="0">
                <a:latin typeface="Calibri"/>
                <a:cs typeface="Calibri"/>
              </a:rPr>
              <a:t>have  </a:t>
            </a:r>
            <a:r>
              <a:rPr sz="1898" spc="-4" dirty="0">
                <a:latin typeface="Calibri"/>
                <a:cs typeface="Calibri"/>
              </a:rPr>
              <a:t>hundreds of </a:t>
            </a:r>
            <a:r>
              <a:rPr sz="1898" spc="-9" dirty="0">
                <a:latin typeface="Calibri"/>
                <a:cs typeface="Calibri"/>
              </a:rPr>
              <a:t>conjugations, </a:t>
            </a:r>
            <a:r>
              <a:rPr sz="1898" dirty="0">
                <a:latin typeface="Calibri"/>
                <a:cs typeface="Calibri"/>
              </a:rPr>
              <a:t>each  </a:t>
            </a:r>
            <a:r>
              <a:rPr sz="1898" spc="-4" dirty="0">
                <a:latin typeface="Calibri"/>
                <a:cs typeface="Calibri"/>
              </a:rPr>
              <a:t>encoding </a:t>
            </a:r>
            <a:r>
              <a:rPr sz="1898" dirty="0">
                <a:latin typeface="Calibri"/>
                <a:cs typeface="Calibri"/>
              </a:rPr>
              <a:t>a </a:t>
            </a:r>
            <a:r>
              <a:rPr sz="1898" spc="-4" dirty="0">
                <a:latin typeface="Calibri"/>
                <a:cs typeface="Calibri"/>
              </a:rPr>
              <a:t>wide variety of  </a:t>
            </a:r>
            <a:r>
              <a:rPr sz="1898" spc="-9" dirty="0">
                <a:latin typeface="Calibri"/>
                <a:cs typeface="Calibri"/>
              </a:rPr>
              <a:t>information. </a:t>
            </a:r>
            <a:r>
              <a:rPr sz="1898" spc="-25" dirty="0">
                <a:latin typeface="Calibri"/>
                <a:cs typeface="Calibri"/>
              </a:rPr>
              <a:t>(Tense, </a:t>
            </a:r>
            <a:r>
              <a:rPr sz="1898" spc="-4" dirty="0">
                <a:latin typeface="Calibri"/>
                <a:cs typeface="Calibri"/>
              </a:rPr>
              <a:t>mood,  definiteness, </a:t>
            </a:r>
            <a:r>
              <a:rPr sz="1898" spc="-12" dirty="0">
                <a:latin typeface="Calibri"/>
                <a:cs typeface="Calibri"/>
              </a:rPr>
              <a:t>negation, </a:t>
            </a:r>
            <a:r>
              <a:rPr sz="1898" spc="-9" dirty="0">
                <a:latin typeface="Calibri"/>
                <a:cs typeface="Calibri"/>
              </a:rPr>
              <a:t>information  </a:t>
            </a:r>
            <a:r>
              <a:rPr sz="1898" dirty="0">
                <a:latin typeface="Calibri"/>
                <a:cs typeface="Calibri"/>
              </a:rPr>
              <a:t>about the </a:t>
            </a:r>
            <a:r>
              <a:rPr sz="1898" spc="-4" dirty="0">
                <a:latin typeface="Calibri"/>
                <a:cs typeface="Calibri"/>
              </a:rPr>
              <a:t>object,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++)</a:t>
            </a:r>
            <a:endParaRPr sz="1898">
              <a:latin typeface="Calibri"/>
              <a:cs typeface="Calibri"/>
            </a:endParaRPr>
          </a:p>
          <a:p>
            <a:pPr>
              <a:spcBef>
                <a:spcPts val="17"/>
              </a:spcBef>
            </a:pPr>
            <a:endParaRPr sz="1857">
              <a:latin typeface="Calibri"/>
              <a:cs typeface="Calibri"/>
            </a:endParaRPr>
          </a:p>
          <a:p>
            <a:pPr marL="10478"/>
            <a:r>
              <a:rPr sz="1898" spc="-25" dirty="0">
                <a:solidFill>
                  <a:srgbClr val="007B92"/>
                </a:solidFill>
                <a:latin typeface="Calibri"/>
                <a:cs typeface="Calibri"/>
              </a:rPr>
              <a:t>Here’s </a:t>
            </a:r>
            <a:r>
              <a:rPr sz="1898" dirty="0">
                <a:solidFill>
                  <a:srgbClr val="007B92"/>
                </a:solidFill>
                <a:latin typeface="Calibri"/>
                <a:cs typeface="Calibri"/>
              </a:rPr>
              <a:t>a </a:t>
            </a:r>
            <a:r>
              <a:rPr sz="1898" spc="-4" dirty="0">
                <a:solidFill>
                  <a:srgbClr val="007B92"/>
                </a:solidFill>
                <a:latin typeface="Calibri"/>
                <a:cs typeface="Calibri"/>
              </a:rPr>
              <a:t>small </a:t>
            </a:r>
            <a:r>
              <a:rPr sz="1898" spc="-9" dirty="0">
                <a:solidFill>
                  <a:srgbClr val="007B92"/>
                </a:solidFill>
                <a:latin typeface="Calibri"/>
                <a:cs typeface="Calibri"/>
              </a:rPr>
              <a:t>fraction </a:t>
            </a:r>
            <a:r>
              <a:rPr sz="1898" spc="-4" dirty="0">
                <a:solidFill>
                  <a:srgbClr val="007B92"/>
                </a:solidFill>
                <a:latin typeface="Calibri"/>
                <a:cs typeface="Calibri"/>
              </a:rPr>
              <a:t>of</a:t>
            </a:r>
            <a:r>
              <a:rPr sz="1898" spc="17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898" spc="-4" dirty="0">
                <a:solidFill>
                  <a:srgbClr val="007B92"/>
                </a:solidFill>
                <a:latin typeface="Calibri"/>
                <a:cs typeface="Calibri"/>
              </a:rPr>
              <a:t>the</a:t>
            </a:r>
            <a:endParaRPr sz="1898">
              <a:latin typeface="Calibri"/>
              <a:cs typeface="Calibri"/>
            </a:endParaRPr>
          </a:p>
          <a:p>
            <a:pPr marL="10478"/>
            <a:r>
              <a:rPr sz="1898" spc="-12" dirty="0">
                <a:solidFill>
                  <a:srgbClr val="007B92"/>
                </a:solidFill>
                <a:latin typeface="Calibri"/>
                <a:cs typeface="Calibri"/>
              </a:rPr>
              <a:t>conjugations for </a:t>
            </a:r>
            <a:r>
              <a:rPr sz="1898" i="1" spc="-4" dirty="0">
                <a:solidFill>
                  <a:srgbClr val="007B92"/>
                </a:solidFill>
                <a:latin typeface="Calibri"/>
                <a:cs typeface="Calibri"/>
              </a:rPr>
              <a:t>ambia </a:t>
            </a:r>
            <a:r>
              <a:rPr sz="1898" dirty="0">
                <a:solidFill>
                  <a:srgbClr val="007B92"/>
                </a:solidFill>
                <a:latin typeface="Calibri"/>
                <a:cs typeface="Calibri"/>
              </a:rPr>
              <a:t>– </a:t>
            </a:r>
            <a:r>
              <a:rPr sz="1898" spc="-12" dirty="0">
                <a:solidFill>
                  <a:srgbClr val="007B92"/>
                </a:solidFill>
                <a:latin typeface="Calibri"/>
                <a:cs typeface="Calibri"/>
              </a:rPr>
              <a:t>to</a:t>
            </a:r>
            <a:r>
              <a:rPr sz="1898" spc="50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898" spc="-4" dirty="0">
                <a:solidFill>
                  <a:srgbClr val="007B92"/>
                </a:solidFill>
                <a:latin typeface="Calibri"/>
                <a:cs typeface="Calibri"/>
              </a:rPr>
              <a:t>tell.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22217" y="6426281"/>
            <a:ext cx="978075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485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Wiktionary</a:t>
            </a:r>
            <a:r>
              <a:rPr sz="1485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1163A1-E01C-4E94-BB1D-3ED12BDDF256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3306C00-6D92-4C21-9BD9-7F7F7F2F1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541687"/>
          </a:xfrm>
        </p:spPr>
        <p:txBody>
          <a:bodyPr/>
          <a:lstStyle/>
          <a:p>
            <a:r>
              <a:rPr lang="en-US" sz="3520" dirty="0">
                <a:latin typeface="Calibri"/>
                <a:cs typeface="Calibri"/>
              </a:rPr>
              <a:t>Aside: Word </a:t>
            </a:r>
            <a:r>
              <a:rPr lang="en-US" sz="3520" spc="-4" dirty="0">
                <a:latin typeface="Calibri"/>
                <a:cs typeface="Calibri"/>
              </a:rPr>
              <a:t>structure </a:t>
            </a:r>
            <a:r>
              <a:rPr lang="en-US" sz="3520" dirty="0">
                <a:latin typeface="Calibri"/>
                <a:cs typeface="Calibri"/>
              </a:rPr>
              <a:t>and </a:t>
            </a:r>
            <a:r>
              <a:rPr lang="en-US" sz="3520" spc="-4" dirty="0" err="1">
                <a:latin typeface="Calibri"/>
                <a:cs typeface="Calibri"/>
              </a:rPr>
              <a:t>subword</a:t>
            </a:r>
            <a:r>
              <a:rPr lang="en-US" sz="3520" spc="-21" dirty="0">
                <a:latin typeface="Calibri"/>
                <a:cs typeface="Calibri"/>
              </a:rPr>
              <a:t> </a:t>
            </a:r>
            <a:r>
              <a:rPr lang="en-US" sz="3520" dirty="0">
                <a:latin typeface="Calibri"/>
                <a:cs typeface="Calibri"/>
              </a:rPr>
              <a:t>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327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00157" y="2011357"/>
            <a:ext cx="9205008" cy="3709044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 marR="805720">
              <a:spcBef>
                <a:spcPts val="87"/>
              </a:spcBef>
            </a:pPr>
            <a:r>
              <a:rPr sz="1898" spc="-4" dirty="0">
                <a:latin typeface="Calibri"/>
                <a:cs typeface="Calibri"/>
              </a:rPr>
              <a:t>Subword </a:t>
            </a:r>
            <a:r>
              <a:rPr sz="1898" dirty="0">
                <a:latin typeface="Calibri"/>
                <a:cs typeface="Calibri"/>
              </a:rPr>
              <a:t>modeling in NLP </a:t>
            </a:r>
            <a:r>
              <a:rPr sz="1898" spc="-4" dirty="0">
                <a:latin typeface="Calibri"/>
                <a:cs typeface="Calibri"/>
              </a:rPr>
              <a:t>encompasses </a:t>
            </a:r>
            <a:r>
              <a:rPr sz="1898" dirty="0">
                <a:latin typeface="Calibri"/>
                <a:cs typeface="Calibri"/>
              </a:rPr>
              <a:t>a </a:t>
            </a:r>
            <a:r>
              <a:rPr sz="1898" spc="-4" dirty="0">
                <a:latin typeface="Calibri"/>
                <a:cs typeface="Calibri"/>
              </a:rPr>
              <a:t>wide </a:t>
            </a:r>
            <a:r>
              <a:rPr sz="1898" dirty="0">
                <a:latin typeface="Calibri"/>
                <a:cs typeface="Calibri"/>
              </a:rPr>
              <a:t>range </a:t>
            </a:r>
            <a:r>
              <a:rPr sz="1898" spc="-4" dirty="0">
                <a:latin typeface="Calibri"/>
                <a:cs typeface="Calibri"/>
              </a:rPr>
              <a:t>of </a:t>
            </a:r>
            <a:r>
              <a:rPr sz="1898" dirty="0">
                <a:latin typeface="Calibri"/>
                <a:cs typeface="Calibri"/>
              </a:rPr>
              <a:t>methods for reasoning about  </a:t>
            </a:r>
            <a:r>
              <a:rPr sz="1898" spc="-4" dirty="0">
                <a:latin typeface="Calibri"/>
                <a:cs typeface="Calibri"/>
              </a:rPr>
              <a:t>structure </a:t>
            </a:r>
            <a:r>
              <a:rPr sz="1898" dirty="0">
                <a:latin typeface="Calibri"/>
                <a:cs typeface="Calibri"/>
              </a:rPr>
              <a:t>below the word level. </a:t>
            </a:r>
            <a:r>
              <a:rPr sz="1898" spc="-4" dirty="0">
                <a:latin typeface="Calibri"/>
                <a:cs typeface="Calibri"/>
              </a:rPr>
              <a:t>(Parts of words, </a:t>
            </a:r>
            <a:r>
              <a:rPr sz="1898" dirty="0">
                <a:latin typeface="Calibri"/>
                <a:cs typeface="Calibri"/>
              </a:rPr>
              <a:t>characters,</a:t>
            </a:r>
            <a:r>
              <a:rPr sz="1898" spc="9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bytes.)</a:t>
            </a:r>
            <a:endParaRPr sz="1898">
              <a:latin typeface="Calibri"/>
              <a:cs typeface="Calibri"/>
            </a:endParaRPr>
          </a:p>
          <a:p>
            <a:pPr marL="293370" indent="-282893">
              <a:spcBef>
                <a:spcPts val="429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1733" spc="-4" dirty="0">
                <a:latin typeface="Calibri"/>
                <a:cs typeface="Calibri"/>
              </a:rPr>
              <a:t>The dominant modern paradigm is </a:t>
            </a:r>
            <a:r>
              <a:rPr sz="1733" dirty="0">
                <a:latin typeface="Calibri"/>
                <a:cs typeface="Calibri"/>
              </a:rPr>
              <a:t>to </a:t>
            </a:r>
            <a:r>
              <a:rPr sz="1733" spc="-4" dirty="0">
                <a:latin typeface="Calibri"/>
                <a:cs typeface="Calibri"/>
              </a:rPr>
              <a:t>learn </a:t>
            </a:r>
            <a:r>
              <a:rPr sz="1733" dirty="0">
                <a:latin typeface="Calibri"/>
                <a:cs typeface="Calibri"/>
              </a:rPr>
              <a:t>a vocabulary </a:t>
            </a:r>
            <a:r>
              <a:rPr sz="1733" spc="-4" dirty="0">
                <a:latin typeface="Calibri"/>
                <a:cs typeface="Calibri"/>
              </a:rPr>
              <a:t>of </a:t>
            </a:r>
            <a:r>
              <a:rPr sz="1733" b="1" spc="-4" dirty="0">
                <a:latin typeface="Calibri"/>
                <a:cs typeface="Calibri"/>
              </a:rPr>
              <a:t>parts of words </a:t>
            </a:r>
            <a:r>
              <a:rPr sz="1733" b="1" dirty="0">
                <a:latin typeface="Calibri"/>
                <a:cs typeface="Calibri"/>
              </a:rPr>
              <a:t>(subword</a:t>
            </a:r>
            <a:r>
              <a:rPr sz="1733" b="1" spc="9" dirty="0">
                <a:latin typeface="Calibri"/>
                <a:cs typeface="Calibri"/>
              </a:rPr>
              <a:t> </a:t>
            </a:r>
            <a:r>
              <a:rPr sz="1733" b="1" dirty="0">
                <a:latin typeface="Calibri"/>
                <a:cs typeface="Calibri"/>
              </a:rPr>
              <a:t>tokens).</a:t>
            </a:r>
            <a:endParaRPr sz="1733">
              <a:latin typeface="Calibri"/>
              <a:cs typeface="Calibri"/>
            </a:endParaRPr>
          </a:p>
          <a:p>
            <a:pPr marL="293370" indent="-282893">
              <a:spcBef>
                <a:spcPts val="420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1733" spc="-4" dirty="0">
                <a:latin typeface="Calibri"/>
                <a:cs typeface="Calibri"/>
              </a:rPr>
              <a:t>At </a:t>
            </a:r>
            <a:r>
              <a:rPr sz="1733" dirty="0">
                <a:latin typeface="Calibri"/>
                <a:cs typeface="Calibri"/>
              </a:rPr>
              <a:t>training and testing time, each </a:t>
            </a:r>
            <a:r>
              <a:rPr sz="1733" spc="-4" dirty="0">
                <a:latin typeface="Calibri"/>
                <a:cs typeface="Calibri"/>
              </a:rPr>
              <a:t>word </a:t>
            </a:r>
            <a:r>
              <a:rPr sz="1733" dirty="0">
                <a:latin typeface="Calibri"/>
                <a:cs typeface="Calibri"/>
              </a:rPr>
              <a:t>is </a:t>
            </a:r>
            <a:r>
              <a:rPr sz="1733" spc="-4" dirty="0">
                <a:latin typeface="Calibri"/>
                <a:cs typeface="Calibri"/>
              </a:rPr>
              <a:t>split </a:t>
            </a:r>
            <a:r>
              <a:rPr sz="1733" dirty="0">
                <a:latin typeface="Calibri"/>
                <a:cs typeface="Calibri"/>
              </a:rPr>
              <a:t>into a </a:t>
            </a:r>
            <a:r>
              <a:rPr sz="1733" spc="-4" dirty="0">
                <a:latin typeface="Calibri"/>
                <a:cs typeface="Calibri"/>
              </a:rPr>
              <a:t>sequence of known subwords.</a:t>
            </a:r>
            <a:endParaRPr sz="1733">
              <a:latin typeface="Calibri"/>
              <a:cs typeface="Calibri"/>
            </a:endParaRPr>
          </a:p>
          <a:p>
            <a:pPr>
              <a:spcBef>
                <a:spcPts val="37"/>
              </a:spcBef>
            </a:pPr>
            <a:endParaRPr sz="2352">
              <a:latin typeface="Calibri"/>
              <a:cs typeface="Calibri"/>
            </a:endParaRPr>
          </a:p>
          <a:p>
            <a:pPr marL="10478"/>
            <a:r>
              <a:rPr sz="1733" b="1" dirty="0">
                <a:latin typeface="Calibri"/>
                <a:cs typeface="Calibri"/>
              </a:rPr>
              <a:t>Byte-pair </a:t>
            </a:r>
            <a:r>
              <a:rPr sz="1733" b="1" spc="-4" dirty="0">
                <a:latin typeface="Calibri"/>
                <a:cs typeface="Calibri"/>
              </a:rPr>
              <a:t>encoding </a:t>
            </a:r>
            <a:r>
              <a:rPr sz="1733" dirty="0">
                <a:latin typeface="Calibri"/>
                <a:cs typeface="Calibri"/>
              </a:rPr>
              <a:t>is a </a:t>
            </a:r>
            <a:r>
              <a:rPr sz="1733" spc="-4" dirty="0">
                <a:latin typeface="Calibri"/>
                <a:cs typeface="Calibri"/>
              </a:rPr>
              <a:t>simple, effective strategy for defining </a:t>
            </a:r>
            <a:r>
              <a:rPr sz="1733" dirty="0">
                <a:latin typeface="Calibri"/>
                <a:cs typeface="Calibri"/>
              </a:rPr>
              <a:t>a </a:t>
            </a:r>
            <a:r>
              <a:rPr sz="1733" spc="-4" dirty="0">
                <a:latin typeface="Calibri"/>
                <a:cs typeface="Calibri"/>
              </a:rPr>
              <a:t>subword</a:t>
            </a:r>
            <a:r>
              <a:rPr sz="1733" spc="54" dirty="0">
                <a:latin typeface="Calibri"/>
                <a:cs typeface="Calibri"/>
              </a:rPr>
              <a:t> </a:t>
            </a:r>
            <a:r>
              <a:rPr sz="1733" dirty="0">
                <a:latin typeface="Calibri"/>
                <a:cs typeface="Calibri"/>
              </a:rPr>
              <a:t>vocabulary.</a:t>
            </a:r>
            <a:endParaRPr sz="1733">
              <a:latin typeface="Calibri"/>
              <a:cs typeface="Calibri"/>
            </a:endParaRPr>
          </a:p>
          <a:p>
            <a:pPr marL="387668" indent="-377190">
              <a:spcBef>
                <a:spcPts val="417"/>
              </a:spcBef>
              <a:buClr>
                <a:srgbClr val="8B1515"/>
              </a:buClr>
              <a:buAutoNum type="arabicPeriod"/>
              <a:tabLst>
                <a:tab pos="387144" algn="l"/>
                <a:tab pos="387668" algn="l"/>
              </a:tabLst>
            </a:pPr>
            <a:r>
              <a:rPr sz="1733" spc="-4" dirty="0">
                <a:latin typeface="Calibri"/>
                <a:cs typeface="Calibri"/>
              </a:rPr>
              <a:t>Start with </a:t>
            </a:r>
            <a:r>
              <a:rPr sz="1733" dirty="0">
                <a:latin typeface="Calibri"/>
                <a:cs typeface="Calibri"/>
              </a:rPr>
              <a:t>a vocabulary containing </a:t>
            </a:r>
            <a:r>
              <a:rPr sz="1733" spc="-4" dirty="0">
                <a:latin typeface="Calibri"/>
                <a:cs typeface="Calibri"/>
              </a:rPr>
              <a:t>only </a:t>
            </a:r>
            <a:r>
              <a:rPr sz="1733" dirty="0">
                <a:latin typeface="Calibri"/>
                <a:cs typeface="Calibri"/>
              </a:rPr>
              <a:t>characters and an </a:t>
            </a:r>
            <a:r>
              <a:rPr sz="1733" spc="-4" dirty="0">
                <a:latin typeface="Calibri"/>
                <a:cs typeface="Calibri"/>
              </a:rPr>
              <a:t>“end-of-word”</a:t>
            </a:r>
            <a:r>
              <a:rPr sz="1733" spc="-75" dirty="0">
                <a:latin typeface="Calibri"/>
                <a:cs typeface="Calibri"/>
              </a:rPr>
              <a:t> </a:t>
            </a:r>
            <a:r>
              <a:rPr sz="1733" spc="-4" dirty="0">
                <a:latin typeface="Calibri"/>
                <a:cs typeface="Calibri"/>
              </a:rPr>
              <a:t>symbol.</a:t>
            </a:r>
            <a:endParaRPr sz="1733">
              <a:latin typeface="Calibri"/>
              <a:cs typeface="Calibri"/>
            </a:endParaRPr>
          </a:p>
          <a:p>
            <a:pPr marL="387668" indent="-377190">
              <a:spcBef>
                <a:spcPts val="417"/>
              </a:spcBef>
              <a:buClr>
                <a:srgbClr val="8B1515"/>
              </a:buClr>
              <a:buAutoNum type="arabicPeriod"/>
              <a:tabLst>
                <a:tab pos="387144" algn="l"/>
                <a:tab pos="387668" algn="l"/>
              </a:tabLst>
            </a:pPr>
            <a:r>
              <a:rPr sz="1733" spc="-4" dirty="0">
                <a:latin typeface="Calibri"/>
                <a:cs typeface="Calibri"/>
              </a:rPr>
              <a:t>Using </a:t>
            </a:r>
            <a:r>
              <a:rPr sz="1733" dirty="0">
                <a:latin typeface="Calibri"/>
                <a:cs typeface="Calibri"/>
              </a:rPr>
              <a:t>a corpus </a:t>
            </a:r>
            <a:r>
              <a:rPr sz="1733" spc="-4" dirty="0">
                <a:latin typeface="Calibri"/>
                <a:cs typeface="Calibri"/>
              </a:rPr>
              <a:t>of </a:t>
            </a:r>
            <a:r>
              <a:rPr sz="1733" dirty="0">
                <a:latin typeface="Calibri"/>
                <a:cs typeface="Calibri"/>
              </a:rPr>
              <a:t>text, </a:t>
            </a:r>
            <a:r>
              <a:rPr sz="1733" spc="-4" dirty="0">
                <a:latin typeface="Calibri"/>
                <a:cs typeface="Calibri"/>
              </a:rPr>
              <a:t>find the </a:t>
            </a:r>
            <a:r>
              <a:rPr sz="1733" dirty="0">
                <a:latin typeface="Calibri"/>
                <a:cs typeface="Calibri"/>
              </a:rPr>
              <a:t>most common </a:t>
            </a:r>
            <a:r>
              <a:rPr sz="1733" spc="-4" dirty="0">
                <a:latin typeface="Calibri"/>
                <a:cs typeface="Calibri"/>
              </a:rPr>
              <a:t>adjacent </a:t>
            </a:r>
            <a:r>
              <a:rPr sz="1733" dirty="0">
                <a:latin typeface="Calibri"/>
                <a:cs typeface="Calibri"/>
              </a:rPr>
              <a:t>characters </a:t>
            </a:r>
            <a:r>
              <a:rPr sz="1733" spc="-4" dirty="0">
                <a:latin typeface="Calibri"/>
                <a:cs typeface="Calibri"/>
              </a:rPr>
              <a:t>“a,b”; </a:t>
            </a:r>
            <a:r>
              <a:rPr sz="1733" dirty="0">
                <a:latin typeface="Calibri"/>
                <a:cs typeface="Calibri"/>
              </a:rPr>
              <a:t>add </a:t>
            </a:r>
            <a:r>
              <a:rPr sz="1733" spc="-4" dirty="0">
                <a:latin typeface="Calibri"/>
                <a:cs typeface="Calibri"/>
              </a:rPr>
              <a:t>“ab” </a:t>
            </a:r>
            <a:r>
              <a:rPr sz="1733" dirty="0">
                <a:latin typeface="Calibri"/>
                <a:cs typeface="Calibri"/>
              </a:rPr>
              <a:t>as a</a:t>
            </a:r>
            <a:r>
              <a:rPr sz="1733" spc="-62" dirty="0">
                <a:latin typeface="Calibri"/>
                <a:cs typeface="Calibri"/>
              </a:rPr>
              <a:t> </a:t>
            </a:r>
            <a:r>
              <a:rPr sz="1733" spc="-4" dirty="0">
                <a:latin typeface="Calibri"/>
                <a:cs typeface="Calibri"/>
              </a:rPr>
              <a:t>subword.</a:t>
            </a:r>
            <a:endParaRPr sz="1733">
              <a:latin typeface="Calibri"/>
              <a:cs typeface="Calibri"/>
            </a:endParaRPr>
          </a:p>
          <a:p>
            <a:pPr marL="387668" indent="-377190">
              <a:spcBef>
                <a:spcPts val="417"/>
              </a:spcBef>
              <a:buClr>
                <a:srgbClr val="8B1515"/>
              </a:buClr>
              <a:buAutoNum type="arabicPeriod"/>
              <a:tabLst>
                <a:tab pos="387144" algn="l"/>
                <a:tab pos="387668" algn="l"/>
              </a:tabLst>
            </a:pPr>
            <a:r>
              <a:rPr sz="1733" dirty="0">
                <a:latin typeface="Calibri"/>
                <a:cs typeface="Calibri"/>
              </a:rPr>
              <a:t>Replace instances </a:t>
            </a:r>
            <a:r>
              <a:rPr sz="1733" spc="-4" dirty="0">
                <a:latin typeface="Calibri"/>
                <a:cs typeface="Calibri"/>
              </a:rPr>
              <a:t>of </a:t>
            </a:r>
            <a:r>
              <a:rPr sz="1733" dirty="0">
                <a:latin typeface="Calibri"/>
                <a:cs typeface="Calibri"/>
              </a:rPr>
              <a:t>the character </a:t>
            </a:r>
            <a:r>
              <a:rPr sz="1733" spc="-4" dirty="0">
                <a:latin typeface="Calibri"/>
                <a:cs typeface="Calibri"/>
              </a:rPr>
              <a:t>pair </a:t>
            </a:r>
            <a:r>
              <a:rPr sz="1733" dirty="0">
                <a:latin typeface="Calibri"/>
                <a:cs typeface="Calibri"/>
              </a:rPr>
              <a:t>with the </a:t>
            </a:r>
            <a:r>
              <a:rPr sz="1733" spc="-4" dirty="0">
                <a:latin typeface="Calibri"/>
                <a:cs typeface="Calibri"/>
              </a:rPr>
              <a:t>new subword; </a:t>
            </a:r>
            <a:r>
              <a:rPr sz="1733" dirty="0">
                <a:latin typeface="Calibri"/>
                <a:cs typeface="Calibri"/>
              </a:rPr>
              <a:t>repeat </a:t>
            </a:r>
            <a:r>
              <a:rPr sz="1733" spc="-4" dirty="0">
                <a:latin typeface="Calibri"/>
                <a:cs typeface="Calibri"/>
              </a:rPr>
              <a:t>until desired </a:t>
            </a:r>
            <a:r>
              <a:rPr sz="1733" dirty="0">
                <a:latin typeface="Calibri"/>
                <a:cs typeface="Calibri"/>
              </a:rPr>
              <a:t>vocab</a:t>
            </a:r>
            <a:r>
              <a:rPr sz="1733" spc="-12" dirty="0">
                <a:latin typeface="Calibri"/>
                <a:cs typeface="Calibri"/>
              </a:rPr>
              <a:t> </a:t>
            </a:r>
            <a:r>
              <a:rPr sz="1733" spc="-4" dirty="0">
                <a:latin typeface="Calibri"/>
                <a:cs typeface="Calibri"/>
              </a:rPr>
              <a:t>size.</a:t>
            </a:r>
            <a:endParaRPr sz="1733">
              <a:latin typeface="Calibri"/>
              <a:cs typeface="Calibri"/>
            </a:endParaRPr>
          </a:p>
          <a:p>
            <a:pPr>
              <a:spcBef>
                <a:spcPts val="42"/>
              </a:spcBef>
            </a:pPr>
            <a:endParaRPr sz="2352">
              <a:latin typeface="Calibri"/>
              <a:cs typeface="Calibri"/>
            </a:endParaRPr>
          </a:p>
          <a:p>
            <a:pPr marL="10478"/>
            <a:r>
              <a:rPr sz="1733" spc="-4" dirty="0">
                <a:latin typeface="Calibri"/>
                <a:cs typeface="Calibri"/>
              </a:rPr>
              <a:t>Originally used </a:t>
            </a:r>
            <a:r>
              <a:rPr sz="1733" dirty="0">
                <a:latin typeface="Calibri"/>
                <a:cs typeface="Calibri"/>
              </a:rPr>
              <a:t>in NLP </a:t>
            </a:r>
            <a:r>
              <a:rPr sz="1733" spc="-4" dirty="0">
                <a:latin typeface="Calibri"/>
                <a:cs typeface="Calibri"/>
              </a:rPr>
              <a:t>for </a:t>
            </a:r>
            <a:r>
              <a:rPr sz="1733" dirty="0">
                <a:latin typeface="Calibri"/>
                <a:cs typeface="Calibri"/>
              </a:rPr>
              <a:t>machine </a:t>
            </a:r>
            <a:r>
              <a:rPr sz="1733" spc="-4" dirty="0">
                <a:latin typeface="Calibri"/>
                <a:cs typeface="Calibri"/>
              </a:rPr>
              <a:t>translation; now </a:t>
            </a:r>
            <a:r>
              <a:rPr sz="1733" dirty="0">
                <a:latin typeface="Calibri"/>
                <a:cs typeface="Calibri"/>
              </a:rPr>
              <a:t>a </a:t>
            </a:r>
            <a:r>
              <a:rPr sz="1733" spc="-4" dirty="0">
                <a:latin typeface="Calibri"/>
                <a:cs typeface="Calibri"/>
              </a:rPr>
              <a:t>similar </a:t>
            </a:r>
            <a:r>
              <a:rPr sz="1733" dirty="0">
                <a:latin typeface="Calibri"/>
                <a:cs typeface="Calibri"/>
              </a:rPr>
              <a:t>method </a:t>
            </a:r>
            <a:r>
              <a:rPr sz="1733" spc="-4" dirty="0">
                <a:latin typeface="Calibri"/>
                <a:cs typeface="Calibri"/>
              </a:rPr>
              <a:t>(WordPiece) </a:t>
            </a:r>
            <a:r>
              <a:rPr sz="1733" dirty="0">
                <a:latin typeface="Calibri"/>
                <a:cs typeface="Calibri"/>
              </a:rPr>
              <a:t>is </a:t>
            </a:r>
            <a:r>
              <a:rPr sz="1733" spc="-4" dirty="0">
                <a:latin typeface="Calibri"/>
                <a:cs typeface="Calibri"/>
              </a:rPr>
              <a:t>used </a:t>
            </a:r>
            <a:r>
              <a:rPr sz="1733" dirty="0">
                <a:latin typeface="Calibri"/>
                <a:cs typeface="Calibri"/>
              </a:rPr>
              <a:t>in</a:t>
            </a:r>
            <a:r>
              <a:rPr sz="1733" spc="128" dirty="0">
                <a:latin typeface="Calibri"/>
                <a:cs typeface="Calibri"/>
              </a:rPr>
              <a:t> </a:t>
            </a:r>
            <a:r>
              <a:rPr sz="1733" spc="-4" dirty="0">
                <a:latin typeface="Calibri"/>
                <a:cs typeface="Calibri"/>
              </a:rPr>
              <a:t>pretrained</a:t>
            </a:r>
            <a:endParaRPr sz="1733">
              <a:latin typeface="Calibri"/>
              <a:cs typeface="Calibri"/>
            </a:endParaRPr>
          </a:p>
          <a:p>
            <a:pPr marL="10478">
              <a:spcBef>
                <a:spcPts val="4"/>
              </a:spcBef>
            </a:pPr>
            <a:r>
              <a:rPr sz="1733" spc="-4" dirty="0">
                <a:latin typeface="Calibri"/>
                <a:cs typeface="Calibri"/>
              </a:rPr>
              <a:t>models.</a:t>
            </a:r>
            <a:endParaRPr sz="1733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36285" y="6426281"/>
            <a:ext cx="2948892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485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Sennrich et </a:t>
            </a:r>
            <a:r>
              <a:rPr sz="1485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 2016</a:t>
            </a:r>
            <a:r>
              <a:rPr sz="1485" dirty="0">
                <a:solidFill>
                  <a:srgbClr val="175E53"/>
                </a:solidFill>
                <a:latin typeface="Calibri"/>
                <a:cs typeface="Calibri"/>
              </a:rPr>
              <a:t>, </a:t>
            </a:r>
            <a:r>
              <a:rPr sz="1485" u="sng" spc="-25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Wu </a:t>
            </a:r>
            <a:r>
              <a:rPr sz="1485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al.,</a:t>
            </a:r>
            <a:r>
              <a:rPr sz="1485" u="sng" spc="-25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485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2016</a:t>
            </a:r>
            <a:r>
              <a:rPr sz="1485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BAA5AC-390D-4693-AF46-1C58D0DB9ED1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B4E52CB-B7A5-4BDD-9A86-B12409203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541687"/>
          </a:xfrm>
        </p:spPr>
        <p:txBody>
          <a:bodyPr/>
          <a:lstStyle/>
          <a:p>
            <a:r>
              <a:rPr lang="en-US" sz="3520" dirty="0">
                <a:latin typeface="Calibri"/>
                <a:cs typeface="Calibri"/>
              </a:rPr>
              <a:t>Aside: </a:t>
            </a:r>
            <a:r>
              <a:rPr lang="en-US" sz="3520" spc="-4" dirty="0">
                <a:latin typeface="Calibri"/>
                <a:cs typeface="Calibri"/>
              </a:rPr>
              <a:t>The byte-pair </a:t>
            </a:r>
            <a:r>
              <a:rPr lang="en-US" sz="3520" dirty="0">
                <a:latin typeface="Calibri"/>
                <a:cs typeface="Calibri"/>
              </a:rPr>
              <a:t>encoding</a:t>
            </a:r>
            <a:r>
              <a:rPr lang="en-US" sz="3520" spc="-17" dirty="0">
                <a:latin typeface="Calibri"/>
                <a:cs typeface="Calibri"/>
              </a:rPr>
              <a:t> </a:t>
            </a:r>
            <a:r>
              <a:rPr lang="en-US" sz="3520" dirty="0">
                <a:latin typeface="Calibri"/>
                <a:cs typeface="Calibri"/>
              </a:rPr>
              <a:t>algorithm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126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4475" y="596264"/>
            <a:ext cx="7001435" cy="469496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3300" spc="-179" dirty="0">
                <a:solidFill>
                  <a:srgbClr val="3A87FF"/>
                </a:solidFill>
              </a:rPr>
              <a:t>Representing </a:t>
            </a:r>
            <a:r>
              <a:rPr sz="3300" spc="-141" dirty="0">
                <a:solidFill>
                  <a:srgbClr val="3A87FF"/>
                </a:solidFill>
              </a:rPr>
              <a:t>words </a:t>
            </a:r>
            <a:r>
              <a:rPr sz="3300" spc="-121" dirty="0">
                <a:solidFill>
                  <a:srgbClr val="3A87FF"/>
                </a:solidFill>
              </a:rPr>
              <a:t>as </a:t>
            </a:r>
            <a:r>
              <a:rPr sz="3300" spc="-204" dirty="0">
                <a:solidFill>
                  <a:srgbClr val="3A87FF"/>
                </a:solidFill>
              </a:rPr>
              <a:t>discrete</a:t>
            </a:r>
            <a:r>
              <a:rPr sz="3300" spc="-519" dirty="0">
                <a:solidFill>
                  <a:srgbClr val="3A87FF"/>
                </a:solidFill>
              </a:rPr>
              <a:t> </a:t>
            </a:r>
            <a:r>
              <a:rPr sz="3300" spc="-136" dirty="0">
                <a:solidFill>
                  <a:srgbClr val="3A87FF"/>
                </a:solidFill>
              </a:rPr>
              <a:t>symbols</a:t>
            </a:r>
            <a:endParaRPr sz="3300"/>
          </a:p>
        </p:txBody>
      </p:sp>
      <p:sp>
        <p:nvSpPr>
          <p:cNvPr id="3" name="object 3"/>
          <p:cNvSpPr txBox="1"/>
          <p:nvPr/>
        </p:nvSpPr>
        <p:spPr>
          <a:xfrm>
            <a:off x="694475" y="1555758"/>
            <a:ext cx="8801521" cy="796823"/>
          </a:xfrm>
          <a:prstGeom prst="rect">
            <a:avLst/>
          </a:prstGeom>
        </p:spPr>
        <p:txBody>
          <a:bodyPr vert="horz" wrap="square" lIns="0" tIns="27117" rIns="0" bIns="0" rtlCol="0">
            <a:spAutoFit/>
          </a:bodyPr>
          <a:lstStyle/>
          <a:p>
            <a:pPr marL="12327" marR="4931" defTabSz="887554">
              <a:lnSpc>
                <a:spcPts val="3009"/>
              </a:lnSpc>
              <a:spcBef>
                <a:spcPts val="212"/>
              </a:spcBef>
              <a:defRPr/>
            </a:pPr>
            <a:r>
              <a:rPr sz="2523" dirty="0">
                <a:solidFill>
                  <a:prstClr val="black"/>
                </a:solidFill>
                <a:latin typeface="Trebuchet MS"/>
                <a:cs typeface="Trebuchet MS"/>
              </a:rPr>
              <a:t>In traditional NLP, we regard words as discrete symbols:  </a:t>
            </a:r>
            <a:r>
              <a:rPr sz="2523" dirty="0">
                <a:solidFill>
                  <a:srgbClr val="3A87FF"/>
                </a:solidFill>
                <a:latin typeface="Trebuchet MS"/>
                <a:cs typeface="Trebuchet MS"/>
              </a:rPr>
              <a:t>hotel</a:t>
            </a:r>
            <a:r>
              <a:rPr sz="2523" dirty="0">
                <a:solidFill>
                  <a:prstClr val="black"/>
                </a:solidFill>
                <a:latin typeface="Trebuchet MS"/>
                <a:cs typeface="Trebuchet MS"/>
              </a:rPr>
              <a:t>, </a:t>
            </a:r>
            <a:r>
              <a:rPr sz="2523" dirty="0">
                <a:solidFill>
                  <a:srgbClr val="3A87FF"/>
                </a:solidFill>
                <a:latin typeface="Trebuchet MS"/>
                <a:cs typeface="Trebuchet MS"/>
              </a:rPr>
              <a:t>conference</a:t>
            </a:r>
            <a:r>
              <a:rPr sz="2523" dirty="0">
                <a:solidFill>
                  <a:prstClr val="black"/>
                </a:solidFill>
                <a:latin typeface="Trebuchet MS"/>
                <a:cs typeface="Trebuchet MS"/>
              </a:rPr>
              <a:t>, </a:t>
            </a:r>
            <a:r>
              <a:rPr sz="2523" dirty="0">
                <a:solidFill>
                  <a:srgbClr val="3A87FF"/>
                </a:solidFill>
                <a:latin typeface="Trebuchet MS"/>
                <a:cs typeface="Trebuchet MS"/>
              </a:rPr>
              <a:t>motel </a:t>
            </a:r>
            <a:r>
              <a:rPr sz="2523" dirty="0">
                <a:solidFill>
                  <a:prstClr val="black"/>
                </a:solidFill>
                <a:latin typeface="Trebuchet MS"/>
                <a:cs typeface="Trebuchet MS"/>
              </a:rPr>
              <a:t>– a </a:t>
            </a:r>
            <a:r>
              <a:rPr sz="2523" dirty="0">
                <a:solidFill>
                  <a:srgbClr val="BB57BE"/>
                </a:solidFill>
                <a:latin typeface="Trebuchet MS"/>
                <a:cs typeface="Trebuchet MS"/>
              </a:rPr>
              <a:t>localist </a:t>
            </a:r>
            <a:r>
              <a:rPr sz="2523" dirty="0">
                <a:solidFill>
                  <a:prstClr val="black"/>
                </a:solidFill>
                <a:latin typeface="Trebuchet MS"/>
                <a:cs typeface="Trebuchet MS"/>
              </a:rPr>
              <a:t>representation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94475" y="3552647"/>
            <a:ext cx="8888045" cy="2421890"/>
          </a:xfrm>
          <a:prstGeom prst="rect">
            <a:avLst/>
          </a:prstGeom>
        </p:spPr>
        <p:txBody>
          <a:bodyPr vert="horz" wrap="square" lIns="0" tIns="12327" rIns="0" bIns="0" rtlCol="0">
            <a:spAutoFit/>
          </a:bodyPr>
          <a:lstStyle/>
          <a:p>
            <a:pPr marL="12327" defTabSz="887554">
              <a:spcBef>
                <a:spcPts val="97"/>
              </a:spcBef>
              <a:defRPr/>
            </a:pPr>
            <a:r>
              <a:rPr sz="2523" dirty="0">
                <a:solidFill>
                  <a:prstClr val="black"/>
                </a:solidFill>
                <a:latin typeface="Trebuchet MS"/>
                <a:cs typeface="Trebuchet MS"/>
              </a:rPr>
              <a:t>Words can be represented by </a:t>
            </a:r>
            <a:r>
              <a:rPr sz="2523" dirty="0">
                <a:solidFill>
                  <a:srgbClr val="BB57BE"/>
                </a:solidFill>
                <a:latin typeface="Trebuchet MS"/>
                <a:cs typeface="Trebuchet MS"/>
              </a:rPr>
              <a:t>one-hot </a:t>
            </a:r>
            <a:r>
              <a:rPr sz="2523" dirty="0">
                <a:solidFill>
                  <a:prstClr val="black"/>
                </a:solidFill>
                <a:latin typeface="Trebuchet MS"/>
                <a:cs typeface="Trebuchet MS"/>
              </a:rPr>
              <a:t>vectors:</a:t>
            </a:r>
          </a:p>
          <a:p>
            <a:pPr marL="178743" algn="ctr" defTabSz="887554">
              <a:lnSpc>
                <a:spcPts val="3018"/>
              </a:lnSpc>
              <a:spcBef>
                <a:spcPts val="1815"/>
              </a:spcBef>
              <a:defRPr/>
            </a:pPr>
            <a:r>
              <a:rPr sz="2523" dirty="0">
                <a:solidFill>
                  <a:srgbClr val="3A87FF"/>
                </a:solidFill>
                <a:latin typeface="Trebuchet MS"/>
                <a:cs typeface="Trebuchet MS"/>
              </a:rPr>
              <a:t>motel = [0 0 0 0 0 0 0 0 0 0 1 0 0 0 0]</a:t>
            </a:r>
            <a:endParaRPr sz="2523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47159" algn="ctr" defTabSz="887554">
              <a:lnSpc>
                <a:spcPts val="3018"/>
              </a:lnSpc>
              <a:defRPr/>
            </a:pPr>
            <a:r>
              <a:rPr sz="2523" dirty="0">
                <a:solidFill>
                  <a:srgbClr val="3A87FF"/>
                </a:solidFill>
                <a:latin typeface="Trebuchet MS"/>
                <a:cs typeface="Trebuchet MS"/>
              </a:rPr>
              <a:t>hotel = [0 0 0 0 0 0 0 1 0 0 0 0 0 0 0]</a:t>
            </a:r>
            <a:endParaRPr sz="2523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defTabSz="887554">
              <a:spcBef>
                <a:spcPts val="54"/>
              </a:spcBef>
              <a:defRPr/>
            </a:pPr>
            <a:endParaRPr sz="4028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2327" defTabSz="887554">
              <a:defRPr/>
            </a:pPr>
            <a:r>
              <a:rPr sz="2523" dirty="0">
                <a:solidFill>
                  <a:prstClr val="black"/>
                </a:solidFill>
                <a:latin typeface="Trebuchet MS"/>
                <a:cs typeface="Trebuchet MS"/>
              </a:rPr>
              <a:t>Vector dimension = number of words in vocab (e.g. 500,000)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792954" y="2804663"/>
            <a:ext cx="2628619" cy="316909"/>
          </a:xfrm>
          <a:prstGeom prst="rect">
            <a:avLst/>
          </a:prstGeom>
          <a:ln w="20319">
            <a:solidFill>
              <a:srgbClr val="BB57BE"/>
            </a:solidFill>
          </a:ln>
        </p:spPr>
        <p:txBody>
          <a:bodyPr vert="horz" wrap="square" lIns="0" tIns="32666" rIns="0" bIns="0" rtlCol="0">
            <a:spAutoFit/>
          </a:bodyPr>
          <a:lstStyle/>
          <a:p>
            <a:pPr marL="94303" defTabSz="887554">
              <a:spcBef>
                <a:spcPts val="257"/>
              </a:spcBef>
              <a:defRPr/>
            </a:pPr>
            <a:r>
              <a:rPr sz="1845" spc="10" dirty="0">
                <a:solidFill>
                  <a:prstClr val="black"/>
                </a:solidFill>
                <a:latin typeface="Trebuchet MS"/>
                <a:cs typeface="Trebuchet MS"/>
              </a:rPr>
              <a:t>Means </a:t>
            </a:r>
            <a:r>
              <a:rPr sz="1845" spc="-44" dirty="0">
                <a:solidFill>
                  <a:prstClr val="black"/>
                </a:solidFill>
                <a:latin typeface="Trebuchet MS"/>
                <a:cs typeface="Trebuchet MS"/>
              </a:rPr>
              <a:t>one </a:t>
            </a:r>
            <a:r>
              <a:rPr sz="1845" spc="-121" dirty="0">
                <a:solidFill>
                  <a:prstClr val="black"/>
                </a:solidFill>
                <a:latin typeface="Trebuchet MS"/>
                <a:cs typeface="Trebuchet MS"/>
              </a:rPr>
              <a:t>1, </a:t>
            </a:r>
            <a:r>
              <a:rPr sz="1845" spc="-78" dirty="0">
                <a:solidFill>
                  <a:prstClr val="black"/>
                </a:solidFill>
                <a:latin typeface="Trebuchet MS"/>
                <a:cs typeface="Trebuchet MS"/>
              </a:rPr>
              <a:t>the </a:t>
            </a:r>
            <a:r>
              <a:rPr sz="1845" spc="-87" dirty="0">
                <a:solidFill>
                  <a:prstClr val="black"/>
                </a:solidFill>
                <a:latin typeface="Trebuchet MS"/>
                <a:cs typeface="Trebuchet MS"/>
              </a:rPr>
              <a:t>rest</a:t>
            </a:r>
            <a:r>
              <a:rPr sz="1845" spc="-42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845" spc="-421" dirty="0">
                <a:solidFill>
                  <a:prstClr val="black"/>
                </a:solidFill>
                <a:latin typeface="Trebuchet MS"/>
                <a:cs typeface="Trebuchet MS"/>
              </a:rPr>
              <a:t>    </a:t>
            </a:r>
            <a:r>
              <a:rPr sz="1845" spc="-24" dirty="0">
                <a:solidFill>
                  <a:prstClr val="black"/>
                </a:solidFill>
                <a:latin typeface="Trebuchet MS"/>
                <a:cs typeface="Trebuchet MS"/>
              </a:rPr>
              <a:t>0s</a:t>
            </a:r>
            <a:endParaRPr sz="1845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67806" y="3187030"/>
            <a:ext cx="78890" cy="451766"/>
          </a:xfrm>
          <a:custGeom>
            <a:avLst/>
            <a:gdLst/>
            <a:ahLst/>
            <a:cxnLst/>
            <a:rect l="l" t="t" r="r" b="b"/>
            <a:pathLst>
              <a:path w="81279" h="465454">
                <a:moveTo>
                  <a:pt x="30479" y="383794"/>
                </a:moveTo>
                <a:lnTo>
                  <a:pt x="0" y="383794"/>
                </a:lnTo>
                <a:lnTo>
                  <a:pt x="40639" y="465074"/>
                </a:lnTo>
                <a:lnTo>
                  <a:pt x="74504" y="397344"/>
                </a:lnTo>
                <a:lnTo>
                  <a:pt x="30479" y="397344"/>
                </a:lnTo>
                <a:lnTo>
                  <a:pt x="30479" y="383794"/>
                </a:lnTo>
                <a:close/>
              </a:path>
              <a:path w="81279" h="465454">
                <a:moveTo>
                  <a:pt x="50800" y="0"/>
                </a:moveTo>
                <a:lnTo>
                  <a:pt x="30479" y="0"/>
                </a:lnTo>
                <a:lnTo>
                  <a:pt x="30479" y="397344"/>
                </a:lnTo>
                <a:lnTo>
                  <a:pt x="50800" y="397344"/>
                </a:lnTo>
                <a:lnTo>
                  <a:pt x="50800" y="0"/>
                </a:lnTo>
                <a:close/>
              </a:path>
              <a:path w="81279" h="465454">
                <a:moveTo>
                  <a:pt x="81279" y="383794"/>
                </a:moveTo>
                <a:lnTo>
                  <a:pt x="50800" y="383794"/>
                </a:lnTo>
                <a:lnTo>
                  <a:pt x="50800" y="397344"/>
                </a:lnTo>
                <a:lnTo>
                  <a:pt x="74504" y="397344"/>
                </a:lnTo>
                <a:lnTo>
                  <a:pt x="81279" y="383794"/>
                </a:lnTo>
                <a:close/>
              </a:path>
            </a:pathLst>
          </a:custGeom>
          <a:solidFill>
            <a:srgbClr val="BB57BE"/>
          </a:solidFill>
        </p:spPr>
        <p:txBody>
          <a:bodyPr wrap="square" lIns="0" tIns="0" rIns="0" bIns="0" rtlCol="0"/>
          <a:lstStyle/>
          <a:p>
            <a:pPr defTabSz="887554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824CBB-C227-4045-B980-B6022C5246BB}"/>
              </a:ext>
            </a:extLst>
          </p:cNvPr>
          <p:cNvSpPr txBox="1"/>
          <p:nvPr/>
        </p:nvSpPr>
        <p:spPr>
          <a:xfrm>
            <a:off x="0" y="7353401"/>
            <a:ext cx="1636602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10081020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00158" y="2011357"/>
            <a:ext cx="8916876" cy="1287292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 marR="4191">
              <a:spcBef>
                <a:spcPts val="87"/>
              </a:spcBef>
            </a:pPr>
            <a:r>
              <a:rPr sz="1898" spc="-4" dirty="0">
                <a:latin typeface="Calibri"/>
                <a:cs typeface="Calibri"/>
              </a:rPr>
              <a:t>Common </a:t>
            </a:r>
            <a:r>
              <a:rPr sz="1898" dirty="0">
                <a:latin typeface="Calibri"/>
                <a:cs typeface="Calibri"/>
              </a:rPr>
              <a:t>words end </a:t>
            </a:r>
            <a:r>
              <a:rPr sz="1898" spc="-4" dirty="0">
                <a:latin typeface="Calibri"/>
                <a:cs typeface="Calibri"/>
              </a:rPr>
              <a:t>up </a:t>
            </a:r>
            <a:r>
              <a:rPr sz="1898" dirty="0">
                <a:latin typeface="Calibri"/>
                <a:cs typeface="Calibri"/>
              </a:rPr>
              <a:t>being a </a:t>
            </a:r>
            <a:r>
              <a:rPr sz="1898" spc="-4" dirty="0">
                <a:latin typeface="Calibri"/>
                <a:cs typeface="Calibri"/>
              </a:rPr>
              <a:t>part of the subword </a:t>
            </a:r>
            <a:r>
              <a:rPr sz="1898" dirty="0">
                <a:latin typeface="Calibri"/>
                <a:cs typeface="Calibri"/>
              </a:rPr>
              <a:t>vocabulary, while rarer words are </a:t>
            </a:r>
            <a:r>
              <a:rPr sz="1898" spc="-4" dirty="0">
                <a:latin typeface="Calibri"/>
                <a:cs typeface="Calibri"/>
              </a:rPr>
              <a:t>split  </a:t>
            </a:r>
            <a:r>
              <a:rPr sz="1898" dirty="0">
                <a:latin typeface="Calibri"/>
                <a:cs typeface="Calibri"/>
              </a:rPr>
              <a:t>into </a:t>
            </a:r>
            <a:r>
              <a:rPr sz="1898" spc="-4" dirty="0">
                <a:latin typeface="Calibri"/>
                <a:cs typeface="Calibri"/>
              </a:rPr>
              <a:t>(sometimes </a:t>
            </a:r>
            <a:r>
              <a:rPr sz="1898" dirty="0">
                <a:latin typeface="Calibri"/>
                <a:cs typeface="Calibri"/>
              </a:rPr>
              <a:t>intuitive, </a:t>
            </a:r>
            <a:r>
              <a:rPr sz="1898" spc="-4" dirty="0">
                <a:latin typeface="Calibri"/>
                <a:cs typeface="Calibri"/>
              </a:rPr>
              <a:t>sometimes not)</a:t>
            </a:r>
            <a:r>
              <a:rPr sz="1898" spc="37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components.</a:t>
            </a:r>
            <a:endParaRPr sz="1898">
              <a:latin typeface="Calibri"/>
              <a:cs typeface="Calibri"/>
            </a:endParaRPr>
          </a:p>
          <a:p>
            <a:pPr>
              <a:spcBef>
                <a:spcPts val="17"/>
              </a:spcBef>
            </a:pPr>
            <a:endParaRPr sz="2599">
              <a:latin typeface="Calibri"/>
              <a:cs typeface="Calibri"/>
            </a:endParaRPr>
          </a:p>
          <a:p>
            <a:pPr marL="10478"/>
            <a:r>
              <a:rPr sz="1898" dirty="0">
                <a:latin typeface="Calibri"/>
                <a:cs typeface="Calibri"/>
              </a:rPr>
              <a:t>In the worst case, words are </a:t>
            </a:r>
            <a:r>
              <a:rPr sz="1898" spc="-4" dirty="0">
                <a:latin typeface="Calibri"/>
                <a:cs typeface="Calibri"/>
              </a:rPr>
              <a:t>split </a:t>
            </a:r>
            <a:r>
              <a:rPr sz="1898" dirty="0">
                <a:latin typeface="Calibri"/>
                <a:cs typeface="Calibri"/>
              </a:rPr>
              <a:t>into as many </a:t>
            </a:r>
            <a:r>
              <a:rPr sz="1898" spc="-4" dirty="0">
                <a:latin typeface="Calibri"/>
                <a:cs typeface="Calibri"/>
              </a:rPr>
              <a:t>subwords </a:t>
            </a:r>
            <a:r>
              <a:rPr sz="1898" dirty="0">
                <a:latin typeface="Calibri"/>
                <a:cs typeface="Calibri"/>
              </a:rPr>
              <a:t>as they </a:t>
            </a:r>
            <a:r>
              <a:rPr sz="1898" spc="-4" dirty="0">
                <a:latin typeface="Calibri"/>
                <a:cs typeface="Calibri"/>
              </a:rPr>
              <a:t>have</a:t>
            </a:r>
            <a:r>
              <a:rPr sz="1898" spc="25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characters.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09210" y="3706512"/>
            <a:ext cx="553736" cy="6898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207" dirty="0">
                <a:latin typeface="Calibri"/>
                <a:cs typeface="Calibri"/>
              </a:rPr>
              <a:t>word</a:t>
            </a:r>
            <a:endParaRPr sz="2207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72559" y="3643437"/>
            <a:ext cx="1850327" cy="2839240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 marR="277654">
              <a:lnSpc>
                <a:spcPct val="120900"/>
              </a:lnSpc>
              <a:spcBef>
                <a:spcPts val="83"/>
              </a:spcBef>
            </a:pPr>
            <a:r>
              <a:rPr sz="2207" spc="-4" dirty="0">
                <a:latin typeface="Calibri"/>
                <a:cs typeface="Calibri"/>
              </a:rPr>
              <a:t>vocab</a:t>
            </a:r>
            <a:r>
              <a:rPr sz="2207" spc="-54" dirty="0">
                <a:latin typeface="Calibri"/>
                <a:cs typeface="Calibri"/>
              </a:rPr>
              <a:t> </a:t>
            </a:r>
            <a:r>
              <a:rPr sz="2207" spc="-4" dirty="0">
                <a:latin typeface="Calibri"/>
                <a:cs typeface="Calibri"/>
              </a:rPr>
              <a:t>mapping  </a:t>
            </a:r>
            <a:r>
              <a:rPr sz="2207" spc="-4" dirty="0">
                <a:solidFill>
                  <a:srgbClr val="007B92"/>
                </a:solidFill>
                <a:latin typeface="Calibri"/>
                <a:cs typeface="Calibri"/>
              </a:rPr>
              <a:t>hat</a:t>
            </a:r>
            <a:endParaRPr sz="2207">
              <a:latin typeface="Calibri"/>
              <a:cs typeface="Calibri"/>
            </a:endParaRPr>
          </a:p>
          <a:p>
            <a:pPr marL="10478">
              <a:spcBef>
                <a:spcPts val="474"/>
              </a:spcBef>
            </a:pPr>
            <a:r>
              <a:rPr sz="2207" dirty="0">
                <a:solidFill>
                  <a:srgbClr val="007B92"/>
                </a:solidFill>
                <a:latin typeface="Calibri"/>
                <a:cs typeface="Calibri"/>
              </a:rPr>
              <a:t>learn</a:t>
            </a:r>
            <a:endParaRPr sz="2207">
              <a:latin typeface="Calibri"/>
              <a:cs typeface="Calibri"/>
            </a:endParaRPr>
          </a:p>
          <a:p>
            <a:pPr marL="10478" marR="4191">
              <a:lnSpc>
                <a:spcPct val="120000"/>
              </a:lnSpc>
            </a:pPr>
            <a:r>
              <a:rPr sz="2207" dirty="0">
                <a:solidFill>
                  <a:srgbClr val="007B92"/>
                </a:solidFill>
                <a:latin typeface="Calibri"/>
                <a:cs typeface="Calibri"/>
              </a:rPr>
              <a:t>taa## aaa## </a:t>
            </a:r>
            <a:r>
              <a:rPr sz="2207" spc="-4" dirty="0">
                <a:solidFill>
                  <a:srgbClr val="007B92"/>
                </a:solidFill>
                <a:latin typeface="Calibri"/>
                <a:cs typeface="Calibri"/>
              </a:rPr>
              <a:t>sty  </a:t>
            </a:r>
            <a:r>
              <a:rPr sz="2207" dirty="0">
                <a:solidFill>
                  <a:srgbClr val="007B92"/>
                </a:solidFill>
                <a:latin typeface="Calibri"/>
                <a:cs typeface="Calibri"/>
              </a:rPr>
              <a:t>la## ern##  </a:t>
            </a:r>
            <a:r>
              <a:rPr sz="2207" spc="-4" dirty="0">
                <a:solidFill>
                  <a:srgbClr val="007B92"/>
                </a:solidFill>
                <a:latin typeface="Calibri"/>
                <a:cs typeface="Calibri"/>
              </a:rPr>
              <a:t>Transformer##</a:t>
            </a:r>
            <a:r>
              <a:rPr sz="2207" spc="-42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2207" dirty="0">
                <a:solidFill>
                  <a:srgbClr val="007B92"/>
                </a:solidFill>
                <a:latin typeface="Calibri"/>
                <a:cs typeface="Calibri"/>
              </a:rPr>
              <a:t>ify</a:t>
            </a:r>
            <a:endParaRPr sz="220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35910" y="3706512"/>
            <a:ext cx="1177671" cy="6898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207" spc="-4" dirty="0">
                <a:latin typeface="Calibri"/>
                <a:cs typeface="Calibri"/>
              </a:rPr>
              <a:t>embedding</a:t>
            </a:r>
            <a:endParaRPr sz="2207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09209" y="4010987"/>
            <a:ext cx="1004793" cy="2021131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 marR="463106">
              <a:lnSpc>
                <a:spcPct val="120000"/>
              </a:lnSpc>
              <a:spcBef>
                <a:spcPts val="83"/>
              </a:spcBef>
            </a:pPr>
            <a:r>
              <a:rPr sz="2207" spc="-4" dirty="0">
                <a:solidFill>
                  <a:srgbClr val="007B92"/>
                </a:solidFill>
                <a:latin typeface="Calibri"/>
                <a:cs typeface="Calibri"/>
              </a:rPr>
              <a:t>hat  </a:t>
            </a:r>
            <a:r>
              <a:rPr sz="2207" dirty="0">
                <a:solidFill>
                  <a:srgbClr val="007B92"/>
                </a:solidFill>
                <a:latin typeface="Calibri"/>
                <a:cs typeface="Calibri"/>
              </a:rPr>
              <a:t>le</a:t>
            </a:r>
            <a:r>
              <a:rPr sz="2207" spc="4" dirty="0">
                <a:solidFill>
                  <a:srgbClr val="007B92"/>
                </a:solidFill>
                <a:latin typeface="Calibri"/>
                <a:cs typeface="Calibri"/>
              </a:rPr>
              <a:t>a</a:t>
            </a:r>
            <a:r>
              <a:rPr sz="2207" dirty="0">
                <a:solidFill>
                  <a:srgbClr val="007B92"/>
                </a:solidFill>
                <a:latin typeface="Calibri"/>
                <a:cs typeface="Calibri"/>
              </a:rPr>
              <a:t>rn</a:t>
            </a:r>
            <a:endParaRPr sz="2207">
              <a:latin typeface="Calibri"/>
              <a:cs typeface="Calibri"/>
            </a:endParaRPr>
          </a:p>
          <a:p>
            <a:pPr marL="10478" marR="4191">
              <a:lnSpc>
                <a:spcPct val="120000"/>
              </a:lnSpc>
            </a:pPr>
            <a:r>
              <a:rPr sz="2207" dirty="0">
                <a:solidFill>
                  <a:srgbClr val="007B92"/>
                </a:solidFill>
                <a:latin typeface="Calibri"/>
                <a:cs typeface="Calibri"/>
              </a:rPr>
              <a:t>taaaaasty  laern</a:t>
            </a:r>
            <a:endParaRPr sz="2207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09211" y="5520021"/>
            <a:ext cx="1845612" cy="350225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207" spc="-4" dirty="0" err="1">
                <a:solidFill>
                  <a:srgbClr val="007B92"/>
                </a:solidFill>
                <a:latin typeface="Calibri"/>
                <a:cs typeface="Calibri"/>
              </a:rPr>
              <a:t>Transformerify</a:t>
            </a:r>
            <a:r>
              <a:rPr sz="2207" spc="-42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endParaRPr sz="2207" dirty="0">
              <a:latin typeface="Wingdings"/>
              <a:cs typeface="Wingding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410973" y="4326255"/>
            <a:ext cx="1320165" cy="125730"/>
          </a:xfrm>
          <a:custGeom>
            <a:avLst/>
            <a:gdLst/>
            <a:ahLst/>
            <a:cxnLst/>
            <a:rect l="l" t="t" r="r" b="b"/>
            <a:pathLst>
              <a:path w="1600200" h="152400">
                <a:moveTo>
                  <a:pt x="1600200" y="0"/>
                </a:moveTo>
                <a:lnTo>
                  <a:pt x="0" y="0"/>
                </a:lnTo>
                <a:lnTo>
                  <a:pt x="0" y="152400"/>
                </a:lnTo>
                <a:lnTo>
                  <a:pt x="1600200" y="152400"/>
                </a:lnTo>
                <a:lnTo>
                  <a:pt x="1600200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11" name="object 11"/>
          <p:cNvSpPr/>
          <p:nvPr/>
        </p:nvSpPr>
        <p:spPr>
          <a:xfrm>
            <a:off x="6410973" y="4668241"/>
            <a:ext cx="1320165" cy="125730"/>
          </a:xfrm>
          <a:custGeom>
            <a:avLst/>
            <a:gdLst/>
            <a:ahLst/>
            <a:cxnLst/>
            <a:rect l="l" t="t" r="r" b="b"/>
            <a:pathLst>
              <a:path w="1600200" h="152400">
                <a:moveTo>
                  <a:pt x="1600200" y="0"/>
                </a:moveTo>
                <a:lnTo>
                  <a:pt x="0" y="0"/>
                </a:lnTo>
                <a:lnTo>
                  <a:pt x="0" y="152400"/>
                </a:lnTo>
                <a:lnTo>
                  <a:pt x="1600200" y="152400"/>
                </a:lnTo>
                <a:lnTo>
                  <a:pt x="1600200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grpSp>
        <p:nvGrpSpPr>
          <p:cNvPr id="12" name="object 12"/>
          <p:cNvGrpSpPr/>
          <p:nvPr/>
        </p:nvGrpSpPr>
        <p:grpSpPr>
          <a:xfrm>
            <a:off x="6412073" y="5021385"/>
            <a:ext cx="1328023" cy="133588"/>
            <a:chOff x="7772209" y="4804981"/>
            <a:chExt cx="1609725" cy="161925"/>
          </a:xfrm>
        </p:grpSpPr>
        <p:sp>
          <p:nvSpPr>
            <p:cNvPr id="13" name="object 13"/>
            <p:cNvSpPr/>
            <p:nvPr/>
          </p:nvSpPr>
          <p:spPr>
            <a:xfrm>
              <a:off x="7776971" y="4809744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399"/>
                  </a:lnTo>
                  <a:lnTo>
                    <a:pt x="1600200" y="152399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4" name="object 14"/>
            <p:cNvSpPr/>
            <p:nvPr/>
          </p:nvSpPr>
          <p:spPr>
            <a:xfrm>
              <a:off x="7776971" y="4809744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399"/>
                  </a:moveTo>
                  <a:lnTo>
                    <a:pt x="1600200" y="152399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399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15" name="object 15"/>
          <p:cNvSpPr/>
          <p:nvPr/>
        </p:nvSpPr>
        <p:spPr>
          <a:xfrm>
            <a:off x="1473554" y="4236987"/>
            <a:ext cx="188595" cy="502920"/>
          </a:xfrm>
          <a:custGeom>
            <a:avLst/>
            <a:gdLst/>
            <a:ahLst/>
            <a:cxnLst/>
            <a:rect l="l" t="t" r="r" b="b"/>
            <a:pathLst>
              <a:path w="228600" h="609600">
                <a:moveTo>
                  <a:pt x="228600" y="609599"/>
                </a:moveTo>
                <a:lnTo>
                  <a:pt x="184112" y="608105"/>
                </a:lnTo>
                <a:lnTo>
                  <a:pt x="147780" y="604027"/>
                </a:lnTo>
                <a:lnTo>
                  <a:pt x="123283" y="597973"/>
                </a:lnTo>
                <a:lnTo>
                  <a:pt x="114300" y="590549"/>
                </a:lnTo>
                <a:lnTo>
                  <a:pt x="114300" y="323849"/>
                </a:lnTo>
                <a:lnTo>
                  <a:pt x="105316" y="316426"/>
                </a:lnTo>
                <a:lnTo>
                  <a:pt x="80819" y="310372"/>
                </a:lnTo>
                <a:lnTo>
                  <a:pt x="44487" y="306294"/>
                </a:lnTo>
                <a:lnTo>
                  <a:pt x="0" y="304799"/>
                </a:lnTo>
                <a:lnTo>
                  <a:pt x="44487" y="303305"/>
                </a:lnTo>
                <a:lnTo>
                  <a:pt x="80819" y="299227"/>
                </a:lnTo>
                <a:lnTo>
                  <a:pt x="105316" y="293173"/>
                </a:lnTo>
                <a:lnTo>
                  <a:pt x="114300" y="285749"/>
                </a:lnTo>
                <a:lnTo>
                  <a:pt x="114300" y="19049"/>
                </a:lnTo>
                <a:lnTo>
                  <a:pt x="123283" y="11626"/>
                </a:lnTo>
                <a:lnTo>
                  <a:pt x="147780" y="5572"/>
                </a:lnTo>
                <a:lnTo>
                  <a:pt x="184112" y="1494"/>
                </a:lnTo>
                <a:lnTo>
                  <a:pt x="22860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16" name="object 16"/>
          <p:cNvSpPr txBox="1"/>
          <p:nvPr/>
        </p:nvSpPr>
        <p:spPr>
          <a:xfrm>
            <a:off x="629488" y="4200378"/>
            <a:ext cx="721376" cy="46762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spc="-4" dirty="0">
                <a:solidFill>
                  <a:srgbClr val="007B92"/>
                </a:solidFill>
                <a:latin typeface="Calibri"/>
                <a:cs typeface="Calibri"/>
              </a:rPr>
              <a:t>Common</a:t>
            </a:r>
            <a:endParaRPr sz="1485">
              <a:latin typeface="Calibri"/>
              <a:cs typeface="Calibri"/>
            </a:endParaRPr>
          </a:p>
          <a:p>
            <a:pPr marL="10478">
              <a:spcBef>
                <a:spcPts val="4"/>
              </a:spcBef>
            </a:pPr>
            <a:r>
              <a:rPr sz="1485" spc="-12" dirty="0">
                <a:solidFill>
                  <a:srgbClr val="007B92"/>
                </a:solidFill>
                <a:latin typeface="Calibri"/>
                <a:cs typeface="Calibri"/>
              </a:rPr>
              <a:t>words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442122" y="4848035"/>
            <a:ext cx="199073" cy="1089136"/>
          </a:xfrm>
          <a:custGeom>
            <a:avLst/>
            <a:gdLst/>
            <a:ahLst/>
            <a:cxnLst/>
            <a:rect l="l" t="t" r="r" b="b"/>
            <a:pathLst>
              <a:path w="241300" h="1320164">
                <a:moveTo>
                  <a:pt x="240792" y="429767"/>
                </a:moveTo>
                <a:lnTo>
                  <a:pt x="197477" y="428317"/>
                </a:lnTo>
                <a:lnTo>
                  <a:pt x="162115" y="424354"/>
                </a:lnTo>
                <a:lnTo>
                  <a:pt x="138279" y="418463"/>
                </a:lnTo>
                <a:lnTo>
                  <a:pt x="129540" y="411225"/>
                </a:lnTo>
                <a:lnTo>
                  <a:pt x="129540" y="233425"/>
                </a:lnTo>
                <a:lnTo>
                  <a:pt x="120800" y="226188"/>
                </a:lnTo>
                <a:lnTo>
                  <a:pt x="96964" y="220297"/>
                </a:lnTo>
                <a:lnTo>
                  <a:pt x="61602" y="216334"/>
                </a:lnTo>
                <a:lnTo>
                  <a:pt x="18288" y="214883"/>
                </a:lnTo>
                <a:lnTo>
                  <a:pt x="61602" y="213433"/>
                </a:lnTo>
                <a:lnTo>
                  <a:pt x="96964" y="209470"/>
                </a:lnTo>
                <a:lnTo>
                  <a:pt x="120800" y="203579"/>
                </a:lnTo>
                <a:lnTo>
                  <a:pt x="129540" y="196341"/>
                </a:lnTo>
                <a:lnTo>
                  <a:pt x="129540" y="18541"/>
                </a:lnTo>
                <a:lnTo>
                  <a:pt x="138279" y="11304"/>
                </a:lnTo>
                <a:lnTo>
                  <a:pt x="162115" y="5413"/>
                </a:lnTo>
                <a:lnTo>
                  <a:pt x="197477" y="1450"/>
                </a:lnTo>
                <a:lnTo>
                  <a:pt x="240792" y="0"/>
                </a:lnTo>
              </a:path>
              <a:path w="241300" h="1320164">
                <a:moveTo>
                  <a:pt x="230124" y="886967"/>
                </a:moveTo>
                <a:lnTo>
                  <a:pt x="186809" y="885517"/>
                </a:lnTo>
                <a:lnTo>
                  <a:pt x="151447" y="881554"/>
                </a:lnTo>
                <a:lnTo>
                  <a:pt x="127611" y="875663"/>
                </a:lnTo>
                <a:lnTo>
                  <a:pt x="118872" y="868426"/>
                </a:lnTo>
                <a:lnTo>
                  <a:pt x="118872" y="690626"/>
                </a:lnTo>
                <a:lnTo>
                  <a:pt x="110132" y="683388"/>
                </a:lnTo>
                <a:lnTo>
                  <a:pt x="86296" y="677497"/>
                </a:lnTo>
                <a:lnTo>
                  <a:pt x="50934" y="673534"/>
                </a:lnTo>
                <a:lnTo>
                  <a:pt x="7620" y="672083"/>
                </a:lnTo>
                <a:lnTo>
                  <a:pt x="50934" y="670633"/>
                </a:lnTo>
                <a:lnTo>
                  <a:pt x="86296" y="666670"/>
                </a:lnTo>
                <a:lnTo>
                  <a:pt x="110132" y="660779"/>
                </a:lnTo>
                <a:lnTo>
                  <a:pt x="118872" y="653541"/>
                </a:lnTo>
                <a:lnTo>
                  <a:pt x="118872" y="475741"/>
                </a:lnTo>
                <a:lnTo>
                  <a:pt x="127611" y="468504"/>
                </a:lnTo>
                <a:lnTo>
                  <a:pt x="151447" y="462613"/>
                </a:lnTo>
                <a:lnTo>
                  <a:pt x="186809" y="458650"/>
                </a:lnTo>
                <a:lnTo>
                  <a:pt x="230124" y="457200"/>
                </a:lnTo>
              </a:path>
              <a:path w="241300" h="1320164">
                <a:moveTo>
                  <a:pt x="220980" y="1319783"/>
                </a:moveTo>
                <a:lnTo>
                  <a:pt x="177998" y="1318337"/>
                </a:lnTo>
                <a:lnTo>
                  <a:pt x="142875" y="1314391"/>
                </a:lnTo>
                <a:lnTo>
                  <a:pt x="119181" y="1308537"/>
                </a:lnTo>
                <a:lnTo>
                  <a:pt x="110490" y="1301368"/>
                </a:lnTo>
                <a:lnTo>
                  <a:pt x="110490" y="1123314"/>
                </a:lnTo>
                <a:lnTo>
                  <a:pt x="101798" y="1116146"/>
                </a:lnTo>
                <a:lnTo>
                  <a:pt x="78105" y="1110292"/>
                </a:lnTo>
                <a:lnTo>
                  <a:pt x="42981" y="1106346"/>
                </a:lnTo>
                <a:lnTo>
                  <a:pt x="0" y="1104899"/>
                </a:lnTo>
                <a:lnTo>
                  <a:pt x="42981" y="1103453"/>
                </a:lnTo>
                <a:lnTo>
                  <a:pt x="78105" y="1099507"/>
                </a:lnTo>
                <a:lnTo>
                  <a:pt x="101798" y="1093653"/>
                </a:lnTo>
                <a:lnTo>
                  <a:pt x="110490" y="1086484"/>
                </a:lnTo>
                <a:lnTo>
                  <a:pt x="110490" y="908430"/>
                </a:lnTo>
                <a:lnTo>
                  <a:pt x="119181" y="901267"/>
                </a:lnTo>
                <a:lnTo>
                  <a:pt x="142875" y="895413"/>
                </a:lnTo>
                <a:lnTo>
                  <a:pt x="177998" y="891464"/>
                </a:lnTo>
                <a:lnTo>
                  <a:pt x="220980" y="89001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18" name="object 18"/>
          <p:cNvSpPr txBox="1"/>
          <p:nvPr/>
        </p:nvSpPr>
        <p:spPr>
          <a:xfrm>
            <a:off x="595792" y="4880829"/>
            <a:ext cx="783193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spc="-83" dirty="0">
                <a:solidFill>
                  <a:srgbClr val="007B92"/>
                </a:solidFill>
                <a:latin typeface="Calibri"/>
                <a:cs typeface="Calibri"/>
              </a:rPr>
              <a:t>V</a:t>
            </a:r>
            <a:r>
              <a:rPr sz="1485" dirty="0">
                <a:solidFill>
                  <a:srgbClr val="007B92"/>
                </a:solidFill>
                <a:latin typeface="Calibri"/>
                <a:cs typeface="Calibri"/>
              </a:rPr>
              <a:t>ar</a:t>
            </a:r>
            <a:r>
              <a:rPr sz="1485" spc="-9" dirty="0">
                <a:solidFill>
                  <a:srgbClr val="007B92"/>
                </a:solidFill>
                <a:latin typeface="Calibri"/>
                <a:cs typeface="Calibri"/>
              </a:rPr>
              <a:t>i</a:t>
            </a:r>
            <a:r>
              <a:rPr sz="1485" spc="-12" dirty="0">
                <a:solidFill>
                  <a:srgbClr val="007B92"/>
                </a:solidFill>
                <a:latin typeface="Calibri"/>
                <a:cs typeface="Calibri"/>
              </a:rPr>
              <a:t>a</a:t>
            </a:r>
            <a:r>
              <a:rPr sz="1485" dirty="0">
                <a:solidFill>
                  <a:srgbClr val="007B92"/>
                </a:solidFill>
                <a:latin typeface="Calibri"/>
                <a:cs typeface="Calibri"/>
              </a:rPr>
              <a:t>t</a:t>
            </a:r>
            <a:r>
              <a:rPr sz="1485" spc="-9" dirty="0">
                <a:solidFill>
                  <a:srgbClr val="007B92"/>
                </a:solidFill>
                <a:latin typeface="Calibri"/>
                <a:cs typeface="Calibri"/>
              </a:rPr>
              <a:t>i</a:t>
            </a:r>
            <a:r>
              <a:rPr sz="1485" spc="-4" dirty="0">
                <a:solidFill>
                  <a:srgbClr val="007B92"/>
                </a:solidFill>
                <a:latin typeface="Calibri"/>
                <a:cs typeface="Calibri"/>
              </a:rPr>
              <a:t>ons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29577" y="5258229"/>
            <a:ext cx="947166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spc="-4" dirty="0">
                <a:solidFill>
                  <a:srgbClr val="007B92"/>
                </a:solidFill>
                <a:latin typeface="Calibri"/>
                <a:cs typeface="Calibri"/>
              </a:rPr>
              <a:t>misspellings</a:t>
            </a:r>
            <a:endParaRPr sz="1485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412073" y="5384745"/>
            <a:ext cx="1328023" cy="133588"/>
            <a:chOff x="7772209" y="5245417"/>
            <a:chExt cx="1609725" cy="161925"/>
          </a:xfrm>
        </p:grpSpPr>
        <p:sp>
          <p:nvSpPr>
            <p:cNvPr id="21" name="object 21"/>
            <p:cNvSpPr/>
            <p:nvPr/>
          </p:nvSpPr>
          <p:spPr>
            <a:xfrm>
              <a:off x="7776971" y="5250179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1600200" y="152400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2" name="object 22"/>
            <p:cNvSpPr/>
            <p:nvPr/>
          </p:nvSpPr>
          <p:spPr>
            <a:xfrm>
              <a:off x="7776971" y="5250179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400"/>
                  </a:moveTo>
                  <a:lnTo>
                    <a:pt x="1600200" y="152400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422536" y="5615575"/>
            <a:ext cx="905780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spc="-4" dirty="0">
                <a:solidFill>
                  <a:srgbClr val="007B92"/>
                </a:solidFill>
                <a:latin typeface="Calibri"/>
                <a:cs typeface="Calibri"/>
              </a:rPr>
              <a:t>novel</a:t>
            </a:r>
            <a:r>
              <a:rPr sz="1485" spc="-50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485" spc="-9" dirty="0">
                <a:solidFill>
                  <a:srgbClr val="007B92"/>
                </a:solidFill>
                <a:latin typeface="Calibri"/>
                <a:cs typeface="Calibri"/>
              </a:rPr>
              <a:t>items</a:t>
            </a:r>
            <a:endParaRPr sz="1485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6412073" y="5720444"/>
            <a:ext cx="1328023" cy="133588"/>
            <a:chOff x="7772209" y="5652325"/>
            <a:chExt cx="1609725" cy="161925"/>
          </a:xfrm>
        </p:grpSpPr>
        <p:sp>
          <p:nvSpPr>
            <p:cNvPr id="25" name="object 25"/>
            <p:cNvSpPr/>
            <p:nvPr/>
          </p:nvSpPr>
          <p:spPr>
            <a:xfrm>
              <a:off x="7776971" y="5657088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1600200" y="152400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6" name="object 26"/>
            <p:cNvSpPr/>
            <p:nvPr/>
          </p:nvSpPr>
          <p:spPr>
            <a:xfrm>
              <a:off x="7776971" y="5657088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400"/>
                  </a:moveTo>
                  <a:lnTo>
                    <a:pt x="1600200" y="152400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7B0B190-4B4C-4E63-AFA7-705329D5C4F2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29" name="Title 28">
            <a:extLst>
              <a:ext uri="{FF2B5EF4-FFF2-40B4-BE49-F238E27FC236}">
                <a16:creationId xmlns:a16="http://schemas.microsoft.com/office/drawing/2014/main" id="{A570B0E9-0558-4C69-9B7E-E6BA472F3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541687"/>
          </a:xfrm>
        </p:spPr>
        <p:txBody>
          <a:bodyPr/>
          <a:lstStyle/>
          <a:p>
            <a:r>
              <a:rPr lang="en-US" sz="3520" dirty="0">
                <a:latin typeface="Calibri"/>
                <a:cs typeface="Calibri"/>
              </a:rPr>
              <a:t>Aside: Word </a:t>
            </a:r>
            <a:r>
              <a:rPr lang="en-US" sz="3520" spc="-4" dirty="0">
                <a:latin typeface="Calibri"/>
                <a:cs typeface="Calibri"/>
              </a:rPr>
              <a:t>structure </a:t>
            </a:r>
            <a:r>
              <a:rPr lang="en-US" sz="3520" dirty="0">
                <a:latin typeface="Calibri"/>
                <a:cs typeface="Calibri"/>
              </a:rPr>
              <a:t>and </a:t>
            </a:r>
            <a:r>
              <a:rPr lang="en-US" sz="3520" spc="-4" dirty="0" err="1">
                <a:latin typeface="Calibri"/>
                <a:cs typeface="Calibri"/>
              </a:rPr>
              <a:t>subword</a:t>
            </a:r>
            <a:r>
              <a:rPr lang="en-US" sz="3520" spc="-21" dirty="0">
                <a:latin typeface="Calibri"/>
                <a:cs typeface="Calibri"/>
              </a:rPr>
              <a:t> </a:t>
            </a:r>
            <a:r>
              <a:rPr lang="en-US" sz="3520" dirty="0">
                <a:latin typeface="Calibri"/>
                <a:cs typeface="Calibri"/>
              </a:rPr>
              <a:t>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28922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00156" y="2011357"/>
            <a:ext cx="8142066" cy="595243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 marR="4191">
              <a:spcBef>
                <a:spcPts val="87"/>
              </a:spcBef>
            </a:pPr>
            <a:r>
              <a:rPr sz="1898" spc="-4" dirty="0">
                <a:latin typeface="Calibri"/>
                <a:cs typeface="Calibri"/>
              </a:rPr>
              <a:t>So far, </a:t>
            </a:r>
            <a:r>
              <a:rPr sz="1898" dirty="0">
                <a:latin typeface="Calibri"/>
                <a:cs typeface="Calibri"/>
              </a:rPr>
              <a:t>we’ve </a:t>
            </a:r>
            <a:r>
              <a:rPr sz="1898" spc="-4" dirty="0">
                <a:latin typeface="Calibri"/>
                <a:cs typeface="Calibri"/>
              </a:rPr>
              <a:t>looked </a:t>
            </a:r>
            <a:r>
              <a:rPr sz="1898" dirty="0">
                <a:latin typeface="Calibri"/>
                <a:cs typeface="Calibri"/>
              </a:rPr>
              <a:t>at language </a:t>
            </a:r>
            <a:r>
              <a:rPr sz="1898" spc="-4" dirty="0">
                <a:latin typeface="Calibri"/>
                <a:cs typeface="Calibri"/>
              </a:rPr>
              <a:t>model pretraining. </a:t>
            </a:r>
            <a:r>
              <a:rPr sz="1898" dirty="0">
                <a:latin typeface="Calibri"/>
                <a:cs typeface="Calibri"/>
              </a:rPr>
              <a:t>But </a:t>
            </a:r>
            <a:r>
              <a:rPr sz="1898" b="1" spc="-4" dirty="0">
                <a:latin typeface="Calibri"/>
                <a:cs typeface="Calibri"/>
              </a:rPr>
              <a:t>encoders get bidirectional  context, </a:t>
            </a:r>
            <a:r>
              <a:rPr sz="1898" spc="-4" dirty="0">
                <a:latin typeface="Calibri"/>
                <a:cs typeface="Calibri"/>
              </a:rPr>
              <a:t>so </a:t>
            </a:r>
            <a:r>
              <a:rPr sz="1898" dirty="0">
                <a:latin typeface="Calibri"/>
                <a:cs typeface="Calibri"/>
              </a:rPr>
              <a:t>we can’t </a:t>
            </a:r>
            <a:r>
              <a:rPr sz="1898" spc="-4" dirty="0">
                <a:latin typeface="Calibri"/>
                <a:cs typeface="Calibri"/>
              </a:rPr>
              <a:t>do </a:t>
            </a:r>
            <a:r>
              <a:rPr sz="1898" dirty="0">
                <a:latin typeface="Calibri"/>
                <a:cs typeface="Calibri"/>
              </a:rPr>
              <a:t>language</a:t>
            </a:r>
            <a:r>
              <a:rPr sz="1898" spc="29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modeling!</a:t>
            </a:r>
            <a:endParaRPr sz="1898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916697" y="3564174"/>
            <a:ext cx="2086594" cy="1665398"/>
            <a:chOff x="7171753" y="3038665"/>
            <a:chExt cx="2529205" cy="2018664"/>
          </a:xfrm>
        </p:grpSpPr>
        <p:sp>
          <p:nvSpPr>
            <p:cNvPr id="5" name="object 5"/>
            <p:cNvSpPr/>
            <p:nvPr/>
          </p:nvSpPr>
          <p:spPr>
            <a:xfrm>
              <a:off x="7182612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6" name="object 6"/>
            <p:cNvSpPr/>
            <p:nvPr/>
          </p:nvSpPr>
          <p:spPr>
            <a:xfrm>
              <a:off x="7182612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7" name="object 7"/>
            <p:cNvSpPr/>
            <p:nvPr/>
          </p:nvSpPr>
          <p:spPr>
            <a:xfrm>
              <a:off x="7182612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3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3"/>
                  </a:lnTo>
                  <a:lnTo>
                    <a:pt x="260350" y="656843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3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8" name="object 8"/>
            <p:cNvSpPr/>
            <p:nvPr/>
          </p:nvSpPr>
          <p:spPr>
            <a:xfrm>
              <a:off x="7182612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3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3"/>
                  </a:lnTo>
                  <a:lnTo>
                    <a:pt x="52070" y="656843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3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9" name="object 9"/>
            <p:cNvSpPr/>
            <p:nvPr/>
          </p:nvSpPr>
          <p:spPr>
            <a:xfrm>
              <a:off x="7299960" y="3934967"/>
              <a:ext cx="76200" cy="460375"/>
            </a:xfrm>
            <a:custGeom>
              <a:avLst/>
              <a:gdLst/>
              <a:ahLst/>
              <a:cxnLst/>
              <a:rect l="l" t="t" r="r" b="b"/>
              <a:pathLst>
                <a:path w="76200" h="460375">
                  <a:moveTo>
                    <a:pt x="44450" y="63499"/>
                  </a:moveTo>
                  <a:lnTo>
                    <a:pt x="31750" y="63499"/>
                  </a:lnTo>
                  <a:lnTo>
                    <a:pt x="31750" y="460374"/>
                  </a:lnTo>
                  <a:lnTo>
                    <a:pt x="44450" y="460374"/>
                  </a:lnTo>
                  <a:lnTo>
                    <a:pt x="44450" y="63499"/>
                  </a:lnTo>
                  <a:close/>
                </a:path>
                <a:path w="76200" h="460375">
                  <a:moveTo>
                    <a:pt x="38100" y="0"/>
                  </a:moveTo>
                  <a:lnTo>
                    <a:pt x="0" y="76199"/>
                  </a:lnTo>
                  <a:lnTo>
                    <a:pt x="31750" y="76199"/>
                  </a:lnTo>
                  <a:lnTo>
                    <a:pt x="3175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460375">
                  <a:moveTo>
                    <a:pt x="69850" y="63499"/>
                  </a:moveTo>
                  <a:lnTo>
                    <a:pt x="44450" y="63499"/>
                  </a:lnTo>
                  <a:lnTo>
                    <a:pt x="4445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0" name="object 10"/>
            <p:cNvSpPr/>
            <p:nvPr/>
          </p:nvSpPr>
          <p:spPr>
            <a:xfrm>
              <a:off x="7743444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1" name="object 11"/>
            <p:cNvSpPr/>
            <p:nvPr/>
          </p:nvSpPr>
          <p:spPr>
            <a:xfrm>
              <a:off x="7743444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2" name="object 12"/>
            <p:cNvSpPr/>
            <p:nvPr/>
          </p:nvSpPr>
          <p:spPr>
            <a:xfrm>
              <a:off x="7743444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3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3"/>
                  </a:lnTo>
                  <a:lnTo>
                    <a:pt x="260350" y="656843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3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3" name="object 13"/>
            <p:cNvSpPr/>
            <p:nvPr/>
          </p:nvSpPr>
          <p:spPr>
            <a:xfrm>
              <a:off x="7743444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3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3"/>
                  </a:lnTo>
                  <a:lnTo>
                    <a:pt x="52070" y="656843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3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4" name="object 14"/>
            <p:cNvSpPr/>
            <p:nvPr/>
          </p:nvSpPr>
          <p:spPr>
            <a:xfrm>
              <a:off x="7333996" y="3934967"/>
              <a:ext cx="565150" cy="465455"/>
            </a:xfrm>
            <a:custGeom>
              <a:avLst/>
              <a:gdLst/>
              <a:ahLst/>
              <a:cxnLst/>
              <a:rect l="l" t="t" r="r" b="b"/>
              <a:pathLst>
                <a:path w="565150" h="465454">
                  <a:moveTo>
                    <a:pt x="502256" y="43479"/>
                  </a:moveTo>
                  <a:lnTo>
                    <a:pt x="0" y="455548"/>
                  </a:lnTo>
                  <a:lnTo>
                    <a:pt x="8127" y="465327"/>
                  </a:lnTo>
                  <a:lnTo>
                    <a:pt x="510325" y="53306"/>
                  </a:lnTo>
                  <a:lnTo>
                    <a:pt x="502256" y="43479"/>
                  </a:lnTo>
                  <a:close/>
                </a:path>
                <a:path w="565150" h="465454">
                  <a:moveTo>
                    <a:pt x="549369" y="35432"/>
                  </a:moveTo>
                  <a:lnTo>
                    <a:pt x="512063" y="35432"/>
                  </a:lnTo>
                  <a:lnTo>
                    <a:pt x="520192" y="45211"/>
                  </a:lnTo>
                  <a:lnTo>
                    <a:pt x="510325" y="53306"/>
                  </a:lnTo>
                  <a:lnTo>
                    <a:pt x="530478" y="77850"/>
                  </a:lnTo>
                  <a:lnTo>
                    <a:pt x="549369" y="35432"/>
                  </a:lnTo>
                  <a:close/>
                </a:path>
                <a:path w="565150" h="465454">
                  <a:moveTo>
                    <a:pt x="512063" y="35432"/>
                  </a:moveTo>
                  <a:lnTo>
                    <a:pt x="502256" y="43479"/>
                  </a:lnTo>
                  <a:lnTo>
                    <a:pt x="510325" y="53306"/>
                  </a:lnTo>
                  <a:lnTo>
                    <a:pt x="520192" y="45211"/>
                  </a:lnTo>
                  <a:lnTo>
                    <a:pt x="512063" y="35432"/>
                  </a:lnTo>
                  <a:close/>
                </a:path>
                <a:path w="565150" h="465454">
                  <a:moveTo>
                    <a:pt x="565150" y="0"/>
                  </a:moveTo>
                  <a:lnTo>
                    <a:pt x="482092" y="18922"/>
                  </a:lnTo>
                  <a:lnTo>
                    <a:pt x="502256" y="43479"/>
                  </a:lnTo>
                  <a:lnTo>
                    <a:pt x="512063" y="35432"/>
                  </a:lnTo>
                  <a:lnTo>
                    <a:pt x="549369" y="35432"/>
                  </a:lnTo>
                  <a:lnTo>
                    <a:pt x="5651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5" name="object 15"/>
            <p:cNvSpPr/>
            <p:nvPr/>
          </p:nvSpPr>
          <p:spPr>
            <a:xfrm>
              <a:off x="8304276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6" name="object 16"/>
            <p:cNvSpPr/>
            <p:nvPr/>
          </p:nvSpPr>
          <p:spPr>
            <a:xfrm>
              <a:off x="8304276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7" name="object 17"/>
            <p:cNvSpPr/>
            <p:nvPr/>
          </p:nvSpPr>
          <p:spPr>
            <a:xfrm>
              <a:off x="8304276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3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3"/>
                  </a:lnTo>
                  <a:lnTo>
                    <a:pt x="260350" y="656843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3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8" name="object 18"/>
            <p:cNvSpPr/>
            <p:nvPr/>
          </p:nvSpPr>
          <p:spPr>
            <a:xfrm>
              <a:off x="8304276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3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3"/>
                  </a:lnTo>
                  <a:lnTo>
                    <a:pt x="52070" y="656843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3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9" name="object 19"/>
            <p:cNvSpPr/>
            <p:nvPr/>
          </p:nvSpPr>
          <p:spPr>
            <a:xfrm>
              <a:off x="7335647" y="3928617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2"/>
                  </a:lnTo>
                  <a:lnTo>
                    <a:pt x="4825" y="472693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1"/>
                  </a:lnTo>
                  <a:lnTo>
                    <a:pt x="1056639" y="41116"/>
                  </a:lnTo>
                  <a:lnTo>
                    <a:pt x="1068704" y="70484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1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1" y="6349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0" name="object 20"/>
            <p:cNvSpPr/>
            <p:nvPr/>
          </p:nvSpPr>
          <p:spPr>
            <a:xfrm>
              <a:off x="8865108" y="3276600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606044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8"/>
                  </a:lnTo>
                  <a:lnTo>
                    <a:pt x="261620" y="658368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4"/>
                  </a:lnTo>
                  <a:lnTo>
                    <a:pt x="313944" y="52324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1" name="object 21"/>
            <p:cNvSpPr/>
            <p:nvPr/>
          </p:nvSpPr>
          <p:spPr>
            <a:xfrm>
              <a:off x="8865108" y="3276600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4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4"/>
                  </a:lnTo>
                  <a:lnTo>
                    <a:pt x="313944" y="606044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8"/>
                  </a:lnTo>
                  <a:lnTo>
                    <a:pt x="52324" y="658368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4"/>
                  </a:lnTo>
                  <a:lnTo>
                    <a:pt x="0" y="52324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2" name="object 22"/>
            <p:cNvSpPr/>
            <p:nvPr/>
          </p:nvSpPr>
          <p:spPr>
            <a:xfrm>
              <a:off x="8865108" y="4395216"/>
              <a:ext cx="314325" cy="657225"/>
            </a:xfrm>
            <a:custGeom>
              <a:avLst/>
              <a:gdLst/>
              <a:ahLst/>
              <a:cxnLst/>
              <a:rect l="l" t="t" r="r" b="b"/>
              <a:pathLst>
                <a:path w="314325" h="65722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3"/>
                  </a:lnTo>
                  <a:lnTo>
                    <a:pt x="0" y="604519"/>
                  </a:lnTo>
                  <a:lnTo>
                    <a:pt x="4103" y="624911"/>
                  </a:lnTo>
                  <a:lnTo>
                    <a:pt x="15303" y="641540"/>
                  </a:lnTo>
                  <a:lnTo>
                    <a:pt x="31932" y="652740"/>
                  </a:lnTo>
                  <a:lnTo>
                    <a:pt x="52324" y="656843"/>
                  </a:lnTo>
                  <a:lnTo>
                    <a:pt x="261620" y="656843"/>
                  </a:lnTo>
                  <a:lnTo>
                    <a:pt x="282011" y="652740"/>
                  </a:lnTo>
                  <a:lnTo>
                    <a:pt x="298640" y="641540"/>
                  </a:lnTo>
                  <a:lnTo>
                    <a:pt x="309840" y="624911"/>
                  </a:lnTo>
                  <a:lnTo>
                    <a:pt x="313944" y="604519"/>
                  </a:lnTo>
                  <a:lnTo>
                    <a:pt x="313944" y="52323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3" name="object 23"/>
            <p:cNvSpPr/>
            <p:nvPr/>
          </p:nvSpPr>
          <p:spPr>
            <a:xfrm>
              <a:off x="8865108" y="4395216"/>
              <a:ext cx="314325" cy="657225"/>
            </a:xfrm>
            <a:custGeom>
              <a:avLst/>
              <a:gdLst/>
              <a:ahLst/>
              <a:cxnLst/>
              <a:rect l="l" t="t" r="r" b="b"/>
              <a:pathLst>
                <a:path w="314325" h="657225">
                  <a:moveTo>
                    <a:pt x="0" y="52323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3"/>
                  </a:lnTo>
                  <a:lnTo>
                    <a:pt x="313944" y="604519"/>
                  </a:lnTo>
                  <a:lnTo>
                    <a:pt x="309840" y="624911"/>
                  </a:lnTo>
                  <a:lnTo>
                    <a:pt x="298640" y="641540"/>
                  </a:lnTo>
                  <a:lnTo>
                    <a:pt x="282011" y="652740"/>
                  </a:lnTo>
                  <a:lnTo>
                    <a:pt x="261620" y="656843"/>
                  </a:lnTo>
                  <a:lnTo>
                    <a:pt x="52324" y="656843"/>
                  </a:lnTo>
                  <a:lnTo>
                    <a:pt x="31932" y="652740"/>
                  </a:lnTo>
                  <a:lnTo>
                    <a:pt x="15303" y="641540"/>
                  </a:lnTo>
                  <a:lnTo>
                    <a:pt x="4103" y="624911"/>
                  </a:lnTo>
                  <a:lnTo>
                    <a:pt x="0" y="604519"/>
                  </a:lnTo>
                  <a:lnTo>
                    <a:pt x="0" y="52323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4" name="object 24"/>
            <p:cNvSpPr/>
            <p:nvPr/>
          </p:nvSpPr>
          <p:spPr>
            <a:xfrm>
              <a:off x="7898003" y="3928617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2"/>
                  </a:lnTo>
                  <a:lnTo>
                    <a:pt x="4825" y="472693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1"/>
                  </a:lnTo>
                  <a:lnTo>
                    <a:pt x="1056639" y="41116"/>
                  </a:lnTo>
                  <a:lnTo>
                    <a:pt x="1068704" y="70484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1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2" y="6349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5" name="object 25"/>
            <p:cNvSpPr/>
            <p:nvPr/>
          </p:nvSpPr>
          <p:spPr>
            <a:xfrm>
              <a:off x="9383268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6" name="object 26"/>
            <p:cNvSpPr/>
            <p:nvPr/>
          </p:nvSpPr>
          <p:spPr>
            <a:xfrm>
              <a:off x="9383268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7" name="object 27"/>
            <p:cNvSpPr/>
            <p:nvPr/>
          </p:nvSpPr>
          <p:spPr>
            <a:xfrm>
              <a:off x="9383268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3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3"/>
                  </a:lnTo>
                  <a:lnTo>
                    <a:pt x="260350" y="656843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3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8" name="object 28"/>
            <p:cNvSpPr/>
            <p:nvPr/>
          </p:nvSpPr>
          <p:spPr>
            <a:xfrm>
              <a:off x="9383268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3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3"/>
                  </a:lnTo>
                  <a:lnTo>
                    <a:pt x="52070" y="656843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3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9" name="object 29"/>
            <p:cNvSpPr/>
            <p:nvPr/>
          </p:nvSpPr>
          <p:spPr>
            <a:xfrm>
              <a:off x="7182612" y="3897375"/>
              <a:ext cx="2394585" cy="504190"/>
            </a:xfrm>
            <a:custGeom>
              <a:avLst/>
              <a:gdLst/>
              <a:ahLst/>
              <a:cxnLst/>
              <a:rect l="l" t="t" r="r" b="b"/>
              <a:pathLst>
                <a:path w="2394584" h="504189">
                  <a:moveTo>
                    <a:pt x="2394204" y="113792"/>
                  </a:moveTo>
                  <a:lnTo>
                    <a:pt x="2387854" y="101092"/>
                  </a:lnTo>
                  <a:lnTo>
                    <a:pt x="2356459" y="38315"/>
                  </a:lnTo>
                  <a:lnTo>
                    <a:pt x="2357247" y="37592"/>
                  </a:lnTo>
                  <a:lnTo>
                    <a:pt x="2352979" y="36779"/>
                  </a:lnTo>
                  <a:lnTo>
                    <a:pt x="2349754" y="35941"/>
                  </a:lnTo>
                  <a:lnTo>
                    <a:pt x="2349754" y="113792"/>
                  </a:lnTo>
                  <a:lnTo>
                    <a:pt x="2349754" y="483323"/>
                  </a:lnTo>
                  <a:lnTo>
                    <a:pt x="2323236" y="459727"/>
                  </a:lnTo>
                  <a:lnTo>
                    <a:pt x="2323236" y="476821"/>
                  </a:lnTo>
                  <a:lnTo>
                    <a:pt x="2264054" y="451548"/>
                  </a:lnTo>
                  <a:lnTo>
                    <a:pt x="2264054" y="465226"/>
                  </a:lnTo>
                  <a:lnTo>
                    <a:pt x="2186800" y="443534"/>
                  </a:lnTo>
                  <a:lnTo>
                    <a:pt x="2186800" y="456780"/>
                  </a:lnTo>
                  <a:lnTo>
                    <a:pt x="1949157" y="408876"/>
                  </a:lnTo>
                  <a:lnTo>
                    <a:pt x="1965248" y="394550"/>
                  </a:lnTo>
                  <a:lnTo>
                    <a:pt x="2186800" y="456780"/>
                  </a:lnTo>
                  <a:lnTo>
                    <a:pt x="2186800" y="443534"/>
                  </a:lnTo>
                  <a:lnTo>
                    <a:pt x="1976564" y="384479"/>
                  </a:lnTo>
                  <a:lnTo>
                    <a:pt x="2008454" y="356095"/>
                  </a:lnTo>
                  <a:lnTo>
                    <a:pt x="2264054" y="465226"/>
                  </a:lnTo>
                  <a:lnTo>
                    <a:pt x="2264054" y="451548"/>
                  </a:lnTo>
                  <a:lnTo>
                    <a:pt x="2018868" y="346824"/>
                  </a:lnTo>
                  <a:lnTo>
                    <a:pt x="2098040" y="276339"/>
                  </a:lnTo>
                  <a:lnTo>
                    <a:pt x="2323236" y="476821"/>
                  </a:lnTo>
                  <a:lnTo>
                    <a:pt x="2323236" y="459727"/>
                  </a:lnTo>
                  <a:lnTo>
                    <a:pt x="2107641" y="267792"/>
                  </a:lnTo>
                  <a:lnTo>
                    <a:pt x="2299462" y="97028"/>
                  </a:lnTo>
                  <a:lnTo>
                    <a:pt x="2301875" y="102616"/>
                  </a:lnTo>
                  <a:lnTo>
                    <a:pt x="2307069" y="96481"/>
                  </a:lnTo>
                  <a:lnTo>
                    <a:pt x="2319617" y="110566"/>
                  </a:lnTo>
                  <a:lnTo>
                    <a:pt x="2318004" y="113792"/>
                  </a:lnTo>
                  <a:lnTo>
                    <a:pt x="2322499" y="113792"/>
                  </a:lnTo>
                  <a:lnTo>
                    <a:pt x="2325116" y="116713"/>
                  </a:lnTo>
                  <a:lnTo>
                    <a:pt x="2326271" y="113792"/>
                  </a:lnTo>
                  <a:lnTo>
                    <a:pt x="2349754" y="113792"/>
                  </a:lnTo>
                  <a:lnTo>
                    <a:pt x="2349754" y="35941"/>
                  </a:lnTo>
                  <a:lnTo>
                    <a:pt x="2289035" y="19926"/>
                  </a:lnTo>
                  <a:lnTo>
                    <a:pt x="2289035" y="89306"/>
                  </a:lnTo>
                  <a:lnTo>
                    <a:pt x="2098090" y="259295"/>
                  </a:lnTo>
                  <a:lnTo>
                    <a:pt x="2088489" y="250748"/>
                  </a:lnTo>
                  <a:lnTo>
                    <a:pt x="2088489" y="267843"/>
                  </a:lnTo>
                  <a:lnTo>
                    <a:pt x="2005965" y="341312"/>
                  </a:lnTo>
                  <a:lnTo>
                    <a:pt x="1995551" y="336867"/>
                  </a:lnTo>
                  <a:lnTo>
                    <a:pt x="1995551" y="350583"/>
                  </a:lnTo>
                  <a:lnTo>
                    <a:pt x="1962061" y="380403"/>
                  </a:lnTo>
                  <a:lnTo>
                    <a:pt x="1950758" y="377240"/>
                  </a:lnTo>
                  <a:lnTo>
                    <a:pt x="1950758" y="390486"/>
                  </a:lnTo>
                  <a:lnTo>
                    <a:pt x="1933613" y="405739"/>
                  </a:lnTo>
                  <a:lnTo>
                    <a:pt x="1921751" y="403352"/>
                  </a:lnTo>
                  <a:lnTo>
                    <a:pt x="1921751" y="416293"/>
                  </a:lnTo>
                  <a:lnTo>
                    <a:pt x="1845818" y="483895"/>
                  </a:lnTo>
                  <a:lnTo>
                    <a:pt x="1845818" y="400989"/>
                  </a:lnTo>
                  <a:lnTo>
                    <a:pt x="1921751" y="416293"/>
                  </a:lnTo>
                  <a:lnTo>
                    <a:pt x="1921751" y="403352"/>
                  </a:lnTo>
                  <a:lnTo>
                    <a:pt x="1845818" y="388035"/>
                  </a:lnTo>
                  <a:lnTo>
                    <a:pt x="1845818" y="361010"/>
                  </a:lnTo>
                  <a:lnTo>
                    <a:pt x="1950758" y="390486"/>
                  </a:lnTo>
                  <a:lnTo>
                    <a:pt x="1950758" y="377240"/>
                  </a:lnTo>
                  <a:lnTo>
                    <a:pt x="1845818" y="347764"/>
                  </a:lnTo>
                  <a:lnTo>
                    <a:pt x="1845818" y="286651"/>
                  </a:lnTo>
                  <a:lnTo>
                    <a:pt x="1995551" y="350583"/>
                  </a:lnTo>
                  <a:lnTo>
                    <a:pt x="1995551" y="336867"/>
                  </a:lnTo>
                  <a:lnTo>
                    <a:pt x="1845818" y="272910"/>
                  </a:lnTo>
                  <a:lnTo>
                    <a:pt x="1845818" y="262737"/>
                  </a:lnTo>
                  <a:lnTo>
                    <a:pt x="2005952" y="194360"/>
                  </a:lnTo>
                  <a:lnTo>
                    <a:pt x="2088489" y="267843"/>
                  </a:lnTo>
                  <a:lnTo>
                    <a:pt x="2088489" y="250748"/>
                  </a:lnTo>
                  <a:lnTo>
                    <a:pt x="2018931" y="188823"/>
                  </a:lnTo>
                  <a:lnTo>
                    <a:pt x="2285987" y="74790"/>
                  </a:lnTo>
                  <a:lnTo>
                    <a:pt x="2289035" y="89306"/>
                  </a:lnTo>
                  <a:lnTo>
                    <a:pt x="2289035" y="19926"/>
                  </a:lnTo>
                  <a:lnTo>
                    <a:pt x="2273681" y="15875"/>
                  </a:lnTo>
                  <a:lnTo>
                    <a:pt x="2274900" y="21729"/>
                  </a:lnTo>
                  <a:lnTo>
                    <a:pt x="2273554" y="21463"/>
                  </a:lnTo>
                  <a:lnTo>
                    <a:pt x="2276729" y="32804"/>
                  </a:lnTo>
                  <a:lnTo>
                    <a:pt x="2271903" y="32512"/>
                  </a:lnTo>
                  <a:lnTo>
                    <a:pt x="2278227" y="47332"/>
                  </a:lnTo>
                  <a:lnTo>
                    <a:pt x="2263851" y="50342"/>
                  </a:lnTo>
                  <a:lnTo>
                    <a:pt x="2263851" y="70396"/>
                  </a:lnTo>
                  <a:lnTo>
                    <a:pt x="2008441" y="179489"/>
                  </a:lnTo>
                  <a:lnTo>
                    <a:pt x="1995462" y="167932"/>
                  </a:lnTo>
                  <a:lnTo>
                    <a:pt x="1995462" y="185026"/>
                  </a:lnTo>
                  <a:lnTo>
                    <a:pt x="1845818" y="248945"/>
                  </a:lnTo>
                  <a:lnTo>
                    <a:pt x="1845818" y="187833"/>
                  </a:lnTo>
                  <a:lnTo>
                    <a:pt x="1961972" y="155206"/>
                  </a:lnTo>
                  <a:lnTo>
                    <a:pt x="1995462" y="185026"/>
                  </a:lnTo>
                  <a:lnTo>
                    <a:pt x="1995462" y="167932"/>
                  </a:lnTo>
                  <a:lnTo>
                    <a:pt x="1976564" y="151104"/>
                  </a:lnTo>
                  <a:lnTo>
                    <a:pt x="2263851" y="70396"/>
                  </a:lnTo>
                  <a:lnTo>
                    <a:pt x="2263851" y="50342"/>
                  </a:lnTo>
                  <a:lnTo>
                    <a:pt x="2178227" y="68275"/>
                  </a:lnTo>
                  <a:lnTo>
                    <a:pt x="2178227" y="81267"/>
                  </a:lnTo>
                  <a:lnTo>
                    <a:pt x="1965299" y="141071"/>
                  </a:lnTo>
                  <a:lnTo>
                    <a:pt x="1951431" y="128727"/>
                  </a:lnTo>
                  <a:lnTo>
                    <a:pt x="2178227" y="81267"/>
                  </a:lnTo>
                  <a:lnTo>
                    <a:pt x="2178227" y="68275"/>
                  </a:lnTo>
                  <a:lnTo>
                    <a:pt x="1950694" y="115900"/>
                  </a:lnTo>
                  <a:lnTo>
                    <a:pt x="1950694" y="145173"/>
                  </a:lnTo>
                  <a:lnTo>
                    <a:pt x="1845818" y="174625"/>
                  </a:lnTo>
                  <a:lnTo>
                    <a:pt x="1845818" y="150825"/>
                  </a:lnTo>
                  <a:lnTo>
                    <a:pt x="1935873" y="131978"/>
                  </a:lnTo>
                  <a:lnTo>
                    <a:pt x="1950694" y="145173"/>
                  </a:lnTo>
                  <a:lnTo>
                    <a:pt x="1950694" y="115900"/>
                  </a:lnTo>
                  <a:lnTo>
                    <a:pt x="1939620" y="118211"/>
                  </a:lnTo>
                  <a:lnTo>
                    <a:pt x="1924062" y="104368"/>
                  </a:lnTo>
                  <a:lnTo>
                    <a:pt x="1924062" y="121475"/>
                  </a:lnTo>
                  <a:lnTo>
                    <a:pt x="1845818" y="137845"/>
                  </a:lnTo>
                  <a:lnTo>
                    <a:pt x="1845818" y="113792"/>
                  </a:lnTo>
                  <a:lnTo>
                    <a:pt x="1869922" y="113792"/>
                  </a:lnTo>
                  <a:lnTo>
                    <a:pt x="1871091" y="116713"/>
                  </a:lnTo>
                  <a:lnTo>
                    <a:pt x="1873681" y="113792"/>
                  </a:lnTo>
                  <a:lnTo>
                    <a:pt x="1877568" y="113792"/>
                  </a:lnTo>
                  <a:lnTo>
                    <a:pt x="1876171" y="111010"/>
                  </a:lnTo>
                  <a:lnTo>
                    <a:pt x="1892160" y="93052"/>
                  </a:lnTo>
                  <a:lnTo>
                    <a:pt x="1924062" y="121475"/>
                  </a:lnTo>
                  <a:lnTo>
                    <a:pt x="1924062" y="104368"/>
                  </a:lnTo>
                  <a:lnTo>
                    <a:pt x="1900656" y="83515"/>
                  </a:lnTo>
                  <a:lnTo>
                    <a:pt x="1908187" y="75057"/>
                  </a:lnTo>
                  <a:lnTo>
                    <a:pt x="1921764" y="59817"/>
                  </a:lnTo>
                  <a:lnTo>
                    <a:pt x="1839976" y="37731"/>
                  </a:lnTo>
                  <a:lnTo>
                    <a:pt x="1840103" y="37592"/>
                  </a:lnTo>
                  <a:lnTo>
                    <a:pt x="1833118" y="37071"/>
                  </a:lnTo>
                  <a:lnTo>
                    <a:pt x="1833118" y="113792"/>
                  </a:lnTo>
                  <a:lnTo>
                    <a:pt x="1833118" y="140500"/>
                  </a:lnTo>
                  <a:lnTo>
                    <a:pt x="1833118" y="484390"/>
                  </a:lnTo>
                  <a:lnTo>
                    <a:pt x="1802752" y="459486"/>
                  </a:lnTo>
                  <a:lnTo>
                    <a:pt x="1802752" y="475830"/>
                  </a:lnTo>
                  <a:lnTo>
                    <a:pt x="1743735" y="451624"/>
                  </a:lnTo>
                  <a:lnTo>
                    <a:pt x="1743735" y="465391"/>
                  </a:lnTo>
                  <a:lnTo>
                    <a:pt x="1516621" y="403288"/>
                  </a:lnTo>
                  <a:lnTo>
                    <a:pt x="1553743" y="387438"/>
                  </a:lnTo>
                  <a:lnTo>
                    <a:pt x="1743735" y="465391"/>
                  </a:lnTo>
                  <a:lnTo>
                    <a:pt x="1743735" y="451624"/>
                  </a:lnTo>
                  <a:lnTo>
                    <a:pt x="1570177" y="380428"/>
                  </a:lnTo>
                  <a:lnTo>
                    <a:pt x="1625879" y="356654"/>
                  </a:lnTo>
                  <a:lnTo>
                    <a:pt x="1667764" y="365099"/>
                  </a:lnTo>
                  <a:lnTo>
                    <a:pt x="1802752" y="475830"/>
                  </a:lnTo>
                  <a:lnTo>
                    <a:pt x="1802752" y="459486"/>
                  </a:lnTo>
                  <a:lnTo>
                    <a:pt x="1694180" y="370420"/>
                  </a:lnTo>
                  <a:lnTo>
                    <a:pt x="1833118" y="398424"/>
                  </a:lnTo>
                  <a:lnTo>
                    <a:pt x="1833118" y="385470"/>
                  </a:lnTo>
                  <a:lnTo>
                    <a:pt x="1673237" y="353250"/>
                  </a:lnTo>
                  <a:lnTo>
                    <a:pt x="1659763" y="342176"/>
                  </a:lnTo>
                  <a:lnTo>
                    <a:pt x="1706994" y="322008"/>
                  </a:lnTo>
                  <a:lnTo>
                    <a:pt x="1833118" y="357441"/>
                  </a:lnTo>
                  <a:lnTo>
                    <a:pt x="1833118" y="344195"/>
                  </a:lnTo>
                  <a:lnTo>
                    <a:pt x="1725688" y="314032"/>
                  </a:lnTo>
                  <a:lnTo>
                    <a:pt x="1817814" y="274701"/>
                  </a:lnTo>
                  <a:lnTo>
                    <a:pt x="1833118" y="281228"/>
                  </a:lnTo>
                  <a:lnTo>
                    <a:pt x="1833118" y="254368"/>
                  </a:lnTo>
                  <a:lnTo>
                    <a:pt x="1817763" y="260934"/>
                  </a:lnTo>
                  <a:lnTo>
                    <a:pt x="1801672" y="254063"/>
                  </a:lnTo>
                  <a:lnTo>
                    <a:pt x="1801672" y="267804"/>
                  </a:lnTo>
                  <a:lnTo>
                    <a:pt x="1706232" y="308559"/>
                  </a:lnTo>
                  <a:lnTo>
                    <a:pt x="1687537" y="303314"/>
                  </a:lnTo>
                  <a:lnTo>
                    <a:pt x="1687537" y="316547"/>
                  </a:lnTo>
                  <a:lnTo>
                    <a:pt x="1648726" y="333121"/>
                  </a:lnTo>
                  <a:lnTo>
                    <a:pt x="1646834" y="331571"/>
                  </a:lnTo>
                  <a:lnTo>
                    <a:pt x="1646834" y="347916"/>
                  </a:lnTo>
                  <a:lnTo>
                    <a:pt x="1646491" y="347853"/>
                  </a:lnTo>
                  <a:lnTo>
                    <a:pt x="1646669" y="347776"/>
                  </a:lnTo>
                  <a:lnTo>
                    <a:pt x="1646834" y="347916"/>
                  </a:lnTo>
                  <a:lnTo>
                    <a:pt x="1646834" y="331571"/>
                  </a:lnTo>
                  <a:lnTo>
                    <a:pt x="1635620" y="322376"/>
                  </a:lnTo>
                  <a:lnTo>
                    <a:pt x="1635620" y="338721"/>
                  </a:lnTo>
                  <a:lnTo>
                    <a:pt x="1624584" y="343433"/>
                  </a:lnTo>
                  <a:lnTo>
                    <a:pt x="1603984" y="339293"/>
                  </a:lnTo>
                  <a:lnTo>
                    <a:pt x="1603984" y="352234"/>
                  </a:lnTo>
                  <a:lnTo>
                    <a:pt x="1553743" y="373684"/>
                  </a:lnTo>
                  <a:lnTo>
                    <a:pt x="1537309" y="366953"/>
                  </a:lnTo>
                  <a:lnTo>
                    <a:pt x="1537309" y="380695"/>
                  </a:lnTo>
                  <a:lnTo>
                    <a:pt x="1496987" y="397916"/>
                  </a:lnTo>
                  <a:lnTo>
                    <a:pt x="1478114" y="392760"/>
                  </a:lnTo>
                  <a:lnTo>
                    <a:pt x="1478114" y="405980"/>
                  </a:lnTo>
                  <a:lnTo>
                    <a:pt x="1316990" y="474789"/>
                  </a:lnTo>
                  <a:lnTo>
                    <a:pt x="1420177" y="390131"/>
                  </a:lnTo>
                  <a:lnTo>
                    <a:pt x="1478114" y="405980"/>
                  </a:lnTo>
                  <a:lnTo>
                    <a:pt x="1478114" y="392760"/>
                  </a:lnTo>
                  <a:lnTo>
                    <a:pt x="1432267" y="380225"/>
                  </a:lnTo>
                  <a:lnTo>
                    <a:pt x="1466900" y="351802"/>
                  </a:lnTo>
                  <a:lnTo>
                    <a:pt x="1537309" y="380695"/>
                  </a:lnTo>
                  <a:lnTo>
                    <a:pt x="1537309" y="366953"/>
                  </a:lnTo>
                  <a:lnTo>
                    <a:pt x="1478076" y="342646"/>
                  </a:lnTo>
                  <a:lnTo>
                    <a:pt x="1493532" y="329971"/>
                  </a:lnTo>
                  <a:lnTo>
                    <a:pt x="1603984" y="352234"/>
                  </a:lnTo>
                  <a:lnTo>
                    <a:pt x="1603984" y="339293"/>
                  </a:lnTo>
                  <a:lnTo>
                    <a:pt x="1506207" y="319570"/>
                  </a:lnTo>
                  <a:lnTo>
                    <a:pt x="1555191" y="279374"/>
                  </a:lnTo>
                  <a:lnTo>
                    <a:pt x="1567484" y="282829"/>
                  </a:lnTo>
                  <a:lnTo>
                    <a:pt x="1635620" y="338721"/>
                  </a:lnTo>
                  <a:lnTo>
                    <a:pt x="1635620" y="322376"/>
                  </a:lnTo>
                  <a:lnTo>
                    <a:pt x="1597774" y="291338"/>
                  </a:lnTo>
                  <a:lnTo>
                    <a:pt x="1687537" y="316547"/>
                  </a:lnTo>
                  <a:lnTo>
                    <a:pt x="1687537" y="303314"/>
                  </a:lnTo>
                  <a:lnTo>
                    <a:pt x="1573263" y="271221"/>
                  </a:lnTo>
                  <a:lnTo>
                    <a:pt x="1569199" y="267881"/>
                  </a:lnTo>
                  <a:lnTo>
                    <a:pt x="1573555" y="264299"/>
                  </a:lnTo>
                  <a:lnTo>
                    <a:pt x="1706206" y="227037"/>
                  </a:lnTo>
                  <a:lnTo>
                    <a:pt x="1801672" y="267804"/>
                  </a:lnTo>
                  <a:lnTo>
                    <a:pt x="1801672" y="254063"/>
                  </a:lnTo>
                  <a:lnTo>
                    <a:pt x="1725637" y="221589"/>
                  </a:lnTo>
                  <a:lnTo>
                    <a:pt x="1833118" y="191389"/>
                  </a:lnTo>
                  <a:lnTo>
                    <a:pt x="1833118" y="178193"/>
                  </a:lnTo>
                  <a:lnTo>
                    <a:pt x="1706981" y="213614"/>
                  </a:lnTo>
                  <a:lnTo>
                    <a:pt x="1687550" y="205320"/>
                  </a:lnTo>
                  <a:lnTo>
                    <a:pt x="1687550" y="219075"/>
                  </a:lnTo>
                  <a:lnTo>
                    <a:pt x="1598041" y="244208"/>
                  </a:lnTo>
                  <a:lnTo>
                    <a:pt x="1648828" y="202539"/>
                  </a:lnTo>
                  <a:lnTo>
                    <a:pt x="1687550" y="219075"/>
                  </a:lnTo>
                  <a:lnTo>
                    <a:pt x="1687550" y="205320"/>
                  </a:lnTo>
                  <a:lnTo>
                    <a:pt x="1659851" y="193497"/>
                  </a:lnTo>
                  <a:lnTo>
                    <a:pt x="1666011" y="188442"/>
                  </a:lnTo>
                  <a:lnTo>
                    <a:pt x="1833118" y="153479"/>
                  </a:lnTo>
                  <a:lnTo>
                    <a:pt x="1833118" y="140500"/>
                  </a:lnTo>
                  <a:lnTo>
                    <a:pt x="1687233" y="171030"/>
                  </a:lnTo>
                  <a:lnTo>
                    <a:pt x="1780959" y="94132"/>
                  </a:lnTo>
                  <a:lnTo>
                    <a:pt x="1784096" y="101727"/>
                  </a:lnTo>
                  <a:lnTo>
                    <a:pt x="1789087" y="96012"/>
                  </a:lnTo>
                  <a:lnTo>
                    <a:pt x="1802244" y="112039"/>
                  </a:lnTo>
                  <a:lnTo>
                    <a:pt x="1801368" y="113792"/>
                  </a:lnTo>
                  <a:lnTo>
                    <a:pt x="1803692" y="113792"/>
                  </a:lnTo>
                  <a:lnTo>
                    <a:pt x="1805051" y="115443"/>
                  </a:lnTo>
                  <a:lnTo>
                    <a:pt x="1805774" y="113792"/>
                  </a:lnTo>
                  <a:lnTo>
                    <a:pt x="1833118" y="113792"/>
                  </a:lnTo>
                  <a:lnTo>
                    <a:pt x="1833118" y="37071"/>
                  </a:lnTo>
                  <a:lnTo>
                    <a:pt x="1775904" y="32804"/>
                  </a:lnTo>
                  <a:lnTo>
                    <a:pt x="1775904" y="81826"/>
                  </a:lnTo>
                  <a:lnTo>
                    <a:pt x="1660309" y="176669"/>
                  </a:lnTo>
                  <a:lnTo>
                    <a:pt x="1635620" y="181851"/>
                  </a:lnTo>
                  <a:lnTo>
                    <a:pt x="1635620" y="196913"/>
                  </a:lnTo>
                  <a:lnTo>
                    <a:pt x="1567548" y="252768"/>
                  </a:lnTo>
                  <a:lnTo>
                    <a:pt x="1555064" y="256286"/>
                  </a:lnTo>
                  <a:lnTo>
                    <a:pt x="1540243" y="244132"/>
                  </a:lnTo>
                  <a:lnTo>
                    <a:pt x="1540243" y="275170"/>
                  </a:lnTo>
                  <a:lnTo>
                    <a:pt x="1490091" y="316318"/>
                  </a:lnTo>
                  <a:lnTo>
                    <a:pt x="1477429" y="313778"/>
                  </a:lnTo>
                  <a:lnTo>
                    <a:pt x="1477429" y="326720"/>
                  </a:lnTo>
                  <a:lnTo>
                    <a:pt x="1464703" y="337159"/>
                  </a:lnTo>
                  <a:lnTo>
                    <a:pt x="1453540" y="332587"/>
                  </a:lnTo>
                  <a:lnTo>
                    <a:pt x="1453540" y="346316"/>
                  </a:lnTo>
                  <a:lnTo>
                    <a:pt x="1417231" y="376110"/>
                  </a:lnTo>
                  <a:lnTo>
                    <a:pt x="1405140" y="372808"/>
                  </a:lnTo>
                  <a:lnTo>
                    <a:pt x="1405140" y="386016"/>
                  </a:lnTo>
                  <a:lnTo>
                    <a:pt x="1284986" y="484606"/>
                  </a:lnTo>
                  <a:lnTo>
                    <a:pt x="1284986" y="353148"/>
                  </a:lnTo>
                  <a:lnTo>
                    <a:pt x="1405140" y="386016"/>
                  </a:lnTo>
                  <a:lnTo>
                    <a:pt x="1405140" y="372808"/>
                  </a:lnTo>
                  <a:lnTo>
                    <a:pt x="1294739" y="342620"/>
                  </a:lnTo>
                  <a:lnTo>
                    <a:pt x="1383652" y="317652"/>
                  </a:lnTo>
                  <a:lnTo>
                    <a:pt x="1453540" y="346316"/>
                  </a:lnTo>
                  <a:lnTo>
                    <a:pt x="1453540" y="332587"/>
                  </a:lnTo>
                  <a:lnTo>
                    <a:pt x="1403527" y="312064"/>
                  </a:lnTo>
                  <a:lnTo>
                    <a:pt x="1404035" y="311924"/>
                  </a:lnTo>
                  <a:lnTo>
                    <a:pt x="1477429" y="326720"/>
                  </a:lnTo>
                  <a:lnTo>
                    <a:pt x="1477429" y="313778"/>
                  </a:lnTo>
                  <a:lnTo>
                    <a:pt x="1430870" y="304380"/>
                  </a:lnTo>
                  <a:lnTo>
                    <a:pt x="1537538" y="274408"/>
                  </a:lnTo>
                  <a:lnTo>
                    <a:pt x="1540243" y="275170"/>
                  </a:lnTo>
                  <a:lnTo>
                    <a:pt x="1540243" y="244132"/>
                  </a:lnTo>
                  <a:lnTo>
                    <a:pt x="1540217" y="260451"/>
                  </a:lnTo>
                  <a:lnTo>
                    <a:pt x="1537563" y="261200"/>
                  </a:lnTo>
                  <a:lnTo>
                    <a:pt x="1514030" y="254596"/>
                  </a:lnTo>
                  <a:lnTo>
                    <a:pt x="1514030" y="267804"/>
                  </a:lnTo>
                  <a:lnTo>
                    <a:pt x="1403464" y="298856"/>
                  </a:lnTo>
                  <a:lnTo>
                    <a:pt x="1364500" y="291007"/>
                  </a:lnTo>
                  <a:lnTo>
                    <a:pt x="1364500" y="309791"/>
                  </a:lnTo>
                  <a:lnTo>
                    <a:pt x="1284986" y="332117"/>
                  </a:lnTo>
                  <a:lnTo>
                    <a:pt x="1284986" y="287921"/>
                  </a:lnTo>
                  <a:lnTo>
                    <a:pt x="1336509" y="298310"/>
                  </a:lnTo>
                  <a:lnTo>
                    <a:pt x="1364500" y="309791"/>
                  </a:lnTo>
                  <a:lnTo>
                    <a:pt x="1364500" y="291007"/>
                  </a:lnTo>
                  <a:lnTo>
                    <a:pt x="1340205" y="286105"/>
                  </a:lnTo>
                  <a:lnTo>
                    <a:pt x="1295679" y="267830"/>
                  </a:lnTo>
                  <a:lnTo>
                    <a:pt x="1305128" y="263944"/>
                  </a:lnTo>
                  <a:lnTo>
                    <a:pt x="1416977" y="240550"/>
                  </a:lnTo>
                  <a:lnTo>
                    <a:pt x="1514030" y="267804"/>
                  </a:lnTo>
                  <a:lnTo>
                    <a:pt x="1514030" y="254596"/>
                  </a:lnTo>
                  <a:lnTo>
                    <a:pt x="1443926" y="234911"/>
                  </a:lnTo>
                  <a:lnTo>
                    <a:pt x="1495844" y="224040"/>
                  </a:lnTo>
                  <a:lnTo>
                    <a:pt x="1540217" y="260451"/>
                  </a:lnTo>
                  <a:lnTo>
                    <a:pt x="1540217" y="244106"/>
                  </a:lnTo>
                  <a:lnTo>
                    <a:pt x="1511719" y="220726"/>
                  </a:lnTo>
                  <a:lnTo>
                    <a:pt x="1632305" y="195491"/>
                  </a:lnTo>
                  <a:lnTo>
                    <a:pt x="1635620" y="196913"/>
                  </a:lnTo>
                  <a:lnTo>
                    <a:pt x="1635620" y="181851"/>
                  </a:lnTo>
                  <a:lnTo>
                    <a:pt x="1633575" y="182270"/>
                  </a:lnTo>
                  <a:lnTo>
                    <a:pt x="1611947" y="173037"/>
                  </a:lnTo>
                  <a:lnTo>
                    <a:pt x="1611947" y="186791"/>
                  </a:lnTo>
                  <a:lnTo>
                    <a:pt x="1499146" y="210400"/>
                  </a:lnTo>
                  <a:lnTo>
                    <a:pt x="1483271" y="197383"/>
                  </a:lnTo>
                  <a:lnTo>
                    <a:pt x="1483271" y="213728"/>
                  </a:lnTo>
                  <a:lnTo>
                    <a:pt x="1417523" y="227495"/>
                  </a:lnTo>
                  <a:lnTo>
                    <a:pt x="1403540" y="223558"/>
                  </a:lnTo>
                  <a:lnTo>
                    <a:pt x="1464678" y="198475"/>
                  </a:lnTo>
                  <a:lnTo>
                    <a:pt x="1483271" y="213728"/>
                  </a:lnTo>
                  <a:lnTo>
                    <a:pt x="1483271" y="197383"/>
                  </a:lnTo>
                  <a:lnTo>
                    <a:pt x="1477962" y="193027"/>
                  </a:lnTo>
                  <a:lnTo>
                    <a:pt x="1553730" y="161937"/>
                  </a:lnTo>
                  <a:lnTo>
                    <a:pt x="1611947" y="186791"/>
                  </a:lnTo>
                  <a:lnTo>
                    <a:pt x="1611947" y="173037"/>
                  </a:lnTo>
                  <a:lnTo>
                    <a:pt x="1570177" y="155194"/>
                  </a:lnTo>
                  <a:lnTo>
                    <a:pt x="1770253" y="73088"/>
                  </a:lnTo>
                  <a:lnTo>
                    <a:pt x="1774367" y="78105"/>
                  </a:lnTo>
                  <a:lnTo>
                    <a:pt x="1775904" y="81826"/>
                  </a:lnTo>
                  <a:lnTo>
                    <a:pt x="1775904" y="32804"/>
                  </a:lnTo>
                  <a:lnTo>
                    <a:pt x="1755140" y="31242"/>
                  </a:lnTo>
                  <a:lnTo>
                    <a:pt x="1764753" y="54673"/>
                  </a:lnTo>
                  <a:lnTo>
                    <a:pt x="1756664" y="56515"/>
                  </a:lnTo>
                  <a:lnTo>
                    <a:pt x="1761871" y="62865"/>
                  </a:lnTo>
                  <a:lnTo>
                    <a:pt x="1553832" y="148209"/>
                  </a:lnTo>
                  <a:lnTo>
                    <a:pt x="1537373" y="141185"/>
                  </a:lnTo>
                  <a:lnTo>
                    <a:pt x="1537373" y="154965"/>
                  </a:lnTo>
                  <a:lnTo>
                    <a:pt x="1466824" y="183896"/>
                  </a:lnTo>
                  <a:lnTo>
                    <a:pt x="1453540" y="172999"/>
                  </a:lnTo>
                  <a:lnTo>
                    <a:pt x="1453540" y="189344"/>
                  </a:lnTo>
                  <a:lnTo>
                    <a:pt x="1390561" y="215188"/>
                  </a:lnTo>
                  <a:lnTo>
                    <a:pt x="1390561" y="233133"/>
                  </a:lnTo>
                  <a:lnTo>
                    <a:pt x="1369453" y="237540"/>
                  </a:lnTo>
                  <a:lnTo>
                    <a:pt x="1384427" y="231406"/>
                  </a:lnTo>
                  <a:lnTo>
                    <a:pt x="1390561" y="233133"/>
                  </a:lnTo>
                  <a:lnTo>
                    <a:pt x="1390561" y="215188"/>
                  </a:lnTo>
                  <a:lnTo>
                    <a:pt x="1383703" y="217995"/>
                  </a:lnTo>
                  <a:lnTo>
                    <a:pt x="1364589" y="212636"/>
                  </a:lnTo>
                  <a:lnTo>
                    <a:pt x="1364589" y="225831"/>
                  </a:lnTo>
                  <a:lnTo>
                    <a:pt x="1301191" y="251828"/>
                  </a:lnTo>
                  <a:lnTo>
                    <a:pt x="1284986" y="255231"/>
                  </a:lnTo>
                  <a:lnTo>
                    <a:pt x="1284986" y="203466"/>
                  </a:lnTo>
                  <a:lnTo>
                    <a:pt x="1364589" y="225831"/>
                  </a:lnTo>
                  <a:lnTo>
                    <a:pt x="1364589" y="212636"/>
                  </a:lnTo>
                  <a:lnTo>
                    <a:pt x="1284986" y="190271"/>
                  </a:lnTo>
                  <a:lnTo>
                    <a:pt x="1284986" y="113792"/>
                  </a:lnTo>
                  <a:lnTo>
                    <a:pt x="1312684" y="113792"/>
                  </a:lnTo>
                  <a:lnTo>
                    <a:pt x="1313434" y="115443"/>
                  </a:lnTo>
                  <a:lnTo>
                    <a:pt x="1314780" y="113792"/>
                  </a:lnTo>
                  <a:lnTo>
                    <a:pt x="1316736" y="113792"/>
                  </a:lnTo>
                  <a:lnTo>
                    <a:pt x="1315986" y="112318"/>
                  </a:lnTo>
                  <a:lnTo>
                    <a:pt x="1328750" y="96735"/>
                  </a:lnTo>
                  <a:lnTo>
                    <a:pt x="1333754" y="102616"/>
                  </a:lnTo>
                  <a:lnTo>
                    <a:pt x="1337411" y="94056"/>
                  </a:lnTo>
                  <a:lnTo>
                    <a:pt x="1453540" y="189344"/>
                  </a:lnTo>
                  <a:lnTo>
                    <a:pt x="1453540" y="172999"/>
                  </a:lnTo>
                  <a:lnTo>
                    <a:pt x="1342580" y="81953"/>
                  </a:lnTo>
                  <a:lnTo>
                    <a:pt x="1344472" y="77533"/>
                  </a:lnTo>
                  <a:lnTo>
                    <a:pt x="1347470" y="73875"/>
                  </a:lnTo>
                  <a:lnTo>
                    <a:pt x="1537373" y="154965"/>
                  </a:lnTo>
                  <a:lnTo>
                    <a:pt x="1537373" y="141185"/>
                  </a:lnTo>
                  <a:lnTo>
                    <a:pt x="1355839" y="63652"/>
                  </a:lnTo>
                  <a:lnTo>
                    <a:pt x="1361694" y="56515"/>
                  </a:lnTo>
                  <a:lnTo>
                    <a:pt x="1354175" y="54813"/>
                  </a:lnTo>
                  <a:lnTo>
                    <a:pt x="1363726" y="32512"/>
                  </a:lnTo>
                  <a:lnTo>
                    <a:pt x="1278636" y="37592"/>
                  </a:lnTo>
                  <a:lnTo>
                    <a:pt x="1272286" y="39116"/>
                  </a:lnTo>
                  <a:lnTo>
                    <a:pt x="1272286" y="488899"/>
                  </a:lnTo>
                  <a:lnTo>
                    <a:pt x="1069721" y="405815"/>
                  </a:lnTo>
                  <a:lnTo>
                    <a:pt x="1270901" y="349300"/>
                  </a:lnTo>
                  <a:lnTo>
                    <a:pt x="1272286" y="349681"/>
                  </a:lnTo>
                  <a:lnTo>
                    <a:pt x="1272286" y="335673"/>
                  </a:lnTo>
                  <a:lnTo>
                    <a:pt x="1270850" y="336080"/>
                  </a:lnTo>
                  <a:lnTo>
                    <a:pt x="1247025" y="329577"/>
                  </a:lnTo>
                  <a:lnTo>
                    <a:pt x="1247025" y="342773"/>
                  </a:lnTo>
                  <a:lnTo>
                    <a:pt x="1050544" y="397941"/>
                  </a:lnTo>
                  <a:lnTo>
                    <a:pt x="1030630" y="389788"/>
                  </a:lnTo>
                  <a:lnTo>
                    <a:pt x="1030630" y="403542"/>
                  </a:lnTo>
                  <a:lnTo>
                    <a:pt x="822477" y="461987"/>
                  </a:lnTo>
                  <a:lnTo>
                    <a:pt x="997788" y="390067"/>
                  </a:lnTo>
                  <a:lnTo>
                    <a:pt x="1030630" y="403542"/>
                  </a:lnTo>
                  <a:lnTo>
                    <a:pt x="1030630" y="389788"/>
                  </a:lnTo>
                  <a:lnTo>
                    <a:pt x="1014552" y="383184"/>
                  </a:lnTo>
                  <a:lnTo>
                    <a:pt x="1166647" y="320776"/>
                  </a:lnTo>
                  <a:lnTo>
                    <a:pt x="1247025" y="342773"/>
                  </a:lnTo>
                  <a:lnTo>
                    <a:pt x="1247025" y="329577"/>
                  </a:lnTo>
                  <a:lnTo>
                    <a:pt x="1185938" y="312864"/>
                  </a:lnTo>
                  <a:lnTo>
                    <a:pt x="1259332" y="282752"/>
                  </a:lnTo>
                  <a:lnTo>
                    <a:pt x="1272286" y="285369"/>
                  </a:lnTo>
                  <a:lnTo>
                    <a:pt x="1272286" y="257886"/>
                  </a:lnTo>
                  <a:lnTo>
                    <a:pt x="1271739" y="258000"/>
                  </a:lnTo>
                  <a:lnTo>
                    <a:pt x="1249591" y="248920"/>
                  </a:lnTo>
                  <a:lnTo>
                    <a:pt x="1249591" y="262636"/>
                  </a:lnTo>
                  <a:lnTo>
                    <a:pt x="1236941" y="265290"/>
                  </a:lnTo>
                  <a:lnTo>
                    <a:pt x="1236853" y="278231"/>
                  </a:lnTo>
                  <a:lnTo>
                    <a:pt x="1165834" y="307365"/>
                  </a:lnTo>
                  <a:lnTo>
                    <a:pt x="1146543" y="302094"/>
                  </a:lnTo>
                  <a:lnTo>
                    <a:pt x="1146543" y="315277"/>
                  </a:lnTo>
                  <a:lnTo>
                    <a:pt x="997775" y="376301"/>
                  </a:lnTo>
                  <a:lnTo>
                    <a:pt x="981011" y="369430"/>
                  </a:lnTo>
                  <a:lnTo>
                    <a:pt x="981011" y="383184"/>
                  </a:lnTo>
                  <a:lnTo>
                    <a:pt x="754659" y="476021"/>
                  </a:lnTo>
                  <a:lnTo>
                    <a:pt x="905560" y="352221"/>
                  </a:lnTo>
                  <a:lnTo>
                    <a:pt x="981011" y="383184"/>
                  </a:lnTo>
                  <a:lnTo>
                    <a:pt x="981011" y="369430"/>
                  </a:lnTo>
                  <a:lnTo>
                    <a:pt x="920203" y="344474"/>
                  </a:lnTo>
                  <a:lnTo>
                    <a:pt x="1108938" y="304990"/>
                  </a:lnTo>
                  <a:lnTo>
                    <a:pt x="1146543" y="315277"/>
                  </a:lnTo>
                  <a:lnTo>
                    <a:pt x="1146543" y="302094"/>
                  </a:lnTo>
                  <a:lnTo>
                    <a:pt x="1136256" y="299275"/>
                  </a:lnTo>
                  <a:lnTo>
                    <a:pt x="1236853" y="278231"/>
                  </a:lnTo>
                  <a:lnTo>
                    <a:pt x="1236853" y="265277"/>
                  </a:lnTo>
                  <a:lnTo>
                    <a:pt x="1205420" y="258940"/>
                  </a:lnTo>
                  <a:lnTo>
                    <a:pt x="1205420" y="271881"/>
                  </a:lnTo>
                  <a:lnTo>
                    <a:pt x="1109484" y="291960"/>
                  </a:lnTo>
                  <a:lnTo>
                    <a:pt x="1082179" y="284505"/>
                  </a:lnTo>
                  <a:lnTo>
                    <a:pt x="1082179" y="297675"/>
                  </a:lnTo>
                  <a:lnTo>
                    <a:pt x="934339" y="328612"/>
                  </a:lnTo>
                  <a:lnTo>
                    <a:pt x="999578" y="275082"/>
                  </a:lnTo>
                  <a:lnTo>
                    <a:pt x="1082179" y="297675"/>
                  </a:lnTo>
                  <a:lnTo>
                    <a:pt x="1082179" y="284505"/>
                  </a:lnTo>
                  <a:lnTo>
                    <a:pt x="1011631" y="265201"/>
                  </a:lnTo>
                  <a:lnTo>
                    <a:pt x="1043317" y="239204"/>
                  </a:lnTo>
                  <a:lnTo>
                    <a:pt x="1205420" y="271881"/>
                  </a:lnTo>
                  <a:lnTo>
                    <a:pt x="1205420" y="258940"/>
                  </a:lnTo>
                  <a:lnTo>
                    <a:pt x="1055992" y="228803"/>
                  </a:lnTo>
                  <a:lnTo>
                    <a:pt x="1093038" y="198412"/>
                  </a:lnTo>
                  <a:lnTo>
                    <a:pt x="1249591" y="262636"/>
                  </a:lnTo>
                  <a:lnTo>
                    <a:pt x="1249591" y="248920"/>
                  </a:lnTo>
                  <a:lnTo>
                    <a:pt x="1104176" y="189268"/>
                  </a:lnTo>
                  <a:lnTo>
                    <a:pt x="1137399" y="162013"/>
                  </a:lnTo>
                  <a:lnTo>
                    <a:pt x="1272286" y="199910"/>
                  </a:lnTo>
                  <a:lnTo>
                    <a:pt x="1272286" y="186702"/>
                  </a:lnTo>
                  <a:lnTo>
                    <a:pt x="1149375" y="152184"/>
                  </a:lnTo>
                  <a:lnTo>
                    <a:pt x="1224064" y="90906"/>
                  </a:lnTo>
                  <a:lnTo>
                    <a:pt x="1241412" y="112039"/>
                  </a:lnTo>
                  <a:lnTo>
                    <a:pt x="1240536" y="113792"/>
                  </a:lnTo>
                  <a:lnTo>
                    <a:pt x="1242860" y="113792"/>
                  </a:lnTo>
                  <a:lnTo>
                    <a:pt x="1244219" y="115443"/>
                  </a:lnTo>
                  <a:lnTo>
                    <a:pt x="1244942" y="113792"/>
                  </a:lnTo>
                  <a:lnTo>
                    <a:pt x="1272286" y="113792"/>
                  </a:lnTo>
                  <a:lnTo>
                    <a:pt x="1272286" y="39116"/>
                  </a:lnTo>
                  <a:lnTo>
                    <a:pt x="1195832" y="56515"/>
                  </a:lnTo>
                  <a:lnTo>
                    <a:pt x="1215986" y="81076"/>
                  </a:lnTo>
                  <a:lnTo>
                    <a:pt x="1134427" y="147993"/>
                  </a:lnTo>
                  <a:lnTo>
                    <a:pt x="1122451" y="144640"/>
                  </a:lnTo>
                  <a:lnTo>
                    <a:pt x="1122451" y="157822"/>
                  </a:lnTo>
                  <a:lnTo>
                    <a:pt x="1090803" y="183781"/>
                  </a:lnTo>
                  <a:lnTo>
                    <a:pt x="821220" y="73202"/>
                  </a:lnTo>
                  <a:lnTo>
                    <a:pt x="1122451" y="157822"/>
                  </a:lnTo>
                  <a:lnTo>
                    <a:pt x="1122451" y="144640"/>
                  </a:lnTo>
                  <a:lnTo>
                    <a:pt x="794067" y="52412"/>
                  </a:lnTo>
                  <a:lnTo>
                    <a:pt x="802767" y="31242"/>
                  </a:lnTo>
                  <a:lnTo>
                    <a:pt x="798664" y="31559"/>
                  </a:lnTo>
                  <a:lnTo>
                    <a:pt x="801497" y="21463"/>
                  </a:lnTo>
                  <a:lnTo>
                    <a:pt x="717804" y="37592"/>
                  </a:lnTo>
                  <a:lnTo>
                    <a:pt x="773811" y="101727"/>
                  </a:lnTo>
                  <a:lnTo>
                    <a:pt x="777786" y="92036"/>
                  </a:lnTo>
                  <a:lnTo>
                    <a:pt x="780923" y="94869"/>
                  </a:lnTo>
                  <a:lnTo>
                    <a:pt x="787082" y="72872"/>
                  </a:lnTo>
                  <a:lnTo>
                    <a:pt x="1079665" y="192925"/>
                  </a:lnTo>
                  <a:lnTo>
                    <a:pt x="1039888" y="225564"/>
                  </a:lnTo>
                  <a:lnTo>
                    <a:pt x="1027214" y="223012"/>
                  </a:lnTo>
                  <a:lnTo>
                    <a:pt x="1027214" y="235953"/>
                  </a:lnTo>
                  <a:lnTo>
                    <a:pt x="996581" y="261086"/>
                  </a:lnTo>
                  <a:lnTo>
                    <a:pt x="984529" y="257797"/>
                  </a:lnTo>
                  <a:lnTo>
                    <a:pt x="984529" y="270967"/>
                  </a:lnTo>
                  <a:lnTo>
                    <a:pt x="907415" y="334238"/>
                  </a:lnTo>
                  <a:lnTo>
                    <a:pt x="899350" y="335927"/>
                  </a:lnTo>
                  <a:lnTo>
                    <a:pt x="886307" y="330581"/>
                  </a:lnTo>
                  <a:lnTo>
                    <a:pt x="886307" y="351561"/>
                  </a:lnTo>
                  <a:lnTo>
                    <a:pt x="724154" y="484606"/>
                  </a:lnTo>
                  <a:lnTo>
                    <a:pt x="724154" y="385483"/>
                  </a:lnTo>
                  <a:lnTo>
                    <a:pt x="886307" y="351561"/>
                  </a:lnTo>
                  <a:lnTo>
                    <a:pt x="886307" y="330581"/>
                  </a:lnTo>
                  <a:lnTo>
                    <a:pt x="877163" y="326834"/>
                  </a:lnTo>
                  <a:lnTo>
                    <a:pt x="877163" y="340575"/>
                  </a:lnTo>
                  <a:lnTo>
                    <a:pt x="724154" y="372592"/>
                  </a:lnTo>
                  <a:lnTo>
                    <a:pt x="724154" y="277787"/>
                  </a:lnTo>
                  <a:lnTo>
                    <a:pt x="877163" y="340575"/>
                  </a:lnTo>
                  <a:lnTo>
                    <a:pt x="877163" y="326834"/>
                  </a:lnTo>
                  <a:lnTo>
                    <a:pt x="724154" y="264058"/>
                  </a:lnTo>
                  <a:lnTo>
                    <a:pt x="724154" y="199745"/>
                  </a:lnTo>
                  <a:lnTo>
                    <a:pt x="984529" y="270967"/>
                  </a:lnTo>
                  <a:lnTo>
                    <a:pt x="984529" y="257797"/>
                  </a:lnTo>
                  <a:lnTo>
                    <a:pt x="724154" y="186588"/>
                  </a:lnTo>
                  <a:lnTo>
                    <a:pt x="724154" y="174853"/>
                  </a:lnTo>
                  <a:lnTo>
                    <a:pt x="1027214" y="235953"/>
                  </a:lnTo>
                  <a:lnTo>
                    <a:pt x="1027214" y="223012"/>
                  </a:lnTo>
                  <a:lnTo>
                    <a:pt x="724154" y="161912"/>
                  </a:lnTo>
                  <a:lnTo>
                    <a:pt x="724154" y="113792"/>
                  </a:lnTo>
                  <a:lnTo>
                    <a:pt x="755904" y="113792"/>
                  </a:lnTo>
                  <a:lnTo>
                    <a:pt x="749554" y="101092"/>
                  </a:lnTo>
                  <a:lnTo>
                    <a:pt x="717804" y="37592"/>
                  </a:lnTo>
                  <a:lnTo>
                    <a:pt x="679704" y="113792"/>
                  </a:lnTo>
                  <a:lnTo>
                    <a:pt x="711454" y="113792"/>
                  </a:lnTo>
                  <a:lnTo>
                    <a:pt x="711454" y="159346"/>
                  </a:lnTo>
                  <a:lnTo>
                    <a:pt x="711454" y="485648"/>
                  </a:lnTo>
                  <a:lnTo>
                    <a:pt x="616750" y="407949"/>
                  </a:lnTo>
                  <a:lnTo>
                    <a:pt x="711454" y="388137"/>
                  </a:lnTo>
                  <a:lnTo>
                    <a:pt x="711454" y="375246"/>
                  </a:lnTo>
                  <a:lnTo>
                    <a:pt x="604240" y="397687"/>
                  </a:lnTo>
                  <a:lnTo>
                    <a:pt x="221818" y="83947"/>
                  </a:lnTo>
                  <a:lnTo>
                    <a:pt x="224485" y="74129"/>
                  </a:lnTo>
                  <a:lnTo>
                    <a:pt x="230924" y="75425"/>
                  </a:lnTo>
                  <a:lnTo>
                    <a:pt x="711454" y="272580"/>
                  </a:lnTo>
                  <a:lnTo>
                    <a:pt x="711454" y="258851"/>
                  </a:lnTo>
                  <a:lnTo>
                    <a:pt x="296430" y="88633"/>
                  </a:lnTo>
                  <a:lnTo>
                    <a:pt x="378104" y="105092"/>
                  </a:lnTo>
                  <a:lnTo>
                    <a:pt x="711454" y="196265"/>
                  </a:lnTo>
                  <a:lnTo>
                    <a:pt x="711454" y="183121"/>
                  </a:lnTo>
                  <a:lnTo>
                    <a:pt x="560730" y="141909"/>
                  </a:lnTo>
                  <a:lnTo>
                    <a:pt x="711454" y="172300"/>
                  </a:lnTo>
                  <a:lnTo>
                    <a:pt x="711454" y="159346"/>
                  </a:lnTo>
                  <a:lnTo>
                    <a:pt x="380492" y="92633"/>
                  </a:lnTo>
                  <a:lnTo>
                    <a:pt x="231876" y="51981"/>
                  </a:lnTo>
                  <a:lnTo>
                    <a:pt x="240411" y="31242"/>
                  </a:lnTo>
                  <a:lnTo>
                    <a:pt x="236105" y="31572"/>
                  </a:lnTo>
                  <a:lnTo>
                    <a:pt x="239014" y="20955"/>
                  </a:lnTo>
                  <a:lnTo>
                    <a:pt x="155448" y="37592"/>
                  </a:lnTo>
                  <a:lnTo>
                    <a:pt x="160185" y="48209"/>
                  </a:lnTo>
                  <a:lnTo>
                    <a:pt x="75907" y="31216"/>
                  </a:lnTo>
                  <a:lnTo>
                    <a:pt x="76415" y="28702"/>
                  </a:lnTo>
                  <a:lnTo>
                    <a:pt x="82169" y="0"/>
                  </a:lnTo>
                  <a:lnTo>
                    <a:pt x="0" y="22352"/>
                  </a:lnTo>
                  <a:lnTo>
                    <a:pt x="67183" y="74803"/>
                  </a:lnTo>
                  <a:lnTo>
                    <a:pt x="73418" y="43662"/>
                  </a:lnTo>
                  <a:lnTo>
                    <a:pt x="166547" y="62445"/>
                  </a:lnTo>
                  <a:lnTo>
                    <a:pt x="190246" y="115443"/>
                  </a:lnTo>
                  <a:lnTo>
                    <a:pt x="206298" y="95834"/>
                  </a:lnTo>
                  <a:lnTo>
                    <a:pt x="211455" y="101727"/>
                  </a:lnTo>
                  <a:lnTo>
                    <a:pt x="214503" y="94297"/>
                  </a:lnTo>
                  <a:lnTo>
                    <a:pt x="588365" y="401015"/>
                  </a:lnTo>
                  <a:lnTo>
                    <a:pt x="154178" y="491871"/>
                  </a:lnTo>
                  <a:lnTo>
                    <a:pt x="156718" y="504190"/>
                  </a:lnTo>
                  <a:lnTo>
                    <a:pt x="600875" y="411276"/>
                  </a:lnTo>
                  <a:lnTo>
                    <a:pt x="712597" y="502920"/>
                  </a:lnTo>
                  <a:lnTo>
                    <a:pt x="716648" y="497967"/>
                  </a:lnTo>
                  <a:lnTo>
                    <a:pt x="717715" y="497967"/>
                  </a:lnTo>
                  <a:lnTo>
                    <a:pt x="719455" y="504190"/>
                  </a:lnTo>
                  <a:lnTo>
                    <a:pt x="1049794" y="411403"/>
                  </a:lnTo>
                  <a:lnTo>
                    <a:pt x="1275334" y="503936"/>
                  </a:lnTo>
                  <a:lnTo>
                    <a:pt x="1277772" y="497967"/>
                  </a:lnTo>
                  <a:lnTo>
                    <a:pt x="1278572" y="497967"/>
                  </a:lnTo>
                  <a:lnTo>
                    <a:pt x="1281176" y="503809"/>
                  </a:lnTo>
                  <a:lnTo>
                    <a:pt x="1497749" y="411353"/>
                  </a:lnTo>
                  <a:lnTo>
                    <a:pt x="1837182" y="504190"/>
                  </a:lnTo>
                  <a:lnTo>
                    <a:pt x="1837296" y="503783"/>
                  </a:lnTo>
                  <a:lnTo>
                    <a:pt x="1837690" y="503936"/>
                  </a:lnTo>
                  <a:lnTo>
                    <a:pt x="1839887" y="498538"/>
                  </a:lnTo>
                  <a:lnTo>
                    <a:pt x="1843659" y="502793"/>
                  </a:lnTo>
                  <a:lnTo>
                    <a:pt x="1937296" y="419430"/>
                  </a:lnTo>
                  <a:lnTo>
                    <a:pt x="2350135" y="502666"/>
                  </a:lnTo>
                  <a:lnTo>
                    <a:pt x="2355596" y="504190"/>
                  </a:lnTo>
                  <a:lnTo>
                    <a:pt x="2355697" y="503783"/>
                  </a:lnTo>
                  <a:lnTo>
                    <a:pt x="2355850" y="503809"/>
                  </a:lnTo>
                  <a:lnTo>
                    <a:pt x="2356231" y="501878"/>
                  </a:lnTo>
                  <a:lnTo>
                    <a:pt x="2357323" y="497967"/>
                  </a:lnTo>
                  <a:lnTo>
                    <a:pt x="2362454" y="497967"/>
                  </a:lnTo>
                  <a:lnTo>
                    <a:pt x="2362454" y="113792"/>
                  </a:lnTo>
                  <a:lnTo>
                    <a:pt x="2394204" y="1137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0" name="object 30"/>
            <p:cNvSpPr/>
            <p:nvPr/>
          </p:nvSpPr>
          <p:spPr>
            <a:xfrm>
              <a:off x="7176516" y="3043427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310895" y="0"/>
                  </a:moveTo>
                  <a:lnTo>
                    <a:pt x="32003" y="0"/>
                  </a:lnTo>
                  <a:lnTo>
                    <a:pt x="19556" y="2518"/>
                  </a:lnTo>
                  <a:lnTo>
                    <a:pt x="9382" y="9382"/>
                  </a:lnTo>
                  <a:lnTo>
                    <a:pt x="2518" y="19556"/>
                  </a:lnTo>
                  <a:lnTo>
                    <a:pt x="0" y="32004"/>
                  </a:lnTo>
                  <a:lnTo>
                    <a:pt x="0" y="160020"/>
                  </a:lnTo>
                  <a:lnTo>
                    <a:pt x="2518" y="172467"/>
                  </a:lnTo>
                  <a:lnTo>
                    <a:pt x="9382" y="182641"/>
                  </a:lnTo>
                  <a:lnTo>
                    <a:pt x="19556" y="189505"/>
                  </a:lnTo>
                  <a:lnTo>
                    <a:pt x="32003" y="192024"/>
                  </a:lnTo>
                  <a:lnTo>
                    <a:pt x="310895" y="192024"/>
                  </a:lnTo>
                  <a:lnTo>
                    <a:pt x="323343" y="189505"/>
                  </a:lnTo>
                  <a:lnTo>
                    <a:pt x="333517" y="182641"/>
                  </a:lnTo>
                  <a:lnTo>
                    <a:pt x="340381" y="172467"/>
                  </a:lnTo>
                  <a:lnTo>
                    <a:pt x="342900" y="160020"/>
                  </a:lnTo>
                  <a:lnTo>
                    <a:pt x="342900" y="32004"/>
                  </a:lnTo>
                  <a:lnTo>
                    <a:pt x="340381" y="19556"/>
                  </a:lnTo>
                  <a:lnTo>
                    <a:pt x="333517" y="9382"/>
                  </a:lnTo>
                  <a:lnTo>
                    <a:pt x="323343" y="2518"/>
                  </a:lnTo>
                  <a:lnTo>
                    <a:pt x="31089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1" name="object 31"/>
            <p:cNvSpPr/>
            <p:nvPr/>
          </p:nvSpPr>
          <p:spPr>
            <a:xfrm>
              <a:off x="7176516" y="3043427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0" y="32004"/>
                  </a:moveTo>
                  <a:lnTo>
                    <a:pt x="2518" y="19556"/>
                  </a:lnTo>
                  <a:lnTo>
                    <a:pt x="9382" y="9382"/>
                  </a:lnTo>
                  <a:lnTo>
                    <a:pt x="19556" y="2518"/>
                  </a:lnTo>
                  <a:lnTo>
                    <a:pt x="32003" y="0"/>
                  </a:lnTo>
                  <a:lnTo>
                    <a:pt x="310895" y="0"/>
                  </a:lnTo>
                  <a:lnTo>
                    <a:pt x="323343" y="2518"/>
                  </a:lnTo>
                  <a:lnTo>
                    <a:pt x="333517" y="9382"/>
                  </a:lnTo>
                  <a:lnTo>
                    <a:pt x="340381" y="19556"/>
                  </a:lnTo>
                  <a:lnTo>
                    <a:pt x="342900" y="32004"/>
                  </a:lnTo>
                  <a:lnTo>
                    <a:pt x="342900" y="160020"/>
                  </a:lnTo>
                  <a:lnTo>
                    <a:pt x="340381" y="172467"/>
                  </a:lnTo>
                  <a:lnTo>
                    <a:pt x="333517" y="182641"/>
                  </a:lnTo>
                  <a:lnTo>
                    <a:pt x="323343" y="189505"/>
                  </a:lnTo>
                  <a:lnTo>
                    <a:pt x="310895" y="192024"/>
                  </a:lnTo>
                  <a:lnTo>
                    <a:pt x="32003" y="192024"/>
                  </a:lnTo>
                  <a:lnTo>
                    <a:pt x="19556" y="189505"/>
                  </a:lnTo>
                  <a:lnTo>
                    <a:pt x="9382" y="182641"/>
                  </a:lnTo>
                  <a:lnTo>
                    <a:pt x="2518" y="172467"/>
                  </a:lnTo>
                  <a:lnTo>
                    <a:pt x="0" y="160020"/>
                  </a:lnTo>
                  <a:lnTo>
                    <a:pt x="0" y="3200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400157" y="2840965"/>
            <a:ext cx="4233434" cy="887310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 marR="4191" algn="just">
              <a:spcBef>
                <a:spcPts val="87"/>
              </a:spcBef>
            </a:pPr>
            <a:r>
              <a:rPr sz="1898" dirty="0">
                <a:latin typeface="Calibri"/>
                <a:cs typeface="Calibri"/>
              </a:rPr>
              <a:t>Idea: replace </a:t>
            </a:r>
            <a:r>
              <a:rPr sz="1898" spc="-4" dirty="0">
                <a:latin typeface="Calibri"/>
                <a:cs typeface="Calibri"/>
              </a:rPr>
              <a:t>some fraction of </a:t>
            </a:r>
            <a:r>
              <a:rPr sz="1898" dirty="0">
                <a:latin typeface="Calibri"/>
                <a:cs typeface="Calibri"/>
              </a:rPr>
              <a:t>words in the  input </a:t>
            </a:r>
            <a:r>
              <a:rPr sz="1898" spc="-4" dirty="0">
                <a:latin typeface="Calibri"/>
                <a:cs typeface="Calibri"/>
              </a:rPr>
              <a:t>with </a:t>
            </a:r>
            <a:r>
              <a:rPr sz="1898" dirty="0">
                <a:latin typeface="Calibri"/>
                <a:cs typeface="Calibri"/>
              </a:rPr>
              <a:t>a </a:t>
            </a:r>
            <a:r>
              <a:rPr sz="1898" spc="-4" dirty="0">
                <a:latin typeface="Calibri"/>
                <a:cs typeface="Calibri"/>
              </a:rPr>
              <a:t>special </a:t>
            </a:r>
            <a:r>
              <a:rPr sz="1898" dirty="0">
                <a:latin typeface="Calibri"/>
                <a:cs typeface="Calibri"/>
              </a:rPr>
              <a:t>[MASK] token; </a:t>
            </a:r>
            <a:r>
              <a:rPr sz="1898" spc="-4" dirty="0">
                <a:latin typeface="Calibri"/>
                <a:cs typeface="Calibri"/>
              </a:rPr>
              <a:t>predict  </a:t>
            </a:r>
            <a:r>
              <a:rPr sz="1898" dirty="0">
                <a:latin typeface="Calibri"/>
                <a:cs typeface="Calibri"/>
              </a:rPr>
              <a:t>these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words.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184112" y="4127917"/>
            <a:ext cx="1137857" cy="223695"/>
          </a:xfrm>
          <a:custGeom>
            <a:avLst/>
            <a:gdLst/>
            <a:ahLst/>
            <a:cxnLst/>
            <a:rect l="l" t="t" r="r" b="b"/>
            <a:pathLst>
              <a:path w="1379220" h="271145">
                <a:moveTo>
                  <a:pt x="1292606" y="0"/>
                </a:moveTo>
                <a:lnTo>
                  <a:pt x="1288796" y="10922"/>
                </a:lnTo>
                <a:lnTo>
                  <a:pt x="1304464" y="17754"/>
                </a:lnTo>
                <a:lnTo>
                  <a:pt x="1317942" y="27193"/>
                </a:lnTo>
                <a:lnTo>
                  <a:pt x="1345326" y="70871"/>
                </a:lnTo>
                <a:lnTo>
                  <a:pt x="1353327" y="111015"/>
                </a:lnTo>
                <a:lnTo>
                  <a:pt x="1354328" y="134112"/>
                </a:lnTo>
                <a:lnTo>
                  <a:pt x="1353327" y="158045"/>
                </a:lnTo>
                <a:lnTo>
                  <a:pt x="1345326" y="199245"/>
                </a:lnTo>
                <a:lnTo>
                  <a:pt x="1317990" y="243586"/>
                </a:lnTo>
                <a:lnTo>
                  <a:pt x="1289177" y="259969"/>
                </a:lnTo>
                <a:lnTo>
                  <a:pt x="1292606" y="271018"/>
                </a:lnTo>
                <a:lnTo>
                  <a:pt x="1329578" y="253666"/>
                </a:lnTo>
                <a:lnTo>
                  <a:pt x="1356741" y="223647"/>
                </a:lnTo>
                <a:lnTo>
                  <a:pt x="1373489" y="183435"/>
                </a:lnTo>
                <a:lnTo>
                  <a:pt x="1379093" y="135509"/>
                </a:lnTo>
                <a:lnTo>
                  <a:pt x="1377690" y="110702"/>
                </a:lnTo>
                <a:lnTo>
                  <a:pt x="1366502" y="66661"/>
                </a:lnTo>
                <a:lnTo>
                  <a:pt x="1344308" y="30807"/>
                </a:lnTo>
                <a:lnTo>
                  <a:pt x="1312253" y="7046"/>
                </a:lnTo>
                <a:lnTo>
                  <a:pt x="1292606" y="0"/>
                </a:lnTo>
                <a:close/>
              </a:path>
              <a:path w="1379220" h="271145">
                <a:moveTo>
                  <a:pt x="86360" y="0"/>
                </a:moveTo>
                <a:lnTo>
                  <a:pt x="49498" y="17319"/>
                </a:lnTo>
                <a:lnTo>
                  <a:pt x="22352" y="47498"/>
                </a:lnTo>
                <a:lnTo>
                  <a:pt x="5556" y="87741"/>
                </a:lnTo>
                <a:lnTo>
                  <a:pt x="0" y="135509"/>
                </a:lnTo>
                <a:lnTo>
                  <a:pt x="1383" y="160442"/>
                </a:lnTo>
                <a:lnTo>
                  <a:pt x="12483" y="204499"/>
                </a:lnTo>
                <a:lnTo>
                  <a:pt x="34603" y="240246"/>
                </a:lnTo>
                <a:lnTo>
                  <a:pt x="66694" y="263919"/>
                </a:lnTo>
                <a:lnTo>
                  <a:pt x="86360" y="271018"/>
                </a:lnTo>
                <a:lnTo>
                  <a:pt x="89789" y="259969"/>
                </a:lnTo>
                <a:lnTo>
                  <a:pt x="74360" y="253111"/>
                </a:lnTo>
                <a:lnTo>
                  <a:pt x="61039" y="243586"/>
                </a:lnTo>
                <a:lnTo>
                  <a:pt x="33692" y="199245"/>
                </a:lnTo>
                <a:lnTo>
                  <a:pt x="25640" y="158045"/>
                </a:lnTo>
                <a:lnTo>
                  <a:pt x="24637" y="134112"/>
                </a:lnTo>
                <a:lnTo>
                  <a:pt x="25640" y="111015"/>
                </a:lnTo>
                <a:lnTo>
                  <a:pt x="33692" y="70871"/>
                </a:lnTo>
                <a:lnTo>
                  <a:pt x="61150" y="27193"/>
                </a:lnTo>
                <a:lnTo>
                  <a:pt x="90297" y="10922"/>
                </a:lnTo>
                <a:lnTo>
                  <a:pt x="863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34" name="object 34"/>
          <p:cNvSpPr txBox="1"/>
          <p:nvPr/>
        </p:nvSpPr>
        <p:spPr>
          <a:xfrm>
            <a:off x="1050893" y="4056983"/>
            <a:ext cx="3209259" cy="594715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31433">
              <a:spcBef>
                <a:spcPts val="83"/>
              </a:spcBef>
            </a:pPr>
            <a:r>
              <a:rPr sz="1898" spc="29" dirty="0">
                <a:latin typeface="Cambria Math"/>
                <a:cs typeface="Cambria Math"/>
              </a:rPr>
              <a:t>ℎ</a:t>
            </a:r>
            <a:r>
              <a:rPr sz="2042" spc="43" baseline="-15151" dirty="0">
                <a:latin typeface="Cambria Math"/>
                <a:cs typeface="Cambria Math"/>
              </a:rPr>
              <a:t>1</a:t>
            </a:r>
            <a:r>
              <a:rPr sz="1898" spc="29" dirty="0">
                <a:latin typeface="Cambria Math"/>
                <a:cs typeface="Cambria Math"/>
              </a:rPr>
              <a:t>, </a:t>
            </a:r>
            <a:r>
              <a:rPr sz="1898" dirty="0">
                <a:latin typeface="Cambria Math"/>
                <a:cs typeface="Cambria Math"/>
              </a:rPr>
              <a:t>… , </a:t>
            </a:r>
            <a:r>
              <a:rPr sz="1898" spc="58" dirty="0">
                <a:latin typeface="Cambria Math"/>
                <a:cs typeface="Cambria Math"/>
              </a:rPr>
              <a:t>ℎ</a:t>
            </a:r>
            <a:r>
              <a:rPr sz="2042" spc="86" baseline="-15151" dirty="0">
                <a:latin typeface="Cambria Math"/>
                <a:cs typeface="Cambria Math"/>
              </a:rPr>
              <a:t>𝑇 </a:t>
            </a:r>
            <a:r>
              <a:rPr sz="1898" dirty="0">
                <a:latin typeface="Cambria Math"/>
                <a:cs typeface="Cambria Math"/>
              </a:rPr>
              <a:t>= </a:t>
            </a:r>
            <a:r>
              <a:rPr sz="1898" spc="-4" dirty="0">
                <a:latin typeface="Cambria Math"/>
                <a:cs typeface="Cambria Math"/>
              </a:rPr>
              <a:t>Encoder </a:t>
            </a:r>
            <a:r>
              <a:rPr lang="en-US" sz="1898" spc="-4" dirty="0">
                <a:latin typeface="Cambria Math"/>
                <a:cs typeface="Cambria Math"/>
              </a:rPr>
              <a:t> </a:t>
            </a:r>
            <a:r>
              <a:rPr sz="1898" spc="4" dirty="0">
                <a:latin typeface="Cambria Math"/>
                <a:cs typeface="Cambria Math"/>
              </a:rPr>
              <a:t>𝑤</a:t>
            </a:r>
            <a:r>
              <a:rPr sz="2042" spc="6" baseline="-15151" dirty="0">
                <a:latin typeface="Cambria Math"/>
                <a:cs typeface="Cambria Math"/>
              </a:rPr>
              <a:t>1</a:t>
            </a:r>
            <a:r>
              <a:rPr sz="1898" spc="4" dirty="0">
                <a:latin typeface="Cambria Math"/>
                <a:cs typeface="Cambria Math"/>
              </a:rPr>
              <a:t>, </a:t>
            </a:r>
            <a:r>
              <a:rPr sz="1898" dirty="0">
                <a:latin typeface="Cambria Math"/>
                <a:cs typeface="Cambria Math"/>
              </a:rPr>
              <a:t>… ,</a:t>
            </a:r>
            <a:r>
              <a:rPr sz="1898" spc="54" dirty="0">
                <a:latin typeface="Cambria Math"/>
                <a:cs typeface="Cambria Math"/>
              </a:rPr>
              <a:t> </a:t>
            </a:r>
            <a:r>
              <a:rPr sz="1898" spc="25" dirty="0">
                <a:latin typeface="Cambria Math"/>
                <a:cs typeface="Cambria Math"/>
              </a:rPr>
              <a:t>𝑤</a:t>
            </a:r>
            <a:r>
              <a:rPr sz="2042" spc="36" baseline="-15151" dirty="0">
                <a:latin typeface="Cambria Math"/>
                <a:cs typeface="Cambria Math"/>
              </a:rPr>
              <a:t>𝑇</a:t>
            </a:r>
            <a:endParaRPr sz="2042" baseline="-15151" dirty="0">
              <a:latin typeface="Cambria Math"/>
              <a:cs typeface="Cambria Math"/>
            </a:endParaRPr>
          </a:p>
          <a:p>
            <a:pPr marL="994315">
              <a:spcBef>
                <a:spcPts val="4"/>
              </a:spcBef>
            </a:pPr>
            <a:r>
              <a:rPr sz="1898" spc="-9" dirty="0">
                <a:latin typeface="Cambria Math"/>
                <a:cs typeface="Cambria Math"/>
              </a:rPr>
              <a:t>𝑦</a:t>
            </a:r>
            <a:r>
              <a:rPr sz="2042" spc="-12" baseline="-15151" dirty="0">
                <a:latin typeface="Cambria Math"/>
                <a:cs typeface="Cambria Math"/>
              </a:rPr>
              <a:t>𝑖 </a:t>
            </a:r>
            <a:r>
              <a:rPr sz="1898" dirty="0">
                <a:latin typeface="Cambria Math"/>
                <a:cs typeface="Cambria Math"/>
              </a:rPr>
              <a:t>∼ </a:t>
            </a:r>
            <a:r>
              <a:rPr sz="1898" spc="4" dirty="0">
                <a:latin typeface="Cambria Math"/>
                <a:cs typeface="Cambria Math"/>
              </a:rPr>
              <a:t>𝐴𝑤</a:t>
            </a:r>
            <a:r>
              <a:rPr sz="2042" spc="6" baseline="-15151" dirty="0">
                <a:latin typeface="Cambria Math"/>
                <a:cs typeface="Cambria Math"/>
              </a:rPr>
              <a:t>𝑖 </a:t>
            </a:r>
            <a:r>
              <a:rPr sz="1898" dirty="0">
                <a:latin typeface="Cambria Math"/>
                <a:cs typeface="Cambria Math"/>
              </a:rPr>
              <a:t>+</a:t>
            </a:r>
            <a:r>
              <a:rPr sz="1898" spc="75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𝑏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379201" y="5039249"/>
            <a:ext cx="4918223" cy="886253"/>
          </a:xfrm>
          <a:prstGeom prst="rect">
            <a:avLst/>
          </a:prstGeom>
        </p:spPr>
        <p:txBody>
          <a:bodyPr vert="horz" wrap="square" lIns="0" tIns="9954" rIns="0" bIns="0" rtlCol="0">
            <a:spAutoFit/>
          </a:bodyPr>
          <a:lstStyle/>
          <a:p>
            <a:pPr marL="31433" marR="25146">
              <a:lnSpc>
                <a:spcPct val="100200"/>
              </a:lnSpc>
              <a:spcBef>
                <a:spcPts val="78"/>
              </a:spcBef>
            </a:pPr>
            <a:r>
              <a:rPr sz="1898" spc="-4" dirty="0">
                <a:latin typeface="Calibri"/>
                <a:cs typeface="Calibri"/>
              </a:rPr>
              <a:t>Only </a:t>
            </a:r>
            <a:r>
              <a:rPr sz="1898" dirty="0">
                <a:latin typeface="Calibri"/>
                <a:cs typeface="Calibri"/>
              </a:rPr>
              <a:t>add loss terms from </a:t>
            </a:r>
            <a:r>
              <a:rPr sz="1898" spc="-4" dirty="0">
                <a:latin typeface="Calibri"/>
                <a:cs typeface="Calibri"/>
              </a:rPr>
              <a:t>words </a:t>
            </a:r>
            <a:r>
              <a:rPr sz="1898" dirty="0">
                <a:latin typeface="Calibri"/>
                <a:cs typeface="Calibri"/>
              </a:rPr>
              <a:t>that are  </a:t>
            </a:r>
            <a:r>
              <a:rPr sz="1898" spc="-4" dirty="0">
                <a:latin typeface="Calibri"/>
                <a:cs typeface="Calibri"/>
              </a:rPr>
              <a:t>“masked out.” </a:t>
            </a:r>
            <a:r>
              <a:rPr sz="1898" dirty="0">
                <a:latin typeface="Calibri"/>
                <a:cs typeface="Calibri"/>
              </a:rPr>
              <a:t>If </a:t>
            </a:r>
            <a:r>
              <a:rPr lang="en-US" sz="1898" spc="-99" dirty="0">
                <a:latin typeface="Cambria Math"/>
                <a:cs typeface="Cambria Math"/>
              </a:rPr>
              <a:t>𝑥 </a:t>
            </a:r>
            <a:r>
              <a:rPr lang="en-US" sz="1898" dirty="0">
                <a:latin typeface="Calibri"/>
                <a:cs typeface="Calibri"/>
              </a:rPr>
              <a:t>’ i</a:t>
            </a:r>
            <a:r>
              <a:rPr sz="1898" dirty="0">
                <a:latin typeface="Calibri"/>
                <a:cs typeface="Calibri"/>
              </a:rPr>
              <a:t>s the masked version </a:t>
            </a:r>
            <a:r>
              <a:rPr sz="1898" spc="-4" dirty="0">
                <a:latin typeface="Calibri"/>
                <a:cs typeface="Calibri"/>
              </a:rPr>
              <a:t>of  </a:t>
            </a:r>
            <a:r>
              <a:rPr sz="1898" spc="-99" dirty="0">
                <a:latin typeface="Cambria Math"/>
                <a:cs typeface="Cambria Math"/>
              </a:rPr>
              <a:t>𝑥</a:t>
            </a:r>
            <a:r>
              <a:rPr sz="1898" spc="-99" dirty="0">
                <a:latin typeface="Calibri"/>
                <a:cs typeface="Calibri"/>
              </a:rPr>
              <a:t>, </a:t>
            </a:r>
            <a:r>
              <a:rPr sz="1898" dirty="0">
                <a:latin typeface="Calibri"/>
                <a:cs typeface="Calibri"/>
              </a:rPr>
              <a:t>we’re learning </a:t>
            </a:r>
            <a:r>
              <a:rPr sz="1898" spc="-140" dirty="0">
                <a:latin typeface="Cambria Math"/>
                <a:cs typeface="Cambria Math"/>
              </a:rPr>
              <a:t>𝑝</a:t>
            </a:r>
            <a:r>
              <a:rPr sz="2042" spc="-210" baseline="-15151" dirty="0">
                <a:latin typeface="Cambria Math"/>
                <a:cs typeface="Cambria Math"/>
              </a:rPr>
              <a:t>𝜃</a:t>
            </a:r>
            <a:r>
              <a:rPr sz="1898" spc="-140" dirty="0">
                <a:latin typeface="Cambria Math"/>
                <a:cs typeface="Cambria Math"/>
              </a:rPr>
              <a:t>(𝑥|𝑥</a:t>
            </a:r>
            <a:r>
              <a:rPr lang="en-US" sz="1898" i="1" spc="-140" dirty="0">
                <a:latin typeface="Cambria Math"/>
                <a:cs typeface="Cambria Math"/>
              </a:rPr>
              <a:t>’  </a:t>
            </a:r>
            <a:r>
              <a:rPr sz="1898" spc="-140" dirty="0">
                <a:latin typeface="Cambria Math"/>
                <a:cs typeface="Cambria Math"/>
              </a:rPr>
              <a:t>)</a:t>
            </a:r>
            <a:r>
              <a:rPr sz="1898" spc="-140" dirty="0">
                <a:latin typeface="Calibri"/>
                <a:cs typeface="Calibri"/>
              </a:rPr>
              <a:t>. </a:t>
            </a:r>
            <a:r>
              <a:rPr lang="en-US" sz="1898" spc="-140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Called </a:t>
            </a:r>
            <a:r>
              <a:rPr sz="1898" b="1" dirty="0">
                <a:latin typeface="Calibri"/>
                <a:cs typeface="Calibri"/>
              </a:rPr>
              <a:t>Masked LM</a:t>
            </a:r>
            <a:r>
              <a:rPr sz="1898" dirty="0">
                <a:latin typeface="Calibri"/>
                <a:cs typeface="Calibri"/>
              </a:rPr>
              <a:t>.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5900613" y="5237379"/>
            <a:ext cx="2242185" cy="327510"/>
          </a:xfrm>
          <a:prstGeom prst="rect">
            <a:avLst/>
          </a:prstGeom>
        </p:spPr>
        <p:txBody>
          <a:bodyPr vert="horz" wrap="square" lIns="0" tIns="9954" rIns="0" bIns="0" rtlCol="0">
            <a:spAutoFit/>
          </a:bodyPr>
          <a:lstStyle/>
          <a:p>
            <a:pPr marL="10478">
              <a:spcBef>
                <a:spcPts val="78"/>
              </a:spcBef>
              <a:tabLst>
                <a:tab pos="424339" algn="l"/>
                <a:tab pos="970217" algn="l"/>
                <a:tab pos="1387221" algn="l"/>
                <a:tab pos="1846136" algn="l"/>
              </a:tabLst>
            </a:pPr>
            <a:r>
              <a:rPr sz="2063" i="1" spc="-4" dirty="0">
                <a:latin typeface="Calibri"/>
                <a:cs typeface="Calibri"/>
              </a:rPr>
              <a:t>I	[M]	</a:t>
            </a:r>
            <a:r>
              <a:rPr sz="2063" i="1" spc="-33" dirty="0">
                <a:latin typeface="Calibri"/>
                <a:cs typeface="Calibri"/>
              </a:rPr>
              <a:t>t</a:t>
            </a:r>
            <a:r>
              <a:rPr sz="2063" i="1" spc="-4" dirty="0">
                <a:latin typeface="Calibri"/>
                <a:cs typeface="Calibri"/>
              </a:rPr>
              <a:t>o</a:t>
            </a:r>
            <a:r>
              <a:rPr sz="2063" i="1" dirty="0">
                <a:latin typeface="Calibri"/>
                <a:cs typeface="Calibri"/>
              </a:rPr>
              <a:t>	</a:t>
            </a:r>
            <a:r>
              <a:rPr sz="2063" i="1" spc="-4" dirty="0">
                <a:latin typeface="Calibri"/>
                <a:cs typeface="Calibri"/>
              </a:rPr>
              <a:t>the</a:t>
            </a:r>
            <a:r>
              <a:rPr sz="2063" i="1" dirty="0">
                <a:latin typeface="Calibri"/>
                <a:cs typeface="Calibri"/>
              </a:rPr>
              <a:t>	</a:t>
            </a:r>
            <a:r>
              <a:rPr sz="2063" i="1" spc="-4" dirty="0">
                <a:latin typeface="Calibri"/>
                <a:cs typeface="Calibri"/>
              </a:rPr>
              <a:t>[M]</a:t>
            </a:r>
            <a:endParaRPr sz="2063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334905" y="3026271"/>
            <a:ext cx="511826" cy="303176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>
              <a:spcBef>
                <a:spcPts val="87"/>
              </a:spcBef>
            </a:pPr>
            <a:r>
              <a:rPr sz="1898" i="1" dirty="0">
                <a:latin typeface="Calibri"/>
                <a:cs typeface="Calibri"/>
              </a:rPr>
              <a:t>we</a:t>
            </a:r>
            <a:r>
              <a:rPr sz="1898" i="1" spc="-21" dirty="0">
                <a:latin typeface="Calibri"/>
                <a:cs typeface="Calibri"/>
              </a:rPr>
              <a:t>n</a:t>
            </a:r>
            <a:r>
              <a:rPr sz="1898" i="1" dirty="0">
                <a:latin typeface="Calibri"/>
                <a:cs typeface="Calibri"/>
              </a:rPr>
              <a:t>t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607399" y="2826222"/>
            <a:ext cx="1487805" cy="1369526"/>
          </a:xfrm>
          <a:prstGeom prst="rect">
            <a:avLst/>
          </a:prstGeom>
        </p:spPr>
        <p:txBody>
          <a:bodyPr vert="horz" wrap="square" lIns="0" tIns="171307" rIns="0" bIns="0" rtlCol="0">
            <a:spAutoFit/>
          </a:bodyPr>
          <a:lstStyle/>
          <a:p>
            <a:pPr marL="31433">
              <a:spcBef>
                <a:spcPts val="1349"/>
              </a:spcBef>
            </a:pPr>
            <a:r>
              <a:rPr sz="1898" i="1" spc="-12" dirty="0">
                <a:latin typeface="Calibri"/>
                <a:cs typeface="Calibri"/>
              </a:rPr>
              <a:t>store</a:t>
            </a:r>
            <a:endParaRPr sz="1898">
              <a:latin typeface="Calibri"/>
              <a:cs typeface="Calibri"/>
            </a:endParaRPr>
          </a:p>
          <a:p>
            <a:pPr marL="488775">
              <a:spcBef>
                <a:spcPts val="1266"/>
              </a:spcBef>
            </a:pPr>
            <a:r>
              <a:rPr sz="1898" spc="9" dirty="0">
                <a:latin typeface="Cambria Math"/>
                <a:cs typeface="Cambria Math"/>
              </a:rPr>
              <a:t>𝐴,</a:t>
            </a:r>
            <a:r>
              <a:rPr sz="1898" spc="-116" dirty="0">
                <a:latin typeface="Cambria Math"/>
                <a:cs typeface="Cambria Math"/>
              </a:rPr>
              <a:t> </a:t>
            </a:r>
            <a:r>
              <a:rPr sz="1898" dirty="0">
                <a:latin typeface="Cambria Math"/>
                <a:cs typeface="Cambria Math"/>
              </a:rPr>
              <a:t>𝑏</a:t>
            </a:r>
            <a:endParaRPr sz="1898">
              <a:latin typeface="Cambria Math"/>
              <a:cs typeface="Cambria Math"/>
            </a:endParaRPr>
          </a:p>
          <a:p>
            <a:pPr marL="489823">
              <a:spcBef>
                <a:spcPts val="953"/>
              </a:spcBef>
            </a:pPr>
            <a:r>
              <a:rPr sz="2063" spc="25" dirty="0">
                <a:latin typeface="Cambria Math"/>
                <a:cs typeface="Cambria Math"/>
              </a:rPr>
              <a:t>ℎ</a:t>
            </a:r>
            <a:r>
              <a:rPr sz="2228" spc="36" baseline="-15432" dirty="0">
                <a:latin typeface="Cambria Math"/>
                <a:cs typeface="Cambria Math"/>
              </a:rPr>
              <a:t>1</a:t>
            </a:r>
            <a:r>
              <a:rPr sz="2063" spc="25" dirty="0">
                <a:latin typeface="Cambria Math"/>
                <a:cs typeface="Cambria Math"/>
              </a:rPr>
              <a:t>,</a:t>
            </a:r>
            <a:r>
              <a:rPr sz="2063" spc="-128" dirty="0">
                <a:latin typeface="Cambria Math"/>
                <a:cs typeface="Cambria Math"/>
              </a:rPr>
              <a:t> </a:t>
            </a:r>
            <a:r>
              <a:rPr sz="2063" spc="-4" dirty="0">
                <a:latin typeface="Cambria Math"/>
                <a:cs typeface="Cambria Math"/>
              </a:rPr>
              <a:t>…</a:t>
            </a:r>
            <a:r>
              <a:rPr sz="2063" spc="-132" dirty="0">
                <a:latin typeface="Cambria Math"/>
                <a:cs typeface="Cambria Math"/>
              </a:rPr>
              <a:t> </a:t>
            </a:r>
            <a:r>
              <a:rPr sz="2063" spc="-4" dirty="0">
                <a:latin typeface="Cambria Math"/>
                <a:cs typeface="Cambria Math"/>
              </a:rPr>
              <a:t>,</a:t>
            </a:r>
            <a:r>
              <a:rPr sz="2063" spc="-132" dirty="0">
                <a:latin typeface="Cambria Math"/>
                <a:cs typeface="Cambria Math"/>
              </a:rPr>
              <a:t> </a:t>
            </a:r>
            <a:r>
              <a:rPr sz="2063" spc="50" dirty="0">
                <a:latin typeface="Cambria Math"/>
                <a:cs typeface="Cambria Math"/>
              </a:rPr>
              <a:t>ℎ</a:t>
            </a:r>
            <a:r>
              <a:rPr sz="2228" spc="74" baseline="-15432" dirty="0">
                <a:latin typeface="Cambria Math"/>
                <a:cs typeface="Cambria Math"/>
              </a:rPr>
              <a:t>𝑇</a:t>
            </a:r>
            <a:endParaRPr sz="2228" baseline="-15432">
              <a:latin typeface="Cambria Math"/>
              <a:cs typeface="Cambria Math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6379383" y="3299041"/>
            <a:ext cx="1617202" cy="458391"/>
            <a:chOff x="7732585" y="2717292"/>
            <a:chExt cx="1960245" cy="555625"/>
          </a:xfrm>
        </p:grpSpPr>
        <p:sp>
          <p:nvSpPr>
            <p:cNvPr id="40" name="object 40"/>
            <p:cNvSpPr/>
            <p:nvPr/>
          </p:nvSpPr>
          <p:spPr>
            <a:xfrm>
              <a:off x="7737347" y="3043428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310896" y="0"/>
                  </a:moveTo>
                  <a:lnTo>
                    <a:pt x="32003" y="0"/>
                  </a:lnTo>
                  <a:lnTo>
                    <a:pt x="19556" y="2518"/>
                  </a:lnTo>
                  <a:lnTo>
                    <a:pt x="9382" y="9382"/>
                  </a:lnTo>
                  <a:lnTo>
                    <a:pt x="2518" y="19556"/>
                  </a:lnTo>
                  <a:lnTo>
                    <a:pt x="0" y="32004"/>
                  </a:lnTo>
                  <a:lnTo>
                    <a:pt x="0" y="160020"/>
                  </a:lnTo>
                  <a:lnTo>
                    <a:pt x="2518" y="172467"/>
                  </a:lnTo>
                  <a:lnTo>
                    <a:pt x="9382" y="182641"/>
                  </a:lnTo>
                  <a:lnTo>
                    <a:pt x="19556" y="189505"/>
                  </a:lnTo>
                  <a:lnTo>
                    <a:pt x="32003" y="192024"/>
                  </a:lnTo>
                  <a:lnTo>
                    <a:pt x="310896" y="192024"/>
                  </a:lnTo>
                  <a:lnTo>
                    <a:pt x="323343" y="189505"/>
                  </a:lnTo>
                  <a:lnTo>
                    <a:pt x="333517" y="182641"/>
                  </a:lnTo>
                  <a:lnTo>
                    <a:pt x="340381" y="172467"/>
                  </a:lnTo>
                  <a:lnTo>
                    <a:pt x="342900" y="160020"/>
                  </a:lnTo>
                  <a:lnTo>
                    <a:pt x="342900" y="32004"/>
                  </a:lnTo>
                  <a:lnTo>
                    <a:pt x="340381" y="19556"/>
                  </a:lnTo>
                  <a:lnTo>
                    <a:pt x="333517" y="9382"/>
                  </a:lnTo>
                  <a:lnTo>
                    <a:pt x="323343" y="2518"/>
                  </a:lnTo>
                  <a:lnTo>
                    <a:pt x="310896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1" name="object 41"/>
            <p:cNvSpPr/>
            <p:nvPr/>
          </p:nvSpPr>
          <p:spPr>
            <a:xfrm>
              <a:off x="7737347" y="3043428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0" y="32004"/>
                  </a:moveTo>
                  <a:lnTo>
                    <a:pt x="2518" y="19556"/>
                  </a:lnTo>
                  <a:lnTo>
                    <a:pt x="9382" y="9382"/>
                  </a:lnTo>
                  <a:lnTo>
                    <a:pt x="19556" y="2518"/>
                  </a:lnTo>
                  <a:lnTo>
                    <a:pt x="32003" y="0"/>
                  </a:lnTo>
                  <a:lnTo>
                    <a:pt x="310896" y="0"/>
                  </a:lnTo>
                  <a:lnTo>
                    <a:pt x="323343" y="2518"/>
                  </a:lnTo>
                  <a:lnTo>
                    <a:pt x="333517" y="9382"/>
                  </a:lnTo>
                  <a:lnTo>
                    <a:pt x="340381" y="19556"/>
                  </a:lnTo>
                  <a:lnTo>
                    <a:pt x="342900" y="32004"/>
                  </a:lnTo>
                  <a:lnTo>
                    <a:pt x="342900" y="160020"/>
                  </a:lnTo>
                  <a:lnTo>
                    <a:pt x="340381" y="172467"/>
                  </a:lnTo>
                  <a:lnTo>
                    <a:pt x="333517" y="182641"/>
                  </a:lnTo>
                  <a:lnTo>
                    <a:pt x="323343" y="189505"/>
                  </a:lnTo>
                  <a:lnTo>
                    <a:pt x="310896" y="192024"/>
                  </a:lnTo>
                  <a:lnTo>
                    <a:pt x="32003" y="192024"/>
                  </a:lnTo>
                  <a:lnTo>
                    <a:pt x="19556" y="189505"/>
                  </a:lnTo>
                  <a:lnTo>
                    <a:pt x="9382" y="182641"/>
                  </a:lnTo>
                  <a:lnTo>
                    <a:pt x="2518" y="172467"/>
                  </a:lnTo>
                  <a:lnTo>
                    <a:pt x="0" y="160020"/>
                  </a:lnTo>
                  <a:lnTo>
                    <a:pt x="0" y="3200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2" name="object 42"/>
            <p:cNvSpPr/>
            <p:nvPr/>
          </p:nvSpPr>
          <p:spPr>
            <a:xfrm>
              <a:off x="8282939" y="3048000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312165" y="0"/>
                  </a:moveTo>
                  <a:lnTo>
                    <a:pt x="32257" y="0"/>
                  </a:lnTo>
                  <a:lnTo>
                    <a:pt x="19716" y="2539"/>
                  </a:lnTo>
                  <a:lnTo>
                    <a:pt x="9461" y="9461"/>
                  </a:lnTo>
                  <a:lnTo>
                    <a:pt x="2540" y="19716"/>
                  </a:lnTo>
                  <a:lnTo>
                    <a:pt x="0" y="32258"/>
                  </a:lnTo>
                  <a:lnTo>
                    <a:pt x="0" y="161289"/>
                  </a:lnTo>
                  <a:lnTo>
                    <a:pt x="2540" y="173831"/>
                  </a:lnTo>
                  <a:lnTo>
                    <a:pt x="9461" y="184086"/>
                  </a:lnTo>
                  <a:lnTo>
                    <a:pt x="19716" y="191008"/>
                  </a:lnTo>
                  <a:lnTo>
                    <a:pt x="32257" y="193548"/>
                  </a:lnTo>
                  <a:lnTo>
                    <a:pt x="312165" y="193548"/>
                  </a:lnTo>
                  <a:lnTo>
                    <a:pt x="324707" y="191008"/>
                  </a:lnTo>
                  <a:lnTo>
                    <a:pt x="334962" y="184086"/>
                  </a:lnTo>
                  <a:lnTo>
                    <a:pt x="341883" y="173831"/>
                  </a:lnTo>
                  <a:lnTo>
                    <a:pt x="344424" y="161289"/>
                  </a:lnTo>
                  <a:lnTo>
                    <a:pt x="344424" y="32258"/>
                  </a:lnTo>
                  <a:lnTo>
                    <a:pt x="341883" y="19716"/>
                  </a:lnTo>
                  <a:lnTo>
                    <a:pt x="334962" y="9461"/>
                  </a:lnTo>
                  <a:lnTo>
                    <a:pt x="324707" y="2539"/>
                  </a:lnTo>
                  <a:lnTo>
                    <a:pt x="31216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3" name="object 43"/>
            <p:cNvSpPr/>
            <p:nvPr/>
          </p:nvSpPr>
          <p:spPr>
            <a:xfrm>
              <a:off x="8282939" y="3048000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0" y="32258"/>
                  </a:moveTo>
                  <a:lnTo>
                    <a:pt x="2540" y="19716"/>
                  </a:lnTo>
                  <a:lnTo>
                    <a:pt x="9461" y="9461"/>
                  </a:lnTo>
                  <a:lnTo>
                    <a:pt x="19716" y="2539"/>
                  </a:lnTo>
                  <a:lnTo>
                    <a:pt x="32257" y="0"/>
                  </a:lnTo>
                  <a:lnTo>
                    <a:pt x="312165" y="0"/>
                  </a:lnTo>
                  <a:lnTo>
                    <a:pt x="324707" y="2539"/>
                  </a:lnTo>
                  <a:lnTo>
                    <a:pt x="334962" y="9461"/>
                  </a:lnTo>
                  <a:lnTo>
                    <a:pt x="341883" y="19716"/>
                  </a:lnTo>
                  <a:lnTo>
                    <a:pt x="344424" y="32258"/>
                  </a:lnTo>
                  <a:lnTo>
                    <a:pt x="344424" y="161289"/>
                  </a:lnTo>
                  <a:lnTo>
                    <a:pt x="341883" y="173831"/>
                  </a:lnTo>
                  <a:lnTo>
                    <a:pt x="334962" y="184086"/>
                  </a:lnTo>
                  <a:lnTo>
                    <a:pt x="324707" y="191008"/>
                  </a:lnTo>
                  <a:lnTo>
                    <a:pt x="312165" y="193548"/>
                  </a:lnTo>
                  <a:lnTo>
                    <a:pt x="32257" y="193548"/>
                  </a:lnTo>
                  <a:lnTo>
                    <a:pt x="19716" y="191008"/>
                  </a:lnTo>
                  <a:lnTo>
                    <a:pt x="9461" y="184086"/>
                  </a:lnTo>
                  <a:lnTo>
                    <a:pt x="2540" y="173831"/>
                  </a:lnTo>
                  <a:lnTo>
                    <a:pt x="0" y="161289"/>
                  </a:lnTo>
                  <a:lnTo>
                    <a:pt x="0" y="32258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4" name="object 44"/>
            <p:cNvSpPr/>
            <p:nvPr/>
          </p:nvSpPr>
          <p:spPr>
            <a:xfrm>
              <a:off x="8849867" y="3041904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312165" y="0"/>
                  </a:moveTo>
                  <a:lnTo>
                    <a:pt x="32257" y="0"/>
                  </a:lnTo>
                  <a:lnTo>
                    <a:pt x="19716" y="2539"/>
                  </a:lnTo>
                  <a:lnTo>
                    <a:pt x="9461" y="9461"/>
                  </a:lnTo>
                  <a:lnTo>
                    <a:pt x="2540" y="19716"/>
                  </a:lnTo>
                  <a:lnTo>
                    <a:pt x="0" y="32258"/>
                  </a:lnTo>
                  <a:lnTo>
                    <a:pt x="0" y="161290"/>
                  </a:lnTo>
                  <a:lnTo>
                    <a:pt x="2540" y="173831"/>
                  </a:lnTo>
                  <a:lnTo>
                    <a:pt x="9461" y="184086"/>
                  </a:lnTo>
                  <a:lnTo>
                    <a:pt x="19716" y="191008"/>
                  </a:lnTo>
                  <a:lnTo>
                    <a:pt x="32257" y="193548"/>
                  </a:lnTo>
                  <a:lnTo>
                    <a:pt x="312165" y="193548"/>
                  </a:lnTo>
                  <a:lnTo>
                    <a:pt x="324707" y="191008"/>
                  </a:lnTo>
                  <a:lnTo>
                    <a:pt x="334962" y="184086"/>
                  </a:lnTo>
                  <a:lnTo>
                    <a:pt x="341883" y="173831"/>
                  </a:lnTo>
                  <a:lnTo>
                    <a:pt x="344424" y="161290"/>
                  </a:lnTo>
                  <a:lnTo>
                    <a:pt x="344424" y="32258"/>
                  </a:lnTo>
                  <a:lnTo>
                    <a:pt x="341883" y="19716"/>
                  </a:lnTo>
                  <a:lnTo>
                    <a:pt x="334962" y="9461"/>
                  </a:lnTo>
                  <a:lnTo>
                    <a:pt x="324707" y="2539"/>
                  </a:lnTo>
                  <a:lnTo>
                    <a:pt x="31216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5" name="object 45"/>
            <p:cNvSpPr/>
            <p:nvPr/>
          </p:nvSpPr>
          <p:spPr>
            <a:xfrm>
              <a:off x="8849867" y="3041904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0" y="32258"/>
                  </a:moveTo>
                  <a:lnTo>
                    <a:pt x="2540" y="19716"/>
                  </a:lnTo>
                  <a:lnTo>
                    <a:pt x="9461" y="9461"/>
                  </a:lnTo>
                  <a:lnTo>
                    <a:pt x="19716" y="2539"/>
                  </a:lnTo>
                  <a:lnTo>
                    <a:pt x="32257" y="0"/>
                  </a:lnTo>
                  <a:lnTo>
                    <a:pt x="312165" y="0"/>
                  </a:lnTo>
                  <a:lnTo>
                    <a:pt x="324707" y="2539"/>
                  </a:lnTo>
                  <a:lnTo>
                    <a:pt x="334962" y="9461"/>
                  </a:lnTo>
                  <a:lnTo>
                    <a:pt x="341883" y="19716"/>
                  </a:lnTo>
                  <a:lnTo>
                    <a:pt x="344424" y="32258"/>
                  </a:lnTo>
                  <a:lnTo>
                    <a:pt x="344424" y="161290"/>
                  </a:lnTo>
                  <a:lnTo>
                    <a:pt x="341883" y="173831"/>
                  </a:lnTo>
                  <a:lnTo>
                    <a:pt x="334962" y="184086"/>
                  </a:lnTo>
                  <a:lnTo>
                    <a:pt x="324707" y="191008"/>
                  </a:lnTo>
                  <a:lnTo>
                    <a:pt x="312165" y="193548"/>
                  </a:lnTo>
                  <a:lnTo>
                    <a:pt x="32257" y="193548"/>
                  </a:lnTo>
                  <a:lnTo>
                    <a:pt x="19716" y="191008"/>
                  </a:lnTo>
                  <a:lnTo>
                    <a:pt x="9461" y="184086"/>
                  </a:lnTo>
                  <a:lnTo>
                    <a:pt x="2540" y="173831"/>
                  </a:lnTo>
                  <a:lnTo>
                    <a:pt x="0" y="161290"/>
                  </a:lnTo>
                  <a:lnTo>
                    <a:pt x="0" y="32258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6" name="object 46"/>
            <p:cNvSpPr/>
            <p:nvPr/>
          </p:nvSpPr>
          <p:spPr>
            <a:xfrm>
              <a:off x="9343643" y="3041904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312165" y="0"/>
                  </a:moveTo>
                  <a:lnTo>
                    <a:pt x="32257" y="0"/>
                  </a:lnTo>
                  <a:lnTo>
                    <a:pt x="19716" y="2539"/>
                  </a:lnTo>
                  <a:lnTo>
                    <a:pt x="9461" y="9461"/>
                  </a:lnTo>
                  <a:lnTo>
                    <a:pt x="2540" y="19716"/>
                  </a:lnTo>
                  <a:lnTo>
                    <a:pt x="0" y="32258"/>
                  </a:lnTo>
                  <a:lnTo>
                    <a:pt x="0" y="161290"/>
                  </a:lnTo>
                  <a:lnTo>
                    <a:pt x="2540" y="173831"/>
                  </a:lnTo>
                  <a:lnTo>
                    <a:pt x="9461" y="184086"/>
                  </a:lnTo>
                  <a:lnTo>
                    <a:pt x="19716" y="191008"/>
                  </a:lnTo>
                  <a:lnTo>
                    <a:pt x="32257" y="193548"/>
                  </a:lnTo>
                  <a:lnTo>
                    <a:pt x="312165" y="193548"/>
                  </a:lnTo>
                  <a:lnTo>
                    <a:pt x="324707" y="191008"/>
                  </a:lnTo>
                  <a:lnTo>
                    <a:pt x="334962" y="184086"/>
                  </a:lnTo>
                  <a:lnTo>
                    <a:pt x="341883" y="173831"/>
                  </a:lnTo>
                  <a:lnTo>
                    <a:pt x="344424" y="161290"/>
                  </a:lnTo>
                  <a:lnTo>
                    <a:pt x="344424" y="32258"/>
                  </a:lnTo>
                  <a:lnTo>
                    <a:pt x="341883" y="19716"/>
                  </a:lnTo>
                  <a:lnTo>
                    <a:pt x="334962" y="9461"/>
                  </a:lnTo>
                  <a:lnTo>
                    <a:pt x="324707" y="2539"/>
                  </a:lnTo>
                  <a:lnTo>
                    <a:pt x="31216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7" name="object 47"/>
            <p:cNvSpPr/>
            <p:nvPr/>
          </p:nvSpPr>
          <p:spPr>
            <a:xfrm>
              <a:off x="9343643" y="3041904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0" y="32258"/>
                  </a:moveTo>
                  <a:lnTo>
                    <a:pt x="2540" y="19716"/>
                  </a:lnTo>
                  <a:lnTo>
                    <a:pt x="9461" y="9461"/>
                  </a:lnTo>
                  <a:lnTo>
                    <a:pt x="19716" y="2539"/>
                  </a:lnTo>
                  <a:lnTo>
                    <a:pt x="32257" y="0"/>
                  </a:lnTo>
                  <a:lnTo>
                    <a:pt x="312165" y="0"/>
                  </a:lnTo>
                  <a:lnTo>
                    <a:pt x="324707" y="2539"/>
                  </a:lnTo>
                  <a:lnTo>
                    <a:pt x="334962" y="9461"/>
                  </a:lnTo>
                  <a:lnTo>
                    <a:pt x="341883" y="19716"/>
                  </a:lnTo>
                  <a:lnTo>
                    <a:pt x="344424" y="32258"/>
                  </a:lnTo>
                  <a:lnTo>
                    <a:pt x="344424" y="161290"/>
                  </a:lnTo>
                  <a:lnTo>
                    <a:pt x="341883" y="173831"/>
                  </a:lnTo>
                  <a:lnTo>
                    <a:pt x="334962" y="184086"/>
                  </a:lnTo>
                  <a:lnTo>
                    <a:pt x="324707" y="191008"/>
                  </a:lnTo>
                  <a:lnTo>
                    <a:pt x="312165" y="193548"/>
                  </a:lnTo>
                  <a:lnTo>
                    <a:pt x="32257" y="193548"/>
                  </a:lnTo>
                  <a:lnTo>
                    <a:pt x="19716" y="191008"/>
                  </a:lnTo>
                  <a:lnTo>
                    <a:pt x="9461" y="184086"/>
                  </a:lnTo>
                  <a:lnTo>
                    <a:pt x="2540" y="173831"/>
                  </a:lnTo>
                  <a:lnTo>
                    <a:pt x="0" y="161290"/>
                  </a:lnTo>
                  <a:lnTo>
                    <a:pt x="0" y="32258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8" name="object 48"/>
            <p:cNvSpPr/>
            <p:nvPr/>
          </p:nvSpPr>
          <p:spPr>
            <a:xfrm>
              <a:off x="7862316" y="2717291"/>
              <a:ext cx="1714500" cy="555625"/>
            </a:xfrm>
            <a:custGeom>
              <a:avLst/>
              <a:gdLst/>
              <a:ahLst/>
              <a:cxnLst/>
              <a:rect l="l" t="t" r="r" b="b"/>
              <a:pathLst>
                <a:path w="1714500" h="555625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555498"/>
                  </a:lnTo>
                  <a:lnTo>
                    <a:pt x="44450" y="555498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1714500" h="555625">
                  <a:moveTo>
                    <a:pt x="1714500" y="76200"/>
                  </a:moveTo>
                  <a:lnTo>
                    <a:pt x="1708150" y="63500"/>
                  </a:lnTo>
                  <a:lnTo>
                    <a:pt x="1676400" y="0"/>
                  </a:lnTo>
                  <a:lnTo>
                    <a:pt x="1638300" y="76200"/>
                  </a:lnTo>
                  <a:lnTo>
                    <a:pt x="1670050" y="76200"/>
                  </a:lnTo>
                  <a:lnTo>
                    <a:pt x="1670050" y="555498"/>
                  </a:lnTo>
                  <a:lnTo>
                    <a:pt x="1682750" y="555498"/>
                  </a:lnTo>
                  <a:lnTo>
                    <a:pt x="1682750" y="76200"/>
                  </a:lnTo>
                  <a:lnTo>
                    <a:pt x="171450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7236598" y="5949261"/>
            <a:ext cx="1513475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485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Devlin et </a:t>
            </a:r>
            <a:r>
              <a:rPr sz="1485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485" u="sng" spc="-42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485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485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52" name="Title 51">
            <a:extLst>
              <a:ext uri="{FF2B5EF4-FFF2-40B4-BE49-F238E27FC236}">
                <a16:creationId xmlns:a16="http://schemas.microsoft.com/office/drawing/2014/main" id="{2C8CFBD2-7464-410D-88DE-A8117E1F4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1083374"/>
          </a:xfrm>
        </p:spPr>
        <p:txBody>
          <a:bodyPr/>
          <a:lstStyle/>
          <a:p>
            <a:r>
              <a:rPr lang="en-US" sz="3520" spc="-4" dirty="0">
                <a:latin typeface="Calibri"/>
                <a:cs typeface="Calibri"/>
              </a:rPr>
              <a:t>Pretraining </a:t>
            </a:r>
            <a:r>
              <a:rPr lang="en-US" sz="3520" dirty="0">
                <a:latin typeface="Calibri"/>
                <a:cs typeface="Calibri"/>
              </a:rPr>
              <a:t>encoders: </a:t>
            </a:r>
            <a:br>
              <a:rPr lang="en-US" sz="3520" dirty="0">
                <a:latin typeface="Calibri"/>
                <a:cs typeface="Calibri"/>
              </a:rPr>
            </a:br>
            <a:r>
              <a:rPr lang="en-US" sz="3520" dirty="0">
                <a:latin typeface="Calibri"/>
                <a:cs typeface="Calibri"/>
              </a:rPr>
              <a:t>What </a:t>
            </a:r>
            <a:r>
              <a:rPr lang="en-US" sz="3520" spc="-4" dirty="0">
                <a:latin typeface="Calibri"/>
                <a:cs typeface="Calibri"/>
              </a:rPr>
              <a:t>pretraining objective </a:t>
            </a:r>
            <a:r>
              <a:rPr lang="en-US" sz="3520" dirty="0">
                <a:latin typeface="Calibri"/>
                <a:cs typeface="Calibri"/>
              </a:rPr>
              <a:t>to</a:t>
            </a:r>
            <a:r>
              <a:rPr lang="en-US" sz="3520" spc="42" dirty="0">
                <a:latin typeface="Calibri"/>
                <a:cs typeface="Calibri"/>
              </a:rPr>
              <a:t> </a:t>
            </a:r>
            <a:r>
              <a:rPr lang="en-US" sz="3520" spc="-4" dirty="0">
                <a:latin typeface="Calibri"/>
                <a:cs typeface="Calibri"/>
              </a:rPr>
              <a:t>use?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F85DD4E-E023-4881-BD98-6527874F7079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246768206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49413" y="4451986"/>
            <a:ext cx="62865" cy="458391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3" name="object 3"/>
          <p:cNvSpPr/>
          <p:nvPr/>
        </p:nvSpPr>
        <p:spPr>
          <a:xfrm>
            <a:off x="9208465" y="4451986"/>
            <a:ext cx="62865" cy="458391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4" name="object 4"/>
          <p:cNvSpPr/>
          <p:nvPr/>
        </p:nvSpPr>
        <p:spPr>
          <a:xfrm>
            <a:off x="8195080" y="4450728"/>
            <a:ext cx="62865" cy="458391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5" name="object 5"/>
          <p:cNvSpPr/>
          <p:nvPr/>
        </p:nvSpPr>
        <p:spPr>
          <a:xfrm>
            <a:off x="8642680" y="4454500"/>
            <a:ext cx="62865" cy="458391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7"/>
                </a:lnTo>
                <a:lnTo>
                  <a:pt x="44450" y="555497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6" name="object 6"/>
          <p:cNvSpPr/>
          <p:nvPr/>
        </p:nvSpPr>
        <p:spPr>
          <a:xfrm>
            <a:off x="7169124" y="4450728"/>
            <a:ext cx="62865" cy="458391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7" name="object 7"/>
          <p:cNvSpPr/>
          <p:nvPr/>
        </p:nvSpPr>
        <p:spPr>
          <a:xfrm>
            <a:off x="7649413" y="3509011"/>
            <a:ext cx="62865" cy="458391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8" name="object 8"/>
          <p:cNvSpPr/>
          <p:nvPr/>
        </p:nvSpPr>
        <p:spPr>
          <a:xfrm>
            <a:off x="9208465" y="3509011"/>
            <a:ext cx="62865" cy="458391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grpSp>
        <p:nvGrpSpPr>
          <p:cNvPr id="9" name="object 9"/>
          <p:cNvGrpSpPr/>
          <p:nvPr/>
        </p:nvGrpSpPr>
        <p:grpSpPr>
          <a:xfrm>
            <a:off x="6847099" y="3507753"/>
            <a:ext cx="2877122" cy="1179767"/>
            <a:chOff x="8299513" y="2970276"/>
            <a:chExt cx="3487420" cy="1430020"/>
          </a:xfrm>
        </p:grpSpPr>
        <p:sp>
          <p:nvSpPr>
            <p:cNvPr id="10" name="object 10"/>
            <p:cNvSpPr/>
            <p:nvPr/>
          </p:nvSpPr>
          <p:spPr>
            <a:xfrm>
              <a:off x="9933432" y="2970276"/>
              <a:ext cx="76200" cy="555625"/>
            </a:xfrm>
            <a:custGeom>
              <a:avLst/>
              <a:gdLst/>
              <a:ahLst/>
              <a:cxnLst/>
              <a:rect l="l" t="t" r="r" b="b"/>
              <a:pathLst>
                <a:path w="76200" h="555625">
                  <a:moveTo>
                    <a:pt x="44450" y="63500"/>
                  </a:moveTo>
                  <a:lnTo>
                    <a:pt x="31750" y="63500"/>
                  </a:lnTo>
                  <a:lnTo>
                    <a:pt x="31750" y="555498"/>
                  </a:lnTo>
                  <a:lnTo>
                    <a:pt x="44450" y="555498"/>
                  </a:lnTo>
                  <a:lnTo>
                    <a:pt x="44450" y="63500"/>
                  </a:lnTo>
                  <a:close/>
                </a:path>
                <a:path w="76200" h="555625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555625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1" name="object 11"/>
            <p:cNvSpPr/>
            <p:nvPr/>
          </p:nvSpPr>
          <p:spPr>
            <a:xfrm>
              <a:off x="8304276" y="3131820"/>
              <a:ext cx="3477895" cy="1263650"/>
            </a:xfrm>
            <a:custGeom>
              <a:avLst/>
              <a:gdLst/>
              <a:ahLst/>
              <a:cxnLst/>
              <a:rect l="l" t="t" r="r" b="b"/>
              <a:pathLst>
                <a:path w="3477895" h="1263650">
                  <a:moveTo>
                    <a:pt x="3267202" y="0"/>
                  </a:moveTo>
                  <a:lnTo>
                    <a:pt x="210566" y="0"/>
                  </a:lnTo>
                  <a:lnTo>
                    <a:pt x="162272" y="5559"/>
                  </a:lnTo>
                  <a:lnTo>
                    <a:pt x="117947" y="21395"/>
                  </a:lnTo>
                  <a:lnTo>
                    <a:pt x="78851" y="46246"/>
                  </a:lnTo>
                  <a:lnTo>
                    <a:pt x="46246" y="78851"/>
                  </a:lnTo>
                  <a:lnTo>
                    <a:pt x="21395" y="117947"/>
                  </a:lnTo>
                  <a:lnTo>
                    <a:pt x="5559" y="162272"/>
                  </a:lnTo>
                  <a:lnTo>
                    <a:pt x="0" y="210565"/>
                  </a:lnTo>
                  <a:lnTo>
                    <a:pt x="0" y="1052829"/>
                  </a:lnTo>
                  <a:lnTo>
                    <a:pt x="5559" y="1101123"/>
                  </a:lnTo>
                  <a:lnTo>
                    <a:pt x="21395" y="1145448"/>
                  </a:lnTo>
                  <a:lnTo>
                    <a:pt x="46246" y="1184544"/>
                  </a:lnTo>
                  <a:lnTo>
                    <a:pt x="78851" y="1217149"/>
                  </a:lnTo>
                  <a:lnTo>
                    <a:pt x="117947" y="1242000"/>
                  </a:lnTo>
                  <a:lnTo>
                    <a:pt x="162272" y="1257836"/>
                  </a:lnTo>
                  <a:lnTo>
                    <a:pt x="210566" y="1263395"/>
                  </a:lnTo>
                  <a:lnTo>
                    <a:pt x="3267202" y="1263395"/>
                  </a:lnTo>
                  <a:lnTo>
                    <a:pt x="3315495" y="1257836"/>
                  </a:lnTo>
                  <a:lnTo>
                    <a:pt x="3359820" y="1242000"/>
                  </a:lnTo>
                  <a:lnTo>
                    <a:pt x="3398916" y="1217149"/>
                  </a:lnTo>
                  <a:lnTo>
                    <a:pt x="3431521" y="1184544"/>
                  </a:lnTo>
                  <a:lnTo>
                    <a:pt x="3456372" y="1145448"/>
                  </a:lnTo>
                  <a:lnTo>
                    <a:pt x="3472208" y="1101123"/>
                  </a:lnTo>
                  <a:lnTo>
                    <a:pt x="3477768" y="1052829"/>
                  </a:lnTo>
                  <a:lnTo>
                    <a:pt x="3477768" y="210565"/>
                  </a:lnTo>
                  <a:lnTo>
                    <a:pt x="3472208" y="162272"/>
                  </a:lnTo>
                  <a:lnTo>
                    <a:pt x="3456372" y="117947"/>
                  </a:lnTo>
                  <a:lnTo>
                    <a:pt x="3431521" y="78851"/>
                  </a:lnTo>
                  <a:lnTo>
                    <a:pt x="3398916" y="46246"/>
                  </a:lnTo>
                  <a:lnTo>
                    <a:pt x="3359820" y="21395"/>
                  </a:lnTo>
                  <a:lnTo>
                    <a:pt x="3315495" y="5559"/>
                  </a:lnTo>
                  <a:lnTo>
                    <a:pt x="3267202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2" name="object 12"/>
            <p:cNvSpPr/>
            <p:nvPr/>
          </p:nvSpPr>
          <p:spPr>
            <a:xfrm>
              <a:off x="8304276" y="3131820"/>
              <a:ext cx="3477895" cy="1263650"/>
            </a:xfrm>
            <a:custGeom>
              <a:avLst/>
              <a:gdLst/>
              <a:ahLst/>
              <a:cxnLst/>
              <a:rect l="l" t="t" r="r" b="b"/>
              <a:pathLst>
                <a:path w="3477895" h="1263650">
                  <a:moveTo>
                    <a:pt x="0" y="210565"/>
                  </a:moveTo>
                  <a:lnTo>
                    <a:pt x="5559" y="162272"/>
                  </a:lnTo>
                  <a:lnTo>
                    <a:pt x="21395" y="117947"/>
                  </a:lnTo>
                  <a:lnTo>
                    <a:pt x="46246" y="78851"/>
                  </a:lnTo>
                  <a:lnTo>
                    <a:pt x="78851" y="46246"/>
                  </a:lnTo>
                  <a:lnTo>
                    <a:pt x="117947" y="21395"/>
                  </a:lnTo>
                  <a:lnTo>
                    <a:pt x="162272" y="5559"/>
                  </a:lnTo>
                  <a:lnTo>
                    <a:pt x="210566" y="0"/>
                  </a:lnTo>
                  <a:lnTo>
                    <a:pt x="3267202" y="0"/>
                  </a:lnTo>
                  <a:lnTo>
                    <a:pt x="3315495" y="5559"/>
                  </a:lnTo>
                  <a:lnTo>
                    <a:pt x="3359820" y="21395"/>
                  </a:lnTo>
                  <a:lnTo>
                    <a:pt x="3398916" y="46246"/>
                  </a:lnTo>
                  <a:lnTo>
                    <a:pt x="3431521" y="78851"/>
                  </a:lnTo>
                  <a:lnTo>
                    <a:pt x="3456372" y="117947"/>
                  </a:lnTo>
                  <a:lnTo>
                    <a:pt x="3472208" y="162272"/>
                  </a:lnTo>
                  <a:lnTo>
                    <a:pt x="3477768" y="210565"/>
                  </a:lnTo>
                  <a:lnTo>
                    <a:pt x="3477768" y="1052829"/>
                  </a:lnTo>
                  <a:lnTo>
                    <a:pt x="3472208" y="1101123"/>
                  </a:lnTo>
                  <a:lnTo>
                    <a:pt x="3456372" y="1145448"/>
                  </a:lnTo>
                  <a:lnTo>
                    <a:pt x="3431521" y="1184544"/>
                  </a:lnTo>
                  <a:lnTo>
                    <a:pt x="3398916" y="1217149"/>
                  </a:lnTo>
                  <a:lnTo>
                    <a:pt x="3359820" y="1242000"/>
                  </a:lnTo>
                  <a:lnTo>
                    <a:pt x="3315495" y="1257836"/>
                  </a:lnTo>
                  <a:lnTo>
                    <a:pt x="3267202" y="1263395"/>
                  </a:lnTo>
                  <a:lnTo>
                    <a:pt x="210566" y="1263395"/>
                  </a:lnTo>
                  <a:lnTo>
                    <a:pt x="162272" y="1257836"/>
                  </a:lnTo>
                  <a:lnTo>
                    <a:pt x="117947" y="1242000"/>
                  </a:lnTo>
                  <a:lnTo>
                    <a:pt x="78851" y="1217149"/>
                  </a:lnTo>
                  <a:lnTo>
                    <a:pt x="46246" y="1184544"/>
                  </a:lnTo>
                  <a:lnTo>
                    <a:pt x="21395" y="1145448"/>
                  </a:lnTo>
                  <a:lnTo>
                    <a:pt x="5559" y="1101123"/>
                  </a:lnTo>
                  <a:lnTo>
                    <a:pt x="0" y="1052829"/>
                  </a:lnTo>
                  <a:lnTo>
                    <a:pt x="0" y="210565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00157" y="2011357"/>
            <a:ext cx="8495157" cy="1134942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 marR="4191">
              <a:spcBef>
                <a:spcPts val="87"/>
              </a:spcBef>
            </a:pPr>
            <a:r>
              <a:rPr sz="1898" spc="-4" dirty="0">
                <a:latin typeface="Calibri"/>
                <a:cs typeface="Calibri"/>
              </a:rPr>
              <a:t>Devlin </a:t>
            </a:r>
            <a:r>
              <a:rPr sz="1898" dirty="0">
                <a:latin typeface="Calibri"/>
                <a:cs typeface="Calibri"/>
              </a:rPr>
              <a:t>et al., </a:t>
            </a:r>
            <a:r>
              <a:rPr sz="1898" spc="-4" dirty="0">
                <a:latin typeface="Calibri"/>
                <a:cs typeface="Calibri"/>
              </a:rPr>
              <a:t>2018 proposed </a:t>
            </a:r>
            <a:r>
              <a:rPr sz="1898" dirty="0">
                <a:latin typeface="Calibri"/>
                <a:cs typeface="Calibri"/>
              </a:rPr>
              <a:t>the </a:t>
            </a:r>
            <a:r>
              <a:rPr sz="1898" spc="-4" dirty="0">
                <a:latin typeface="Calibri"/>
                <a:cs typeface="Calibri"/>
              </a:rPr>
              <a:t>“Masked LM” objective </a:t>
            </a:r>
            <a:r>
              <a:rPr sz="1898" dirty="0">
                <a:latin typeface="Calibri"/>
                <a:cs typeface="Calibri"/>
              </a:rPr>
              <a:t>and </a:t>
            </a:r>
            <a:r>
              <a:rPr sz="1898" b="1" spc="-4" dirty="0">
                <a:latin typeface="Calibri"/>
                <a:cs typeface="Calibri"/>
              </a:rPr>
              <a:t>released </a:t>
            </a:r>
            <a:r>
              <a:rPr sz="1898" b="1" dirty="0">
                <a:latin typeface="Calibri"/>
                <a:cs typeface="Calibri"/>
              </a:rPr>
              <a:t>the </a:t>
            </a:r>
            <a:r>
              <a:rPr sz="1898" b="1" spc="-4" dirty="0">
                <a:latin typeface="Calibri"/>
                <a:cs typeface="Calibri"/>
              </a:rPr>
              <a:t>weights </a:t>
            </a:r>
            <a:r>
              <a:rPr sz="1898" b="1" dirty="0">
                <a:latin typeface="Calibri"/>
                <a:cs typeface="Calibri"/>
              </a:rPr>
              <a:t>of a  pretrained </a:t>
            </a:r>
            <a:r>
              <a:rPr sz="1898" b="1" spc="-4" dirty="0">
                <a:latin typeface="Calibri"/>
                <a:cs typeface="Calibri"/>
              </a:rPr>
              <a:t>Transformer</a:t>
            </a:r>
            <a:r>
              <a:rPr sz="1898" spc="-4" dirty="0">
                <a:latin typeface="Calibri"/>
                <a:cs typeface="Calibri"/>
              </a:rPr>
              <a:t>, </a:t>
            </a:r>
            <a:r>
              <a:rPr sz="1898" dirty="0">
                <a:latin typeface="Calibri"/>
                <a:cs typeface="Calibri"/>
              </a:rPr>
              <a:t>a </a:t>
            </a:r>
            <a:r>
              <a:rPr sz="1898" spc="-4" dirty="0">
                <a:latin typeface="Calibri"/>
                <a:cs typeface="Calibri"/>
              </a:rPr>
              <a:t>model </a:t>
            </a:r>
            <a:r>
              <a:rPr sz="1898" dirty="0">
                <a:latin typeface="Calibri"/>
                <a:cs typeface="Calibri"/>
              </a:rPr>
              <a:t>they labeled</a:t>
            </a:r>
            <a:r>
              <a:rPr sz="1898" spc="-4" dirty="0">
                <a:latin typeface="Calibri"/>
                <a:cs typeface="Calibri"/>
              </a:rPr>
              <a:t> BERT.</a:t>
            </a:r>
            <a:endParaRPr sz="1898">
              <a:latin typeface="Calibri"/>
              <a:cs typeface="Calibri"/>
            </a:endParaRPr>
          </a:p>
          <a:p>
            <a:pPr>
              <a:spcBef>
                <a:spcPts val="12"/>
              </a:spcBef>
            </a:pPr>
            <a:endParaRPr sz="1609">
              <a:latin typeface="Calibri"/>
              <a:cs typeface="Calibri"/>
            </a:endParaRPr>
          </a:p>
          <a:p>
            <a:pPr marL="10478"/>
            <a:r>
              <a:rPr sz="1898" spc="-4" dirty="0">
                <a:latin typeface="Calibri"/>
                <a:cs typeface="Calibri"/>
              </a:rPr>
              <a:t>Some more details </a:t>
            </a:r>
            <a:r>
              <a:rPr sz="1898" dirty="0">
                <a:latin typeface="Calibri"/>
                <a:cs typeface="Calibri"/>
              </a:rPr>
              <a:t>about Masked LM </a:t>
            </a:r>
            <a:r>
              <a:rPr sz="1898" spc="-4" dirty="0">
                <a:latin typeface="Calibri"/>
                <a:cs typeface="Calibri"/>
              </a:rPr>
              <a:t>for</a:t>
            </a:r>
            <a:r>
              <a:rPr sz="1898" spc="12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BERT: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0156" y="3127346"/>
            <a:ext cx="5070063" cy="2702599"/>
          </a:xfrm>
          <a:prstGeom prst="rect">
            <a:avLst/>
          </a:prstGeom>
        </p:spPr>
        <p:txBody>
          <a:bodyPr vert="horz" wrap="square" lIns="0" tIns="71247" rIns="0" bIns="0" rtlCol="0">
            <a:spAutoFit/>
          </a:bodyPr>
          <a:lstStyle/>
          <a:p>
            <a:pPr marL="293370" indent="-282893">
              <a:spcBef>
                <a:spcPts val="561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1898" dirty="0">
                <a:latin typeface="Calibri"/>
                <a:cs typeface="Calibri"/>
              </a:rPr>
              <a:t>Predict a random 15% of </a:t>
            </a:r>
            <a:r>
              <a:rPr sz="1898" spc="-4" dirty="0">
                <a:latin typeface="Calibri"/>
                <a:cs typeface="Calibri"/>
              </a:rPr>
              <a:t>(sub)word</a:t>
            </a:r>
            <a:r>
              <a:rPr sz="1898" spc="-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tokens.</a:t>
            </a:r>
            <a:endParaRPr sz="1898">
              <a:latin typeface="Calibri"/>
              <a:cs typeface="Calibri"/>
            </a:endParaRPr>
          </a:p>
          <a:p>
            <a:pPr marL="576263" lvl="1" indent="-189119">
              <a:spcBef>
                <a:spcPts val="433"/>
              </a:spcBef>
              <a:buClr>
                <a:srgbClr val="007B92"/>
              </a:buClr>
              <a:buFont typeface="Times New Roman"/>
              <a:buChar char="•"/>
              <a:tabLst>
                <a:tab pos="575739" algn="l"/>
                <a:tab pos="576263" algn="l"/>
              </a:tabLst>
            </a:pPr>
            <a:r>
              <a:rPr sz="1733" dirty="0">
                <a:latin typeface="Calibri"/>
                <a:cs typeface="Calibri"/>
              </a:rPr>
              <a:t>Replace input word with [MASK] 80% </a:t>
            </a:r>
            <a:r>
              <a:rPr sz="1733" spc="-4" dirty="0">
                <a:latin typeface="Calibri"/>
                <a:cs typeface="Calibri"/>
              </a:rPr>
              <a:t>of </a:t>
            </a:r>
            <a:r>
              <a:rPr sz="1733" dirty="0">
                <a:latin typeface="Calibri"/>
                <a:cs typeface="Calibri"/>
              </a:rPr>
              <a:t>the</a:t>
            </a:r>
            <a:r>
              <a:rPr sz="1733" spc="-87" dirty="0">
                <a:latin typeface="Calibri"/>
                <a:cs typeface="Calibri"/>
              </a:rPr>
              <a:t> </a:t>
            </a:r>
            <a:r>
              <a:rPr sz="1733" dirty="0">
                <a:latin typeface="Calibri"/>
                <a:cs typeface="Calibri"/>
              </a:rPr>
              <a:t>time</a:t>
            </a:r>
            <a:endParaRPr sz="1733">
              <a:latin typeface="Calibri"/>
              <a:cs typeface="Calibri"/>
            </a:endParaRPr>
          </a:p>
          <a:p>
            <a:pPr marL="575739" marR="163449" lvl="1" indent="-188595">
              <a:spcBef>
                <a:spcPts val="417"/>
              </a:spcBef>
              <a:buClr>
                <a:srgbClr val="007B92"/>
              </a:buClr>
              <a:buFont typeface="Times New Roman"/>
              <a:buChar char="•"/>
              <a:tabLst>
                <a:tab pos="575739" algn="l"/>
                <a:tab pos="576263" algn="l"/>
              </a:tabLst>
            </a:pPr>
            <a:r>
              <a:rPr sz="1733" dirty="0">
                <a:latin typeface="Calibri"/>
                <a:cs typeface="Calibri"/>
              </a:rPr>
              <a:t>Replace input word with a random token 10%</a:t>
            </a:r>
            <a:r>
              <a:rPr sz="1733" spc="-108" dirty="0">
                <a:latin typeface="Calibri"/>
                <a:cs typeface="Calibri"/>
              </a:rPr>
              <a:t> </a:t>
            </a:r>
            <a:r>
              <a:rPr sz="1733" spc="-4" dirty="0">
                <a:latin typeface="Calibri"/>
                <a:cs typeface="Calibri"/>
              </a:rPr>
              <a:t>of  the</a:t>
            </a:r>
            <a:r>
              <a:rPr sz="1733" spc="-9" dirty="0">
                <a:latin typeface="Calibri"/>
                <a:cs typeface="Calibri"/>
              </a:rPr>
              <a:t> </a:t>
            </a:r>
            <a:r>
              <a:rPr sz="1733" dirty="0">
                <a:latin typeface="Calibri"/>
                <a:cs typeface="Calibri"/>
              </a:rPr>
              <a:t>time</a:t>
            </a:r>
            <a:endParaRPr sz="1733">
              <a:latin typeface="Calibri"/>
              <a:cs typeface="Calibri"/>
            </a:endParaRPr>
          </a:p>
          <a:p>
            <a:pPr marL="575739" marR="4191" lvl="1" indent="-188595">
              <a:spcBef>
                <a:spcPts val="417"/>
              </a:spcBef>
              <a:buClr>
                <a:srgbClr val="007B92"/>
              </a:buClr>
              <a:buFont typeface="Times New Roman"/>
              <a:buChar char="•"/>
              <a:tabLst>
                <a:tab pos="575739" algn="l"/>
                <a:tab pos="576263" algn="l"/>
              </a:tabLst>
            </a:pPr>
            <a:r>
              <a:rPr sz="1733" dirty="0">
                <a:latin typeface="Calibri"/>
                <a:cs typeface="Calibri"/>
              </a:rPr>
              <a:t>Leave input word </a:t>
            </a:r>
            <a:r>
              <a:rPr sz="1733" spc="-4" dirty="0">
                <a:latin typeface="Calibri"/>
                <a:cs typeface="Calibri"/>
              </a:rPr>
              <a:t>unchanged </a:t>
            </a:r>
            <a:r>
              <a:rPr sz="1733" dirty="0">
                <a:latin typeface="Calibri"/>
                <a:cs typeface="Calibri"/>
              </a:rPr>
              <a:t>10% </a:t>
            </a:r>
            <a:r>
              <a:rPr sz="1733" spc="-4" dirty="0">
                <a:latin typeface="Calibri"/>
                <a:cs typeface="Calibri"/>
              </a:rPr>
              <a:t>of </a:t>
            </a:r>
            <a:r>
              <a:rPr sz="1733" dirty="0">
                <a:latin typeface="Calibri"/>
                <a:cs typeface="Calibri"/>
              </a:rPr>
              <a:t>the time</a:t>
            </a:r>
            <a:r>
              <a:rPr sz="1733" spc="-87" dirty="0">
                <a:latin typeface="Calibri"/>
                <a:cs typeface="Calibri"/>
              </a:rPr>
              <a:t> </a:t>
            </a:r>
            <a:r>
              <a:rPr sz="1733" spc="-4" dirty="0">
                <a:latin typeface="Calibri"/>
                <a:cs typeface="Calibri"/>
              </a:rPr>
              <a:t>(but  still predict</a:t>
            </a:r>
            <a:r>
              <a:rPr sz="1733" spc="21" dirty="0">
                <a:latin typeface="Calibri"/>
                <a:cs typeface="Calibri"/>
              </a:rPr>
              <a:t> </a:t>
            </a:r>
            <a:r>
              <a:rPr sz="1733" dirty="0">
                <a:latin typeface="Calibri"/>
                <a:cs typeface="Calibri"/>
              </a:rPr>
              <a:t>it!)</a:t>
            </a:r>
            <a:endParaRPr sz="1733">
              <a:latin typeface="Calibri"/>
              <a:cs typeface="Calibri"/>
            </a:endParaRPr>
          </a:p>
          <a:p>
            <a:pPr marL="292846" marR="91154" indent="-282893">
              <a:spcBef>
                <a:spcPts val="417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1733" dirty="0">
                <a:latin typeface="Calibri"/>
                <a:cs typeface="Calibri"/>
              </a:rPr>
              <a:t>Why? </a:t>
            </a:r>
            <a:r>
              <a:rPr sz="1733" spc="-4" dirty="0">
                <a:latin typeface="Calibri"/>
                <a:cs typeface="Calibri"/>
              </a:rPr>
              <a:t>Doesn’t </a:t>
            </a:r>
            <a:r>
              <a:rPr sz="1733" dirty="0">
                <a:latin typeface="Calibri"/>
                <a:cs typeface="Calibri"/>
              </a:rPr>
              <a:t>let the model </a:t>
            </a:r>
            <a:r>
              <a:rPr sz="1733" spc="-4" dirty="0">
                <a:latin typeface="Calibri"/>
                <a:cs typeface="Calibri"/>
              </a:rPr>
              <a:t>get </a:t>
            </a:r>
            <a:r>
              <a:rPr sz="1733" dirty="0">
                <a:latin typeface="Calibri"/>
                <a:cs typeface="Calibri"/>
              </a:rPr>
              <a:t>complacent and</a:t>
            </a:r>
            <a:r>
              <a:rPr sz="1733" spc="-78" dirty="0">
                <a:latin typeface="Calibri"/>
                <a:cs typeface="Calibri"/>
              </a:rPr>
              <a:t> </a:t>
            </a:r>
            <a:r>
              <a:rPr sz="1733" spc="-4" dirty="0">
                <a:latin typeface="Calibri"/>
                <a:cs typeface="Calibri"/>
              </a:rPr>
              <a:t>not  build strong representations of </a:t>
            </a:r>
            <a:r>
              <a:rPr sz="1733" dirty="0">
                <a:latin typeface="Calibri"/>
                <a:cs typeface="Calibri"/>
              </a:rPr>
              <a:t>non-masked </a:t>
            </a:r>
            <a:r>
              <a:rPr sz="1733" spc="-4" dirty="0">
                <a:latin typeface="Calibri"/>
                <a:cs typeface="Calibri"/>
              </a:rPr>
              <a:t>words.  (No </a:t>
            </a:r>
            <a:r>
              <a:rPr sz="1733" dirty="0">
                <a:latin typeface="Calibri"/>
                <a:cs typeface="Calibri"/>
              </a:rPr>
              <a:t>masks are </a:t>
            </a:r>
            <a:r>
              <a:rPr sz="1733" spc="-4" dirty="0">
                <a:latin typeface="Calibri"/>
                <a:cs typeface="Calibri"/>
              </a:rPr>
              <a:t>seen </a:t>
            </a:r>
            <a:r>
              <a:rPr sz="1733" dirty="0">
                <a:latin typeface="Calibri"/>
                <a:cs typeface="Calibri"/>
              </a:rPr>
              <a:t>at fine-tuning</a:t>
            </a:r>
            <a:r>
              <a:rPr sz="1733" spc="-33" dirty="0">
                <a:latin typeface="Calibri"/>
                <a:cs typeface="Calibri"/>
              </a:rPr>
              <a:t> </a:t>
            </a:r>
            <a:r>
              <a:rPr sz="1733" dirty="0">
                <a:latin typeface="Calibri"/>
                <a:cs typeface="Calibri"/>
              </a:rPr>
              <a:t>time!)</a:t>
            </a:r>
            <a:endParaRPr sz="1733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33393" y="3270437"/>
            <a:ext cx="1204913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spc="-9" dirty="0">
                <a:solidFill>
                  <a:srgbClr val="175E53"/>
                </a:solidFill>
                <a:latin typeface="Calibri"/>
                <a:cs typeface="Calibri"/>
              </a:rPr>
              <a:t>[Predict</a:t>
            </a:r>
            <a:r>
              <a:rPr sz="1485" spc="-37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485" dirty="0">
                <a:solidFill>
                  <a:srgbClr val="175E53"/>
                </a:solidFill>
                <a:latin typeface="Calibri"/>
                <a:cs typeface="Calibri"/>
              </a:rPr>
              <a:t>these!]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150579" y="4857465"/>
            <a:ext cx="2242185" cy="327510"/>
          </a:xfrm>
          <a:prstGeom prst="rect">
            <a:avLst/>
          </a:prstGeom>
        </p:spPr>
        <p:txBody>
          <a:bodyPr vert="horz" wrap="square" lIns="0" tIns="9954" rIns="0" bIns="0" rtlCol="0">
            <a:spAutoFit/>
          </a:bodyPr>
          <a:lstStyle/>
          <a:p>
            <a:pPr marL="10478">
              <a:spcBef>
                <a:spcPts val="78"/>
              </a:spcBef>
              <a:tabLst>
                <a:tab pos="290751" algn="l"/>
                <a:tab pos="970217" algn="l"/>
                <a:tab pos="1387221" algn="l"/>
                <a:tab pos="1846136" algn="l"/>
              </a:tabLst>
            </a:pPr>
            <a:r>
              <a:rPr sz="2063" i="1" spc="-4" dirty="0">
                <a:latin typeface="Calibri"/>
                <a:cs typeface="Calibri"/>
              </a:rPr>
              <a:t>I	</a:t>
            </a:r>
            <a:r>
              <a:rPr sz="2063" i="1" spc="-9" dirty="0">
                <a:solidFill>
                  <a:srgbClr val="FF0000"/>
                </a:solidFill>
                <a:latin typeface="Calibri"/>
                <a:cs typeface="Calibri"/>
              </a:rPr>
              <a:t>piz</a:t>
            </a:r>
            <a:r>
              <a:rPr sz="2063" i="1" spc="-50" dirty="0">
                <a:solidFill>
                  <a:srgbClr val="FF0000"/>
                </a:solidFill>
                <a:latin typeface="Calibri"/>
                <a:cs typeface="Calibri"/>
              </a:rPr>
              <a:t>z</a:t>
            </a:r>
            <a:r>
              <a:rPr sz="2063" i="1" spc="-4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063" i="1" dirty="0">
                <a:solidFill>
                  <a:srgbClr val="FF0000"/>
                </a:solidFill>
                <a:latin typeface="Calibri"/>
                <a:cs typeface="Calibri"/>
              </a:rPr>
              <a:t>	</a:t>
            </a:r>
            <a:r>
              <a:rPr sz="2063" i="1" spc="-33" dirty="0">
                <a:latin typeface="Calibri"/>
                <a:cs typeface="Calibri"/>
              </a:rPr>
              <a:t>t</a:t>
            </a:r>
            <a:r>
              <a:rPr sz="2063" i="1" spc="-4" dirty="0">
                <a:latin typeface="Calibri"/>
                <a:cs typeface="Calibri"/>
              </a:rPr>
              <a:t>o</a:t>
            </a:r>
            <a:r>
              <a:rPr sz="2063" i="1" dirty="0">
                <a:latin typeface="Calibri"/>
                <a:cs typeface="Calibri"/>
              </a:rPr>
              <a:t>	</a:t>
            </a:r>
            <a:r>
              <a:rPr sz="2063" i="1" spc="-4" dirty="0">
                <a:latin typeface="Calibri"/>
                <a:cs typeface="Calibri"/>
              </a:rPr>
              <a:t>the</a:t>
            </a:r>
            <a:r>
              <a:rPr sz="2063" i="1" dirty="0">
                <a:latin typeface="Calibri"/>
                <a:cs typeface="Calibri"/>
              </a:rPr>
              <a:t>	</a:t>
            </a:r>
            <a:r>
              <a:rPr sz="2063" i="1" spc="-4" dirty="0">
                <a:latin typeface="Calibri"/>
                <a:cs typeface="Calibri"/>
              </a:rPr>
              <a:t>[M]</a:t>
            </a:r>
            <a:endParaRPr sz="2063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953547" y="3203069"/>
            <a:ext cx="513398" cy="303176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>
              <a:spcBef>
                <a:spcPts val="87"/>
              </a:spcBef>
            </a:pPr>
            <a:r>
              <a:rPr sz="1898" i="1" spc="-12" dirty="0">
                <a:latin typeface="Calibri"/>
                <a:cs typeface="Calibri"/>
              </a:rPr>
              <a:t>store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408640" y="3203068"/>
            <a:ext cx="1542812" cy="1658675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>
              <a:spcBef>
                <a:spcPts val="87"/>
              </a:spcBef>
              <a:tabLst>
                <a:tab pos="704612" algn="l"/>
              </a:tabLst>
            </a:pPr>
            <a:r>
              <a:rPr sz="1898" i="1" spc="-4" dirty="0">
                <a:latin typeface="Calibri"/>
                <a:cs typeface="Calibri"/>
              </a:rPr>
              <a:t>went	</a:t>
            </a:r>
            <a:r>
              <a:rPr sz="1898" i="1" spc="-25" dirty="0">
                <a:latin typeface="Calibri"/>
                <a:cs typeface="Calibri"/>
              </a:rPr>
              <a:t>to</a:t>
            </a:r>
            <a:endParaRPr sz="1898">
              <a:latin typeface="Calibri"/>
              <a:cs typeface="Calibri"/>
            </a:endParaRPr>
          </a:p>
          <a:p>
            <a:pPr>
              <a:spcBef>
                <a:spcPts val="29"/>
              </a:spcBef>
            </a:pPr>
            <a:endParaRPr sz="2187">
              <a:latin typeface="Calibri"/>
              <a:cs typeface="Calibri"/>
            </a:endParaRPr>
          </a:p>
          <a:p>
            <a:pPr marL="441627" marR="4191" indent="-217932"/>
            <a:r>
              <a:rPr sz="2207" spc="54" dirty="0">
                <a:latin typeface="Calibri"/>
                <a:cs typeface="Calibri"/>
              </a:rPr>
              <a:t>T</a:t>
            </a:r>
            <a:r>
              <a:rPr sz="2207" spc="29" dirty="0">
                <a:latin typeface="Calibri"/>
                <a:cs typeface="Calibri"/>
              </a:rPr>
              <a:t>r</a:t>
            </a:r>
            <a:r>
              <a:rPr sz="2207" spc="25" dirty="0">
                <a:latin typeface="Calibri"/>
                <a:cs typeface="Calibri"/>
              </a:rPr>
              <a:t>ansfo</a:t>
            </a:r>
            <a:r>
              <a:rPr sz="2207" spc="9" dirty="0">
                <a:latin typeface="Calibri"/>
                <a:cs typeface="Calibri"/>
              </a:rPr>
              <a:t>rmer  </a:t>
            </a:r>
            <a:r>
              <a:rPr sz="2207" spc="33" dirty="0">
                <a:latin typeface="Calibri"/>
                <a:cs typeface="Calibri"/>
              </a:rPr>
              <a:t>Encoder</a:t>
            </a:r>
            <a:endParaRPr sz="2207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757645" y="6412703"/>
            <a:ext cx="1513999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485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Devlin et </a:t>
            </a:r>
            <a:r>
              <a:rPr sz="1485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485" u="sng" spc="-33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485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485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149371" y="5239054"/>
            <a:ext cx="62865" cy="440055"/>
          </a:xfrm>
          <a:custGeom>
            <a:avLst/>
            <a:gdLst/>
            <a:ahLst/>
            <a:cxnLst/>
            <a:rect l="l" t="t" r="r" b="b"/>
            <a:pathLst>
              <a:path w="76200" h="533400">
                <a:moveTo>
                  <a:pt x="44450" y="63500"/>
                </a:moveTo>
                <a:lnTo>
                  <a:pt x="31750" y="63500"/>
                </a:lnTo>
                <a:lnTo>
                  <a:pt x="31750" y="533400"/>
                </a:lnTo>
                <a:lnTo>
                  <a:pt x="44450" y="533400"/>
                </a:lnTo>
                <a:lnTo>
                  <a:pt x="44450" y="63500"/>
                </a:lnTo>
                <a:close/>
              </a:path>
              <a:path w="76200" h="533400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33400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23" name="object 23"/>
          <p:cNvSpPr txBox="1"/>
          <p:nvPr/>
        </p:nvSpPr>
        <p:spPr>
          <a:xfrm>
            <a:off x="8839656" y="5794613"/>
            <a:ext cx="735521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dirty="0">
                <a:solidFill>
                  <a:srgbClr val="175E53"/>
                </a:solidFill>
                <a:latin typeface="Calibri"/>
                <a:cs typeface="Calibri"/>
              </a:rPr>
              <a:t>[Mas</a:t>
            </a:r>
            <a:r>
              <a:rPr sz="1485" spc="-54" dirty="0">
                <a:solidFill>
                  <a:srgbClr val="175E53"/>
                </a:solidFill>
                <a:latin typeface="Calibri"/>
                <a:cs typeface="Calibri"/>
              </a:rPr>
              <a:t>k</a:t>
            </a:r>
            <a:r>
              <a:rPr sz="1485" dirty="0">
                <a:solidFill>
                  <a:srgbClr val="175E53"/>
                </a:solidFill>
                <a:latin typeface="Calibri"/>
                <a:cs typeface="Calibri"/>
              </a:rPr>
              <a:t>e</a:t>
            </a:r>
            <a:r>
              <a:rPr sz="1485" spc="4" dirty="0">
                <a:solidFill>
                  <a:srgbClr val="175E53"/>
                </a:solidFill>
                <a:latin typeface="Calibri"/>
                <a:cs typeface="Calibri"/>
              </a:rPr>
              <a:t>d</a:t>
            </a:r>
            <a:r>
              <a:rPr sz="1485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549381" y="5794613"/>
            <a:ext cx="834533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485" spc="-37" dirty="0">
                <a:solidFill>
                  <a:srgbClr val="175E53"/>
                </a:solidFill>
                <a:latin typeface="Calibri"/>
                <a:cs typeface="Calibri"/>
              </a:rPr>
              <a:t>R</a:t>
            </a:r>
            <a:r>
              <a:rPr sz="1485" dirty="0">
                <a:solidFill>
                  <a:srgbClr val="175E53"/>
                </a:solidFill>
                <a:latin typeface="Calibri"/>
                <a:cs typeface="Calibri"/>
              </a:rPr>
              <a:t>e</a:t>
            </a:r>
            <a:r>
              <a:rPr sz="1485" spc="4" dirty="0">
                <a:solidFill>
                  <a:srgbClr val="175E53"/>
                </a:solidFill>
                <a:latin typeface="Calibri"/>
                <a:cs typeface="Calibri"/>
              </a:rPr>
              <a:t>p</a:t>
            </a:r>
            <a:r>
              <a:rPr sz="1485" spc="-4" dirty="0">
                <a:solidFill>
                  <a:srgbClr val="175E53"/>
                </a:solidFill>
                <a:latin typeface="Calibri"/>
                <a:cs typeface="Calibri"/>
              </a:rPr>
              <a:t>l</a:t>
            </a:r>
            <a:r>
              <a:rPr sz="1485" dirty="0">
                <a:solidFill>
                  <a:srgbClr val="175E53"/>
                </a:solidFill>
                <a:latin typeface="Calibri"/>
                <a:cs typeface="Calibri"/>
              </a:rPr>
              <a:t>aced]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226123" y="5239054"/>
            <a:ext cx="316944" cy="598266"/>
          </a:xfrm>
          <a:custGeom>
            <a:avLst/>
            <a:gdLst/>
            <a:ahLst/>
            <a:cxnLst/>
            <a:rect l="l" t="t" r="r" b="b"/>
            <a:pathLst>
              <a:path w="384175" h="725170">
                <a:moveTo>
                  <a:pt x="342868" y="64553"/>
                </a:moveTo>
                <a:lnTo>
                  <a:pt x="0" y="719112"/>
                </a:lnTo>
                <a:lnTo>
                  <a:pt x="11175" y="725004"/>
                </a:lnTo>
                <a:lnTo>
                  <a:pt x="354134" y="70461"/>
                </a:lnTo>
                <a:lnTo>
                  <a:pt x="342868" y="64553"/>
                </a:lnTo>
                <a:close/>
              </a:path>
              <a:path w="384175" h="725170">
                <a:moveTo>
                  <a:pt x="382887" y="53339"/>
                </a:moveTo>
                <a:lnTo>
                  <a:pt x="348742" y="53339"/>
                </a:lnTo>
                <a:lnTo>
                  <a:pt x="360045" y="59181"/>
                </a:lnTo>
                <a:lnTo>
                  <a:pt x="354134" y="70461"/>
                </a:lnTo>
                <a:lnTo>
                  <a:pt x="382270" y="85217"/>
                </a:lnTo>
                <a:lnTo>
                  <a:pt x="382887" y="53339"/>
                </a:lnTo>
                <a:close/>
              </a:path>
              <a:path w="384175" h="725170">
                <a:moveTo>
                  <a:pt x="348742" y="53339"/>
                </a:moveTo>
                <a:lnTo>
                  <a:pt x="342868" y="64553"/>
                </a:lnTo>
                <a:lnTo>
                  <a:pt x="354134" y="70461"/>
                </a:lnTo>
                <a:lnTo>
                  <a:pt x="360045" y="59181"/>
                </a:lnTo>
                <a:lnTo>
                  <a:pt x="348742" y="53339"/>
                </a:lnTo>
                <a:close/>
              </a:path>
              <a:path w="384175" h="725170">
                <a:moveTo>
                  <a:pt x="383921" y="0"/>
                </a:moveTo>
                <a:lnTo>
                  <a:pt x="314706" y="49783"/>
                </a:lnTo>
                <a:lnTo>
                  <a:pt x="342868" y="64553"/>
                </a:lnTo>
                <a:lnTo>
                  <a:pt x="348742" y="53339"/>
                </a:lnTo>
                <a:lnTo>
                  <a:pt x="382887" y="53339"/>
                </a:lnTo>
                <a:lnTo>
                  <a:pt x="3839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26" name="object 26"/>
          <p:cNvSpPr txBox="1"/>
          <p:nvPr/>
        </p:nvSpPr>
        <p:spPr>
          <a:xfrm>
            <a:off x="7593882" y="5794613"/>
            <a:ext cx="1126332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dirty="0">
                <a:solidFill>
                  <a:srgbClr val="175E53"/>
                </a:solidFill>
                <a:latin typeface="Calibri"/>
                <a:cs typeface="Calibri"/>
              </a:rPr>
              <a:t>[Not</a:t>
            </a:r>
            <a:r>
              <a:rPr sz="1485" spc="-5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485" spc="-4" dirty="0">
                <a:solidFill>
                  <a:srgbClr val="175E53"/>
                </a:solidFill>
                <a:latin typeface="Calibri"/>
                <a:cs typeface="Calibri"/>
              </a:rPr>
              <a:t>replaced]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150867" y="5239055"/>
            <a:ext cx="102680" cy="596694"/>
          </a:xfrm>
          <a:custGeom>
            <a:avLst/>
            <a:gdLst/>
            <a:ahLst/>
            <a:cxnLst/>
            <a:rect l="l" t="t" r="r" b="b"/>
            <a:pathLst>
              <a:path w="124459" h="723264">
                <a:moveTo>
                  <a:pt x="79972" y="74852"/>
                </a:moveTo>
                <a:lnTo>
                  <a:pt x="0" y="721283"/>
                </a:lnTo>
                <a:lnTo>
                  <a:pt x="12700" y="722845"/>
                </a:lnTo>
                <a:lnTo>
                  <a:pt x="92668" y="76410"/>
                </a:lnTo>
                <a:lnTo>
                  <a:pt x="79972" y="74852"/>
                </a:lnTo>
                <a:close/>
              </a:path>
              <a:path w="124459" h="723264">
                <a:moveTo>
                  <a:pt x="117687" y="62230"/>
                </a:moveTo>
                <a:lnTo>
                  <a:pt x="81533" y="62230"/>
                </a:lnTo>
                <a:lnTo>
                  <a:pt x="94233" y="63753"/>
                </a:lnTo>
                <a:lnTo>
                  <a:pt x="92668" y="76410"/>
                </a:lnTo>
                <a:lnTo>
                  <a:pt x="124078" y="80263"/>
                </a:lnTo>
                <a:lnTo>
                  <a:pt x="117687" y="62230"/>
                </a:lnTo>
                <a:close/>
              </a:path>
              <a:path w="124459" h="723264">
                <a:moveTo>
                  <a:pt x="81533" y="62230"/>
                </a:moveTo>
                <a:lnTo>
                  <a:pt x="79972" y="74852"/>
                </a:lnTo>
                <a:lnTo>
                  <a:pt x="92668" y="76410"/>
                </a:lnTo>
                <a:lnTo>
                  <a:pt x="94233" y="63753"/>
                </a:lnTo>
                <a:lnTo>
                  <a:pt x="81533" y="62230"/>
                </a:lnTo>
                <a:close/>
              </a:path>
              <a:path w="124459" h="723264">
                <a:moveTo>
                  <a:pt x="95630" y="0"/>
                </a:moveTo>
                <a:lnTo>
                  <a:pt x="48513" y="70993"/>
                </a:lnTo>
                <a:lnTo>
                  <a:pt x="79972" y="74852"/>
                </a:lnTo>
                <a:lnTo>
                  <a:pt x="81533" y="62230"/>
                </a:lnTo>
                <a:lnTo>
                  <a:pt x="117687" y="62230"/>
                </a:lnTo>
                <a:lnTo>
                  <a:pt x="956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8379A6-2AAF-4298-B176-6FF3F2C2C89C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29" name="Title 28">
            <a:extLst>
              <a:ext uri="{FF2B5EF4-FFF2-40B4-BE49-F238E27FC236}">
                <a16:creationId xmlns:a16="http://schemas.microsoft.com/office/drawing/2014/main" id="{F0799F42-4198-4000-89F4-B99822497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1083374"/>
          </a:xfrm>
        </p:spPr>
        <p:txBody>
          <a:bodyPr/>
          <a:lstStyle/>
          <a:p>
            <a:r>
              <a:rPr lang="en-US" sz="3520" dirty="0">
                <a:latin typeface="Calibri"/>
                <a:cs typeface="Calibri"/>
              </a:rPr>
              <a:t>BERT: </a:t>
            </a:r>
            <a:r>
              <a:rPr lang="en-US" sz="3520" spc="-4" dirty="0">
                <a:latin typeface="Calibri"/>
                <a:cs typeface="Calibri"/>
              </a:rPr>
              <a:t>Bidirectional Encoder Representations from</a:t>
            </a:r>
            <a:r>
              <a:rPr lang="en-US" sz="3520" spc="50" dirty="0">
                <a:latin typeface="Calibri"/>
                <a:cs typeface="Calibri"/>
              </a:rPr>
              <a:t> </a:t>
            </a:r>
            <a:r>
              <a:rPr lang="en-US" sz="3520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66612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21894" y="1623060"/>
            <a:ext cx="9010650" cy="780856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391160" marR="5588" indent="-377190" defTabSz="1005840">
              <a:lnSpc>
                <a:spcPct val="100800"/>
              </a:lnSpc>
              <a:spcBef>
                <a:spcPts val="83"/>
              </a:spcBef>
              <a:buClr>
                <a:srgbClr val="CC0000"/>
              </a:buClr>
              <a:buFont typeface="Times New Roman"/>
              <a:buChar char="•"/>
              <a:tabLst>
                <a:tab pos="390462" algn="l"/>
                <a:tab pos="391160" algn="l"/>
              </a:tabLst>
              <a:defRPr/>
            </a:pP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Mask out </a:t>
            </a:r>
            <a:r>
              <a:rPr sz="2200" i="1" dirty="0">
                <a:solidFill>
                  <a:prstClr val="black"/>
                </a:solidFill>
                <a:latin typeface="Trebuchet MS"/>
                <a:cs typeface="Trebuchet MS"/>
              </a:rPr>
              <a:t>k</a:t>
            </a: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% of the input words, and then predict the  masked words</a:t>
            </a:r>
          </a:p>
          <a:p>
            <a:pPr marL="768350" lvl="1" indent="-251460" defTabSz="1005840">
              <a:spcBef>
                <a:spcPts val="688"/>
              </a:spcBef>
              <a:buClr>
                <a:srgbClr val="3A87FF"/>
              </a:buClr>
              <a:buFont typeface="Times New Roman"/>
              <a:buChar char="•"/>
              <a:tabLst>
                <a:tab pos="768350" algn="l"/>
              </a:tabLst>
              <a:defRPr/>
            </a:pP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They always use </a:t>
            </a:r>
            <a:r>
              <a:rPr sz="2200" i="1" dirty="0">
                <a:solidFill>
                  <a:prstClr val="black"/>
                </a:solidFill>
                <a:latin typeface="Trebuchet MS"/>
                <a:cs typeface="Trebuchet MS"/>
              </a:rPr>
              <a:t>k </a:t>
            </a: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= 15%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064458" y="3094380"/>
            <a:ext cx="986372" cy="869149"/>
          </a:xfrm>
          <a:prstGeom prst="rect">
            <a:avLst/>
          </a:prstGeom>
        </p:spPr>
        <p:txBody>
          <a:bodyPr vert="horz" wrap="square" lIns="0" tIns="101283" rIns="0" bIns="0" rtlCol="0">
            <a:spAutoFit/>
          </a:bodyPr>
          <a:lstStyle/>
          <a:p>
            <a:pPr algn="ctr" defTabSz="1005840">
              <a:spcBef>
                <a:spcPts val="798"/>
              </a:spcBef>
              <a:defRPr/>
            </a:pP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store</a:t>
            </a:r>
          </a:p>
          <a:p>
            <a:pPr marL="50991" algn="ctr" defTabSz="1005840">
              <a:spcBef>
                <a:spcPts val="682"/>
              </a:spcBef>
              <a:defRPr/>
            </a:pP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↑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870036" y="3094380"/>
            <a:ext cx="1635911" cy="869149"/>
          </a:xfrm>
          <a:prstGeom prst="rect">
            <a:avLst/>
          </a:prstGeom>
        </p:spPr>
        <p:txBody>
          <a:bodyPr vert="horz" wrap="square" lIns="0" tIns="101283" rIns="0" bIns="0" rtlCol="0">
            <a:spAutoFit/>
          </a:bodyPr>
          <a:lstStyle/>
          <a:p>
            <a:pPr algn="ctr" defTabSz="1005840">
              <a:spcBef>
                <a:spcPts val="798"/>
              </a:spcBef>
              <a:defRPr/>
            </a:pP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gallon</a:t>
            </a:r>
          </a:p>
          <a:p>
            <a:pPr marL="36322" algn="ctr" defTabSz="1005840">
              <a:spcBef>
                <a:spcPts val="682"/>
              </a:spcBef>
              <a:defRPr/>
            </a:pP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↑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21894" y="4147159"/>
            <a:ext cx="9117363" cy="166122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139951" defTabSz="1005840">
              <a:spcBef>
                <a:spcPts val="110"/>
              </a:spcBef>
              <a:defRPr/>
            </a:pP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the man went to the [MASK] to buy a [MASK] of milk</a:t>
            </a:r>
          </a:p>
          <a:p>
            <a:pPr defTabSz="1005840">
              <a:spcBef>
                <a:spcPts val="44"/>
              </a:spcBef>
              <a:defRPr/>
            </a:pPr>
            <a:endParaRPr sz="352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91160" indent="-377190" defTabSz="1005840">
              <a:buClr>
                <a:srgbClr val="CC0000"/>
              </a:buClr>
              <a:buFont typeface="Times New Roman"/>
              <a:buChar char="•"/>
              <a:tabLst>
                <a:tab pos="390462" algn="l"/>
                <a:tab pos="391160" algn="l"/>
              </a:tabLst>
              <a:defRPr/>
            </a:pP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Too little masking: Too expensive to train</a:t>
            </a:r>
          </a:p>
          <a:p>
            <a:pPr marL="391160" indent="-377190" defTabSz="1005840">
              <a:spcBef>
                <a:spcPts val="688"/>
              </a:spcBef>
              <a:buClr>
                <a:srgbClr val="CC0000"/>
              </a:buClr>
              <a:buFont typeface="Times New Roman"/>
              <a:buChar char="•"/>
              <a:tabLst>
                <a:tab pos="390462" algn="l"/>
                <a:tab pos="391160" algn="l"/>
              </a:tabLst>
              <a:defRPr/>
            </a:pP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Too much masking: Not enough context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0CB112-A37D-4E37-BEFD-9C08C5A35B69}"/>
              </a:ext>
            </a:extLst>
          </p:cNvPr>
          <p:cNvSpPr txBox="1"/>
          <p:nvPr/>
        </p:nvSpPr>
        <p:spPr>
          <a:xfrm>
            <a:off x="0" y="7353401"/>
            <a:ext cx="1636602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  <p:sp>
        <p:nvSpPr>
          <p:cNvPr id="11" name="Title 28">
            <a:extLst>
              <a:ext uri="{FF2B5EF4-FFF2-40B4-BE49-F238E27FC236}">
                <a16:creationId xmlns:a16="http://schemas.microsoft.com/office/drawing/2014/main" id="{40A4A518-7A84-4C55-A77E-9F5C39CE0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1083374"/>
          </a:xfrm>
        </p:spPr>
        <p:txBody>
          <a:bodyPr/>
          <a:lstStyle/>
          <a:p>
            <a:r>
              <a:rPr lang="en-US" sz="3520" dirty="0">
                <a:latin typeface="Calibri"/>
                <a:cs typeface="Calibri"/>
              </a:rPr>
              <a:t>BERT: </a:t>
            </a:r>
            <a:r>
              <a:rPr lang="en-US" sz="3520" spc="-4" dirty="0">
                <a:latin typeface="Calibri"/>
                <a:cs typeface="Calibri"/>
              </a:rPr>
              <a:t>Bidirectional Encoder Representations from</a:t>
            </a:r>
            <a:r>
              <a:rPr lang="en-US" sz="3520" spc="50" dirty="0">
                <a:latin typeface="Calibri"/>
                <a:cs typeface="Calibri"/>
              </a:rPr>
              <a:t> </a:t>
            </a:r>
            <a:r>
              <a:rPr lang="en-US" sz="3520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87761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21894" y="1623060"/>
            <a:ext cx="8685149" cy="1369927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391160" marR="5588" indent="-377190" defTabSz="1005840">
              <a:lnSpc>
                <a:spcPct val="100800"/>
              </a:lnSpc>
              <a:spcBef>
                <a:spcPts val="83"/>
              </a:spcBef>
              <a:buClr>
                <a:srgbClr val="CC0000"/>
              </a:buClr>
              <a:buFont typeface="Times New Roman"/>
              <a:buChar char="•"/>
              <a:tabLst>
                <a:tab pos="390462" algn="l"/>
                <a:tab pos="391160" algn="l"/>
              </a:tabLst>
              <a:defRPr/>
            </a:pPr>
            <a:r>
              <a:rPr lang="en-US" sz="2200" dirty="0">
                <a:solidFill>
                  <a:prstClr val="black"/>
                </a:solidFill>
                <a:latin typeface="Arial"/>
                <a:cs typeface="Arial"/>
              </a:rPr>
              <a:t>Additional task: Next sentence prediction</a:t>
            </a:r>
          </a:p>
          <a:p>
            <a:pPr marL="391160" marR="5588" indent="-377190" defTabSz="1005840">
              <a:lnSpc>
                <a:spcPct val="100800"/>
              </a:lnSpc>
              <a:spcBef>
                <a:spcPts val="83"/>
              </a:spcBef>
              <a:buClr>
                <a:srgbClr val="CC0000"/>
              </a:buClr>
              <a:buFont typeface="Times New Roman"/>
              <a:buChar char="•"/>
              <a:tabLst>
                <a:tab pos="390462" algn="l"/>
                <a:tab pos="391160" algn="l"/>
              </a:tabLst>
              <a:defRPr/>
            </a:pP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To learn </a:t>
            </a:r>
            <a:r>
              <a:rPr sz="2200" i="1" dirty="0">
                <a:solidFill>
                  <a:prstClr val="black"/>
                </a:solidFill>
                <a:latin typeface="Trebuchet MS"/>
                <a:cs typeface="Trebuchet MS"/>
              </a:rPr>
              <a:t>relationships </a:t>
            </a:r>
            <a:r>
              <a:rPr sz="2200" dirty="0">
                <a:solidFill>
                  <a:prstClr val="black"/>
                </a:solidFill>
                <a:latin typeface="Arial"/>
                <a:cs typeface="Arial"/>
              </a:rPr>
              <a:t>between sentences, predict whether  Sentence B is actual sentence that proceeds Sentence A, or a  random sentence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71BE87-0910-49AD-81E4-A8B6353E53D0}"/>
              </a:ext>
            </a:extLst>
          </p:cNvPr>
          <p:cNvSpPr txBox="1"/>
          <p:nvPr/>
        </p:nvSpPr>
        <p:spPr>
          <a:xfrm>
            <a:off x="0" y="7353401"/>
            <a:ext cx="2628348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Adapted from Christopher Manning</a:t>
            </a:r>
          </a:p>
        </p:txBody>
      </p:sp>
      <p:sp>
        <p:nvSpPr>
          <p:cNvPr id="8" name="Title 28">
            <a:extLst>
              <a:ext uri="{FF2B5EF4-FFF2-40B4-BE49-F238E27FC236}">
                <a16:creationId xmlns:a16="http://schemas.microsoft.com/office/drawing/2014/main" id="{7AE08CBB-D0B7-4BC0-A24A-C72EA371F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1083374"/>
          </a:xfrm>
        </p:spPr>
        <p:txBody>
          <a:bodyPr/>
          <a:lstStyle/>
          <a:p>
            <a:r>
              <a:rPr lang="en-US" sz="3520" dirty="0">
                <a:latin typeface="Calibri"/>
                <a:cs typeface="Calibri"/>
              </a:rPr>
              <a:t>BERT: </a:t>
            </a:r>
            <a:r>
              <a:rPr lang="en-US" sz="3520" spc="-4" dirty="0">
                <a:latin typeface="Calibri"/>
                <a:cs typeface="Calibri"/>
              </a:rPr>
              <a:t>Bidirectional Encoder Representations from</a:t>
            </a:r>
            <a:r>
              <a:rPr lang="en-US" sz="3520" spc="50" dirty="0">
                <a:latin typeface="Calibri"/>
                <a:cs typeface="Calibri"/>
              </a:rPr>
              <a:t> </a:t>
            </a:r>
            <a:r>
              <a:rPr lang="en-US" sz="3520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D5E5C430-78C9-48E0-B87A-BC010379380F}"/>
              </a:ext>
            </a:extLst>
          </p:cNvPr>
          <p:cNvSpPr/>
          <p:nvPr/>
        </p:nvSpPr>
        <p:spPr>
          <a:xfrm>
            <a:off x="2725547" y="3540835"/>
            <a:ext cx="5029200" cy="1227125"/>
          </a:xfrm>
          <a:prstGeom prst="rect">
            <a:avLst/>
          </a:prstGeom>
          <a:blipFill>
            <a:blip r:embed="rId2" cstate="print"/>
            <a:stretch>
              <a:fillRect r="-100000"/>
            </a:stretch>
          </a:blipFill>
        </p:spPr>
        <p:txBody>
          <a:bodyPr wrap="square" lIns="0" tIns="0" rIns="0" bIns="0" rtlCol="0"/>
          <a:lstStyle/>
          <a:p>
            <a:pPr defTabSz="1005840">
              <a:defRPr/>
            </a:pPr>
            <a:endParaRPr sz="19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114A3AAD-9377-4DFB-9A46-F7BF0C7C0D11}"/>
              </a:ext>
            </a:extLst>
          </p:cNvPr>
          <p:cNvSpPr/>
          <p:nvPr/>
        </p:nvSpPr>
        <p:spPr>
          <a:xfrm>
            <a:off x="2476680" y="5136140"/>
            <a:ext cx="4835738" cy="1227125"/>
          </a:xfrm>
          <a:prstGeom prst="rect">
            <a:avLst/>
          </a:prstGeom>
          <a:blipFill>
            <a:blip r:embed="rId2" cstate="print"/>
            <a:stretch>
              <a:fillRect l="-108001"/>
            </a:stretch>
          </a:blipFill>
        </p:spPr>
        <p:txBody>
          <a:bodyPr wrap="square" lIns="0" tIns="0" rIns="0" bIns="0" rtlCol="0"/>
          <a:lstStyle/>
          <a:p>
            <a:pPr defTabSz="1005840">
              <a:defRPr/>
            </a:pPr>
            <a:endParaRPr sz="198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378627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00158" y="1623060"/>
            <a:ext cx="7626048" cy="688217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293370" indent="-282893">
              <a:spcBef>
                <a:spcPts val="87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22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2200" spc="-4" dirty="0">
                <a:latin typeface="Arial" panose="020B0604020202020204" pitchFamily="34" charset="0"/>
                <a:cs typeface="Arial" panose="020B0604020202020204" pitchFamily="34" charset="0"/>
              </a:rPr>
              <a:t>pretraining </a:t>
            </a:r>
            <a:r>
              <a:rPr sz="2200" dirty="0">
                <a:latin typeface="Arial" panose="020B0604020202020204" pitchFamily="34" charset="0"/>
                <a:cs typeface="Arial" panose="020B0604020202020204" pitchFamily="34" charset="0"/>
              </a:rPr>
              <a:t>input to BERT was two </a:t>
            </a:r>
            <a:r>
              <a:rPr sz="2200" spc="-4" dirty="0">
                <a:latin typeface="Arial" panose="020B0604020202020204" pitchFamily="34" charset="0"/>
                <a:cs typeface="Arial" panose="020B0604020202020204" pitchFamily="34" charset="0"/>
              </a:rPr>
              <a:t>separate contiguous </a:t>
            </a:r>
            <a:r>
              <a:rPr sz="2200" dirty="0">
                <a:latin typeface="Arial" panose="020B0604020202020204" pitchFamily="34" charset="0"/>
                <a:cs typeface="Arial" panose="020B0604020202020204" pitchFamily="34" charset="0"/>
              </a:rPr>
              <a:t>chunks </a:t>
            </a:r>
            <a:r>
              <a:rPr sz="2200" spc="-4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200" spc="5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dirty="0">
                <a:latin typeface="Arial" panose="020B0604020202020204" pitchFamily="34" charset="0"/>
                <a:cs typeface="Arial" panose="020B0604020202020204" pitchFamily="34" charset="0"/>
              </a:rPr>
              <a:t>text: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00158" y="5197627"/>
            <a:ext cx="9212600" cy="1039595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293370" indent="-282893">
              <a:spcBef>
                <a:spcPts val="87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 addition to masked input reconstruction, </a:t>
            </a:r>
            <a:r>
              <a:rPr sz="2200" dirty="0">
                <a:latin typeface="Arial" panose="020B0604020202020204" pitchFamily="34" charset="0"/>
                <a:cs typeface="Arial" panose="020B0604020202020204" pitchFamily="34" charset="0"/>
              </a:rPr>
              <a:t>BERT was trained to predict whether one chunk </a:t>
            </a:r>
            <a:r>
              <a:rPr sz="2200" spc="-4" dirty="0">
                <a:latin typeface="Arial" panose="020B0604020202020204" pitchFamily="34" charset="0"/>
                <a:cs typeface="Arial" panose="020B0604020202020204" pitchFamily="34" charset="0"/>
              </a:rPr>
              <a:t>follows </a:t>
            </a:r>
            <a:r>
              <a:rPr sz="22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2200" spc="-4" dirty="0">
                <a:latin typeface="Arial" panose="020B0604020202020204" pitchFamily="34" charset="0"/>
                <a:cs typeface="Arial" panose="020B0604020202020204" pitchFamily="34" charset="0"/>
              </a:rPr>
              <a:t>other </a:t>
            </a:r>
            <a:r>
              <a:rPr sz="2200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sz="2200" spc="4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dirty="0">
                <a:latin typeface="Arial" panose="020B0604020202020204" pitchFamily="34" charset="0"/>
                <a:cs typeface="Arial" panose="020B0604020202020204" pitchFamily="34" charset="0"/>
              </a:rPr>
              <a:t>randomly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4" dirty="0">
                <a:latin typeface="Arial" panose="020B0604020202020204" pitchFamily="34" charset="0"/>
                <a:cs typeface="Arial" panose="020B0604020202020204" pitchFamily="34" charset="0"/>
              </a:rPr>
              <a:t>sampled.</a:t>
            </a:r>
            <a:endParaRPr lang="en-US" sz="2200" spc="-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3370" indent="-282893">
              <a:spcBef>
                <a:spcPts val="87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2200" dirty="0">
                <a:latin typeface="Arial" panose="020B0604020202020204" pitchFamily="34" charset="0"/>
                <a:cs typeface="Arial" panose="020B0604020202020204" pitchFamily="34" charset="0"/>
              </a:rPr>
              <a:t>Later work has argued </a:t>
            </a:r>
            <a:r>
              <a:rPr sz="2200" spc="-4" dirty="0">
                <a:latin typeface="Arial" panose="020B0604020202020204" pitchFamily="34" charset="0"/>
                <a:cs typeface="Arial" panose="020B0604020202020204" pitchFamily="34" charset="0"/>
              </a:rPr>
              <a:t>this “next sentence prediction” </a:t>
            </a:r>
            <a:r>
              <a:rPr sz="2200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sz="2200" spc="-4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sz="2200" spc="-2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9" dirty="0">
                <a:latin typeface="Arial" panose="020B0604020202020204" pitchFamily="34" charset="0"/>
                <a:cs typeface="Arial" panose="020B0604020202020204" pitchFamily="34" charset="0"/>
              </a:rPr>
              <a:t>necessary.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21137" y="6861547"/>
            <a:ext cx="2723626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485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Devlin et </a:t>
            </a:r>
            <a:r>
              <a:rPr sz="1485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 </a:t>
            </a:r>
            <a:r>
              <a:rPr sz="1485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485" spc="-4" dirty="0">
                <a:solidFill>
                  <a:srgbClr val="175E53"/>
                </a:solidFill>
                <a:latin typeface="Calibri"/>
                <a:cs typeface="Calibri"/>
              </a:rPr>
              <a:t>, </a:t>
            </a:r>
            <a:r>
              <a:rPr sz="1485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Liu et al.,</a:t>
            </a:r>
            <a:r>
              <a:rPr sz="1485" u="sng" spc="9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485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2019</a:t>
            </a:r>
            <a:r>
              <a:rPr sz="1485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72391" y="2735338"/>
            <a:ext cx="6931276" cy="20114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6E220F-16D9-49CF-B628-3210B8E68125}"/>
              </a:ext>
            </a:extLst>
          </p:cNvPr>
          <p:cNvSpPr txBox="1"/>
          <p:nvPr/>
        </p:nvSpPr>
        <p:spPr>
          <a:xfrm>
            <a:off x="0" y="7353401"/>
            <a:ext cx="1993944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Adapted from John Hewitt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9C05D1E-F45C-4EEA-9172-B7AA7D279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1083374"/>
          </a:xfrm>
        </p:spPr>
        <p:txBody>
          <a:bodyPr/>
          <a:lstStyle/>
          <a:p>
            <a:r>
              <a:rPr lang="en-US" sz="3520" dirty="0">
                <a:latin typeface="Calibri"/>
                <a:cs typeface="Calibri"/>
              </a:rPr>
              <a:t>BERT: </a:t>
            </a:r>
            <a:r>
              <a:rPr lang="en-US" sz="3520" spc="-4" dirty="0">
                <a:latin typeface="Calibri"/>
                <a:cs typeface="Calibri"/>
              </a:rPr>
              <a:t>Bidirectional Encoder Representations from</a:t>
            </a:r>
            <a:r>
              <a:rPr lang="en-US" sz="3520" spc="50" dirty="0">
                <a:latin typeface="Calibri"/>
                <a:cs typeface="Calibri"/>
              </a:rPr>
              <a:t> </a:t>
            </a:r>
            <a:r>
              <a:rPr lang="en-US" sz="3520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49977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93051FD-93FF-46A2-AC17-882DD9EE7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1083374"/>
          </a:xfrm>
        </p:spPr>
        <p:txBody>
          <a:bodyPr/>
          <a:lstStyle/>
          <a:p>
            <a:r>
              <a:rPr lang="en-US" sz="3520" dirty="0">
                <a:latin typeface="Calibri"/>
                <a:cs typeface="Calibri"/>
              </a:rPr>
              <a:t>BERT: </a:t>
            </a:r>
            <a:r>
              <a:rPr lang="en-US" sz="3520" spc="-4" dirty="0">
                <a:latin typeface="Calibri"/>
                <a:cs typeface="Calibri"/>
              </a:rPr>
              <a:t>Bidirectional Encoder Representations from</a:t>
            </a:r>
            <a:r>
              <a:rPr lang="en-US" sz="3520" spc="50" dirty="0">
                <a:latin typeface="Calibri"/>
                <a:cs typeface="Calibri"/>
              </a:rPr>
              <a:t> </a:t>
            </a:r>
            <a:r>
              <a:rPr lang="en-US" sz="3520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  <p:sp>
        <p:nvSpPr>
          <p:cNvPr id="5" name="object 5"/>
          <p:cNvSpPr txBox="1"/>
          <p:nvPr/>
        </p:nvSpPr>
        <p:spPr>
          <a:xfrm>
            <a:off x="7945927" y="6473430"/>
            <a:ext cx="1513999" cy="194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78">
              <a:lnSpc>
                <a:spcPts val="1494"/>
              </a:lnSpc>
            </a:pPr>
            <a:r>
              <a:rPr sz="1485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485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Devlin et </a:t>
            </a:r>
            <a:r>
              <a:rPr sz="1485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485" u="sng" spc="-37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485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485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0158" y="1954023"/>
            <a:ext cx="9532513" cy="5395420"/>
          </a:xfrm>
          <a:prstGeom prst="rect">
            <a:avLst/>
          </a:prstGeom>
        </p:spPr>
        <p:txBody>
          <a:bodyPr vert="horz" wrap="square" lIns="0" tIns="68104" rIns="0" bIns="0" rtlCol="0">
            <a:spAutoFit/>
          </a:bodyPr>
          <a:lstStyle/>
          <a:p>
            <a:pPr marL="10478">
              <a:spcBef>
                <a:spcPts val="537"/>
              </a:spcBef>
            </a:pPr>
            <a:r>
              <a:rPr sz="2200" spc="-4" dirty="0">
                <a:latin typeface="Calibri"/>
                <a:cs typeface="Calibri"/>
              </a:rPr>
              <a:t>Details </a:t>
            </a:r>
            <a:r>
              <a:rPr sz="2200" dirty="0">
                <a:latin typeface="Calibri"/>
                <a:cs typeface="Calibri"/>
              </a:rPr>
              <a:t>about</a:t>
            </a:r>
            <a:r>
              <a:rPr sz="2200" spc="-9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BERT</a:t>
            </a:r>
          </a:p>
          <a:p>
            <a:pPr marL="293370" indent="-282893">
              <a:spcBef>
                <a:spcPts val="454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2200" spc="-4" dirty="0">
                <a:latin typeface="Calibri"/>
                <a:cs typeface="Calibri"/>
              </a:rPr>
              <a:t>Two models </a:t>
            </a:r>
            <a:r>
              <a:rPr sz="2200" dirty="0">
                <a:latin typeface="Calibri"/>
                <a:cs typeface="Calibri"/>
              </a:rPr>
              <a:t>were</a:t>
            </a:r>
            <a:r>
              <a:rPr sz="2200" spc="17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released:</a:t>
            </a:r>
          </a:p>
          <a:p>
            <a:pPr marL="576263" lvl="1" indent="-189119">
              <a:spcBef>
                <a:spcPts val="433"/>
              </a:spcBef>
              <a:buClr>
                <a:srgbClr val="007B92"/>
              </a:buClr>
              <a:buFont typeface="Times New Roman"/>
              <a:buChar char="•"/>
              <a:tabLst>
                <a:tab pos="575739" algn="l"/>
                <a:tab pos="576263" algn="l"/>
              </a:tabLst>
            </a:pPr>
            <a:r>
              <a:rPr sz="2207" spc="-4" dirty="0">
                <a:latin typeface="Calibri"/>
                <a:cs typeface="Calibri"/>
              </a:rPr>
              <a:t>BERT-base: </a:t>
            </a:r>
            <a:r>
              <a:rPr sz="2207" dirty="0">
                <a:latin typeface="Calibri"/>
                <a:cs typeface="Calibri"/>
              </a:rPr>
              <a:t>12 </a:t>
            </a:r>
            <a:r>
              <a:rPr sz="2207" spc="-4" dirty="0">
                <a:latin typeface="Calibri"/>
                <a:cs typeface="Calibri"/>
              </a:rPr>
              <a:t>layers, </a:t>
            </a:r>
            <a:r>
              <a:rPr sz="2207" dirty="0">
                <a:latin typeface="Calibri"/>
                <a:cs typeface="Calibri"/>
              </a:rPr>
              <a:t>768-dim </a:t>
            </a:r>
            <a:r>
              <a:rPr sz="2207" spc="-4" dirty="0">
                <a:latin typeface="Calibri"/>
                <a:cs typeface="Calibri"/>
              </a:rPr>
              <a:t>hidden states, </a:t>
            </a:r>
            <a:r>
              <a:rPr sz="2207" dirty="0">
                <a:latin typeface="Calibri"/>
                <a:cs typeface="Calibri"/>
              </a:rPr>
              <a:t>12 attention </a:t>
            </a:r>
            <a:r>
              <a:rPr sz="2207" spc="-4" dirty="0">
                <a:latin typeface="Calibri"/>
                <a:cs typeface="Calibri"/>
              </a:rPr>
              <a:t>heads, </a:t>
            </a:r>
            <a:r>
              <a:rPr sz="2207" dirty="0">
                <a:latin typeface="Calibri"/>
                <a:cs typeface="Calibri"/>
              </a:rPr>
              <a:t>110 </a:t>
            </a:r>
            <a:r>
              <a:rPr sz="2207" spc="-4" dirty="0">
                <a:latin typeface="Calibri"/>
                <a:cs typeface="Calibri"/>
              </a:rPr>
              <a:t>million</a:t>
            </a:r>
            <a:r>
              <a:rPr sz="2207" spc="-17" dirty="0">
                <a:latin typeface="Calibri"/>
                <a:cs typeface="Calibri"/>
              </a:rPr>
              <a:t> </a:t>
            </a:r>
            <a:r>
              <a:rPr sz="2207" spc="-4" dirty="0">
                <a:latin typeface="Calibri"/>
                <a:cs typeface="Calibri"/>
              </a:rPr>
              <a:t>params.</a:t>
            </a:r>
            <a:endParaRPr sz="2207" dirty="0">
              <a:latin typeface="Calibri"/>
              <a:cs typeface="Calibri"/>
            </a:endParaRPr>
          </a:p>
          <a:p>
            <a:pPr marL="576263" lvl="1" indent="-189119">
              <a:spcBef>
                <a:spcPts val="420"/>
              </a:spcBef>
              <a:buClr>
                <a:srgbClr val="007B92"/>
              </a:buClr>
              <a:buFont typeface="Times New Roman"/>
              <a:buChar char="•"/>
              <a:tabLst>
                <a:tab pos="575739" algn="l"/>
                <a:tab pos="576263" algn="l"/>
              </a:tabLst>
            </a:pPr>
            <a:r>
              <a:rPr sz="2207" spc="-4" dirty="0">
                <a:latin typeface="Calibri"/>
                <a:cs typeface="Calibri"/>
              </a:rPr>
              <a:t>BERT-large: </a:t>
            </a:r>
            <a:r>
              <a:rPr sz="2207" dirty="0">
                <a:latin typeface="Calibri"/>
                <a:cs typeface="Calibri"/>
              </a:rPr>
              <a:t>24 </a:t>
            </a:r>
            <a:r>
              <a:rPr sz="2207" spc="-4" dirty="0">
                <a:latin typeface="Calibri"/>
                <a:cs typeface="Calibri"/>
              </a:rPr>
              <a:t>layers, </a:t>
            </a:r>
            <a:r>
              <a:rPr sz="2207" dirty="0">
                <a:latin typeface="Calibri"/>
                <a:cs typeface="Calibri"/>
              </a:rPr>
              <a:t>1024-dim </a:t>
            </a:r>
            <a:r>
              <a:rPr sz="2207" spc="-4" dirty="0">
                <a:latin typeface="Calibri"/>
                <a:cs typeface="Calibri"/>
              </a:rPr>
              <a:t>hidden states, </a:t>
            </a:r>
            <a:r>
              <a:rPr sz="2207" dirty="0">
                <a:latin typeface="Calibri"/>
                <a:cs typeface="Calibri"/>
              </a:rPr>
              <a:t>16 attention </a:t>
            </a:r>
            <a:r>
              <a:rPr sz="2207" spc="-4" dirty="0">
                <a:latin typeface="Calibri"/>
                <a:cs typeface="Calibri"/>
              </a:rPr>
              <a:t>heads, </a:t>
            </a:r>
            <a:r>
              <a:rPr sz="2207" dirty="0">
                <a:latin typeface="Calibri"/>
                <a:cs typeface="Calibri"/>
              </a:rPr>
              <a:t>340 </a:t>
            </a:r>
            <a:r>
              <a:rPr sz="2207" spc="-4" dirty="0">
                <a:latin typeface="Calibri"/>
                <a:cs typeface="Calibri"/>
              </a:rPr>
              <a:t>million</a:t>
            </a:r>
            <a:r>
              <a:rPr sz="2207" spc="9" dirty="0">
                <a:latin typeface="Calibri"/>
                <a:cs typeface="Calibri"/>
              </a:rPr>
              <a:t> </a:t>
            </a:r>
            <a:r>
              <a:rPr sz="2207" spc="-4" dirty="0">
                <a:latin typeface="Calibri"/>
                <a:cs typeface="Calibri"/>
              </a:rPr>
              <a:t>params.</a:t>
            </a:r>
            <a:endParaRPr sz="2207" dirty="0">
              <a:latin typeface="Calibri"/>
              <a:cs typeface="Calibri"/>
            </a:endParaRPr>
          </a:p>
          <a:p>
            <a:pPr marL="293370" indent="-282893">
              <a:spcBef>
                <a:spcPts val="438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2200" spc="-4" dirty="0">
                <a:latin typeface="Calibri"/>
                <a:cs typeface="Calibri"/>
              </a:rPr>
              <a:t>Trained</a:t>
            </a:r>
            <a:r>
              <a:rPr sz="2200" spc="-9" dirty="0">
                <a:latin typeface="Calibri"/>
                <a:cs typeface="Calibri"/>
              </a:rPr>
              <a:t> </a:t>
            </a:r>
            <a:r>
              <a:rPr sz="2200" spc="-4" dirty="0">
                <a:latin typeface="Calibri"/>
                <a:cs typeface="Calibri"/>
              </a:rPr>
              <a:t>on:</a:t>
            </a:r>
            <a:endParaRPr sz="2200" dirty="0">
              <a:latin typeface="Calibri"/>
              <a:cs typeface="Calibri"/>
            </a:endParaRPr>
          </a:p>
          <a:p>
            <a:pPr marL="576263" lvl="1" indent="-189119">
              <a:spcBef>
                <a:spcPts val="433"/>
              </a:spcBef>
              <a:buClr>
                <a:srgbClr val="007B92"/>
              </a:buClr>
              <a:buFont typeface="Times New Roman"/>
              <a:buChar char="•"/>
              <a:tabLst>
                <a:tab pos="575739" algn="l"/>
                <a:tab pos="576263" algn="l"/>
              </a:tabLst>
            </a:pPr>
            <a:r>
              <a:rPr sz="2207" dirty="0">
                <a:latin typeface="Calibri"/>
                <a:cs typeface="Calibri"/>
              </a:rPr>
              <a:t>BooksCorpus </a:t>
            </a:r>
            <a:r>
              <a:rPr sz="2207" spc="-4" dirty="0">
                <a:latin typeface="Calibri"/>
                <a:cs typeface="Calibri"/>
              </a:rPr>
              <a:t>(800 million</a:t>
            </a:r>
            <a:r>
              <a:rPr sz="2207" spc="25" dirty="0">
                <a:latin typeface="Calibri"/>
                <a:cs typeface="Calibri"/>
              </a:rPr>
              <a:t> </a:t>
            </a:r>
            <a:r>
              <a:rPr sz="2207" spc="-4" dirty="0">
                <a:latin typeface="Calibri"/>
                <a:cs typeface="Calibri"/>
              </a:rPr>
              <a:t>words)</a:t>
            </a:r>
            <a:endParaRPr sz="2207" dirty="0">
              <a:latin typeface="Calibri"/>
              <a:cs typeface="Calibri"/>
            </a:endParaRPr>
          </a:p>
          <a:p>
            <a:pPr marL="576263" lvl="1" indent="-189119">
              <a:spcBef>
                <a:spcPts val="417"/>
              </a:spcBef>
              <a:buClr>
                <a:srgbClr val="007B92"/>
              </a:buClr>
              <a:buFont typeface="Times New Roman"/>
              <a:buChar char="•"/>
              <a:tabLst>
                <a:tab pos="575739" algn="l"/>
                <a:tab pos="576263" algn="l"/>
              </a:tabLst>
            </a:pPr>
            <a:r>
              <a:rPr sz="2207" spc="-4" dirty="0">
                <a:latin typeface="Calibri"/>
                <a:cs typeface="Calibri"/>
              </a:rPr>
              <a:t>English </a:t>
            </a:r>
            <a:r>
              <a:rPr sz="2207" dirty="0">
                <a:latin typeface="Calibri"/>
                <a:cs typeface="Calibri"/>
              </a:rPr>
              <a:t>Wikipedia (2,500 </a:t>
            </a:r>
            <a:r>
              <a:rPr sz="2207" spc="-4" dirty="0">
                <a:latin typeface="Calibri"/>
                <a:cs typeface="Calibri"/>
              </a:rPr>
              <a:t>million</a:t>
            </a:r>
            <a:r>
              <a:rPr sz="2207" spc="17" dirty="0">
                <a:latin typeface="Calibri"/>
                <a:cs typeface="Calibri"/>
              </a:rPr>
              <a:t> </a:t>
            </a:r>
            <a:r>
              <a:rPr sz="2207" dirty="0">
                <a:latin typeface="Calibri"/>
                <a:cs typeface="Calibri"/>
              </a:rPr>
              <a:t>words)</a:t>
            </a:r>
          </a:p>
          <a:p>
            <a:pPr marL="293370" indent="-282893">
              <a:spcBef>
                <a:spcPts val="438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2200" dirty="0">
                <a:latin typeface="Calibri"/>
                <a:cs typeface="Calibri"/>
              </a:rPr>
              <a:t>Pretraining </a:t>
            </a:r>
            <a:r>
              <a:rPr sz="2200" spc="-4" dirty="0">
                <a:latin typeface="Calibri"/>
                <a:cs typeface="Calibri"/>
              </a:rPr>
              <a:t>is </a:t>
            </a:r>
            <a:r>
              <a:rPr sz="2200" dirty="0">
                <a:latin typeface="Calibri"/>
                <a:cs typeface="Calibri"/>
              </a:rPr>
              <a:t>expensive and impractical </a:t>
            </a:r>
            <a:r>
              <a:rPr sz="2200" spc="-4" dirty="0">
                <a:latin typeface="Calibri"/>
                <a:cs typeface="Calibri"/>
              </a:rPr>
              <a:t>on </a:t>
            </a:r>
            <a:r>
              <a:rPr sz="2200" dirty="0">
                <a:latin typeface="Calibri"/>
                <a:cs typeface="Calibri"/>
              </a:rPr>
              <a:t>a </a:t>
            </a:r>
            <a:r>
              <a:rPr sz="2200" spc="-4" dirty="0">
                <a:latin typeface="Calibri"/>
                <a:cs typeface="Calibri"/>
              </a:rPr>
              <a:t>single GPU.</a:t>
            </a:r>
            <a:endParaRPr sz="2200" dirty="0">
              <a:latin typeface="Calibri"/>
              <a:cs typeface="Calibri"/>
            </a:endParaRPr>
          </a:p>
          <a:p>
            <a:pPr marL="576263" lvl="1" indent="-189119">
              <a:spcBef>
                <a:spcPts val="433"/>
              </a:spcBef>
              <a:buClr>
                <a:srgbClr val="007B92"/>
              </a:buClr>
              <a:buFont typeface="Times New Roman"/>
              <a:buChar char="•"/>
              <a:tabLst>
                <a:tab pos="575739" algn="l"/>
                <a:tab pos="576263" algn="l"/>
              </a:tabLst>
            </a:pPr>
            <a:r>
              <a:rPr sz="2207" dirty="0">
                <a:latin typeface="Calibri"/>
                <a:cs typeface="Calibri"/>
              </a:rPr>
              <a:t>BERT was pretrained with 64 </a:t>
            </a:r>
            <a:r>
              <a:rPr sz="2207" spc="-4" dirty="0">
                <a:latin typeface="Calibri"/>
                <a:cs typeface="Calibri"/>
              </a:rPr>
              <a:t>TPU </a:t>
            </a:r>
            <a:r>
              <a:rPr sz="2207" dirty="0">
                <a:latin typeface="Calibri"/>
                <a:cs typeface="Calibri"/>
              </a:rPr>
              <a:t>chips </a:t>
            </a:r>
            <a:r>
              <a:rPr sz="2207" spc="-4" dirty="0">
                <a:latin typeface="Calibri"/>
                <a:cs typeface="Calibri"/>
              </a:rPr>
              <a:t>for </a:t>
            </a:r>
            <a:r>
              <a:rPr sz="2207" dirty="0">
                <a:latin typeface="Calibri"/>
                <a:cs typeface="Calibri"/>
              </a:rPr>
              <a:t>a total </a:t>
            </a:r>
            <a:r>
              <a:rPr sz="2207" spc="-4" dirty="0">
                <a:latin typeface="Calibri"/>
                <a:cs typeface="Calibri"/>
              </a:rPr>
              <a:t>of </a:t>
            </a:r>
            <a:r>
              <a:rPr sz="2207" dirty="0">
                <a:latin typeface="Calibri"/>
                <a:cs typeface="Calibri"/>
              </a:rPr>
              <a:t>4</a:t>
            </a:r>
            <a:r>
              <a:rPr sz="2207" spc="-12" dirty="0">
                <a:latin typeface="Calibri"/>
                <a:cs typeface="Calibri"/>
              </a:rPr>
              <a:t> </a:t>
            </a:r>
            <a:r>
              <a:rPr sz="2207" dirty="0">
                <a:latin typeface="Calibri"/>
                <a:cs typeface="Calibri"/>
              </a:rPr>
              <a:t>days.</a:t>
            </a:r>
          </a:p>
          <a:p>
            <a:pPr marL="576263" lvl="1" indent="-189119">
              <a:spcBef>
                <a:spcPts val="417"/>
              </a:spcBef>
              <a:buClr>
                <a:srgbClr val="007B92"/>
              </a:buClr>
              <a:buFont typeface="Times New Roman"/>
              <a:buChar char="•"/>
              <a:tabLst>
                <a:tab pos="575739" algn="l"/>
                <a:tab pos="576263" algn="l"/>
              </a:tabLst>
            </a:pPr>
            <a:r>
              <a:rPr sz="2207" spc="-4" dirty="0">
                <a:latin typeface="Calibri"/>
                <a:cs typeface="Calibri"/>
              </a:rPr>
              <a:t>(TPUs </a:t>
            </a:r>
            <a:r>
              <a:rPr sz="2207" dirty="0">
                <a:latin typeface="Calibri"/>
                <a:cs typeface="Calibri"/>
              </a:rPr>
              <a:t>are </a:t>
            </a:r>
            <a:r>
              <a:rPr sz="2207" spc="-4" dirty="0">
                <a:latin typeface="Calibri"/>
                <a:cs typeface="Calibri"/>
              </a:rPr>
              <a:t>special </a:t>
            </a:r>
            <a:r>
              <a:rPr sz="2207" dirty="0">
                <a:latin typeface="Calibri"/>
                <a:cs typeface="Calibri"/>
              </a:rPr>
              <a:t>tensor </a:t>
            </a:r>
            <a:r>
              <a:rPr sz="2207" spc="-4" dirty="0">
                <a:latin typeface="Calibri"/>
                <a:cs typeface="Calibri"/>
              </a:rPr>
              <a:t>operation </a:t>
            </a:r>
            <a:r>
              <a:rPr sz="2207" dirty="0">
                <a:latin typeface="Calibri"/>
                <a:cs typeface="Calibri"/>
              </a:rPr>
              <a:t>acceleration</a:t>
            </a:r>
            <a:r>
              <a:rPr sz="2207" spc="62" dirty="0">
                <a:latin typeface="Calibri"/>
                <a:cs typeface="Calibri"/>
              </a:rPr>
              <a:t> </a:t>
            </a:r>
            <a:r>
              <a:rPr sz="2207" dirty="0">
                <a:latin typeface="Calibri"/>
                <a:cs typeface="Calibri"/>
              </a:rPr>
              <a:t>hardware)</a:t>
            </a:r>
          </a:p>
          <a:p>
            <a:pPr marL="293370" indent="-282893">
              <a:spcBef>
                <a:spcPts val="441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2200" spc="-4" dirty="0">
                <a:latin typeface="Calibri"/>
                <a:cs typeface="Calibri"/>
              </a:rPr>
              <a:t>Finetuning </a:t>
            </a:r>
            <a:r>
              <a:rPr sz="2200" dirty="0">
                <a:latin typeface="Calibri"/>
                <a:cs typeface="Calibri"/>
              </a:rPr>
              <a:t>is practical and </a:t>
            </a:r>
            <a:r>
              <a:rPr sz="2200" spc="-4" dirty="0">
                <a:latin typeface="Calibri"/>
                <a:cs typeface="Calibri"/>
              </a:rPr>
              <a:t>common on </a:t>
            </a:r>
            <a:r>
              <a:rPr sz="2200" dirty="0">
                <a:latin typeface="Calibri"/>
                <a:cs typeface="Calibri"/>
              </a:rPr>
              <a:t>a </a:t>
            </a:r>
            <a:r>
              <a:rPr sz="2200" spc="-4" dirty="0">
                <a:latin typeface="Calibri"/>
                <a:cs typeface="Calibri"/>
              </a:rPr>
              <a:t>single</a:t>
            </a:r>
            <a:r>
              <a:rPr sz="2200" spc="37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GPU</a:t>
            </a:r>
          </a:p>
          <a:p>
            <a:pPr marL="576263" lvl="1" indent="-189119">
              <a:spcBef>
                <a:spcPts val="433"/>
              </a:spcBef>
              <a:buClr>
                <a:srgbClr val="007B92"/>
              </a:buClr>
              <a:buFont typeface="Times New Roman"/>
              <a:buChar char="•"/>
              <a:tabLst>
                <a:tab pos="575739" algn="l"/>
                <a:tab pos="576263" algn="l"/>
              </a:tabLst>
            </a:pPr>
            <a:r>
              <a:rPr sz="2207" spc="-4" dirty="0">
                <a:latin typeface="Calibri"/>
                <a:cs typeface="Calibri"/>
              </a:rPr>
              <a:t>“Pretrain once, finetune </a:t>
            </a:r>
            <a:r>
              <a:rPr sz="2207" dirty="0">
                <a:latin typeface="Calibri"/>
                <a:cs typeface="Calibri"/>
              </a:rPr>
              <a:t>many</a:t>
            </a:r>
            <a:r>
              <a:rPr sz="2207" spc="9" dirty="0">
                <a:latin typeface="Calibri"/>
                <a:cs typeface="Calibri"/>
              </a:rPr>
              <a:t> </a:t>
            </a:r>
            <a:r>
              <a:rPr sz="2207" dirty="0">
                <a:latin typeface="Calibri"/>
                <a:cs typeface="Calibri"/>
              </a:rPr>
              <a:t>times.”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17BFD8-B731-4FFE-B990-3742E21C6A64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72277594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00157" y="2011357"/>
            <a:ext cx="8465820" cy="688217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 marR="4191">
              <a:spcBef>
                <a:spcPts val="87"/>
              </a:spcBef>
            </a:pPr>
            <a:r>
              <a:rPr sz="2200" dirty="0">
                <a:latin typeface="Calibri"/>
                <a:cs typeface="Calibri"/>
              </a:rPr>
              <a:t>BERT was massively </a:t>
            </a:r>
            <a:r>
              <a:rPr sz="2200" spc="-4" dirty="0">
                <a:latin typeface="Calibri"/>
                <a:cs typeface="Calibri"/>
              </a:rPr>
              <a:t>popular </a:t>
            </a:r>
            <a:r>
              <a:rPr sz="2200" dirty="0">
                <a:latin typeface="Calibri"/>
                <a:cs typeface="Calibri"/>
              </a:rPr>
              <a:t>and hugely versatile; finetuning </a:t>
            </a:r>
            <a:r>
              <a:rPr sz="2200" spc="-4" dirty="0">
                <a:latin typeface="Calibri"/>
                <a:cs typeface="Calibri"/>
              </a:rPr>
              <a:t>BERT </a:t>
            </a:r>
            <a:r>
              <a:rPr sz="2200" dirty="0">
                <a:latin typeface="Calibri"/>
                <a:cs typeface="Calibri"/>
              </a:rPr>
              <a:t>led to new </a:t>
            </a:r>
            <a:r>
              <a:rPr sz="2200" spc="-9" dirty="0">
                <a:latin typeface="Calibri"/>
                <a:cs typeface="Calibri"/>
              </a:rPr>
              <a:t>state-of-  </a:t>
            </a:r>
            <a:r>
              <a:rPr sz="2200" dirty="0">
                <a:latin typeface="Calibri"/>
                <a:cs typeface="Calibri"/>
              </a:rPr>
              <a:t>the-art results </a:t>
            </a:r>
            <a:r>
              <a:rPr sz="2200" spc="-4" dirty="0">
                <a:latin typeface="Calibri"/>
                <a:cs typeface="Calibri"/>
              </a:rPr>
              <a:t>on </a:t>
            </a:r>
            <a:r>
              <a:rPr sz="2200" dirty="0">
                <a:latin typeface="Calibri"/>
                <a:cs typeface="Calibri"/>
              </a:rPr>
              <a:t>a </a:t>
            </a:r>
            <a:r>
              <a:rPr sz="2200" spc="-4" dirty="0">
                <a:latin typeface="Calibri"/>
                <a:cs typeface="Calibri"/>
              </a:rPr>
              <a:t>broad </a:t>
            </a:r>
            <a:r>
              <a:rPr sz="2200" dirty="0">
                <a:latin typeface="Calibri"/>
                <a:cs typeface="Calibri"/>
              </a:rPr>
              <a:t>range </a:t>
            </a:r>
            <a:r>
              <a:rPr sz="2200" spc="-4" dirty="0">
                <a:latin typeface="Calibri"/>
                <a:cs typeface="Calibri"/>
              </a:rPr>
              <a:t>of tasks.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45887" y="2844737"/>
            <a:ext cx="5092485" cy="2388619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R="56055" indent="502920">
              <a:buFont typeface="Arial" panose="020B0604020202020204" pitchFamily="34" charset="0"/>
              <a:buChar char="•"/>
            </a:pPr>
            <a:r>
              <a:rPr sz="2207" b="1" spc="-4" dirty="0">
                <a:latin typeface="Calibri"/>
                <a:cs typeface="Calibri"/>
              </a:rPr>
              <a:t>CoLA</a:t>
            </a:r>
            <a:r>
              <a:rPr sz="2207" spc="-4" dirty="0">
                <a:latin typeface="Calibri"/>
                <a:cs typeface="Calibri"/>
              </a:rPr>
              <a:t>: </a:t>
            </a:r>
            <a:r>
              <a:rPr sz="2207" dirty="0">
                <a:latin typeface="Calibri"/>
                <a:cs typeface="Calibri"/>
              </a:rPr>
              <a:t>corpus </a:t>
            </a:r>
            <a:r>
              <a:rPr sz="2207" spc="-4" dirty="0">
                <a:latin typeface="Calibri"/>
                <a:cs typeface="Calibri"/>
              </a:rPr>
              <a:t>of linguistic </a:t>
            </a:r>
            <a:r>
              <a:rPr sz="2207" dirty="0">
                <a:latin typeface="Calibri"/>
                <a:cs typeface="Calibri"/>
              </a:rPr>
              <a:t>acceptability (detect  whether </a:t>
            </a:r>
            <a:r>
              <a:rPr sz="2207" spc="-4" dirty="0">
                <a:latin typeface="Calibri"/>
                <a:cs typeface="Calibri"/>
              </a:rPr>
              <a:t>sentences </a:t>
            </a:r>
            <a:r>
              <a:rPr sz="2207" dirty="0">
                <a:latin typeface="Calibri"/>
                <a:cs typeface="Calibri"/>
              </a:rPr>
              <a:t>are</a:t>
            </a:r>
            <a:r>
              <a:rPr sz="2207" spc="-4" dirty="0">
                <a:latin typeface="Calibri"/>
                <a:cs typeface="Calibri"/>
              </a:rPr>
              <a:t> </a:t>
            </a:r>
            <a:r>
              <a:rPr sz="2207" dirty="0">
                <a:latin typeface="Calibri"/>
                <a:cs typeface="Calibri"/>
              </a:rPr>
              <a:t>grammatical.)</a:t>
            </a:r>
          </a:p>
          <a:p>
            <a:pPr indent="502920">
              <a:buFont typeface="Arial" panose="020B0604020202020204" pitchFamily="34" charset="0"/>
              <a:buChar char="•"/>
            </a:pPr>
            <a:r>
              <a:rPr sz="2207" b="1" dirty="0">
                <a:latin typeface="Calibri"/>
                <a:cs typeface="Calibri"/>
              </a:rPr>
              <a:t>STS-B</a:t>
            </a:r>
            <a:r>
              <a:rPr sz="2207" dirty="0">
                <a:latin typeface="Calibri"/>
                <a:cs typeface="Calibri"/>
              </a:rPr>
              <a:t>: </a:t>
            </a:r>
            <a:r>
              <a:rPr sz="2207" spc="-4" dirty="0">
                <a:latin typeface="Calibri"/>
                <a:cs typeface="Calibri"/>
              </a:rPr>
              <a:t>semantic </a:t>
            </a:r>
            <a:r>
              <a:rPr sz="2207" dirty="0">
                <a:latin typeface="Calibri"/>
                <a:cs typeface="Calibri"/>
              </a:rPr>
              <a:t>textual</a:t>
            </a:r>
            <a:r>
              <a:rPr sz="2207" spc="4" dirty="0">
                <a:latin typeface="Calibri"/>
                <a:cs typeface="Calibri"/>
              </a:rPr>
              <a:t> </a:t>
            </a:r>
            <a:r>
              <a:rPr sz="2207" spc="-4" dirty="0">
                <a:latin typeface="Calibri"/>
                <a:cs typeface="Calibri"/>
              </a:rPr>
              <a:t>similarity</a:t>
            </a:r>
            <a:endParaRPr sz="2207" dirty="0">
              <a:latin typeface="Calibri"/>
              <a:cs typeface="Calibri"/>
            </a:endParaRPr>
          </a:p>
          <a:p>
            <a:pPr indent="502920"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2207" b="1" dirty="0">
                <a:latin typeface="Calibri"/>
                <a:cs typeface="Calibri"/>
              </a:rPr>
              <a:t>MRPC</a:t>
            </a:r>
            <a:r>
              <a:rPr sz="2207" dirty="0">
                <a:latin typeface="Calibri"/>
                <a:cs typeface="Calibri"/>
              </a:rPr>
              <a:t>: </a:t>
            </a:r>
            <a:r>
              <a:rPr sz="2207" spc="-4" dirty="0">
                <a:latin typeface="Calibri"/>
                <a:cs typeface="Calibri"/>
              </a:rPr>
              <a:t>microsoft paraphrase</a:t>
            </a:r>
            <a:r>
              <a:rPr sz="2207" spc="4" dirty="0">
                <a:latin typeface="Calibri"/>
                <a:cs typeface="Calibri"/>
              </a:rPr>
              <a:t> </a:t>
            </a:r>
            <a:r>
              <a:rPr sz="2207" dirty="0">
                <a:latin typeface="Calibri"/>
                <a:cs typeface="Calibri"/>
              </a:rPr>
              <a:t>corpus</a:t>
            </a:r>
          </a:p>
          <a:p>
            <a:pPr indent="502920"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2207" b="1" dirty="0">
                <a:latin typeface="Calibri"/>
                <a:cs typeface="Calibri"/>
              </a:rPr>
              <a:t>RTE</a:t>
            </a:r>
            <a:r>
              <a:rPr sz="2207" dirty="0">
                <a:latin typeface="Calibri"/>
                <a:cs typeface="Calibri"/>
              </a:rPr>
              <a:t>: </a:t>
            </a:r>
            <a:r>
              <a:rPr sz="2207" spc="-4" dirty="0">
                <a:latin typeface="Calibri"/>
                <a:cs typeface="Calibri"/>
              </a:rPr>
              <a:t>small </a:t>
            </a:r>
            <a:r>
              <a:rPr sz="2207" dirty="0">
                <a:latin typeface="Calibri"/>
                <a:cs typeface="Calibri"/>
              </a:rPr>
              <a:t>natural language inference</a:t>
            </a:r>
            <a:r>
              <a:rPr sz="2207" spc="-17" dirty="0">
                <a:latin typeface="Calibri"/>
                <a:cs typeface="Calibri"/>
              </a:rPr>
              <a:t> </a:t>
            </a:r>
            <a:r>
              <a:rPr sz="2207" dirty="0">
                <a:latin typeface="Calibri"/>
                <a:cs typeface="Calibri"/>
              </a:rPr>
              <a:t>corpus</a:t>
            </a:r>
          </a:p>
        </p:txBody>
      </p:sp>
      <p:sp>
        <p:nvSpPr>
          <p:cNvPr id="7" name="object 7"/>
          <p:cNvSpPr/>
          <p:nvPr/>
        </p:nvSpPr>
        <p:spPr>
          <a:xfrm>
            <a:off x="567052" y="5067057"/>
            <a:ext cx="8924296" cy="18004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5FCF5FA-52C7-49D0-A7E7-EFA54488D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1083374"/>
          </a:xfrm>
        </p:spPr>
        <p:txBody>
          <a:bodyPr/>
          <a:lstStyle/>
          <a:p>
            <a:r>
              <a:rPr lang="en-US" sz="3520" dirty="0">
                <a:latin typeface="Calibri"/>
                <a:cs typeface="Calibri"/>
              </a:rPr>
              <a:t>BERT: </a:t>
            </a:r>
            <a:r>
              <a:rPr lang="en-US" sz="3520" spc="-4" dirty="0">
                <a:latin typeface="Calibri"/>
                <a:cs typeface="Calibri"/>
              </a:rPr>
              <a:t>Bidirectional Encoder Representations from</a:t>
            </a:r>
            <a:r>
              <a:rPr lang="en-US" sz="3520" spc="50" dirty="0">
                <a:latin typeface="Calibri"/>
                <a:cs typeface="Calibri"/>
              </a:rPr>
              <a:t> </a:t>
            </a:r>
            <a:r>
              <a:rPr lang="en-US" sz="3520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  <p:sp>
        <p:nvSpPr>
          <p:cNvPr id="9" name="object 9"/>
          <p:cNvSpPr txBox="1"/>
          <p:nvPr/>
        </p:nvSpPr>
        <p:spPr>
          <a:xfrm>
            <a:off x="7945927" y="7217333"/>
            <a:ext cx="1513999" cy="194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78">
              <a:lnSpc>
                <a:spcPts val="1494"/>
              </a:lnSpc>
            </a:pPr>
            <a:r>
              <a:rPr sz="1485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485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Devlin et </a:t>
            </a:r>
            <a:r>
              <a:rPr sz="1485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al.,</a:t>
            </a:r>
            <a:r>
              <a:rPr sz="1485" u="sng" spc="-37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485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sz="1485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DB1757-27F2-43DF-90C0-A2C8775F078A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77194FFC-C2D5-426F-BEFC-D3003B5BAF0F}"/>
              </a:ext>
            </a:extLst>
          </p:cNvPr>
          <p:cNvSpPr txBox="1"/>
          <p:nvPr/>
        </p:nvSpPr>
        <p:spPr>
          <a:xfrm>
            <a:off x="400157" y="2844738"/>
            <a:ext cx="4440365" cy="2202862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293370" indent="-282893">
              <a:spcBef>
                <a:spcPts val="87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2207" b="1" dirty="0">
                <a:latin typeface="Calibri"/>
                <a:cs typeface="Calibri"/>
              </a:rPr>
              <a:t>QQP: </a:t>
            </a:r>
            <a:r>
              <a:rPr sz="2207" dirty="0">
                <a:latin typeface="Calibri"/>
                <a:cs typeface="Calibri"/>
              </a:rPr>
              <a:t>Quora Question </a:t>
            </a:r>
            <a:r>
              <a:rPr sz="2207" spc="-4" dirty="0">
                <a:latin typeface="Calibri"/>
                <a:cs typeface="Calibri"/>
              </a:rPr>
              <a:t>Pairs </a:t>
            </a:r>
            <a:r>
              <a:rPr sz="2207" dirty="0">
                <a:latin typeface="Calibri"/>
                <a:cs typeface="Calibri"/>
              </a:rPr>
              <a:t>(detect paraphrase</a:t>
            </a:r>
            <a:r>
              <a:rPr sz="2207" spc="91" dirty="0">
                <a:latin typeface="Calibri"/>
                <a:cs typeface="Calibri"/>
              </a:rPr>
              <a:t> </a:t>
            </a:r>
            <a:r>
              <a:rPr sz="2207" spc="-4" dirty="0">
                <a:latin typeface="Calibri"/>
                <a:cs typeface="Calibri"/>
              </a:rPr>
              <a:t>questions)</a:t>
            </a:r>
            <a:endParaRPr sz="2207" dirty="0">
              <a:latin typeface="Calibri"/>
              <a:cs typeface="Calibri"/>
            </a:endParaRPr>
          </a:p>
          <a:p>
            <a:pPr marL="293370" indent="-282893">
              <a:spcBef>
                <a:spcPts val="392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2207" b="1" dirty="0">
                <a:latin typeface="Calibri"/>
                <a:cs typeface="Calibri"/>
              </a:rPr>
              <a:t>QNLI</a:t>
            </a:r>
            <a:r>
              <a:rPr sz="2207" dirty="0">
                <a:latin typeface="Calibri"/>
                <a:cs typeface="Calibri"/>
              </a:rPr>
              <a:t>: </a:t>
            </a:r>
            <a:r>
              <a:rPr sz="2207" spc="-4" dirty="0">
                <a:latin typeface="Calibri"/>
                <a:cs typeface="Calibri"/>
              </a:rPr>
              <a:t>natural </a:t>
            </a:r>
            <a:r>
              <a:rPr sz="2207" dirty="0">
                <a:latin typeface="Calibri"/>
                <a:cs typeface="Calibri"/>
              </a:rPr>
              <a:t>language inference </a:t>
            </a:r>
            <a:r>
              <a:rPr sz="2207" spc="-4" dirty="0">
                <a:latin typeface="Calibri"/>
                <a:cs typeface="Calibri"/>
              </a:rPr>
              <a:t>over </a:t>
            </a:r>
            <a:r>
              <a:rPr sz="2207" dirty="0">
                <a:latin typeface="Calibri"/>
                <a:cs typeface="Calibri"/>
              </a:rPr>
              <a:t>question</a:t>
            </a:r>
            <a:r>
              <a:rPr lang="en-US" sz="2207" dirty="0">
                <a:latin typeface="Calibri"/>
                <a:cs typeface="Calibri"/>
              </a:rPr>
              <a:t> answering data</a:t>
            </a:r>
            <a:r>
              <a:rPr sz="2207" spc="-281" dirty="0">
                <a:latin typeface="Calibri"/>
                <a:cs typeface="Calibri"/>
              </a:rPr>
              <a:t> </a:t>
            </a:r>
            <a:endParaRPr lang="en-US" sz="2207" spc="-281" dirty="0">
              <a:latin typeface="Calibri"/>
              <a:cs typeface="Calibri"/>
            </a:endParaRPr>
          </a:p>
          <a:p>
            <a:pPr marL="293370" indent="-282893">
              <a:spcBef>
                <a:spcPts val="392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lang="en-US" sz="2207" b="1" dirty="0">
                <a:latin typeface="Calibri"/>
                <a:cs typeface="Calibri"/>
              </a:rPr>
              <a:t>SST-2</a:t>
            </a:r>
            <a:r>
              <a:rPr lang="en-US" sz="2207" dirty="0">
                <a:latin typeface="Calibri"/>
                <a:cs typeface="Calibri"/>
              </a:rPr>
              <a:t>: </a:t>
            </a:r>
            <a:r>
              <a:rPr lang="en-US" sz="2207" spc="-4" dirty="0">
                <a:latin typeface="Calibri"/>
                <a:cs typeface="Calibri"/>
              </a:rPr>
              <a:t>sentiment</a:t>
            </a:r>
            <a:r>
              <a:rPr lang="en-US" sz="2207" spc="-33" dirty="0">
                <a:latin typeface="Calibri"/>
                <a:cs typeface="Calibri"/>
              </a:rPr>
              <a:t> </a:t>
            </a:r>
            <a:r>
              <a:rPr lang="en-US" sz="2207" dirty="0">
                <a:latin typeface="Calibri"/>
                <a:cs typeface="Calibri"/>
              </a:rPr>
              <a:t>analysis</a:t>
            </a:r>
          </a:p>
          <a:p>
            <a:pPr marL="293370" indent="-282893">
              <a:spcBef>
                <a:spcPts val="392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endParaRPr sz="2207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1336307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00158" y="2011357"/>
            <a:ext cx="8531304" cy="1398155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>
              <a:spcBef>
                <a:spcPts val="87"/>
              </a:spcBef>
              <a:tabLst>
                <a:tab pos="5660993" algn="l"/>
              </a:tabLst>
            </a:pPr>
            <a:r>
              <a:rPr sz="1898" spc="-4" dirty="0">
                <a:latin typeface="Calibri"/>
                <a:cs typeface="Calibri"/>
              </a:rPr>
              <a:t>You’ll see </a:t>
            </a:r>
            <a:r>
              <a:rPr sz="1898" dirty="0">
                <a:latin typeface="Calibri"/>
                <a:cs typeface="Calibri"/>
              </a:rPr>
              <a:t>a lot </a:t>
            </a:r>
            <a:r>
              <a:rPr sz="1898" spc="-4" dirty="0">
                <a:latin typeface="Calibri"/>
                <a:cs typeface="Calibri"/>
              </a:rPr>
              <a:t>of BERT </a:t>
            </a:r>
            <a:r>
              <a:rPr sz="1898" dirty="0">
                <a:latin typeface="Calibri"/>
                <a:cs typeface="Calibri"/>
              </a:rPr>
              <a:t>variants </a:t>
            </a:r>
            <a:r>
              <a:rPr sz="1898" spc="-4" dirty="0">
                <a:latin typeface="Calibri"/>
                <a:cs typeface="Calibri"/>
              </a:rPr>
              <a:t>like</a:t>
            </a:r>
            <a:r>
              <a:rPr sz="1898" spc="103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RoBERTa,</a:t>
            </a:r>
            <a:r>
              <a:rPr sz="1898" spc="4" dirty="0">
                <a:latin typeface="Calibri"/>
                <a:cs typeface="Calibri"/>
              </a:rPr>
              <a:t> </a:t>
            </a:r>
            <a:r>
              <a:rPr sz="1898" spc="-4" dirty="0">
                <a:latin typeface="Calibri"/>
                <a:cs typeface="Calibri"/>
              </a:rPr>
              <a:t>SpanBERT,	</a:t>
            </a:r>
            <a:r>
              <a:rPr sz="1898" dirty="0">
                <a:latin typeface="Calibri"/>
                <a:cs typeface="Calibri"/>
              </a:rPr>
              <a:t>+++</a:t>
            </a:r>
            <a:endParaRPr sz="1898">
              <a:latin typeface="Calibri"/>
              <a:cs typeface="Calibri"/>
            </a:endParaRPr>
          </a:p>
          <a:p>
            <a:pPr marL="10478">
              <a:spcBef>
                <a:spcPts val="1461"/>
              </a:spcBef>
            </a:pPr>
            <a:r>
              <a:rPr sz="1733" spc="-4" dirty="0">
                <a:latin typeface="Calibri"/>
                <a:cs typeface="Calibri"/>
              </a:rPr>
              <a:t>Some generally </a:t>
            </a:r>
            <a:r>
              <a:rPr sz="1733" dirty="0">
                <a:latin typeface="Calibri"/>
                <a:cs typeface="Calibri"/>
              </a:rPr>
              <a:t>accepted </a:t>
            </a:r>
            <a:r>
              <a:rPr sz="1733" spc="-4" dirty="0">
                <a:latin typeface="Calibri"/>
                <a:cs typeface="Calibri"/>
              </a:rPr>
              <a:t>improvements </a:t>
            </a:r>
            <a:r>
              <a:rPr sz="1733" dirty="0">
                <a:latin typeface="Calibri"/>
                <a:cs typeface="Calibri"/>
              </a:rPr>
              <a:t>to the </a:t>
            </a:r>
            <a:r>
              <a:rPr sz="1733" spc="-4" dirty="0">
                <a:latin typeface="Calibri"/>
                <a:cs typeface="Calibri"/>
              </a:rPr>
              <a:t>BERT pretraining</a:t>
            </a:r>
            <a:r>
              <a:rPr sz="1733" spc="29" dirty="0">
                <a:latin typeface="Calibri"/>
                <a:cs typeface="Calibri"/>
              </a:rPr>
              <a:t> </a:t>
            </a:r>
            <a:r>
              <a:rPr sz="1733" spc="-4" dirty="0">
                <a:latin typeface="Calibri"/>
                <a:cs typeface="Calibri"/>
              </a:rPr>
              <a:t>formula:</a:t>
            </a:r>
            <a:endParaRPr sz="1733">
              <a:latin typeface="Calibri"/>
              <a:cs typeface="Calibri"/>
            </a:endParaRPr>
          </a:p>
          <a:p>
            <a:pPr marL="293370" indent="-282893">
              <a:spcBef>
                <a:spcPts val="417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1733" spc="-4" dirty="0">
                <a:latin typeface="Calibri"/>
                <a:cs typeface="Calibri"/>
              </a:rPr>
              <a:t>RoBERTa: </a:t>
            </a:r>
            <a:r>
              <a:rPr sz="1733" dirty="0">
                <a:latin typeface="Calibri"/>
                <a:cs typeface="Calibri"/>
              </a:rPr>
              <a:t>mainly </a:t>
            </a:r>
            <a:r>
              <a:rPr sz="1733" spc="-4" dirty="0">
                <a:latin typeface="Calibri"/>
                <a:cs typeface="Calibri"/>
              </a:rPr>
              <a:t>just </a:t>
            </a:r>
            <a:r>
              <a:rPr sz="1733" dirty="0">
                <a:latin typeface="Calibri"/>
                <a:cs typeface="Calibri"/>
              </a:rPr>
              <a:t>train </a:t>
            </a:r>
            <a:r>
              <a:rPr sz="1733" spc="-4" dirty="0">
                <a:latin typeface="Calibri"/>
                <a:cs typeface="Calibri"/>
              </a:rPr>
              <a:t>BERT for longer </a:t>
            </a:r>
            <a:r>
              <a:rPr sz="1733" dirty="0">
                <a:latin typeface="Calibri"/>
                <a:cs typeface="Calibri"/>
              </a:rPr>
              <a:t>and remove </a:t>
            </a:r>
            <a:r>
              <a:rPr sz="1733" spc="-4" dirty="0">
                <a:latin typeface="Calibri"/>
                <a:cs typeface="Calibri"/>
              </a:rPr>
              <a:t>next sentence</a:t>
            </a:r>
            <a:r>
              <a:rPr sz="1733" spc="25" dirty="0">
                <a:latin typeface="Calibri"/>
                <a:cs typeface="Calibri"/>
              </a:rPr>
              <a:t> </a:t>
            </a:r>
            <a:r>
              <a:rPr sz="1733" spc="-4" dirty="0">
                <a:latin typeface="Calibri"/>
                <a:cs typeface="Calibri"/>
              </a:rPr>
              <a:t>prediction!</a:t>
            </a:r>
            <a:endParaRPr sz="1733">
              <a:latin typeface="Calibri"/>
              <a:cs typeface="Calibri"/>
            </a:endParaRPr>
          </a:p>
          <a:p>
            <a:pPr marL="293370" indent="-282893">
              <a:spcBef>
                <a:spcPts val="417"/>
              </a:spcBef>
              <a:buClr>
                <a:srgbClr val="8B1515"/>
              </a:buClr>
              <a:buFont typeface="Times New Roman"/>
              <a:buChar char="•"/>
              <a:tabLst>
                <a:tab pos="292846" algn="l"/>
                <a:tab pos="293370" algn="l"/>
              </a:tabLst>
            </a:pPr>
            <a:r>
              <a:rPr sz="1733" spc="-4" dirty="0">
                <a:latin typeface="Calibri"/>
                <a:cs typeface="Calibri"/>
              </a:rPr>
              <a:t>SpanBERT: </a:t>
            </a:r>
            <a:r>
              <a:rPr sz="1733" dirty="0">
                <a:latin typeface="Calibri"/>
                <a:cs typeface="Calibri"/>
              </a:rPr>
              <a:t>masking contiguous </a:t>
            </a:r>
            <a:r>
              <a:rPr sz="1733" spc="-4" dirty="0">
                <a:latin typeface="Calibri"/>
                <a:cs typeface="Calibri"/>
              </a:rPr>
              <a:t>spans of </a:t>
            </a:r>
            <a:r>
              <a:rPr sz="1733" dirty="0">
                <a:latin typeface="Calibri"/>
                <a:cs typeface="Calibri"/>
              </a:rPr>
              <a:t>words makes a </a:t>
            </a:r>
            <a:r>
              <a:rPr sz="1733" spc="-4" dirty="0">
                <a:latin typeface="Calibri"/>
                <a:cs typeface="Calibri"/>
              </a:rPr>
              <a:t>harder, </a:t>
            </a:r>
            <a:r>
              <a:rPr sz="1733" dirty="0">
                <a:latin typeface="Calibri"/>
                <a:cs typeface="Calibri"/>
              </a:rPr>
              <a:t>more </a:t>
            </a:r>
            <a:r>
              <a:rPr sz="1733" spc="-9" dirty="0">
                <a:latin typeface="Calibri"/>
                <a:cs typeface="Calibri"/>
              </a:rPr>
              <a:t>useful </a:t>
            </a:r>
            <a:r>
              <a:rPr sz="1733" spc="-4" dirty="0">
                <a:latin typeface="Calibri"/>
                <a:cs typeface="Calibri"/>
              </a:rPr>
              <a:t>pretraining</a:t>
            </a:r>
            <a:r>
              <a:rPr sz="1733" spc="-42" dirty="0">
                <a:latin typeface="Calibri"/>
                <a:cs typeface="Calibri"/>
              </a:rPr>
              <a:t> </a:t>
            </a:r>
            <a:r>
              <a:rPr sz="1733" dirty="0">
                <a:latin typeface="Calibri"/>
                <a:cs typeface="Calibri"/>
              </a:rPr>
              <a:t>task</a:t>
            </a:r>
            <a:endParaRPr sz="1733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79369" y="4264490"/>
            <a:ext cx="3273170" cy="1544384"/>
            <a:chOff x="944689" y="3887533"/>
            <a:chExt cx="3967479" cy="1871980"/>
          </a:xfrm>
        </p:grpSpPr>
        <p:sp>
          <p:nvSpPr>
            <p:cNvPr id="5" name="object 5"/>
            <p:cNvSpPr/>
            <p:nvPr/>
          </p:nvSpPr>
          <p:spPr>
            <a:xfrm>
              <a:off x="1101852" y="3912120"/>
              <a:ext cx="913130" cy="485140"/>
            </a:xfrm>
            <a:custGeom>
              <a:avLst/>
              <a:gdLst/>
              <a:ahLst/>
              <a:cxnLst/>
              <a:rect l="l" t="t" r="r" b="b"/>
              <a:pathLst>
                <a:path w="913130" h="485139">
                  <a:moveTo>
                    <a:pt x="150876" y="1511"/>
                  </a:moveTo>
                  <a:lnTo>
                    <a:pt x="0" y="1511"/>
                  </a:lnTo>
                  <a:lnTo>
                    <a:pt x="0" y="484619"/>
                  </a:lnTo>
                  <a:lnTo>
                    <a:pt x="150876" y="484619"/>
                  </a:lnTo>
                  <a:lnTo>
                    <a:pt x="150876" y="1511"/>
                  </a:lnTo>
                  <a:close/>
                </a:path>
                <a:path w="913130" h="485139">
                  <a:moveTo>
                    <a:pt x="912876" y="0"/>
                  </a:moveTo>
                  <a:lnTo>
                    <a:pt x="762000" y="0"/>
                  </a:lnTo>
                  <a:lnTo>
                    <a:pt x="762000" y="483095"/>
                  </a:lnTo>
                  <a:lnTo>
                    <a:pt x="912876" y="483095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6" name="object 6"/>
            <p:cNvSpPr/>
            <p:nvPr/>
          </p:nvSpPr>
          <p:spPr>
            <a:xfrm>
              <a:off x="1252728" y="4114927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5" h="77470">
                  <a:moveTo>
                    <a:pt x="76072" y="1143"/>
                  </a:moveTo>
                  <a:lnTo>
                    <a:pt x="0" y="39370"/>
                  </a:lnTo>
                  <a:lnTo>
                    <a:pt x="76327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2" y="1143"/>
                  </a:lnTo>
                  <a:close/>
                </a:path>
                <a:path w="611505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5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5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5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5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5" h="77470">
                  <a:moveTo>
                    <a:pt x="534923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7" name="object 7"/>
            <p:cNvSpPr/>
            <p:nvPr/>
          </p:nvSpPr>
          <p:spPr>
            <a:xfrm>
              <a:off x="2549652" y="392125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30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8" name="object 8"/>
            <p:cNvSpPr/>
            <p:nvPr/>
          </p:nvSpPr>
          <p:spPr>
            <a:xfrm>
              <a:off x="2014727" y="4115943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39" h="82550">
                  <a:moveTo>
                    <a:pt x="460248" y="5841"/>
                  </a:moveTo>
                  <a:lnTo>
                    <a:pt x="459717" y="37652"/>
                  </a:lnTo>
                  <a:lnTo>
                    <a:pt x="472440" y="37845"/>
                  </a:lnTo>
                  <a:lnTo>
                    <a:pt x="472186" y="50545"/>
                  </a:lnTo>
                  <a:lnTo>
                    <a:pt x="459502" y="50545"/>
                  </a:lnTo>
                  <a:lnTo>
                    <a:pt x="458978" y="82041"/>
                  </a:lnTo>
                  <a:lnTo>
                    <a:pt x="524685" y="50545"/>
                  </a:lnTo>
                  <a:lnTo>
                    <a:pt x="472186" y="50545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1"/>
                  </a:lnTo>
                  <a:lnTo>
                    <a:pt x="460248" y="5841"/>
                  </a:lnTo>
                  <a:close/>
                </a:path>
                <a:path w="535939" h="82550">
                  <a:moveTo>
                    <a:pt x="76835" y="0"/>
                  </a:moveTo>
                  <a:lnTo>
                    <a:pt x="0" y="36956"/>
                  </a:lnTo>
                  <a:lnTo>
                    <a:pt x="75565" y="76199"/>
                  </a:lnTo>
                  <a:lnTo>
                    <a:pt x="76093" y="44516"/>
                  </a:lnTo>
                  <a:lnTo>
                    <a:pt x="63373" y="44322"/>
                  </a:lnTo>
                  <a:lnTo>
                    <a:pt x="63627" y="31622"/>
                  </a:lnTo>
                  <a:lnTo>
                    <a:pt x="76307" y="31622"/>
                  </a:lnTo>
                  <a:lnTo>
                    <a:pt x="76835" y="0"/>
                  </a:lnTo>
                  <a:close/>
                </a:path>
                <a:path w="535939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5"/>
                  </a:lnTo>
                  <a:lnTo>
                    <a:pt x="472440" y="37845"/>
                  </a:lnTo>
                  <a:lnTo>
                    <a:pt x="459717" y="37652"/>
                  </a:lnTo>
                  <a:close/>
                </a:path>
                <a:path w="535939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39" h="82550">
                  <a:moveTo>
                    <a:pt x="63627" y="31622"/>
                  </a:moveTo>
                  <a:lnTo>
                    <a:pt x="63373" y="44322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7" y="31622"/>
                  </a:lnTo>
                  <a:close/>
                </a:path>
                <a:path w="535939" h="82550">
                  <a:moveTo>
                    <a:pt x="76307" y="31622"/>
                  </a:moveTo>
                  <a:lnTo>
                    <a:pt x="63627" y="31622"/>
                  </a:lnTo>
                  <a:lnTo>
                    <a:pt x="76304" y="31815"/>
                  </a:lnTo>
                  <a:lnTo>
                    <a:pt x="76307" y="316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9" name="object 9"/>
            <p:cNvSpPr/>
            <p:nvPr/>
          </p:nvSpPr>
          <p:spPr>
            <a:xfrm>
              <a:off x="3236975" y="392125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0" name="object 10"/>
            <p:cNvSpPr/>
            <p:nvPr/>
          </p:nvSpPr>
          <p:spPr>
            <a:xfrm>
              <a:off x="2700528" y="412394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199"/>
                  </a:lnTo>
                  <a:lnTo>
                    <a:pt x="523113" y="44449"/>
                  </a:lnTo>
                  <a:lnTo>
                    <a:pt x="472313" y="44449"/>
                  </a:lnTo>
                  <a:lnTo>
                    <a:pt x="472313" y="31749"/>
                  </a:lnTo>
                  <a:lnTo>
                    <a:pt x="523113" y="31749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39" h="76200">
                  <a:moveTo>
                    <a:pt x="459613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3" y="44449"/>
                  </a:lnTo>
                  <a:lnTo>
                    <a:pt x="459613" y="31749"/>
                  </a:lnTo>
                  <a:close/>
                </a:path>
                <a:path w="535939" h="76200">
                  <a:moveTo>
                    <a:pt x="523113" y="31749"/>
                  </a:moveTo>
                  <a:lnTo>
                    <a:pt x="472313" y="31749"/>
                  </a:lnTo>
                  <a:lnTo>
                    <a:pt x="472313" y="44449"/>
                  </a:lnTo>
                  <a:lnTo>
                    <a:pt x="523113" y="44449"/>
                  </a:lnTo>
                  <a:lnTo>
                    <a:pt x="535813" y="38099"/>
                  </a:lnTo>
                  <a:lnTo>
                    <a:pt x="523113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1" name="object 11"/>
            <p:cNvSpPr/>
            <p:nvPr/>
          </p:nvSpPr>
          <p:spPr>
            <a:xfrm>
              <a:off x="3922775" y="392125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2" name="object 12"/>
            <p:cNvSpPr/>
            <p:nvPr/>
          </p:nvSpPr>
          <p:spPr>
            <a:xfrm>
              <a:off x="3387852" y="412394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199"/>
                  </a:lnTo>
                  <a:lnTo>
                    <a:pt x="523113" y="44449"/>
                  </a:lnTo>
                  <a:lnTo>
                    <a:pt x="472313" y="44449"/>
                  </a:lnTo>
                  <a:lnTo>
                    <a:pt x="472313" y="31749"/>
                  </a:lnTo>
                  <a:lnTo>
                    <a:pt x="523113" y="31749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39" h="76200">
                  <a:moveTo>
                    <a:pt x="459613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3" y="44449"/>
                  </a:lnTo>
                  <a:lnTo>
                    <a:pt x="459613" y="31749"/>
                  </a:lnTo>
                  <a:close/>
                </a:path>
                <a:path w="535939" h="76200">
                  <a:moveTo>
                    <a:pt x="523113" y="31749"/>
                  </a:moveTo>
                  <a:lnTo>
                    <a:pt x="472313" y="31749"/>
                  </a:lnTo>
                  <a:lnTo>
                    <a:pt x="472313" y="44449"/>
                  </a:lnTo>
                  <a:lnTo>
                    <a:pt x="523113" y="44449"/>
                  </a:lnTo>
                  <a:lnTo>
                    <a:pt x="535813" y="38099"/>
                  </a:lnTo>
                  <a:lnTo>
                    <a:pt x="523113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3" name="object 13"/>
            <p:cNvSpPr/>
            <p:nvPr/>
          </p:nvSpPr>
          <p:spPr>
            <a:xfrm>
              <a:off x="4610099" y="392125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4" name="object 14"/>
            <p:cNvSpPr/>
            <p:nvPr/>
          </p:nvSpPr>
          <p:spPr>
            <a:xfrm>
              <a:off x="4073652" y="412394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199"/>
                  </a:lnTo>
                  <a:lnTo>
                    <a:pt x="523113" y="44449"/>
                  </a:lnTo>
                  <a:lnTo>
                    <a:pt x="472313" y="44449"/>
                  </a:lnTo>
                  <a:lnTo>
                    <a:pt x="472313" y="31749"/>
                  </a:lnTo>
                  <a:lnTo>
                    <a:pt x="523113" y="31749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39" h="76200">
                  <a:moveTo>
                    <a:pt x="459613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3" y="44449"/>
                  </a:lnTo>
                  <a:lnTo>
                    <a:pt x="459613" y="31749"/>
                  </a:lnTo>
                  <a:close/>
                </a:path>
                <a:path w="535939" h="76200">
                  <a:moveTo>
                    <a:pt x="523113" y="31749"/>
                  </a:moveTo>
                  <a:lnTo>
                    <a:pt x="472313" y="31749"/>
                  </a:lnTo>
                  <a:lnTo>
                    <a:pt x="472313" y="44449"/>
                  </a:lnTo>
                  <a:lnTo>
                    <a:pt x="523113" y="44449"/>
                  </a:lnTo>
                  <a:lnTo>
                    <a:pt x="535813" y="38099"/>
                  </a:lnTo>
                  <a:lnTo>
                    <a:pt x="523113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5" name="object 15"/>
            <p:cNvSpPr/>
            <p:nvPr/>
          </p:nvSpPr>
          <p:spPr>
            <a:xfrm>
              <a:off x="1101852" y="4584192"/>
              <a:ext cx="913130" cy="483234"/>
            </a:xfrm>
            <a:custGeom>
              <a:avLst/>
              <a:gdLst/>
              <a:ahLst/>
              <a:cxnLst/>
              <a:rect l="l" t="t" r="r" b="b"/>
              <a:pathLst>
                <a:path w="913130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913130" h="483235">
                  <a:moveTo>
                    <a:pt x="912876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2876" y="481584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6" name="object 16"/>
            <p:cNvSpPr/>
            <p:nvPr/>
          </p:nvSpPr>
          <p:spPr>
            <a:xfrm>
              <a:off x="1252728" y="4787011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5" h="77470">
                  <a:moveTo>
                    <a:pt x="76072" y="1143"/>
                  </a:moveTo>
                  <a:lnTo>
                    <a:pt x="0" y="39369"/>
                  </a:lnTo>
                  <a:lnTo>
                    <a:pt x="76327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2" y="1143"/>
                  </a:lnTo>
                  <a:close/>
                </a:path>
                <a:path w="611505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2"/>
                  </a:lnTo>
                  <a:lnTo>
                    <a:pt x="598742" y="31750"/>
                  </a:lnTo>
                  <a:close/>
                </a:path>
                <a:path w="611505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5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5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5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5" h="77470">
                  <a:moveTo>
                    <a:pt x="534923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7" name="object 17"/>
            <p:cNvSpPr/>
            <p:nvPr/>
          </p:nvSpPr>
          <p:spPr>
            <a:xfrm>
              <a:off x="2549652" y="4591812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30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8" name="object 18"/>
            <p:cNvSpPr/>
            <p:nvPr/>
          </p:nvSpPr>
          <p:spPr>
            <a:xfrm>
              <a:off x="2014727" y="4788027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39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6"/>
                  </a:lnTo>
                  <a:lnTo>
                    <a:pt x="472186" y="50546"/>
                  </a:lnTo>
                  <a:lnTo>
                    <a:pt x="459502" y="50546"/>
                  </a:lnTo>
                  <a:lnTo>
                    <a:pt x="458978" y="82042"/>
                  </a:lnTo>
                  <a:lnTo>
                    <a:pt x="524685" y="50546"/>
                  </a:lnTo>
                  <a:lnTo>
                    <a:pt x="472186" y="50546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39" h="82550">
                  <a:moveTo>
                    <a:pt x="76835" y="0"/>
                  </a:moveTo>
                  <a:lnTo>
                    <a:pt x="0" y="36956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7" y="31623"/>
                  </a:lnTo>
                  <a:lnTo>
                    <a:pt x="76307" y="31623"/>
                  </a:lnTo>
                  <a:lnTo>
                    <a:pt x="76835" y="0"/>
                  </a:lnTo>
                  <a:close/>
                </a:path>
                <a:path w="535939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6"/>
                  </a:lnTo>
                  <a:lnTo>
                    <a:pt x="472440" y="37846"/>
                  </a:lnTo>
                  <a:lnTo>
                    <a:pt x="459717" y="37652"/>
                  </a:lnTo>
                  <a:close/>
                </a:path>
                <a:path w="535939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39" h="82550">
                  <a:moveTo>
                    <a:pt x="63627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7" y="31623"/>
                  </a:lnTo>
                  <a:close/>
                </a:path>
                <a:path w="535939" h="82550">
                  <a:moveTo>
                    <a:pt x="76307" y="31623"/>
                  </a:moveTo>
                  <a:lnTo>
                    <a:pt x="63627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19" name="object 19"/>
            <p:cNvSpPr/>
            <p:nvPr/>
          </p:nvSpPr>
          <p:spPr>
            <a:xfrm>
              <a:off x="3236975" y="4591812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0" name="object 20"/>
            <p:cNvSpPr/>
            <p:nvPr/>
          </p:nvSpPr>
          <p:spPr>
            <a:xfrm>
              <a:off x="2700528" y="479450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1" name="object 21"/>
            <p:cNvSpPr/>
            <p:nvPr/>
          </p:nvSpPr>
          <p:spPr>
            <a:xfrm>
              <a:off x="3922775" y="4591812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2" name="object 22"/>
            <p:cNvSpPr/>
            <p:nvPr/>
          </p:nvSpPr>
          <p:spPr>
            <a:xfrm>
              <a:off x="3387852" y="479450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3" name="object 23"/>
            <p:cNvSpPr/>
            <p:nvPr/>
          </p:nvSpPr>
          <p:spPr>
            <a:xfrm>
              <a:off x="4610099" y="4591812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4" name="object 24"/>
            <p:cNvSpPr/>
            <p:nvPr/>
          </p:nvSpPr>
          <p:spPr>
            <a:xfrm>
              <a:off x="4073652" y="479450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5" name="object 25"/>
            <p:cNvSpPr/>
            <p:nvPr/>
          </p:nvSpPr>
          <p:spPr>
            <a:xfrm>
              <a:off x="1900427" y="439521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6" name="object 26"/>
            <p:cNvSpPr/>
            <p:nvPr/>
          </p:nvSpPr>
          <p:spPr>
            <a:xfrm>
              <a:off x="1138428" y="4396740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7" name="object 27"/>
            <p:cNvSpPr/>
            <p:nvPr/>
          </p:nvSpPr>
          <p:spPr>
            <a:xfrm>
              <a:off x="2587752" y="4402836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8" name="object 28"/>
            <p:cNvSpPr/>
            <p:nvPr/>
          </p:nvSpPr>
          <p:spPr>
            <a:xfrm>
              <a:off x="3273552" y="4401312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29" name="object 29"/>
            <p:cNvSpPr/>
            <p:nvPr/>
          </p:nvSpPr>
          <p:spPr>
            <a:xfrm>
              <a:off x="3960875" y="4402836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0" name="object 30"/>
            <p:cNvSpPr/>
            <p:nvPr/>
          </p:nvSpPr>
          <p:spPr>
            <a:xfrm>
              <a:off x="4646675" y="4402836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1" name="object 31"/>
            <p:cNvSpPr/>
            <p:nvPr/>
          </p:nvSpPr>
          <p:spPr>
            <a:xfrm>
              <a:off x="949452" y="3892296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3743452" y="0"/>
                  </a:moveTo>
                  <a:lnTo>
                    <a:pt x="214375" y="0"/>
                  </a:lnTo>
                  <a:lnTo>
                    <a:pt x="165223" y="5663"/>
                  </a:lnTo>
                  <a:lnTo>
                    <a:pt x="120102" y="21795"/>
                  </a:lnTo>
                  <a:lnTo>
                    <a:pt x="80297" y="47106"/>
                  </a:lnTo>
                  <a:lnTo>
                    <a:pt x="47098" y="80308"/>
                  </a:lnTo>
                  <a:lnTo>
                    <a:pt x="21790" y="120113"/>
                  </a:lnTo>
                  <a:lnTo>
                    <a:pt x="5662" y="165231"/>
                  </a:lnTo>
                  <a:lnTo>
                    <a:pt x="0" y="214375"/>
                  </a:lnTo>
                  <a:lnTo>
                    <a:pt x="0" y="1071879"/>
                  </a:lnTo>
                  <a:lnTo>
                    <a:pt x="5662" y="1121024"/>
                  </a:lnTo>
                  <a:lnTo>
                    <a:pt x="21790" y="1166142"/>
                  </a:lnTo>
                  <a:lnTo>
                    <a:pt x="47098" y="1205947"/>
                  </a:lnTo>
                  <a:lnTo>
                    <a:pt x="80297" y="1239149"/>
                  </a:lnTo>
                  <a:lnTo>
                    <a:pt x="120102" y="1264460"/>
                  </a:lnTo>
                  <a:lnTo>
                    <a:pt x="165223" y="1280592"/>
                  </a:lnTo>
                  <a:lnTo>
                    <a:pt x="214375" y="1286255"/>
                  </a:lnTo>
                  <a:lnTo>
                    <a:pt x="3743452" y="1286255"/>
                  </a:lnTo>
                  <a:lnTo>
                    <a:pt x="3792596" y="1280592"/>
                  </a:lnTo>
                  <a:lnTo>
                    <a:pt x="3837714" y="1264460"/>
                  </a:lnTo>
                  <a:lnTo>
                    <a:pt x="3877519" y="1239149"/>
                  </a:lnTo>
                  <a:lnTo>
                    <a:pt x="3910721" y="1205947"/>
                  </a:lnTo>
                  <a:lnTo>
                    <a:pt x="3936032" y="1166142"/>
                  </a:lnTo>
                  <a:lnTo>
                    <a:pt x="3952164" y="1121024"/>
                  </a:lnTo>
                  <a:lnTo>
                    <a:pt x="3957828" y="1071879"/>
                  </a:lnTo>
                  <a:lnTo>
                    <a:pt x="3957828" y="214375"/>
                  </a:lnTo>
                  <a:lnTo>
                    <a:pt x="3952164" y="165231"/>
                  </a:lnTo>
                  <a:lnTo>
                    <a:pt x="3936032" y="120113"/>
                  </a:lnTo>
                  <a:lnTo>
                    <a:pt x="3910721" y="80308"/>
                  </a:lnTo>
                  <a:lnTo>
                    <a:pt x="3877519" y="47106"/>
                  </a:lnTo>
                  <a:lnTo>
                    <a:pt x="3837714" y="21795"/>
                  </a:lnTo>
                  <a:lnTo>
                    <a:pt x="3792596" y="5663"/>
                  </a:lnTo>
                  <a:lnTo>
                    <a:pt x="3743452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2" name="object 32"/>
            <p:cNvSpPr/>
            <p:nvPr/>
          </p:nvSpPr>
          <p:spPr>
            <a:xfrm>
              <a:off x="949452" y="3892296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0" y="214375"/>
                  </a:moveTo>
                  <a:lnTo>
                    <a:pt x="5662" y="165231"/>
                  </a:lnTo>
                  <a:lnTo>
                    <a:pt x="21790" y="120113"/>
                  </a:lnTo>
                  <a:lnTo>
                    <a:pt x="47098" y="80308"/>
                  </a:lnTo>
                  <a:lnTo>
                    <a:pt x="80297" y="47106"/>
                  </a:lnTo>
                  <a:lnTo>
                    <a:pt x="120102" y="21795"/>
                  </a:lnTo>
                  <a:lnTo>
                    <a:pt x="165223" y="5663"/>
                  </a:lnTo>
                  <a:lnTo>
                    <a:pt x="214375" y="0"/>
                  </a:lnTo>
                  <a:lnTo>
                    <a:pt x="3743452" y="0"/>
                  </a:lnTo>
                  <a:lnTo>
                    <a:pt x="3792596" y="5663"/>
                  </a:lnTo>
                  <a:lnTo>
                    <a:pt x="3837714" y="21795"/>
                  </a:lnTo>
                  <a:lnTo>
                    <a:pt x="3877519" y="47106"/>
                  </a:lnTo>
                  <a:lnTo>
                    <a:pt x="3910721" y="80308"/>
                  </a:lnTo>
                  <a:lnTo>
                    <a:pt x="3936032" y="120113"/>
                  </a:lnTo>
                  <a:lnTo>
                    <a:pt x="3952164" y="165231"/>
                  </a:lnTo>
                  <a:lnTo>
                    <a:pt x="3957828" y="214375"/>
                  </a:lnTo>
                  <a:lnTo>
                    <a:pt x="3957828" y="1071879"/>
                  </a:lnTo>
                  <a:lnTo>
                    <a:pt x="3952164" y="1121024"/>
                  </a:lnTo>
                  <a:lnTo>
                    <a:pt x="3936032" y="1166142"/>
                  </a:lnTo>
                  <a:lnTo>
                    <a:pt x="3910721" y="1205947"/>
                  </a:lnTo>
                  <a:lnTo>
                    <a:pt x="3877519" y="1239149"/>
                  </a:lnTo>
                  <a:lnTo>
                    <a:pt x="3837714" y="1264460"/>
                  </a:lnTo>
                  <a:lnTo>
                    <a:pt x="3792596" y="1280592"/>
                  </a:lnTo>
                  <a:lnTo>
                    <a:pt x="3743452" y="1286255"/>
                  </a:lnTo>
                  <a:lnTo>
                    <a:pt x="214375" y="1286255"/>
                  </a:lnTo>
                  <a:lnTo>
                    <a:pt x="165223" y="1280592"/>
                  </a:lnTo>
                  <a:lnTo>
                    <a:pt x="120102" y="1264460"/>
                  </a:lnTo>
                  <a:lnTo>
                    <a:pt x="80297" y="1239149"/>
                  </a:lnTo>
                  <a:lnTo>
                    <a:pt x="47098" y="1205947"/>
                  </a:lnTo>
                  <a:lnTo>
                    <a:pt x="21790" y="1166142"/>
                  </a:lnTo>
                  <a:lnTo>
                    <a:pt x="5662" y="1121024"/>
                  </a:lnTo>
                  <a:lnTo>
                    <a:pt x="0" y="1071879"/>
                  </a:lnTo>
                  <a:lnTo>
                    <a:pt x="0" y="214375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33" name="object 33"/>
            <p:cNvSpPr/>
            <p:nvPr/>
          </p:nvSpPr>
          <p:spPr>
            <a:xfrm>
              <a:off x="1101852" y="5269992"/>
              <a:ext cx="3659504" cy="489584"/>
            </a:xfrm>
            <a:custGeom>
              <a:avLst/>
              <a:gdLst/>
              <a:ahLst/>
              <a:cxnLst/>
              <a:rect l="l" t="t" r="r" b="b"/>
              <a:pathLst>
                <a:path w="3659504" h="48958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3659504" h="489585">
                  <a:moveTo>
                    <a:pt x="912876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2876" y="481584"/>
                  </a:lnTo>
                  <a:lnTo>
                    <a:pt x="912876" y="0"/>
                  </a:lnTo>
                  <a:close/>
                </a:path>
                <a:path w="3659504" h="489585">
                  <a:moveTo>
                    <a:pt x="1598676" y="7620"/>
                  </a:moveTo>
                  <a:lnTo>
                    <a:pt x="1447800" y="7620"/>
                  </a:lnTo>
                  <a:lnTo>
                    <a:pt x="1447800" y="489204"/>
                  </a:lnTo>
                  <a:lnTo>
                    <a:pt x="1598676" y="489204"/>
                  </a:lnTo>
                  <a:lnTo>
                    <a:pt x="1598676" y="7620"/>
                  </a:lnTo>
                  <a:close/>
                </a:path>
                <a:path w="3659504" h="489585">
                  <a:moveTo>
                    <a:pt x="2286000" y="7620"/>
                  </a:moveTo>
                  <a:lnTo>
                    <a:pt x="2135124" y="7620"/>
                  </a:lnTo>
                  <a:lnTo>
                    <a:pt x="2135124" y="489204"/>
                  </a:lnTo>
                  <a:lnTo>
                    <a:pt x="2286000" y="489204"/>
                  </a:lnTo>
                  <a:lnTo>
                    <a:pt x="2286000" y="7620"/>
                  </a:lnTo>
                  <a:close/>
                </a:path>
                <a:path w="3659504" h="489585">
                  <a:moveTo>
                    <a:pt x="2971800" y="7620"/>
                  </a:moveTo>
                  <a:lnTo>
                    <a:pt x="2820924" y="7620"/>
                  </a:lnTo>
                  <a:lnTo>
                    <a:pt x="2820924" y="489204"/>
                  </a:lnTo>
                  <a:lnTo>
                    <a:pt x="2971800" y="489204"/>
                  </a:lnTo>
                  <a:lnTo>
                    <a:pt x="2971800" y="7620"/>
                  </a:lnTo>
                  <a:close/>
                </a:path>
                <a:path w="3659504" h="489585">
                  <a:moveTo>
                    <a:pt x="3659124" y="7620"/>
                  </a:moveTo>
                  <a:lnTo>
                    <a:pt x="3508248" y="7620"/>
                  </a:lnTo>
                  <a:lnTo>
                    <a:pt x="3508248" y="489204"/>
                  </a:lnTo>
                  <a:lnTo>
                    <a:pt x="3659124" y="489204"/>
                  </a:lnTo>
                  <a:lnTo>
                    <a:pt x="3659124" y="762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2126198" y="4623607"/>
            <a:ext cx="579406" cy="6898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207" spc="75" dirty="0">
                <a:latin typeface="Calibri"/>
                <a:cs typeface="Calibri"/>
              </a:rPr>
              <a:t>BERT</a:t>
            </a:r>
            <a:endParaRPr sz="2207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25466" y="5876589"/>
            <a:ext cx="592503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dirty="0">
                <a:latin typeface="Calibri"/>
                <a:cs typeface="Calibri"/>
              </a:rPr>
              <a:t>[MASK]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407757" y="5876589"/>
            <a:ext cx="383477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spc="-4" dirty="0">
                <a:latin typeface="Calibri"/>
                <a:cs typeface="Calibri"/>
              </a:rPr>
              <a:t>i</a:t>
            </a:r>
            <a:r>
              <a:rPr sz="1485" dirty="0">
                <a:latin typeface="Calibri"/>
                <a:cs typeface="Calibri"/>
              </a:rPr>
              <a:t>r</a:t>
            </a:r>
            <a:r>
              <a:rPr sz="1485" spc="-9" dirty="0">
                <a:latin typeface="Calibri"/>
                <a:cs typeface="Calibri"/>
              </a:rPr>
              <a:t>r</a:t>
            </a:r>
            <a:r>
              <a:rPr sz="1485" dirty="0">
                <a:latin typeface="Calibri"/>
                <a:cs typeface="Calibri"/>
              </a:rPr>
              <a:t>##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955206" y="5881116"/>
            <a:ext cx="421196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spc="4" dirty="0">
                <a:latin typeface="Calibri"/>
                <a:cs typeface="Calibri"/>
              </a:rPr>
              <a:t>es</a:t>
            </a:r>
            <a:r>
              <a:rPr sz="1485" spc="-9" dirty="0">
                <a:latin typeface="Calibri"/>
                <a:cs typeface="Calibri"/>
              </a:rPr>
              <a:t>i</a:t>
            </a:r>
            <a:r>
              <a:rPr sz="1485" dirty="0">
                <a:latin typeface="Calibri"/>
                <a:cs typeface="Calibri"/>
              </a:rPr>
              <a:t>##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540794" y="5901736"/>
            <a:ext cx="1529715" cy="2391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228" spc="-12" baseline="1543" dirty="0">
                <a:latin typeface="Calibri"/>
                <a:cs typeface="Calibri"/>
              </a:rPr>
              <a:t>sti## </a:t>
            </a:r>
            <a:r>
              <a:rPr sz="2228" baseline="1543" dirty="0">
                <a:latin typeface="Calibri"/>
                <a:cs typeface="Calibri"/>
              </a:rPr>
              <a:t>[MASK]</a:t>
            </a:r>
            <a:r>
              <a:rPr sz="2228" spc="124" baseline="1543" dirty="0">
                <a:latin typeface="Calibri"/>
                <a:cs typeface="Calibri"/>
              </a:rPr>
              <a:t> </a:t>
            </a:r>
            <a:r>
              <a:rPr sz="1485" spc="-9" dirty="0">
                <a:latin typeface="Calibri"/>
                <a:cs typeface="Calibri"/>
              </a:rPr>
              <a:t>good</a:t>
            </a:r>
            <a:endParaRPr sz="1485">
              <a:latin typeface="Calibri"/>
              <a:cs typeface="Calibr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939204" y="4167835"/>
            <a:ext cx="2957274" cy="1243680"/>
            <a:chOff x="1138427" y="3770376"/>
            <a:chExt cx="3584575" cy="1507490"/>
          </a:xfrm>
        </p:grpSpPr>
        <p:sp>
          <p:nvSpPr>
            <p:cNvPr id="40" name="object 40"/>
            <p:cNvSpPr/>
            <p:nvPr/>
          </p:nvSpPr>
          <p:spPr>
            <a:xfrm>
              <a:off x="1138427" y="508101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1" name="object 41"/>
            <p:cNvSpPr/>
            <p:nvPr/>
          </p:nvSpPr>
          <p:spPr>
            <a:xfrm>
              <a:off x="1900427" y="508101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2" name="object 42"/>
            <p:cNvSpPr/>
            <p:nvPr/>
          </p:nvSpPr>
          <p:spPr>
            <a:xfrm>
              <a:off x="2587752" y="508863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3" name="object 43"/>
            <p:cNvSpPr/>
            <p:nvPr/>
          </p:nvSpPr>
          <p:spPr>
            <a:xfrm>
              <a:off x="3273551" y="5087112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4" name="object 44"/>
            <p:cNvSpPr/>
            <p:nvPr/>
          </p:nvSpPr>
          <p:spPr>
            <a:xfrm>
              <a:off x="3960876" y="508863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5" name="object 45"/>
            <p:cNvSpPr/>
            <p:nvPr/>
          </p:nvSpPr>
          <p:spPr>
            <a:xfrm>
              <a:off x="4646675" y="508863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6" name="object 46"/>
            <p:cNvSpPr/>
            <p:nvPr/>
          </p:nvSpPr>
          <p:spPr>
            <a:xfrm>
              <a:off x="3951732" y="377037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47" name="object 47"/>
            <p:cNvSpPr/>
            <p:nvPr/>
          </p:nvSpPr>
          <p:spPr>
            <a:xfrm>
              <a:off x="1138427" y="3784092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909866" y="3867654"/>
            <a:ext cx="246745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dirty="0">
                <a:latin typeface="Calibri"/>
                <a:cs typeface="Calibri"/>
              </a:rPr>
              <a:t>I</a:t>
            </a:r>
            <a:r>
              <a:rPr sz="1485" spc="45" dirty="0">
                <a:latin typeface="Calibri"/>
                <a:cs typeface="Calibri"/>
              </a:rPr>
              <a:t>t</a:t>
            </a:r>
            <a:r>
              <a:rPr sz="1485" spc="-95" dirty="0">
                <a:latin typeface="Calibri"/>
                <a:cs typeface="Calibri"/>
              </a:rPr>
              <a:t>’</a:t>
            </a:r>
            <a:r>
              <a:rPr sz="1485" dirty="0">
                <a:latin typeface="Calibri"/>
                <a:cs typeface="Calibri"/>
              </a:rPr>
              <a:t>s</a:t>
            </a:r>
            <a:endParaRPr sz="1485">
              <a:latin typeface="Calibri"/>
              <a:cs typeface="Calibri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5261644" y="4236830"/>
            <a:ext cx="3273170" cy="1544384"/>
            <a:chOff x="6377749" y="3854005"/>
            <a:chExt cx="3967479" cy="1871980"/>
          </a:xfrm>
        </p:grpSpPr>
        <p:sp>
          <p:nvSpPr>
            <p:cNvPr id="50" name="object 50"/>
            <p:cNvSpPr/>
            <p:nvPr/>
          </p:nvSpPr>
          <p:spPr>
            <a:xfrm>
              <a:off x="6534899" y="3878579"/>
              <a:ext cx="911860" cy="483234"/>
            </a:xfrm>
            <a:custGeom>
              <a:avLst/>
              <a:gdLst/>
              <a:ahLst/>
              <a:cxnLst/>
              <a:rect l="l" t="t" r="r" b="b"/>
              <a:pathLst>
                <a:path w="911859" h="483235">
                  <a:moveTo>
                    <a:pt x="149352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49352" y="483108"/>
                  </a:lnTo>
                  <a:lnTo>
                    <a:pt x="149352" y="1524"/>
                  </a:lnTo>
                  <a:close/>
                </a:path>
                <a:path w="911859" h="483235">
                  <a:moveTo>
                    <a:pt x="911352" y="0"/>
                  </a:moveTo>
                  <a:lnTo>
                    <a:pt x="762012" y="0"/>
                  </a:lnTo>
                  <a:lnTo>
                    <a:pt x="762012" y="481584"/>
                  </a:lnTo>
                  <a:lnTo>
                    <a:pt x="911352" y="481584"/>
                  </a:lnTo>
                  <a:lnTo>
                    <a:pt x="911352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51" name="object 51"/>
            <p:cNvSpPr/>
            <p:nvPr/>
          </p:nvSpPr>
          <p:spPr>
            <a:xfrm>
              <a:off x="6684263" y="4081398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70">
                  <a:moveTo>
                    <a:pt x="76072" y="1143"/>
                  </a:moveTo>
                  <a:lnTo>
                    <a:pt x="0" y="39369"/>
                  </a:lnTo>
                  <a:lnTo>
                    <a:pt x="76326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2" y="1143"/>
                  </a:lnTo>
                  <a:close/>
                </a:path>
                <a:path w="611504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4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4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4" h="77470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52" name="object 52"/>
            <p:cNvSpPr/>
            <p:nvPr/>
          </p:nvSpPr>
          <p:spPr>
            <a:xfrm>
              <a:off x="7982711" y="3886199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53" name="object 53"/>
            <p:cNvSpPr/>
            <p:nvPr/>
          </p:nvSpPr>
          <p:spPr>
            <a:xfrm>
              <a:off x="7446263" y="4082414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7" y="5842"/>
                  </a:moveTo>
                  <a:lnTo>
                    <a:pt x="459717" y="37652"/>
                  </a:lnTo>
                  <a:lnTo>
                    <a:pt x="472439" y="37846"/>
                  </a:lnTo>
                  <a:lnTo>
                    <a:pt x="472185" y="50546"/>
                  </a:lnTo>
                  <a:lnTo>
                    <a:pt x="459502" y="50546"/>
                  </a:lnTo>
                  <a:lnTo>
                    <a:pt x="458977" y="82042"/>
                  </a:lnTo>
                  <a:lnTo>
                    <a:pt x="524685" y="50546"/>
                  </a:lnTo>
                  <a:lnTo>
                    <a:pt x="472185" y="50546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2" y="45212"/>
                  </a:lnTo>
                  <a:lnTo>
                    <a:pt x="460247" y="5842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7"/>
                  </a:lnTo>
                  <a:lnTo>
                    <a:pt x="75564" y="76200"/>
                  </a:lnTo>
                  <a:lnTo>
                    <a:pt x="76093" y="44516"/>
                  </a:lnTo>
                  <a:lnTo>
                    <a:pt x="63372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5" y="50546"/>
                  </a:lnTo>
                  <a:lnTo>
                    <a:pt x="472439" y="37846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2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54" name="object 54"/>
            <p:cNvSpPr/>
            <p:nvPr/>
          </p:nvSpPr>
          <p:spPr>
            <a:xfrm>
              <a:off x="8670035" y="3886199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55" name="object 55"/>
            <p:cNvSpPr/>
            <p:nvPr/>
          </p:nvSpPr>
          <p:spPr>
            <a:xfrm>
              <a:off x="8133588" y="409041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199"/>
                  </a:lnTo>
                  <a:lnTo>
                    <a:pt x="523112" y="44449"/>
                  </a:lnTo>
                  <a:lnTo>
                    <a:pt x="472312" y="44449"/>
                  </a:lnTo>
                  <a:lnTo>
                    <a:pt x="472312" y="31749"/>
                  </a:lnTo>
                  <a:lnTo>
                    <a:pt x="523112" y="31749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40" h="76200">
                  <a:moveTo>
                    <a:pt x="459612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2" y="44449"/>
                  </a:lnTo>
                  <a:lnTo>
                    <a:pt x="459612" y="31749"/>
                  </a:lnTo>
                  <a:close/>
                </a:path>
                <a:path w="535940" h="76200">
                  <a:moveTo>
                    <a:pt x="523112" y="31749"/>
                  </a:moveTo>
                  <a:lnTo>
                    <a:pt x="472312" y="31749"/>
                  </a:lnTo>
                  <a:lnTo>
                    <a:pt x="472312" y="44449"/>
                  </a:lnTo>
                  <a:lnTo>
                    <a:pt x="523112" y="44449"/>
                  </a:lnTo>
                  <a:lnTo>
                    <a:pt x="535812" y="38099"/>
                  </a:lnTo>
                  <a:lnTo>
                    <a:pt x="523112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56" name="object 56"/>
            <p:cNvSpPr/>
            <p:nvPr/>
          </p:nvSpPr>
          <p:spPr>
            <a:xfrm>
              <a:off x="9355835" y="3886199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57" name="object 57"/>
            <p:cNvSpPr/>
            <p:nvPr/>
          </p:nvSpPr>
          <p:spPr>
            <a:xfrm>
              <a:off x="8820911" y="409041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199"/>
                  </a:lnTo>
                  <a:lnTo>
                    <a:pt x="523113" y="44449"/>
                  </a:lnTo>
                  <a:lnTo>
                    <a:pt x="472313" y="44449"/>
                  </a:lnTo>
                  <a:lnTo>
                    <a:pt x="472313" y="31749"/>
                  </a:lnTo>
                  <a:lnTo>
                    <a:pt x="523113" y="31749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40" h="76200">
                  <a:moveTo>
                    <a:pt x="459613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3" y="44449"/>
                  </a:lnTo>
                  <a:lnTo>
                    <a:pt x="459613" y="31749"/>
                  </a:lnTo>
                  <a:close/>
                </a:path>
                <a:path w="535940" h="76200">
                  <a:moveTo>
                    <a:pt x="523113" y="31749"/>
                  </a:moveTo>
                  <a:lnTo>
                    <a:pt x="472313" y="31749"/>
                  </a:lnTo>
                  <a:lnTo>
                    <a:pt x="472313" y="44449"/>
                  </a:lnTo>
                  <a:lnTo>
                    <a:pt x="523113" y="44449"/>
                  </a:lnTo>
                  <a:lnTo>
                    <a:pt x="535813" y="38099"/>
                  </a:lnTo>
                  <a:lnTo>
                    <a:pt x="523113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58" name="object 58"/>
            <p:cNvSpPr/>
            <p:nvPr/>
          </p:nvSpPr>
          <p:spPr>
            <a:xfrm>
              <a:off x="10043159" y="3886199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59" name="object 59"/>
            <p:cNvSpPr/>
            <p:nvPr/>
          </p:nvSpPr>
          <p:spPr>
            <a:xfrm>
              <a:off x="9506711" y="409041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199"/>
                  </a:lnTo>
                  <a:lnTo>
                    <a:pt x="523113" y="44449"/>
                  </a:lnTo>
                  <a:lnTo>
                    <a:pt x="472313" y="44449"/>
                  </a:lnTo>
                  <a:lnTo>
                    <a:pt x="472313" y="31749"/>
                  </a:lnTo>
                  <a:lnTo>
                    <a:pt x="523113" y="31749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40" h="76200">
                  <a:moveTo>
                    <a:pt x="459613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3" y="44449"/>
                  </a:lnTo>
                  <a:lnTo>
                    <a:pt x="459613" y="31749"/>
                  </a:lnTo>
                  <a:close/>
                </a:path>
                <a:path w="535940" h="76200">
                  <a:moveTo>
                    <a:pt x="523113" y="31749"/>
                  </a:moveTo>
                  <a:lnTo>
                    <a:pt x="472313" y="31749"/>
                  </a:lnTo>
                  <a:lnTo>
                    <a:pt x="472313" y="44449"/>
                  </a:lnTo>
                  <a:lnTo>
                    <a:pt x="523113" y="44449"/>
                  </a:lnTo>
                  <a:lnTo>
                    <a:pt x="535813" y="38099"/>
                  </a:lnTo>
                  <a:lnTo>
                    <a:pt x="523113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60" name="object 60"/>
            <p:cNvSpPr/>
            <p:nvPr/>
          </p:nvSpPr>
          <p:spPr>
            <a:xfrm>
              <a:off x="6534899" y="4549152"/>
              <a:ext cx="911860" cy="485140"/>
            </a:xfrm>
            <a:custGeom>
              <a:avLst/>
              <a:gdLst/>
              <a:ahLst/>
              <a:cxnLst/>
              <a:rect l="l" t="t" r="r" b="b"/>
              <a:pathLst>
                <a:path w="911859" h="485139">
                  <a:moveTo>
                    <a:pt x="149352" y="1524"/>
                  </a:moveTo>
                  <a:lnTo>
                    <a:pt x="0" y="1524"/>
                  </a:lnTo>
                  <a:lnTo>
                    <a:pt x="0" y="484619"/>
                  </a:lnTo>
                  <a:lnTo>
                    <a:pt x="149352" y="484619"/>
                  </a:lnTo>
                  <a:lnTo>
                    <a:pt x="149352" y="1524"/>
                  </a:lnTo>
                  <a:close/>
                </a:path>
                <a:path w="911859" h="485139">
                  <a:moveTo>
                    <a:pt x="911352" y="0"/>
                  </a:moveTo>
                  <a:lnTo>
                    <a:pt x="762012" y="0"/>
                  </a:lnTo>
                  <a:lnTo>
                    <a:pt x="762012" y="483095"/>
                  </a:lnTo>
                  <a:lnTo>
                    <a:pt x="911352" y="483095"/>
                  </a:lnTo>
                  <a:lnTo>
                    <a:pt x="911352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61" name="object 61"/>
            <p:cNvSpPr/>
            <p:nvPr/>
          </p:nvSpPr>
          <p:spPr>
            <a:xfrm>
              <a:off x="6684263" y="4753482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70">
                  <a:moveTo>
                    <a:pt x="76072" y="1143"/>
                  </a:moveTo>
                  <a:lnTo>
                    <a:pt x="0" y="39370"/>
                  </a:lnTo>
                  <a:lnTo>
                    <a:pt x="76326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2" y="1143"/>
                  </a:lnTo>
                  <a:close/>
                </a:path>
                <a:path w="611504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4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4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4" h="77470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62" name="object 62"/>
            <p:cNvSpPr/>
            <p:nvPr/>
          </p:nvSpPr>
          <p:spPr>
            <a:xfrm>
              <a:off x="7982711" y="45582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63" name="object 63"/>
            <p:cNvSpPr/>
            <p:nvPr/>
          </p:nvSpPr>
          <p:spPr>
            <a:xfrm>
              <a:off x="7446263" y="4754498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7" y="5842"/>
                  </a:moveTo>
                  <a:lnTo>
                    <a:pt x="459717" y="37652"/>
                  </a:lnTo>
                  <a:lnTo>
                    <a:pt x="472439" y="37845"/>
                  </a:lnTo>
                  <a:lnTo>
                    <a:pt x="472185" y="50545"/>
                  </a:lnTo>
                  <a:lnTo>
                    <a:pt x="459502" y="50545"/>
                  </a:lnTo>
                  <a:lnTo>
                    <a:pt x="458977" y="82042"/>
                  </a:lnTo>
                  <a:lnTo>
                    <a:pt x="524685" y="50545"/>
                  </a:lnTo>
                  <a:lnTo>
                    <a:pt x="472185" y="50545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2" y="45212"/>
                  </a:lnTo>
                  <a:lnTo>
                    <a:pt x="460247" y="5842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6"/>
                  </a:lnTo>
                  <a:lnTo>
                    <a:pt x="75564" y="76200"/>
                  </a:lnTo>
                  <a:lnTo>
                    <a:pt x="76093" y="44516"/>
                  </a:lnTo>
                  <a:lnTo>
                    <a:pt x="63372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5" y="50545"/>
                  </a:lnTo>
                  <a:lnTo>
                    <a:pt x="472439" y="37845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2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64" name="object 64"/>
            <p:cNvSpPr/>
            <p:nvPr/>
          </p:nvSpPr>
          <p:spPr>
            <a:xfrm>
              <a:off x="8670035" y="45582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65" name="object 65"/>
            <p:cNvSpPr/>
            <p:nvPr/>
          </p:nvSpPr>
          <p:spPr>
            <a:xfrm>
              <a:off x="8133588" y="476097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66" name="object 66"/>
            <p:cNvSpPr/>
            <p:nvPr/>
          </p:nvSpPr>
          <p:spPr>
            <a:xfrm>
              <a:off x="9355835" y="45582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67" name="object 67"/>
            <p:cNvSpPr/>
            <p:nvPr/>
          </p:nvSpPr>
          <p:spPr>
            <a:xfrm>
              <a:off x="8820911" y="476097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68" name="object 68"/>
            <p:cNvSpPr/>
            <p:nvPr/>
          </p:nvSpPr>
          <p:spPr>
            <a:xfrm>
              <a:off x="10043159" y="45582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69" name="object 69"/>
            <p:cNvSpPr/>
            <p:nvPr/>
          </p:nvSpPr>
          <p:spPr>
            <a:xfrm>
              <a:off x="9506711" y="476097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70" name="object 70"/>
            <p:cNvSpPr/>
            <p:nvPr/>
          </p:nvSpPr>
          <p:spPr>
            <a:xfrm>
              <a:off x="6571487" y="4361687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71" name="object 71"/>
            <p:cNvSpPr/>
            <p:nvPr/>
          </p:nvSpPr>
          <p:spPr>
            <a:xfrm>
              <a:off x="7333487" y="4360163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72" name="object 72"/>
            <p:cNvSpPr/>
            <p:nvPr/>
          </p:nvSpPr>
          <p:spPr>
            <a:xfrm>
              <a:off x="8020811" y="4369307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73" name="object 73"/>
            <p:cNvSpPr/>
            <p:nvPr/>
          </p:nvSpPr>
          <p:spPr>
            <a:xfrm>
              <a:off x="8706611" y="4367783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74" name="object 74"/>
            <p:cNvSpPr/>
            <p:nvPr/>
          </p:nvSpPr>
          <p:spPr>
            <a:xfrm>
              <a:off x="9393935" y="4369307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75" name="object 75"/>
            <p:cNvSpPr/>
            <p:nvPr/>
          </p:nvSpPr>
          <p:spPr>
            <a:xfrm>
              <a:off x="10079735" y="4369307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76" name="object 76"/>
            <p:cNvSpPr/>
            <p:nvPr/>
          </p:nvSpPr>
          <p:spPr>
            <a:xfrm>
              <a:off x="6382511" y="3858767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3743452" y="0"/>
                  </a:moveTo>
                  <a:lnTo>
                    <a:pt x="214376" y="0"/>
                  </a:lnTo>
                  <a:lnTo>
                    <a:pt x="165231" y="5663"/>
                  </a:lnTo>
                  <a:lnTo>
                    <a:pt x="120113" y="21795"/>
                  </a:lnTo>
                  <a:lnTo>
                    <a:pt x="80308" y="47106"/>
                  </a:lnTo>
                  <a:lnTo>
                    <a:pt x="47106" y="80308"/>
                  </a:lnTo>
                  <a:lnTo>
                    <a:pt x="21795" y="120113"/>
                  </a:lnTo>
                  <a:lnTo>
                    <a:pt x="5663" y="165231"/>
                  </a:lnTo>
                  <a:lnTo>
                    <a:pt x="0" y="214375"/>
                  </a:lnTo>
                  <a:lnTo>
                    <a:pt x="0" y="1071879"/>
                  </a:lnTo>
                  <a:lnTo>
                    <a:pt x="5663" y="1121024"/>
                  </a:lnTo>
                  <a:lnTo>
                    <a:pt x="21795" y="1166142"/>
                  </a:lnTo>
                  <a:lnTo>
                    <a:pt x="47106" y="1205947"/>
                  </a:lnTo>
                  <a:lnTo>
                    <a:pt x="80308" y="1239149"/>
                  </a:lnTo>
                  <a:lnTo>
                    <a:pt x="120113" y="1264460"/>
                  </a:lnTo>
                  <a:lnTo>
                    <a:pt x="165231" y="1280592"/>
                  </a:lnTo>
                  <a:lnTo>
                    <a:pt x="214376" y="1286255"/>
                  </a:lnTo>
                  <a:lnTo>
                    <a:pt x="3743452" y="1286255"/>
                  </a:lnTo>
                  <a:lnTo>
                    <a:pt x="3792596" y="1280592"/>
                  </a:lnTo>
                  <a:lnTo>
                    <a:pt x="3837714" y="1264460"/>
                  </a:lnTo>
                  <a:lnTo>
                    <a:pt x="3877519" y="1239149"/>
                  </a:lnTo>
                  <a:lnTo>
                    <a:pt x="3910721" y="1205947"/>
                  </a:lnTo>
                  <a:lnTo>
                    <a:pt x="3936032" y="1166142"/>
                  </a:lnTo>
                  <a:lnTo>
                    <a:pt x="3952164" y="1121024"/>
                  </a:lnTo>
                  <a:lnTo>
                    <a:pt x="3957828" y="1071879"/>
                  </a:lnTo>
                  <a:lnTo>
                    <a:pt x="3957828" y="214375"/>
                  </a:lnTo>
                  <a:lnTo>
                    <a:pt x="3952164" y="165231"/>
                  </a:lnTo>
                  <a:lnTo>
                    <a:pt x="3936032" y="120113"/>
                  </a:lnTo>
                  <a:lnTo>
                    <a:pt x="3910721" y="80308"/>
                  </a:lnTo>
                  <a:lnTo>
                    <a:pt x="3877519" y="47106"/>
                  </a:lnTo>
                  <a:lnTo>
                    <a:pt x="3837714" y="21795"/>
                  </a:lnTo>
                  <a:lnTo>
                    <a:pt x="3792596" y="5663"/>
                  </a:lnTo>
                  <a:lnTo>
                    <a:pt x="3743452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77" name="object 77"/>
            <p:cNvSpPr/>
            <p:nvPr/>
          </p:nvSpPr>
          <p:spPr>
            <a:xfrm>
              <a:off x="6382511" y="3858767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0" y="214375"/>
                  </a:moveTo>
                  <a:lnTo>
                    <a:pt x="5663" y="165231"/>
                  </a:lnTo>
                  <a:lnTo>
                    <a:pt x="21795" y="120113"/>
                  </a:lnTo>
                  <a:lnTo>
                    <a:pt x="47106" y="80308"/>
                  </a:lnTo>
                  <a:lnTo>
                    <a:pt x="80308" y="47106"/>
                  </a:lnTo>
                  <a:lnTo>
                    <a:pt x="120113" y="21795"/>
                  </a:lnTo>
                  <a:lnTo>
                    <a:pt x="165231" y="5663"/>
                  </a:lnTo>
                  <a:lnTo>
                    <a:pt x="214376" y="0"/>
                  </a:lnTo>
                  <a:lnTo>
                    <a:pt x="3743452" y="0"/>
                  </a:lnTo>
                  <a:lnTo>
                    <a:pt x="3792596" y="5663"/>
                  </a:lnTo>
                  <a:lnTo>
                    <a:pt x="3837714" y="21795"/>
                  </a:lnTo>
                  <a:lnTo>
                    <a:pt x="3877519" y="47106"/>
                  </a:lnTo>
                  <a:lnTo>
                    <a:pt x="3910721" y="80308"/>
                  </a:lnTo>
                  <a:lnTo>
                    <a:pt x="3936032" y="120113"/>
                  </a:lnTo>
                  <a:lnTo>
                    <a:pt x="3952164" y="165231"/>
                  </a:lnTo>
                  <a:lnTo>
                    <a:pt x="3957828" y="214375"/>
                  </a:lnTo>
                  <a:lnTo>
                    <a:pt x="3957828" y="1071879"/>
                  </a:lnTo>
                  <a:lnTo>
                    <a:pt x="3952164" y="1121024"/>
                  </a:lnTo>
                  <a:lnTo>
                    <a:pt x="3936032" y="1166142"/>
                  </a:lnTo>
                  <a:lnTo>
                    <a:pt x="3910721" y="1205947"/>
                  </a:lnTo>
                  <a:lnTo>
                    <a:pt x="3877519" y="1239149"/>
                  </a:lnTo>
                  <a:lnTo>
                    <a:pt x="3837714" y="1264460"/>
                  </a:lnTo>
                  <a:lnTo>
                    <a:pt x="3792596" y="1280592"/>
                  </a:lnTo>
                  <a:lnTo>
                    <a:pt x="3743452" y="1286255"/>
                  </a:lnTo>
                  <a:lnTo>
                    <a:pt x="214376" y="1286255"/>
                  </a:lnTo>
                  <a:lnTo>
                    <a:pt x="165231" y="1280592"/>
                  </a:lnTo>
                  <a:lnTo>
                    <a:pt x="120113" y="1264460"/>
                  </a:lnTo>
                  <a:lnTo>
                    <a:pt x="80308" y="1239149"/>
                  </a:lnTo>
                  <a:lnTo>
                    <a:pt x="47106" y="1205947"/>
                  </a:lnTo>
                  <a:lnTo>
                    <a:pt x="21795" y="1166142"/>
                  </a:lnTo>
                  <a:lnTo>
                    <a:pt x="5663" y="1121024"/>
                  </a:lnTo>
                  <a:lnTo>
                    <a:pt x="0" y="1071879"/>
                  </a:lnTo>
                  <a:lnTo>
                    <a:pt x="0" y="214375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78" name="object 78"/>
            <p:cNvSpPr/>
            <p:nvPr/>
          </p:nvSpPr>
          <p:spPr>
            <a:xfrm>
              <a:off x="6534899" y="5234939"/>
              <a:ext cx="3659504" cy="490855"/>
            </a:xfrm>
            <a:custGeom>
              <a:avLst/>
              <a:gdLst/>
              <a:ahLst/>
              <a:cxnLst/>
              <a:rect l="l" t="t" r="r" b="b"/>
              <a:pathLst>
                <a:path w="3659504" h="490854">
                  <a:moveTo>
                    <a:pt x="149352" y="1524"/>
                  </a:moveTo>
                  <a:lnTo>
                    <a:pt x="0" y="1524"/>
                  </a:lnTo>
                  <a:lnTo>
                    <a:pt x="0" y="484632"/>
                  </a:lnTo>
                  <a:lnTo>
                    <a:pt x="149352" y="484632"/>
                  </a:lnTo>
                  <a:lnTo>
                    <a:pt x="149352" y="1524"/>
                  </a:lnTo>
                  <a:close/>
                </a:path>
                <a:path w="3659504" h="490854">
                  <a:moveTo>
                    <a:pt x="911352" y="0"/>
                  </a:moveTo>
                  <a:lnTo>
                    <a:pt x="762012" y="0"/>
                  </a:lnTo>
                  <a:lnTo>
                    <a:pt x="762012" y="483108"/>
                  </a:lnTo>
                  <a:lnTo>
                    <a:pt x="911352" y="483108"/>
                  </a:lnTo>
                  <a:lnTo>
                    <a:pt x="911352" y="0"/>
                  </a:lnTo>
                  <a:close/>
                </a:path>
                <a:path w="3659504" h="490854">
                  <a:moveTo>
                    <a:pt x="1598676" y="9144"/>
                  </a:moveTo>
                  <a:lnTo>
                    <a:pt x="1447812" y="9144"/>
                  </a:lnTo>
                  <a:lnTo>
                    <a:pt x="1447812" y="490728"/>
                  </a:lnTo>
                  <a:lnTo>
                    <a:pt x="1598676" y="490728"/>
                  </a:lnTo>
                  <a:lnTo>
                    <a:pt x="1598676" y="9144"/>
                  </a:lnTo>
                  <a:close/>
                </a:path>
                <a:path w="3659504" h="490854">
                  <a:moveTo>
                    <a:pt x="2286012" y="9144"/>
                  </a:moveTo>
                  <a:lnTo>
                    <a:pt x="2135136" y="9144"/>
                  </a:lnTo>
                  <a:lnTo>
                    <a:pt x="2135136" y="490728"/>
                  </a:lnTo>
                  <a:lnTo>
                    <a:pt x="2286012" y="490728"/>
                  </a:lnTo>
                  <a:lnTo>
                    <a:pt x="2286012" y="9144"/>
                  </a:lnTo>
                  <a:close/>
                </a:path>
                <a:path w="3659504" h="490854">
                  <a:moveTo>
                    <a:pt x="2971812" y="9144"/>
                  </a:moveTo>
                  <a:lnTo>
                    <a:pt x="2820936" y="9144"/>
                  </a:lnTo>
                  <a:lnTo>
                    <a:pt x="2820936" y="490728"/>
                  </a:lnTo>
                  <a:lnTo>
                    <a:pt x="2971812" y="490728"/>
                  </a:lnTo>
                  <a:lnTo>
                    <a:pt x="2971812" y="9144"/>
                  </a:lnTo>
                  <a:close/>
                </a:path>
                <a:path w="3659504" h="490854">
                  <a:moveTo>
                    <a:pt x="3659136" y="9144"/>
                  </a:moveTo>
                  <a:lnTo>
                    <a:pt x="3508260" y="9144"/>
                  </a:lnTo>
                  <a:lnTo>
                    <a:pt x="3508260" y="490728"/>
                  </a:lnTo>
                  <a:lnTo>
                    <a:pt x="3659136" y="490728"/>
                  </a:lnTo>
                  <a:lnTo>
                    <a:pt x="3659136" y="9144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79" name="object 79"/>
          <p:cNvSpPr txBox="1"/>
          <p:nvPr/>
        </p:nvSpPr>
        <p:spPr>
          <a:xfrm>
            <a:off x="6339412" y="4595632"/>
            <a:ext cx="1117425" cy="6898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2207" spc="75" dirty="0">
                <a:latin typeface="Calibri"/>
                <a:cs typeface="Calibri"/>
              </a:rPr>
              <a:t>SpanBERT</a:t>
            </a:r>
            <a:endParaRPr sz="2207">
              <a:latin typeface="Calibri"/>
              <a:cs typeface="Calibri"/>
            </a:endParaRPr>
          </a:p>
        </p:txBody>
      </p:sp>
      <p:grpSp>
        <p:nvGrpSpPr>
          <p:cNvPr id="80" name="object 80"/>
          <p:cNvGrpSpPr/>
          <p:nvPr/>
        </p:nvGrpSpPr>
        <p:grpSpPr>
          <a:xfrm>
            <a:off x="5421479" y="5220196"/>
            <a:ext cx="2957274" cy="163973"/>
            <a:chOff x="6571488" y="5045964"/>
            <a:chExt cx="3584575" cy="198755"/>
          </a:xfrm>
        </p:grpSpPr>
        <p:sp>
          <p:nvSpPr>
            <p:cNvPr id="81" name="object 81"/>
            <p:cNvSpPr/>
            <p:nvPr/>
          </p:nvSpPr>
          <p:spPr>
            <a:xfrm>
              <a:off x="6571488" y="5047488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82" name="object 82"/>
            <p:cNvSpPr/>
            <p:nvPr/>
          </p:nvSpPr>
          <p:spPr>
            <a:xfrm>
              <a:off x="7333488" y="5045964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83" name="object 83"/>
            <p:cNvSpPr/>
            <p:nvPr/>
          </p:nvSpPr>
          <p:spPr>
            <a:xfrm>
              <a:off x="8706611" y="5053584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84" name="object 84"/>
            <p:cNvSpPr/>
            <p:nvPr/>
          </p:nvSpPr>
          <p:spPr>
            <a:xfrm>
              <a:off x="8020812" y="5055108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85" name="object 85"/>
            <p:cNvSpPr/>
            <p:nvPr/>
          </p:nvSpPr>
          <p:spPr>
            <a:xfrm>
              <a:off x="9393936" y="5055108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  <p:sp>
          <p:nvSpPr>
            <p:cNvPr id="86" name="object 86"/>
            <p:cNvSpPr/>
            <p:nvPr/>
          </p:nvSpPr>
          <p:spPr>
            <a:xfrm>
              <a:off x="10079735" y="5055108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85"/>
            </a:p>
          </p:txBody>
        </p:sp>
      </p:grpSp>
      <p:sp>
        <p:nvSpPr>
          <p:cNvPr id="87" name="object 87"/>
          <p:cNvSpPr txBox="1"/>
          <p:nvPr/>
        </p:nvSpPr>
        <p:spPr>
          <a:xfrm>
            <a:off x="3174789" y="3897829"/>
            <a:ext cx="248841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spc="-4" dirty="0">
                <a:latin typeface="Calibri"/>
                <a:cs typeface="Calibri"/>
              </a:rPr>
              <a:t>bly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96" name="Title 95">
            <a:extLst>
              <a:ext uri="{FF2B5EF4-FFF2-40B4-BE49-F238E27FC236}">
                <a16:creationId xmlns:a16="http://schemas.microsoft.com/office/drawing/2014/main" id="{22A9EEE8-126E-455D-BF63-AC5F0E5B2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541687"/>
          </a:xfrm>
        </p:spPr>
        <p:txBody>
          <a:bodyPr/>
          <a:lstStyle/>
          <a:p>
            <a:r>
              <a:rPr lang="en-US" sz="3520" spc="-4" dirty="0">
                <a:latin typeface="Calibri"/>
                <a:cs typeface="Calibri"/>
              </a:rPr>
              <a:t>Extensions </a:t>
            </a:r>
            <a:r>
              <a:rPr lang="en-US" sz="3520" dirty="0">
                <a:latin typeface="Calibri"/>
                <a:cs typeface="Calibri"/>
              </a:rPr>
              <a:t>of</a:t>
            </a:r>
            <a:r>
              <a:rPr lang="en-US" sz="3520" spc="-58" dirty="0">
                <a:latin typeface="Calibri"/>
                <a:cs typeface="Calibri"/>
              </a:rPr>
              <a:t> </a:t>
            </a:r>
            <a:r>
              <a:rPr lang="en-US" sz="3520" spc="-4" dirty="0">
                <a:latin typeface="Calibri"/>
                <a:cs typeface="Calibri"/>
              </a:rPr>
              <a:t>BERT</a:t>
            </a:r>
            <a:endParaRPr lang="en-US" dirty="0"/>
          </a:p>
        </p:txBody>
      </p:sp>
      <p:sp>
        <p:nvSpPr>
          <p:cNvPr id="94" name="object 94"/>
          <p:cNvSpPr txBox="1"/>
          <p:nvPr/>
        </p:nvSpPr>
        <p:spPr>
          <a:xfrm>
            <a:off x="7220465" y="6473430"/>
            <a:ext cx="2621471" cy="194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78">
              <a:lnSpc>
                <a:spcPts val="1494"/>
              </a:lnSpc>
            </a:pPr>
            <a:r>
              <a:rPr sz="1485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485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Liu et </a:t>
            </a:r>
            <a:r>
              <a:rPr sz="1485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al., 2019</a:t>
            </a:r>
            <a:r>
              <a:rPr sz="1485" dirty="0">
                <a:solidFill>
                  <a:srgbClr val="175E53"/>
                </a:solidFill>
                <a:latin typeface="Calibri"/>
                <a:cs typeface="Calibri"/>
              </a:rPr>
              <a:t>; </a:t>
            </a:r>
            <a:r>
              <a:rPr sz="1485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Joshi et </a:t>
            </a:r>
            <a:r>
              <a:rPr sz="1485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al.,</a:t>
            </a:r>
            <a:r>
              <a:rPr sz="1485" u="sng" spc="-29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485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2020</a:t>
            </a:r>
            <a:r>
              <a:rPr sz="1485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5417495" y="5771480"/>
            <a:ext cx="184928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dirty="0">
                <a:latin typeface="Calibri"/>
                <a:cs typeface="Calibri"/>
              </a:rPr>
              <a:t>I</a:t>
            </a:r>
            <a:r>
              <a:rPr sz="1485" spc="45" dirty="0">
                <a:latin typeface="Calibri"/>
                <a:cs typeface="Calibri"/>
              </a:rPr>
              <a:t>t</a:t>
            </a:r>
            <a:r>
              <a:rPr sz="1485" dirty="0">
                <a:latin typeface="Calibri"/>
                <a:cs typeface="Calibri"/>
              </a:rPr>
              <a:t>’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5801287" y="5791848"/>
            <a:ext cx="2366868" cy="227001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>
              <a:spcBef>
                <a:spcPts val="87"/>
              </a:spcBef>
            </a:pPr>
            <a:r>
              <a:rPr sz="2104" spc="-6" baseline="-3267" dirty="0">
                <a:latin typeface="Calibri"/>
                <a:cs typeface="Calibri"/>
              </a:rPr>
              <a:t>[MASK] </a:t>
            </a:r>
            <a:r>
              <a:rPr sz="2104" baseline="-3267" dirty="0">
                <a:latin typeface="Calibri"/>
                <a:cs typeface="Calibri"/>
              </a:rPr>
              <a:t>[MASK] </a:t>
            </a:r>
            <a:r>
              <a:rPr sz="1403" dirty="0">
                <a:latin typeface="Calibri"/>
                <a:cs typeface="Calibri"/>
              </a:rPr>
              <a:t>[MASK]</a:t>
            </a:r>
            <a:r>
              <a:rPr sz="1403" spc="149" dirty="0">
                <a:latin typeface="Calibri"/>
                <a:cs typeface="Calibri"/>
              </a:rPr>
              <a:t> </a:t>
            </a:r>
            <a:r>
              <a:rPr sz="1403" dirty="0">
                <a:latin typeface="Calibri"/>
                <a:cs typeface="Calibri"/>
              </a:rPr>
              <a:t>[MASK]</a:t>
            </a:r>
            <a:endParaRPr sz="1403">
              <a:latin typeface="Calibri"/>
              <a:cs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8251974" y="5796626"/>
            <a:ext cx="407051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spc="-9" dirty="0">
                <a:latin typeface="Calibri"/>
                <a:cs typeface="Calibri"/>
              </a:rPr>
              <a:t>g</a:t>
            </a:r>
            <a:r>
              <a:rPr sz="1485" spc="-4" dirty="0">
                <a:latin typeface="Calibri"/>
                <a:cs typeface="Calibri"/>
              </a:rPr>
              <a:t>ood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6078836" y="3885990"/>
            <a:ext cx="383477" cy="2391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</a:pPr>
            <a:r>
              <a:rPr sz="1485" spc="-4" dirty="0">
                <a:latin typeface="Calibri"/>
                <a:cs typeface="Calibri"/>
              </a:rPr>
              <a:t>i</a:t>
            </a:r>
            <a:r>
              <a:rPr sz="1485" dirty="0">
                <a:latin typeface="Calibri"/>
                <a:cs typeface="Calibri"/>
              </a:rPr>
              <a:t>r</a:t>
            </a:r>
            <a:r>
              <a:rPr sz="1485" spc="-9" dirty="0">
                <a:latin typeface="Calibri"/>
                <a:cs typeface="Calibri"/>
              </a:rPr>
              <a:t>r</a:t>
            </a:r>
            <a:r>
              <a:rPr sz="1485" dirty="0">
                <a:latin typeface="Calibri"/>
                <a:cs typeface="Calibri"/>
              </a:rPr>
              <a:t>##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6626601" y="3890601"/>
            <a:ext cx="1271969" cy="23916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10478">
              <a:spcBef>
                <a:spcPts val="83"/>
              </a:spcBef>
              <a:tabLst>
                <a:tab pos="1033605" algn="l"/>
              </a:tabLst>
            </a:pPr>
            <a:r>
              <a:rPr sz="1485" dirty="0">
                <a:latin typeface="Calibri"/>
                <a:cs typeface="Calibri"/>
              </a:rPr>
              <a:t>es</a:t>
            </a:r>
            <a:r>
              <a:rPr sz="1485" spc="-9" dirty="0">
                <a:latin typeface="Calibri"/>
                <a:cs typeface="Calibri"/>
              </a:rPr>
              <a:t>i</a:t>
            </a:r>
            <a:r>
              <a:rPr sz="1485" dirty="0">
                <a:latin typeface="Calibri"/>
                <a:cs typeface="Calibri"/>
              </a:rPr>
              <a:t>## </a:t>
            </a:r>
            <a:r>
              <a:rPr sz="1485" spc="87" dirty="0">
                <a:latin typeface="Calibri"/>
                <a:cs typeface="Calibri"/>
              </a:rPr>
              <a:t> </a:t>
            </a:r>
            <a:r>
              <a:rPr sz="2228" spc="-25" baseline="3086" dirty="0">
                <a:latin typeface="Calibri"/>
                <a:cs typeface="Calibri"/>
              </a:rPr>
              <a:t>s</a:t>
            </a:r>
            <a:r>
              <a:rPr sz="2228" spc="-6" baseline="3086" dirty="0">
                <a:latin typeface="Calibri"/>
                <a:cs typeface="Calibri"/>
              </a:rPr>
              <a:t>t</a:t>
            </a:r>
            <a:r>
              <a:rPr sz="2228" spc="-12" baseline="3086" dirty="0">
                <a:latin typeface="Calibri"/>
                <a:cs typeface="Calibri"/>
              </a:rPr>
              <a:t>i</a:t>
            </a:r>
            <a:r>
              <a:rPr sz="2228" baseline="3086" dirty="0">
                <a:latin typeface="Calibri"/>
                <a:cs typeface="Calibri"/>
              </a:rPr>
              <a:t>##	</a:t>
            </a:r>
            <a:r>
              <a:rPr sz="2228" spc="-6" baseline="1543" dirty="0">
                <a:latin typeface="Calibri"/>
                <a:cs typeface="Calibri"/>
              </a:rPr>
              <a:t>bly</a:t>
            </a:r>
            <a:endParaRPr sz="2228" baseline="1543">
              <a:latin typeface="Calibri"/>
              <a:cs typeface="Calibri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19DC9E5-D175-4B5C-9BBB-96635A9C6EFF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76603867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00157" y="2011357"/>
            <a:ext cx="8748189" cy="595243"/>
          </a:xfrm>
          <a:prstGeom prst="rect">
            <a:avLst/>
          </a:prstGeom>
        </p:spPr>
        <p:txBody>
          <a:bodyPr vert="horz" wrap="square" lIns="0" tIns="11001" rIns="0" bIns="0" rtlCol="0">
            <a:spAutoFit/>
          </a:bodyPr>
          <a:lstStyle/>
          <a:p>
            <a:pPr marL="10478" marR="4191">
              <a:spcBef>
                <a:spcPts val="87"/>
              </a:spcBef>
            </a:pPr>
            <a:r>
              <a:rPr sz="1898" dirty="0">
                <a:latin typeface="Calibri"/>
                <a:cs typeface="Calibri"/>
              </a:rPr>
              <a:t>A takeaway from </a:t>
            </a:r>
            <a:r>
              <a:rPr sz="1898" spc="-4" dirty="0">
                <a:latin typeface="Calibri"/>
                <a:cs typeface="Calibri"/>
              </a:rPr>
              <a:t>the RoBERTa </a:t>
            </a:r>
            <a:r>
              <a:rPr sz="1898" dirty="0">
                <a:latin typeface="Calibri"/>
                <a:cs typeface="Calibri"/>
              </a:rPr>
              <a:t>paper: </a:t>
            </a:r>
            <a:r>
              <a:rPr sz="1898" spc="-4" dirty="0">
                <a:latin typeface="Calibri"/>
                <a:cs typeface="Calibri"/>
              </a:rPr>
              <a:t>more compute, more data </a:t>
            </a:r>
            <a:r>
              <a:rPr sz="1898" dirty="0">
                <a:latin typeface="Calibri"/>
                <a:cs typeface="Calibri"/>
              </a:rPr>
              <a:t>can improve pretraining  even when </a:t>
            </a:r>
            <a:r>
              <a:rPr sz="1898" spc="-4" dirty="0">
                <a:latin typeface="Calibri"/>
                <a:cs typeface="Calibri"/>
              </a:rPr>
              <a:t>not changing </a:t>
            </a:r>
            <a:r>
              <a:rPr sz="1898" dirty="0">
                <a:latin typeface="Calibri"/>
                <a:cs typeface="Calibri"/>
              </a:rPr>
              <a:t>the underlying </a:t>
            </a:r>
            <a:r>
              <a:rPr sz="1898" spc="-4" dirty="0">
                <a:latin typeface="Calibri"/>
                <a:cs typeface="Calibri"/>
              </a:rPr>
              <a:t>Transformer</a:t>
            </a:r>
            <a:r>
              <a:rPr sz="1898" spc="17" dirty="0">
                <a:latin typeface="Calibri"/>
                <a:cs typeface="Calibri"/>
              </a:rPr>
              <a:t> </a:t>
            </a:r>
            <a:r>
              <a:rPr sz="1898" dirty="0">
                <a:latin typeface="Calibri"/>
                <a:cs typeface="Calibri"/>
              </a:rPr>
              <a:t>encoder.</a:t>
            </a:r>
            <a:endParaRPr sz="1898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15142" y="3095287"/>
            <a:ext cx="7057309" cy="24602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7F9BAF7-9D3C-40DA-ADF2-B1FABCDB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4" y="251765"/>
            <a:ext cx="9190863" cy="541687"/>
          </a:xfrm>
        </p:spPr>
        <p:txBody>
          <a:bodyPr/>
          <a:lstStyle/>
          <a:p>
            <a:r>
              <a:rPr lang="en-US" sz="3520" spc="-4" dirty="0">
                <a:latin typeface="Calibri"/>
                <a:cs typeface="Calibri"/>
              </a:rPr>
              <a:t>Extensions </a:t>
            </a:r>
            <a:r>
              <a:rPr lang="en-US" sz="3520" dirty="0">
                <a:latin typeface="Calibri"/>
                <a:cs typeface="Calibri"/>
              </a:rPr>
              <a:t>of</a:t>
            </a:r>
            <a:r>
              <a:rPr lang="en-US" sz="3520" spc="-58" dirty="0">
                <a:latin typeface="Calibri"/>
                <a:cs typeface="Calibri"/>
              </a:rPr>
              <a:t> </a:t>
            </a:r>
            <a:r>
              <a:rPr lang="en-US" sz="3520" spc="-4" dirty="0">
                <a:latin typeface="Calibri"/>
                <a:cs typeface="Calibri"/>
              </a:rPr>
              <a:t>BERT</a:t>
            </a:r>
            <a:endParaRPr lang="en-US" sz="3520" dirty="0"/>
          </a:p>
        </p:txBody>
      </p:sp>
      <p:sp>
        <p:nvSpPr>
          <p:cNvPr id="6" name="object 6"/>
          <p:cNvSpPr txBox="1"/>
          <p:nvPr/>
        </p:nvSpPr>
        <p:spPr>
          <a:xfrm>
            <a:off x="7220465" y="6473430"/>
            <a:ext cx="2621471" cy="194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78">
              <a:lnSpc>
                <a:spcPts val="1494"/>
              </a:lnSpc>
            </a:pPr>
            <a:r>
              <a:rPr sz="1485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485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Liu et </a:t>
            </a:r>
            <a:r>
              <a:rPr sz="1485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al., 2019</a:t>
            </a:r>
            <a:r>
              <a:rPr sz="1485" dirty="0">
                <a:solidFill>
                  <a:srgbClr val="175E53"/>
                </a:solidFill>
                <a:latin typeface="Calibri"/>
                <a:cs typeface="Calibri"/>
              </a:rPr>
              <a:t>; </a:t>
            </a:r>
            <a:r>
              <a:rPr sz="1485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Joshi et </a:t>
            </a:r>
            <a:r>
              <a:rPr sz="1485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al.,</a:t>
            </a:r>
            <a:r>
              <a:rPr sz="1485" u="sng" spc="-29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485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2020</a:t>
            </a:r>
            <a:r>
              <a:rPr sz="1485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485"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27F58E-319A-4105-9188-E342C5CC39EB}"/>
              </a:ext>
            </a:extLst>
          </p:cNvPr>
          <p:cNvSpPr txBox="1"/>
          <p:nvPr/>
        </p:nvSpPr>
        <p:spPr>
          <a:xfrm>
            <a:off x="0" y="7353401"/>
            <a:ext cx="1002197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>
              <a:defRPr/>
            </a:pPr>
            <a:r>
              <a:rPr lang="en-US" sz="1320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2449244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lecture_title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EF8E1C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EF8E1C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19549</TotalTime>
  <Words>9069</Words>
  <Application>Microsoft Macintosh PowerPoint</Application>
  <PresentationFormat>Custom</PresentationFormat>
  <Paragraphs>1354</Paragraphs>
  <Slides>110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110</vt:i4>
      </vt:variant>
    </vt:vector>
  </HeadingPairs>
  <TitlesOfParts>
    <vt:vector size="122" baseType="lpstr">
      <vt:lpstr>Arial</vt:lpstr>
      <vt:lpstr>Calibri</vt:lpstr>
      <vt:lpstr>Calibri Light</vt:lpstr>
      <vt:lpstr>Cambria Math</vt:lpstr>
      <vt:lpstr>DejaVu Sans</vt:lpstr>
      <vt:lpstr>DejaVu Serif</vt:lpstr>
      <vt:lpstr>Noto Sans Mono CJK JP Regular</vt:lpstr>
      <vt:lpstr>Times New Roman</vt:lpstr>
      <vt:lpstr>Trebuchet MS</vt:lpstr>
      <vt:lpstr>Wingdings</vt:lpstr>
      <vt:lpstr>lecture_title</vt:lpstr>
      <vt:lpstr>Custom Design</vt:lpstr>
      <vt:lpstr>PowerPoint Presentation</vt:lpstr>
      <vt:lpstr>PowerPoint Presentation</vt:lpstr>
      <vt:lpstr>CS 1678: Intro to Deep Learning Modeling Sequences/Sets:  Transformers</vt:lpstr>
      <vt:lpstr>Plan for this lecture</vt:lpstr>
      <vt:lpstr>Additional resources</vt:lpstr>
      <vt:lpstr>How do we represent the meaning of a word?</vt:lpstr>
      <vt:lpstr>How do we have usable meaning in a computer?</vt:lpstr>
      <vt:lpstr>Problems with resources like WordNet</vt:lpstr>
      <vt:lpstr>Representing words as discrete symbols</vt:lpstr>
      <vt:lpstr>Problem with words as discrete symbols</vt:lpstr>
      <vt:lpstr>Representing words by their context</vt:lpstr>
      <vt:lpstr>What can we learn from reconstructing the input?</vt:lpstr>
      <vt:lpstr>What can we learn from reconstructing the input?</vt:lpstr>
      <vt:lpstr>What can we learn from reconstructing the input?</vt:lpstr>
      <vt:lpstr>What can we learn from reconstructing the input?</vt:lpstr>
      <vt:lpstr>PowerPoint Presentation</vt:lpstr>
      <vt:lpstr>PowerPoint Presentation</vt:lpstr>
      <vt:lpstr>What can we learn from reconstructing the input?</vt:lpstr>
      <vt:lpstr>Word vectors</vt:lpstr>
      <vt:lpstr>Word meaning as a neural word vector – visualization</vt:lpstr>
      <vt:lpstr>Word2Vec Overview</vt:lpstr>
      <vt:lpstr>Word2Vec Overview</vt:lpstr>
      <vt:lpstr>Word2Vec Overview</vt:lpstr>
      <vt:lpstr>Word2Vec: objective function</vt:lpstr>
      <vt:lpstr>Word2Vec: objective function</vt:lpstr>
      <vt:lpstr>Word2Vec: prediction function</vt:lpstr>
      <vt:lpstr>ELMo: Embeddings from Language  Models</vt:lpstr>
      <vt:lpstr>ELMo: Embeddings from Language  Models</vt:lpstr>
      <vt:lpstr>PowerPoint Presentation</vt:lpstr>
      <vt:lpstr>ELMo results: Great for all tasks</vt:lpstr>
      <vt:lpstr>ELMo: Roles of different layers</vt:lpstr>
      <vt:lpstr>Issues with recurrent models:  Linear interaction distance</vt:lpstr>
      <vt:lpstr>Issues with recurrent models:  Lack of parallelizability</vt:lpstr>
      <vt:lpstr>If not recurrence, then what?  How about word windows?</vt:lpstr>
      <vt:lpstr>If not recurrence, then what?  How about word windows?</vt:lpstr>
      <vt:lpstr>If not recurrence, then what?  How about attention?</vt:lpstr>
      <vt:lpstr>Self-Attention</vt:lpstr>
      <vt:lpstr>Self-Attention</vt:lpstr>
      <vt:lpstr>Barriers and solutions for Self-Attention as a building block</vt:lpstr>
      <vt:lpstr>Fixing the first self-attention problem:  Sequence order</vt:lpstr>
      <vt:lpstr>Position representation vectors through sinusoids</vt:lpstr>
      <vt:lpstr>Barriers and solutions for Self-Attention as a building block</vt:lpstr>
      <vt:lpstr>Adding nonlinearities in self-attention</vt:lpstr>
      <vt:lpstr>Barriers and solutions for Self-Attention as a building block</vt:lpstr>
      <vt:lpstr>Masking the future in self-attention</vt:lpstr>
      <vt:lpstr>Barriers and solutions for Self-Attention as a building block</vt:lpstr>
      <vt:lpstr>Necessities for a self-attention building block:</vt:lpstr>
      <vt:lpstr>Transformer Overview</vt:lpstr>
      <vt:lpstr>Transformer Encoder</vt:lpstr>
      <vt:lpstr>Transformer Decoder</vt:lpstr>
      <vt:lpstr>The Transformer Encoder-Decoder  [Vaswani et al., 2017]</vt:lpstr>
      <vt:lpstr>The Transformer Encoder-Decoder  [Vaswani et al., 2017]</vt:lpstr>
      <vt:lpstr>The Transformer Encoder: Dot-Product Attention</vt:lpstr>
      <vt:lpstr>The Transformer Encoder:  Dot-Product Attention – Matrix notation</vt:lpstr>
      <vt:lpstr>The Transformer Encoder:  Key-Query-Value Attention</vt:lpstr>
      <vt:lpstr>The Transformer Encoder:  Key-Query-Value Attention</vt:lpstr>
      <vt:lpstr>The Transformer Encoder:  Multi-headed attention</vt:lpstr>
      <vt:lpstr>The Transformer Encoder:  Multi-headed attention</vt:lpstr>
      <vt:lpstr>Attention visualization in layer 5</vt:lpstr>
      <vt:lpstr>Attention visualization: Implicit anaphora resolution</vt:lpstr>
      <vt:lpstr>Parallel attention heads</vt:lpstr>
      <vt:lpstr>The Transformer Encoder:  Residual connections [He et al., 2016]</vt:lpstr>
      <vt:lpstr>The Transformer Encoder:  Layer normalization [Ba et al., 2016]</vt:lpstr>
      <vt:lpstr>The Transformer Encoder:  Scaled Dot Product [Vaswani et al., 2017]</vt:lpstr>
      <vt:lpstr>The Transformer Encoder-Decoder  [Vaswani et al., 2017]</vt:lpstr>
      <vt:lpstr>The Transformer Encoder-Decoder  [Vaswani et al., 2017]</vt:lpstr>
      <vt:lpstr>The Transformer Encoder-Decoder  [Vaswani et al., 2017]</vt:lpstr>
      <vt:lpstr>The Transformer Encoder-Decoder  [Vaswani et al., 2017]</vt:lpstr>
      <vt:lpstr>The Transformer Decoder:  Cross-attention (details)</vt:lpstr>
      <vt:lpstr>The Transformer Encoder:  Cross-attention (details)</vt:lpstr>
      <vt:lpstr>PowerPoint Presentation</vt:lpstr>
      <vt:lpstr>What would we like to fix about the Transformer?</vt:lpstr>
      <vt:lpstr>Quadratic computation as function of seq. length</vt:lpstr>
      <vt:lpstr>Recent work on improving on quadratic self-attention cost</vt:lpstr>
      <vt:lpstr>Recent work on improving on quadratic self-attention cost</vt:lpstr>
      <vt:lpstr>Pretraining models</vt:lpstr>
      <vt:lpstr>Pretraining through language modeling  [Dai and Le, 2015]</vt:lpstr>
      <vt:lpstr>The Pretraining / Finetuning Paradigm</vt:lpstr>
      <vt:lpstr>Capturing meaning via context:  What kinds of things does pretraining learn?</vt:lpstr>
      <vt:lpstr>Pretraining for three types of architectures</vt:lpstr>
      <vt:lpstr>Pretraining decoders</vt:lpstr>
      <vt:lpstr>Pretraining decoders</vt:lpstr>
      <vt:lpstr>Generative Pretrained Transformer (GPT)  [Radford et al., 2018]</vt:lpstr>
      <vt:lpstr>Generative Pretrained Transformer (GPT)  [Radford et al., 2018]</vt:lpstr>
      <vt:lpstr>Generative Pretrained Transformer (GPT)  [Radford et al., 2018]</vt:lpstr>
      <vt:lpstr>Increasingly convincing generations (GPT2) [Radford et al., 2018]</vt:lpstr>
      <vt:lpstr>Aside: Word structure and subword models</vt:lpstr>
      <vt:lpstr>Aside: Word structure and subword models</vt:lpstr>
      <vt:lpstr>Aside: The byte-pair encoding algorithm</vt:lpstr>
      <vt:lpstr>Aside: Word structure and subword models</vt:lpstr>
      <vt:lpstr>Pretraining encoders:  What pretraining objective to use?</vt:lpstr>
      <vt:lpstr>BERT: Bidirectional Encoder Representations from Tranformers</vt:lpstr>
      <vt:lpstr>BERT: Bidirectional Encoder Representations from Tranformers</vt:lpstr>
      <vt:lpstr>BERT: Bidirectional Encoder Representations from Tranformers</vt:lpstr>
      <vt:lpstr>BERT: Bidirectional Encoder Representations from Tranformers</vt:lpstr>
      <vt:lpstr>BERT: Bidirectional Encoder Representations from Tranformers</vt:lpstr>
      <vt:lpstr>BERT: Bidirectional Encoder Representations from Tranformers</vt:lpstr>
      <vt:lpstr>Extensions of BERT</vt:lpstr>
      <vt:lpstr>Extensions of BERT</vt:lpstr>
      <vt:lpstr>Pretraining encoder-decoders:  What pretraining objective to use?</vt:lpstr>
      <vt:lpstr>Pretraining encoder-decoders:  What pretraining objective to use?</vt:lpstr>
      <vt:lpstr>GPT-3, in-context learning, very large models</vt:lpstr>
      <vt:lpstr>GPT-3, in-context learning, very large models</vt:lpstr>
      <vt:lpstr>GPT-3, in-context learning, very large models</vt:lpstr>
      <vt:lpstr>Transformers in vision</vt:lpstr>
      <vt:lpstr>Cross-modal transformers</vt:lpstr>
      <vt:lpstr>Cross-modal transformers</vt:lpstr>
      <vt:lpstr>Cross-modal transformers</vt:lpstr>
      <vt:lpstr>Visual Commonsense Reasoning leaderboard</vt:lpstr>
      <vt:lpstr>PowerPoint Presentation</vt:lpstr>
    </vt:vector>
  </TitlesOfParts>
  <Company>Sheridan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Vakanski Aleksandar</dc:creator>
  <cp:lastModifiedBy>Joseph Picone</cp:lastModifiedBy>
  <cp:revision>3585</cp:revision>
  <cp:lastPrinted>2016-01-16T17:38:40Z</cp:lastPrinted>
  <dcterms:created xsi:type="dcterms:W3CDTF">2014-06-16T13:46:25Z</dcterms:created>
  <dcterms:modified xsi:type="dcterms:W3CDTF">2022-04-18T13:04:49Z</dcterms:modified>
</cp:coreProperties>
</file>