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Objectives:</a:t>
            </a:r>
          </a:p>
          <a:p>
            <a:pPr marL="173038"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/>
                </a:solidFill>
              </a:rPr>
              <a:t>Bayes Rule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Minimum Classification Error (MCE)</a:t>
            </a: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Resources:</a:t>
            </a: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K.V.: Discriminative Training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X.H.: Spoken Language Processing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F.O.: Maximum Entropy Models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J.B.: </a:t>
            </a:r>
            <a:r>
              <a:rPr lang="en-US" sz="1800" b="1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b="1" kern="0" dirty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 When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>
                <a:sym typeface="Symbol"/>
              </a:rPr>
              <a:t> ∞, </a:t>
            </a:r>
            <a:r>
              <a:rPr lang="en-US" altLang="en-US" sz="1800" b="1" kern="0" dirty="0">
                <a:sym typeface="Symbol"/>
              </a:rPr>
              <a:t>the competing class score becomes</a:t>
            </a:r>
            <a:r>
              <a:rPr lang="en-US" altLang="en-US" sz="1800" kern="0" dirty="0">
                <a:sym typeface="Symbol"/>
              </a:rPr>
              <a:t>                   </a:t>
            </a:r>
            <a:r>
              <a:rPr lang="en-US" altLang="en-US" sz="1800" b="1" kern="0" dirty="0">
                <a:sym typeface="Symbol"/>
              </a:rPr>
              <a:t>;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= 1 </a:t>
            </a:r>
            <a:r>
              <a:rPr lang="en-US" altLang="en-US" sz="1800" b="1" kern="0" dirty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To transform this to a smooth, differentiable function, we use a sigmoid function to embed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where </a:t>
            </a:r>
            <a:r>
              <a:rPr lang="en-US" altLang="en-US" sz="1800" kern="0" dirty="0" err="1">
                <a:sym typeface="Symbol"/>
              </a:rPr>
              <a:t>δ</a:t>
            </a:r>
            <a:r>
              <a:rPr lang="en-US" altLang="en-US" sz="1800" kern="0" dirty="0">
                <a:sym typeface="Symbol"/>
              </a:rPr>
              <a:t>() </a:t>
            </a:r>
            <a:r>
              <a:rPr lang="en-US" altLang="en-US" sz="1800" b="1" kern="0" dirty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instead of </a:t>
            </a:r>
            <a:r>
              <a:rPr lang="en-US" altLang="en-US" sz="1800" i="1" kern="0" dirty="0"/>
              <a:t>L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.</a:t>
            </a:r>
            <a:endParaRPr lang="en-US" altLang="en-US" sz="1800" b="1" kern="0" dirty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>
                <a:sym typeface="Symbol"/>
              </a:rPr>
              <a:t>Gradiant</a:t>
            </a:r>
            <a:r>
              <a:rPr lang="en-US" altLang="en-US" sz="1800" b="1" kern="0" dirty="0">
                <a:sym typeface="Symbol"/>
              </a:rPr>
              <a:t> descent makes MCE, like MMIE, more computationally expensive.</a:t>
            </a:r>
            <a:endParaRPr lang="en-US" altLang="en-US" sz="1800" b="1" kern="0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8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9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0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1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2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</a:t>
            </a:r>
            <a:r>
              <a:rPr lang="en-US" altLang="en-US" sz="1800" b="1"/>
              <a:t>, particularly the goal of minimization of conditional entropy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Demonstrated the </a:t>
            </a:r>
            <a:r>
              <a:rPr lang="en-US" altLang="en-US" sz="1800" b="1" dirty="0"/>
              <a:t>relationship between </a:t>
            </a:r>
            <a:r>
              <a:rPr lang="en-US" altLang="en-US" sz="1800" b="1"/>
              <a:t>minimization  of  conditional entropy and mutual information.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</a:t>
            </a:r>
            <a:r>
              <a:rPr lang="en-US" altLang="en-US" sz="1800" b="1"/>
              <a:t>erived </a:t>
            </a:r>
            <a:r>
              <a:rPr lang="en-US" altLang="en-US" sz="1800" b="1" dirty="0"/>
              <a:t>a method of training that maximizes mutual information (</a:t>
            </a:r>
            <a:r>
              <a:rPr lang="en-US" altLang="en-US" sz="1800" b="1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Introduced </a:t>
            </a:r>
            <a:r>
              <a:rPr lang="en-US" altLang="en-US" sz="1800" b="1" dirty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</a:t>
            </a:r>
            <a:r>
              <a:rPr lang="en-US" altLang="en-US" sz="1800" b="1" dirty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controlled environments, performance improvements are statistically significant but not overwhelmingly impressive.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1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2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3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4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5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6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7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8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1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2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3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4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5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6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Approximations to Mutual Information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expand </a:t>
            </a:r>
            <a:r>
              <a:rPr lang="en-US" altLang="en-US" sz="1800" i="1" kern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 err="1">
                <a:latin typeface="+mn-lt"/>
              </a:rPr>
              <a:t>x</a:t>
            </a:r>
            <a:r>
              <a:rPr lang="en-US" altLang="en-US" sz="1800" kern="0" dirty="0" err="1">
                <a:latin typeface="+mn-lt"/>
              </a:rPr>
              <a:t>,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</a:t>
            </a:r>
            <a:r>
              <a:rPr lang="en-US" altLang="en-US" sz="1800" kern="0" dirty="0"/>
              <a:t> </a:t>
            </a:r>
            <a:r>
              <a:rPr lang="en-US" altLang="en-US" sz="1800" b="1" kern="0" dirty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6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7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8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9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0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Additional Comments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Gradient Descent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can apply this approach to HMMs. </a:t>
            </a:r>
            <a:r>
              <a:rPr lang="en-US" sz="1800" b="1" dirty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The reestimation formulas have been derived for the mean and diagonal covariance matrices for a state </a:t>
            </a:r>
            <a:r>
              <a:rPr lang="en-US" sz="1800" i="1" dirty="0"/>
              <a:t>j</a:t>
            </a:r>
            <a:r>
              <a:rPr lang="en-US" sz="1800" b="1" dirty="0"/>
              <a:t> and mixture component </a:t>
            </a:r>
            <a:r>
              <a:rPr lang="en-US" sz="1800" i="1" dirty="0"/>
              <a:t>m</a:t>
            </a:r>
            <a:r>
              <a:rPr lang="en-US" sz="1800" b="1" dirty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3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4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Estimating Probabilities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/>
              <a:t>D</a:t>
            </a:r>
            <a:r>
              <a:rPr lang="en-US" sz="1800" dirty="0"/>
              <a:t>, </a:t>
            </a:r>
            <a:r>
              <a:rPr lang="en-US" sz="1800" b="1" dirty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note that calculation of the Gaussian occupancies (i.e. the probability of being in state </a:t>
            </a:r>
            <a:r>
              <a:rPr lang="en-US" sz="1800" i="1" dirty="0"/>
              <a:t>j</a:t>
            </a:r>
            <a:r>
              <a:rPr lang="en-US" sz="1800" b="1" dirty="0"/>
              <a:t> and component </a:t>
            </a:r>
            <a:r>
              <a:rPr lang="en-US" sz="1800" i="1" dirty="0"/>
              <a:t>m</a:t>
            </a:r>
            <a:r>
              <a:rPr lang="en-US" sz="1800" b="1" dirty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For MMIE training, we need counts for </a:t>
            </a:r>
            <a:br>
              <a:rPr lang="en-US" sz="1800" b="1" dirty="0"/>
            </a:br>
            <a:r>
              <a:rPr lang="en-US" sz="1800" b="1" dirty="0"/>
              <a:t>both the correct model (numerator) and </a:t>
            </a:r>
            <a:br>
              <a:rPr lang="en-US" sz="1800" b="1" dirty="0"/>
            </a:br>
            <a:r>
              <a:rPr lang="en-US" sz="1800" b="1" dirty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(E)</a:t>
            </a:r>
            <a:r>
              <a:rPr lang="en-US" altLang="en-US" sz="1800" b="1" kern="0" dirty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>
                <a:latin typeface="+mn-lt"/>
              </a:rPr>
              <a:t>reestimated</a:t>
            </a:r>
            <a:r>
              <a:rPr lang="en-US" altLang="en-US" sz="1800" b="1" kern="0" dirty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 MMIE, we used a posterior,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/>
              <a:t>d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/>
              <a:t>d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), </a:t>
            </a:r>
            <a:r>
              <a:rPr lang="en-US" altLang="en-US" sz="1800" i="1" kern="0" dirty="0" err="1"/>
              <a:t>i</a:t>
            </a:r>
            <a:r>
              <a:rPr lang="en-US" altLang="en-US" sz="1800" kern="0" dirty="0"/>
              <a:t> = 1, 2, …, </a:t>
            </a:r>
            <a:r>
              <a:rPr lang="en-US" altLang="en-US" sz="1800" i="1" kern="0" dirty="0"/>
              <a:t>s</a:t>
            </a:r>
            <a:r>
              <a:rPr lang="en-US" altLang="en-US" sz="1800" kern="0" dirty="0"/>
              <a:t>.</a:t>
            </a:r>
            <a:endParaRPr lang="en-US" altLang="en-US" sz="1800" b="1" kern="0" dirty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≠</a:t>
            </a:r>
            <a:r>
              <a:rPr lang="en-US" altLang="en-US" sz="1800" kern="0" dirty="0">
                <a:latin typeface="+mn-lt"/>
              </a:rPr>
              <a:t> 0</a:t>
            </a:r>
            <a:r>
              <a:rPr lang="en-US" altLang="en-US" sz="1800" b="1" kern="0" dirty="0">
                <a:latin typeface="+mn-lt"/>
              </a:rPr>
              <a:t> implies a recognition error;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= 0</a:t>
            </a:r>
            <a:r>
              <a:rPr lang="en-US" altLang="en-US" sz="1800" b="1" kern="0" dirty="0">
                <a:latin typeface="+mn-lt"/>
                <a:sym typeface="Symbol"/>
              </a:rPr>
              <a:t> </a:t>
            </a:r>
            <a:r>
              <a:rPr lang="en-US" altLang="en-US" sz="1800" b="1" kern="0" dirty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8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7644</TotalTime>
  <Words>1732</Words>
  <Application>Microsoft Macintosh PowerPoint</Application>
  <PresentationFormat>Letter Paper (8.5x11 in)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469</cp:revision>
  <dcterms:created xsi:type="dcterms:W3CDTF">2002-09-12T17:13:32Z</dcterms:created>
  <dcterms:modified xsi:type="dcterms:W3CDTF">2022-03-23T13:58:25Z</dcterms:modified>
</cp:coreProperties>
</file>