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7"/>
  </p:notesMasterIdLst>
  <p:handoutMasterIdLst>
    <p:handoutMasterId r:id="rId18"/>
  </p:handoutMasterIdLst>
  <p:sldIdLst>
    <p:sldId id="356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308" r:id="rId11"/>
    <p:sldId id="421" r:id="rId12"/>
    <p:sldId id="423" r:id="rId13"/>
    <p:sldId id="422" r:id="rId14"/>
    <p:sldId id="424" r:id="rId15"/>
    <p:sldId id="420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76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8" autoAdjust="0"/>
    <p:restoredTop sz="95090" autoAdjust="0"/>
  </p:normalViewPr>
  <p:slideViewPr>
    <p:cSldViewPr snapToGrid="0">
      <p:cViewPr varScale="1">
        <p:scale>
          <a:sx n="124" d="100"/>
          <a:sy n="124" d="100"/>
        </p:scale>
        <p:origin x="1064" y="176"/>
      </p:cViewPr>
      <p:guideLst>
        <p:guide orient="horz" pos="3816"/>
        <p:guide pos="5616"/>
        <p:guide pos="2880"/>
        <p:guide pos="144"/>
        <p:guide pos="576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ip.piconepress.com/projects/speech/software/" TargetMode="External"/><Relationship Id="rId3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7" Type="http://schemas.openxmlformats.org/officeDocument/2006/relationships/hyperlink" Target="http://www.isip.piconepress.com/publications/courses/msstate/ece_8463/lectures/current/lecture_22/" TargetMode="External"/><Relationship Id="rId2" Type="http://schemas.openxmlformats.org/officeDocument/2006/relationships/hyperlink" Target="http://rii.ricoh.com/~stork/DHSch3part3.pp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-sig.enst.fr/~cappe/docs/hmmbib.html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-2.cs.cmu.edu/~rsingh/sphinxman/tech2.html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csse.monash.edu.au/~dld/mixture.modelling.page.html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s://lh3.googleusercontent.com/proxy/0TcTRAaOAlTVLA0rX1I1x2VouHXThedkp-H_kOX28dqjnt_Qi8Jo0fzguyHTXUjSR5355wP_cox2ykO-Ml7ydM5c0A-e3_wFDjmXB2hObmwuFEq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Reestimation Equations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Continuous Distributions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Gaussian Mixture Models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EM Derivation of Reestimation</a:t>
            </a:r>
          </a:p>
          <a:p>
            <a:pPr marL="176213" lvl="0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D.H.S.: Chapter 3 (Part 3) 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F.J.: Statistical Methods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hlinkClick r:id="rId4"/>
              </a:rPr>
              <a:t>D.L.D.: Mixture Modeling</a:t>
            </a:r>
            <a:br>
              <a:rPr lang="en-US" sz="1800" b="1" dirty="0"/>
            </a:br>
            <a:r>
              <a:rPr lang="en-US" sz="1800" b="1" dirty="0">
                <a:hlinkClick r:id="rId5"/>
              </a:rPr>
              <a:t>R.S.: Semicontinuous HMMs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>
                <a:hlinkClick r:id="rId6"/>
              </a:rPr>
              <a:t>C.C.: Ten Years of HMMs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7"/>
              </a:rPr>
              <a:t>ISIP: HMM Overview</a:t>
            </a:r>
            <a:br>
              <a:rPr lang="en-US" sz="1800" b="1" dirty="0">
                <a:solidFill>
                  <a:srgbClr val="004000"/>
                </a:solidFill>
                <a:latin typeface="+mn-lt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8"/>
              </a:rPr>
              <a:t>ISIP: Software</a:t>
            </a:r>
            <a:br>
              <a:rPr lang="en-US" b="1" dirty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16: Reestimation, EM and Mixtures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Speech Recognition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3"/>
              <p:cNvSpPr txBox="1">
                <a:spLocks noChangeArrowheads="1"/>
              </p:cNvSpPr>
              <p:nvPr/>
            </p:nvSpPr>
            <p:spPr bwMode="auto">
              <a:xfrm>
                <a:off x="234950" y="634199"/>
                <a:ext cx="8680450" cy="6027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Based on a noisy communication channel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model in which the intended message is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corrupted by a sequence of noisy models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Bayesian approach is most common:</a:t>
                </a:r>
              </a:p>
              <a:p>
                <a:pPr marL="460375">
                  <a:spcAft>
                    <a:spcPts val="1200"/>
                  </a:spcAft>
                  <a:tabLst>
                    <a:tab pos="3376613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latin typeface="Arial"/>
                  <a:cs typeface="Arial"/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Objective: minimize word error rate by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maximizing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US" sz="1800" b="1" dirty="0">
                  <a:latin typeface="Arial"/>
                  <a:cs typeface="Arial"/>
                </a:endParaRP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 model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language model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acoustics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Acoustic models use hidden Markov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models with Gaussian mixtures.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latin typeface="Arial"/>
                    <a:cs typeface="Arial"/>
                  </a:rPr>
                  <a:t> is estimated using probabilistic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/>
                      </a:rPr>
                      <m:t>𝑵</m:t>
                    </m:r>
                  </m:oMath>
                </a14:m>
                <a:r>
                  <a:rPr lang="en-US" sz="1800" b="1" dirty="0">
                    <a:latin typeface="Arial"/>
                    <a:cs typeface="Arial"/>
                  </a:rPr>
                  <a:t>-gram  models.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Parameters can be trained using generative (ML)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or discriminative (e.g., MMIE, MCE, or MPE) approaches.</a:t>
                </a:r>
              </a:p>
            </p:txBody>
          </p:sp>
        </mc:Choice>
        <mc:Fallback>
          <p:sp>
            <p:nvSpPr>
              <p:cNvPr id="2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" y="634199"/>
                <a:ext cx="8680450" cy="6027858"/>
              </a:xfrm>
              <a:prstGeom prst="rect">
                <a:avLst/>
              </a:prstGeom>
              <a:blipFill>
                <a:blip r:embed="rId3"/>
                <a:stretch>
                  <a:fillRect l="-1460" t="-10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Acoustic Modeling in Speech Recognition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2"/>
          <a:srcRect l="56175" t="19823" r="18453" b="41927"/>
          <a:stretch/>
        </p:blipFill>
        <p:spPr bwMode="auto">
          <a:xfrm>
            <a:off x="4715837" y="750014"/>
            <a:ext cx="4055725" cy="520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411E25-6FBD-A649-A7A2-8721FB4C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19433"/>
            <a:ext cx="4199563" cy="562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Acoustic models encode the temporal evolution of the features (spectrum).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Gaussian mixture distributions are used to account for variations in speaker, accent and pronunciation.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Phonetic model topologies are simple left-to-right structures.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Skip states (time-warping) and multiple paths (alternative pronunciations) are also common features of models.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Gender-dependent models were popular at one time.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Sharing model parameters is a common strategy to reduce complexity.</a:t>
            </a:r>
          </a:p>
        </p:txBody>
      </p:sp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7012" y="682625"/>
                <a:ext cx="8688387" cy="598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Hidden Markov Model: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 directed graph in which nodes, or states, represent output (emission) distributions and arcs represent transitions between these nodes. Emission distributions can be discrete or continuous.</a:t>
                </a:r>
              </a:p>
              <a:p>
                <a:pPr marL="400050" indent="-21590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HMMs are very effective at modeling data that has a sequential structure.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Subproblems: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Practical implementations of HMMs require computationally efficient solutions to ‘three problems’: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Evaluation: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computing the probability that we arrive in a state a time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produce a particular observation at that state.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Decoding: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finding the path through the network with the highest likelihood (e.g., best path).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Learning: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estimating the parameters of the model from data.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Continuous Density Hidden Markov Models (CDHMM):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the most popular form of HMMs for many signal processing problems. Gaussian mixture distributions are commonly used (weighted sum of Gaussian pdfs).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EM Algorithm: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plays an important role in learning because it proves the model will converge if trained iteratively.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Generalizations: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There are many generalizations of HMMs including Bayesian networks, deep belief networks and finite state automata.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82625"/>
                <a:ext cx="8688387" cy="5986254"/>
              </a:xfrm>
              <a:prstGeom prst="rect">
                <a:avLst/>
              </a:prstGeom>
              <a:blipFill>
                <a:blip r:embed="rId2"/>
                <a:stretch>
                  <a:fillRect l="-1460" t="-1057" r="-2190" b="-2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3DAB64-7055-2B43-927B-36A10D4E1410}"/>
              </a:ext>
            </a:extLst>
          </p:cNvPr>
          <p:cNvSpPr/>
          <p:nvPr/>
        </p:nvSpPr>
        <p:spPr>
          <a:xfrm>
            <a:off x="228600" y="937543"/>
            <a:ext cx="4343399" cy="2132228"/>
          </a:xfrm>
          <a:prstGeom prst="rect">
            <a:avLst/>
          </a:prstGeom>
          <a:solidFill>
            <a:schemeClr val="bg1">
              <a:lumMod val="50000"/>
              <a:lumOff val="5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124CD-3794-8449-B98D-1177CF53A9F7}"/>
              </a:ext>
            </a:extLst>
          </p:cNvPr>
          <p:cNvSpPr/>
          <p:nvPr/>
        </p:nvSpPr>
        <p:spPr>
          <a:xfrm>
            <a:off x="228601" y="3594152"/>
            <a:ext cx="4343400" cy="2055534"/>
          </a:xfrm>
          <a:prstGeom prst="rect">
            <a:avLst/>
          </a:prstGeom>
          <a:solidFill>
            <a:schemeClr val="bg1">
              <a:lumMod val="50000"/>
              <a:lumOff val="5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Evaluation and Decoding (Review)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24FC1A-F21C-EE42-A992-E55C18406F70}"/>
              </a:ext>
            </a:extLst>
          </p:cNvPr>
          <p:cNvGrpSpPr/>
          <p:nvPr/>
        </p:nvGrpSpPr>
        <p:grpSpPr>
          <a:xfrm>
            <a:off x="4758982" y="719634"/>
            <a:ext cx="3577549" cy="2765723"/>
            <a:chOff x="4941742" y="857202"/>
            <a:chExt cx="3577549" cy="27657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CAC826-BDA3-F742-960C-862BBB12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6" r="8686"/>
            <a:stretch/>
          </p:blipFill>
          <p:spPr>
            <a:xfrm>
              <a:off x="5166117" y="937543"/>
              <a:ext cx="3353174" cy="26853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8F1A70-1800-CF4B-B7A7-8915863F0B57}"/>
                </a:ext>
              </a:extLst>
            </p:cNvPr>
            <p:cNvSpPr/>
            <p:nvPr/>
          </p:nvSpPr>
          <p:spPr>
            <a:xfrm>
              <a:off x="4941742" y="857202"/>
              <a:ext cx="2395230" cy="2899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" y="589937"/>
                <a:ext cx="4346576" cy="5467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accent1"/>
                    </a:solidFill>
                  </a:rPr>
                  <a:t>Forward Algorithm: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visible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sz="1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3460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52070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00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until: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return: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alt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end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accent1"/>
                    </a:solidFill>
                  </a:rPr>
                  <a:t>Backward Algorithm: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3460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574675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00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until: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return: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end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4625"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4625"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5" y="589937"/>
                <a:ext cx="4346576" cy="5467963"/>
              </a:xfrm>
              <a:prstGeom prst="rect">
                <a:avLst/>
              </a:prstGeom>
              <a:blipFill>
                <a:blip r:embed="rId3"/>
                <a:stretch>
                  <a:fillRect l="-2915" t="-1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4">
            <a:extLst>
              <a:ext uri="{FF2B5EF4-FFF2-40B4-BE49-F238E27FC236}">
                <a16:creationId xmlns:a16="http://schemas.microsoft.com/office/drawing/2014/main" id="{F4632D38-1E0C-784D-AEA2-D4B74FE3A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883" y="3843825"/>
            <a:ext cx="4107090" cy="221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accent1"/>
                </a:solidFill>
              </a:rPr>
              <a:t>HMM (Viterbi) Decoding: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BCD245-8933-0647-ACD1-B658C281A606}"/>
              </a:ext>
            </a:extLst>
          </p:cNvPr>
          <p:cNvGrpSpPr/>
          <p:nvPr/>
        </p:nvGrpSpPr>
        <p:grpSpPr>
          <a:xfrm>
            <a:off x="5050272" y="4274545"/>
            <a:ext cx="3584863" cy="2236081"/>
            <a:chOff x="5330536" y="3572540"/>
            <a:chExt cx="3584863" cy="22360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C7D8F7-CE88-B54E-ACFC-A356B6B5AFED}"/>
                </a:ext>
              </a:extLst>
            </p:cNvPr>
            <p:cNvSpPr/>
            <p:nvPr/>
          </p:nvSpPr>
          <p:spPr>
            <a:xfrm>
              <a:off x="5330536" y="3572540"/>
              <a:ext cx="3567401" cy="2236081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822BC6-3945-9843-9485-CC2E3D2E37BA}"/>
                    </a:ext>
                  </a:extLst>
                </p:cNvPr>
                <p:cNvSpPr txBox="1"/>
                <p:nvPr/>
              </p:nvSpPr>
              <p:spPr>
                <a:xfrm>
                  <a:off x="5424054" y="3574473"/>
                  <a:ext cx="3491345" cy="22341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9525"/>
                  <a:r>
                    <a:rPr lang="en-US" sz="1400" b="1" dirty="0"/>
                    <a:t>begin initialize: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𝑃𝑎𝑡h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←{},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←0</m:t>
                      </m:r>
                    </m:oMath>
                  </a14:m>
                  <a:endParaRPr lang="en-US" sz="1400" dirty="0"/>
                </a:p>
                <a:p>
                  <a:pPr marL="238125"/>
                  <a:r>
                    <a:rPr lang="en-US" sz="1400" b="1" dirty="0"/>
                    <a:t>for </a:t>
                  </a:r>
                  <a14:m>
                    <m:oMath xmlns:m="http://schemas.openxmlformats.org/officeDocument/2006/math"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+1, </m:t>
                      </m:r>
                      <m:r>
                        <a:rPr lang="en-US" alt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US" altLang="en-US" sz="1400" b="1" dirty="0">
                    <a:solidFill>
                      <a:schemeClr val="bg1"/>
                    </a:solidFill>
                  </a:endParaRPr>
                </a:p>
                <a:p>
                  <a:pPr marL="466725"/>
                  <a:r>
                    <a:rPr lang="en-US" altLang="en-US" sz="1400" b="1" dirty="0">
                      <a:solidFill>
                        <a:schemeClr val="bg1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US" altLang="en-US" sz="1400" b="1" dirty="0">
                    <a:solidFill>
                      <a:schemeClr val="bg1"/>
                    </a:solidFill>
                  </a:endParaRPr>
                </a:p>
                <a:p>
                  <a:pPr marL="693738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a14:m>
                  <a:r>
                    <a:rPr lang="en-US" altLang="en-US" sz="1400" dirty="0">
                      <a:solidFill>
                        <a:schemeClr val="bg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1400" b="1" dirty="0"/>
                </a:p>
                <a:p>
                  <a:pPr marL="466725"/>
                  <a:r>
                    <a:rPr lang="en-US" sz="1400" b="1" dirty="0"/>
                    <a:t>until </a:t>
                  </a:r>
                  <a14:m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sz="1400" dirty="0"/>
                </a:p>
                <a:p>
                  <a:pPr marL="466725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en-US" sz="1400" dirty="0">
                      <a:solidFill>
                        <a:schemeClr val="bg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lang="en-US" sz="1400" dirty="0"/>
                </a:p>
                <a:p>
                  <a:pPr marL="466725"/>
                  <a:r>
                    <a:rPr lang="en-US" sz="1400" b="1" dirty="0"/>
                    <a:t>Append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𝑃𝑎𝑡h</m:t>
                      </m:r>
                    </m:oMath>
                  </a14:m>
                  <a:endParaRPr lang="en-US" sz="1400" dirty="0"/>
                </a:p>
                <a:p>
                  <a:pPr marL="238125"/>
                  <a:r>
                    <a:rPr lang="en-US" sz="1400" b="1" dirty="0"/>
                    <a:t>until </a:t>
                  </a:r>
                  <a14:m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sz="1400" dirty="0"/>
                </a:p>
                <a:p>
                  <a:pPr marL="9525"/>
                  <a:r>
                    <a:rPr lang="en-US" sz="1400" b="1" dirty="0"/>
                    <a:t>return</a:t>
                  </a:r>
                  <a14:m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𝑃𝑎𝑡h</m:t>
                      </m:r>
                    </m:oMath>
                  </a14:m>
                  <a:endParaRPr lang="en-US" sz="1400" b="1" dirty="0"/>
                </a:p>
                <a:p>
                  <a:pPr marL="9525"/>
                  <a:r>
                    <a:rPr lang="en-US" sz="1400" b="1" dirty="0"/>
                    <a:t>end</a:t>
                  </a:r>
                </a:p>
                <a:p>
                  <a:endParaRPr lang="en-US" sz="1400" b="1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822BC6-3945-9843-9485-CC2E3D2E3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54" y="3574473"/>
                  <a:ext cx="3491345" cy="2234148"/>
                </a:xfrm>
                <a:prstGeom prst="rect">
                  <a:avLst/>
                </a:prstGeom>
                <a:blipFill>
                  <a:blip r:embed="rId4"/>
                  <a:stretch>
                    <a:fillRect l="-3261" t="-2260" b="-3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Learning Model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69608" y="589937"/>
                <a:ext cx="8728329" cy="5967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us derive the learning algorithm heuristically, and then formally derive it using the EM Theorem.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7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Recall the Forward and Backward Algorithms: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the probability of a transition from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given the model generated the entire training sequence,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expected number of transitions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at any time is simply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the sum of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over time,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expected number of transitions from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608" y="589937"/>
                <a:ext cx="8728329" cy="5967596"/>
              </a:xfrm>
              <a:prstGeom prst="rect">
                <a:avLst/>
              </a:prstGeom>
              <a:blipFill>
                <a:blip r:embed="rId2"/>
                <a:stretch>
                  <a:fillRect l="-1599" t="-1274" b="-95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F2B4C233-59B5-D94F-87B4-E196AD237A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586962"/>
                  </p:ext>
                </p:extLst>
              </p:nvPr>
            </p:nvGraphicFramePr>
            <p:xfrm>
              <a:off x="1355204" y="1744698"/>
              <a:ext cx="6357136" cy="1792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78568">
                      <a:extLst>
                        <a:ext uri="{9D8B030D-6E8A-4147-A177-3AD203B41FA5}">
                          <a16:colId xmlns:a16="http://schemas.microsoft.com/office/drawing/2014/main" val="2802707200"/>
                        </a:ext>
                      </a:extLst>
                    </a:gridCol>
                    <a:gridCol w="3178568">
                      <a:extLst>
                        <a:ext uri="{9D8B030D-6E8A-4147-A177-3AD203B41FA5}">
                          <a16:colId xmlns:a16="http://schemas.microsoft.com/office/drawing/2014/main" val="1483175470"/>
                        </a:ext>
                      </a:extLst>
                    </a:gridCol>
                  </a:tblGrid>
                  <a:tr h="1301071">
                    <a:tc>
                      <a:txBody>
                        <a:bodyPr/>
                        <a:lstStyle/>
                        <a:p>
                          <a:pPr marL="122238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accent1"/>
                              </a:solidFill>
                            </a:rPr>
                            <a:t>Forward:</a:t>
                          </a: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initialize: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=0, </m:t>
                              </m:r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 visible sequence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altLang="en-US" sz="1400" b="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for: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68580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en-US" sz="1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until: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return: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4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oMath>
                          </a14:m>
                          <a:endParaRPr lang="en-US" altLang="en-US" sz="140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end</a:t>
                          </a:r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22238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accent1"/>
                              </a:solidFill>
                            </a:rPr>
                            <a:t>Backward:</a:t>
                          </a: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initialize: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 visible sequence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oMath>
                          </a14:m>
                          <a:endParaRPr lang="en-US" altLang="en-US" sz="140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for: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68580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en-US" sz="1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until: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return: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4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lang="en-US" altLang="en-US" sz="140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end</a:t>
                          </a:r>
                          <a:endParaRPr lang="en-US" dirty="0"/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26939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F2B4C233-59B5-D94F-87B4-E196AD237A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586962"/>
                  </p:ext>
                </p:extLst>
              </p:nvPr>
            </p:nvGraphicFramePr>
            <p:xfrm>
              <a:off x="1355204" y="1744698"/>
              <a:ext cx="6357136" cy="1792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78568">
                      <a:extLst>
                        <a:ext uri="{9D8B030D-6E8A-4147-A177-3AD203B41FA5}">
                          <a16:colId xmlns:a16="http://schemas.microsoft.com/office/drawing/2014/main" val="2802707200"/>
                        </a:ext>
                      </a:extLst>
                    </a:gridCol>
                    <a:gridCol w="3178568">
                      <a:extLst>
                        <a:ext uri="{9D8B030D-6E8A-4147-A177-3AD203B41FA5}">
                          <a16:colId xmlns:a16="http://schemas.microsoft.com/office/drawing/2014/main" val="1483175470"/>
                        </a:ext>
                      </a:extLst>
                    </a:gridCol>
                  </a:tblGrid>
                  <a:tr h="1792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" t="-2113" r="-100797" b="-4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98" t="-2113" r="-797" b="-4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269398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0640" name="Picture 112">
            <a:hlinkClick r:id="rId4"/>
            <a:extLst>
              <a:ext uri="{FF2B5EF4-FFF2-40B4-BE49-F238E27FC236}">
                <a16:creationId xmlns:a16="http://schemas.microsoft.com/office/drawing/2014/main" id="{288ADF08-529A-A642-99AC-27BB38F30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37" y="4430491"/>
            <a:ext cx="3556740" cy="15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Reestimating</a:t>
            </a:r>
            <a:r>
              <a:rPr lang="en-US" b="1" dirty="0">
                <a:solidFill>
                  <a:schemeClr val="accent2"/>
                </a:solidFill>
              </a:rPr>
              <a:t>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9625" y="546961"/>
                <a:ext cx="8685775" cy="5894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Therefore, a new estimate for the transition probability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Similarly, the output probability density function is: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en-US" sz="18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18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en-US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en-US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altLang="en-US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mr>
                        </m:m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resulting reestimation algorithm is known as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Baum-Welch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or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Forward Backward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algorithm: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begin initialize: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, </a:t>
                </a:r>
                <a:r>
                  <a:rPr lang="en-US" altLang="en-US" sz="1400" b="1" dirty="0">
                    <a:solidFill>
                      <a:schemeClr val="bg1"/>
                    </a:solidFill>
                  </a:rPr>
                  <a:t>training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,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convergence criterion </a:t>
                </a:r>
                <a14:m>
                  <m:oMath xmlns:m="http://schemas.openxmlformats.org/officeDocument/2006/math"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14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6858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do: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compute</a:t>
                </a:r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compute</a:t>
                </a:r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6858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until: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alt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1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sz="1400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return: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1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en-US" sz="14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end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Convergence is very quick (typically within three iterations).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Seeding the parameters with good initial guesses is very important.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forward backward principle is used in many algorithms.</a:t>
                </a:r>
                <a:endParaRPr lang="en-US" alt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625" y="546961"/>
                <a:ext cx="8685775" cy="5894936"/>
              </a:xfrm>
              <a:prstGeom prst="rect">
                <a:avLst/>
              </a:prstGeom>
              <a:blipFill>
                <a:blip r:embed="rId2"/>
                <a:stretch>
                  <a:fillRect l="-1606" t="-5376" b="-4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E88FB09-50DA-6743-B9EC-DE1C8D4D9D36}"/>
              </a:ext>
            </a:extLst>
          </p:cNvPr>
          <p:cNvSpPr/>
          <p:nvPr/>
        </p:nvSpPr>
        <p:spPr>
          <a:xfrm>
            <a:off x="577922" y="2745792"/>
            <a:ext cx="4898204" cy="2370736"/>
          </a:xfrm>
          <a:prstGeom prst="rect">
            <a:avLst/>
          </a:prstGeom>
          <a:solidFill>
            <a:schemeClr val="bg1">
              <a:lumMod val="50000"/>
              <a:lumOff val="5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9433"/>
                <a:ext cx="8688387" cy="6007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discrete HMM incorporates a discrete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probability density function, captured in the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to describe the probability of outputting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any of the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symbols at each state.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But signal measurements, or feature vectors, are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continuous-valued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vectors.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 order to use our discrete HMM technology, we must vector quantize (VQ) this data – reduce the continuous-valued vectors to discrete values chosen from a set of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codebook vectors.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Initially most HMMs were based on VQ front-ends. However, since the early 1990’s, the continuous density model has become widely accepted.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use a Gaussian mixture model at each state to represent arbitrary distributions: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  <m:f>
                          <m:f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sup>
                            </m:sSup>
                          </m:den>
                        </m:f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𝜮</m:t>
                                </m:r>
                              </m:e>
                              <m:sub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e>
                    </m:nary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9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Note  since this amounts to assigning a mean and covariance matrix for each mixture component, we experience a significant increase in complexity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433"/>
                <a:ext cx="8688387" cy="6007398"/>
              </a:xfrm>
              <a:prstGeom prst="rect">
                <a:avLst/>
              </a:prstGeom>
              <a:blipFill>
                <a:blip r:embed="rId3"/>
                <a:stretch>
                  <a:fillRect l="-1606" t="-1055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6113124" y="743778"/>
            <a:ext cx="2701955" cy="98905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820" name="Equation" r:id="rId4" imgW="469800" imgH="291960" progId="Equation.3">
                    <p:embed/>
                  </p:oleObj>
                </mc:Choice>
                <mc:Fallback>
                  <p:oleObj name="Equation" r:id="rId4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821" name="Equation" r:id="rId6" imgW="164880" imgH="253800" progId="Equation.3">
                    <p:embed/>
                  </p:oleObj>
                </mc:Choice>
                <mc:Fallback>
                  <p:oleObj name="Equation" r:id="rId6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Parameter Reestimation Using 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9433"/>
                <a:ext cx="8688387" cy="5933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It is common to assume that the features are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decorrelated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and that the covariance matrix can be approximated as a diagonal matrix to reduce complexity. We refer to this as variance-weighting.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Also, note that for a single mixture, the log of the output probability at each state becomes a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Mahalanobis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distance, which creates a nice connection between HMMs and PCA. In fact, HMMs can be viewed in some ways as a generalization of PCA.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Write the joint probability of the data and the states given the model as: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e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en-US" sz="1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14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can be considered the sum of the product of all densities with all possible state sequences,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𝝎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and all possible mixture components,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𝑲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30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and,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e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𝛀</m:t>
                                  </m:r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433"/>
                <a:ext cx="8688387" cy="5933767"/>
              </a:xfrm>
              <a:prstGeom prst="rect">
                <a:avLst/>
              </a:prstGeom>
              <a:blipFill>
                <a:blip r:embed="rId2"/>
                <a:stretch>
                  <a:fillRect l="-1606" t="-1068" b="-1688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 of EM: An Outline of the Derivation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9433"/>
                <a:ext cx="8688387" cy="5652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write the auxiliary function,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𝑲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𝛀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p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p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𝛀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p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den>
                            </m:f>
                          </m:e>
                        </m:nary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p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log term has the expected decomposition: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auxiliary function has three components: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first term resembles the term we had for discrete distributions. The remaining two terms are new: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d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d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433"/>
                <a:ext cx="8688387" cy="5652701"/>
              </a:xfrm>
              <a:prstGeom prst="rect">
                <a:avLst/>
              </a:prstGeom>
              <a:blipFill>
                <a:blip r:embed="rId2"/>
                <a:stretch>
                  <a:fillRect l="-1606" t="-1121" b="-219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Reestimation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78094"/>
                <a:ext cx="8688387" cy="5379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Maximization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requires differentiation with respect to the parameters of the Gaussian: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𝒋𝒌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𝒋𝒌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 This results in the following: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  <a:tabLst>
                    <a:tab pos="31940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	</a:t>
                </a:r>
                <a:r>
                  <a:rPr lang="en-US" alt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the intermediate variable,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computed as: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den>
                      </m:f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mixture coefficients can be reestimated using a similar equation: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These somewhat daunting equations have an intuitive explanation: the coefficients are reestimated by computing a weighted average of all observations emitted from the state.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 example, the mean at state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of the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1800" b="0" i="1" baseline="30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mixture 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a weighted average of all observations associated with that state.</a:t>
                </a: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78094"/>
                <a:ext cx="8688387" cy="5379806"/>
              </a:xfrm>
              <a:prstGeom prst="rect">
                <a:avLst/>
              </a:prstGeom>
              <a:blipFill>
                <a:blip r:embed="rId2"/>
                <a:stretch>
                  <a:fillRect l="-1606" t="-1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8600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59434" y="1340366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Source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Message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Words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Phones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Features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65338D75-605E-A543-9BAA-D641924DD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631825"/>
                <a:ext cx="8686799" cy="6766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9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classic formulation of the speech recognition problem as a noisy communication channel: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Bayesian formulation for speech recognition: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/>
                  <a:t> 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Objective: minimize the word error rate by maximizing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Approach: maximize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(we call this training)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 model (hidden Markov models, Gaussian mixtures, etc.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language model (finite state machines, N-grams)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acoustics (ignored during maximization)</a:t>
                </a:r>
              </a:p>
              <a:p>
                <a:pPr marL="176213" lvl="1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13716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convert the problem of estimating an unknown posterior probability to a process in which we can postulate a model, collect data under controlled conditions, and estimate the parameters of the model.</a:t>
                </a:r>
              </a:p>
              <a:p>
                <a:pPr marL="176213" lvl="1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13716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Deep learning, which we will study later, has simplified this using what is referred to as an end-to-end model.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endParaRPr lang="en-US" sz="1800" dirty="0"/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endParaRPr lang="en-US" sz="1800" b="1" spc="100" dirty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65338D75-605E-A543-9BAA-D641924DD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825"/>
                <a:ext cx="8686799" cy="6766852"/>
              </a:xfrm>
              <a:prstGeom prst="rect">
                <a:avLst/>
              </a:prstGeom>
              <a:blipFill>
                <a:blip r:embed="rId2"/>
                <a:stretch>
                  <a:fillRect l="-1608" t="-9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6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7540</TotalTime>
  <Words>1692</Words>
  <Application>Microsoft Macintosh PowerPoint</Application>
  <PresentationFormat>Letter Paper (8.5x11 in)</PresentationFormat>
  <Paragraphs>183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Cambria Math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454</cp:revision>
  <dcterms:created xsi:type="dcterms:W3CDTF">2002-09-12T17:13:32Z</dcterms:created>
  <dcterms:modified xsi:type="dcterms:W3CDTF">2021-02-26T05:29:13Z</dcterms:modified>
</cp:coreProperties>
</file>