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356" r:id="rId4"/>
    <p:sldId id="379" r:id="rId5"/>
    <p:sldId id="385" r:id="rId6"/>
    <p:sldId id="403" r:id="rId7"/>
    <p:sldId id="388" r:id="rId8"/>
    <p:sldId id="389" r:id="rId9"/>
    <p:sldId id="390" r:id="rId10"/>
    <p:sldId id="391" r:id="rId11"/>
    <p:sldId id="392" r:id="rId12"/>
    <p:sldId id="394" r:id="rId13"/>
    <p:sldId id="395" r:id="rId14"/>
    <p:sldId id="396" r:id="rId15"/>
    <p:sldId id="397" r:id="rId16"/>
    <p:sldId id="402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144" y="184"/>
      </p:cViewPr>
      <p:guideLst>
        <p:guide orient="horz" pos="381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84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30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82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2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3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1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1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6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2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5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or_probabil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n.wikipedia.org/wiki/Jeffreys_prior" TargetMode="External"/><Relationship Id="rId4" Type="http://schemas.openxmlformats.org/officeDocument/2006/relationships/hyperlink" Target="https://onlinelibrary.wiley.com/doi/10.1111/oik.0598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09: Bayesian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43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0" latinLnBrk="0" hangingPunct="0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 (Review)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Example: Multivariate Gaussians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General Bayesian Solutions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Recursive Learning</a:t>
            </a:r>
          </a:p>
          <a:p>
            <a:pPr marL="466725" indent="-293688" eaLnBrk="0" hangingPunct="0">
              <a:spcAft>
                <a:spcPts val="0"/>
              </a:spcAft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Comparison to Maximum Likelihood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 indent="15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5) 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indent="-176213"/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3731" y="3244348"/>
            <a:ext cx="2057400" cy="1561057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51">
            <a:hlinkClick r:id="rId6"/>
          </p:cNvPr>
          <p:cNvPicPr>
            <a:picLocks noChangeAspect="1" noChangeArrowheads="1"/>
          </p:cNvPicPr>
          <p:nvPr/>
        </p:nvPicPr>
        <p:blipFill>
          <a:blip r:embed="rId11"/>
          <a:srcRect l="25247" t="53416" r="24918" b="9682"/>
          <a:stretch>
            <a:fillRect/>
          </a:stretch>
        </p:blipFill>
        <p:spPr bwMode="auto">
          <a:xfrm>
            <a:off x="6533731" y="4818202"/>
            <a:ext cx="2057400" cy="146827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731" y="2096884"/>
            <a:ext cx="2057400" cy="1106688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Recursive Bayes Incremental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To indicate explicitly the dependence on the number of samples, we can formulate a recursive solution by 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𝑫</m:t>
                        </m:r>
                      </m:e>
                      <m:sup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</m:sSup>
                    <m:r>
                      <a:rPr lang="en-US" alt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1800" b="1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We can then write our expression for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b="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en-US" altLang="en-US" sz="1800" b="1" i="1" kern="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alt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We can write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the posterior density using a recursive relation:</a:t>
                </a:r>
              </a:p>
              <a:p>
                <a:pPr marL="466725" eaLnBrk="0" hangingPunct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e>
                          <m:sSup>
                            <m:sSup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800" i="0" dirty="0">
                  <a:solidFill>
                    <a:schemeClr val="bg1"/>
                  </a:solidFill>
                  <a:latin typeface="+mn-lt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381125" eaLnBrk="0" hangingPunct="0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1800" b="1" i="1" kern="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1800" b="1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b="0" i="1" kern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  <a:p>
                <a:pPr marL="1381125" eaLnBrk="0" hangingPunct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altLang="en-US" sz="1800" i="1" kern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1800" i="1" kern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 ker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en-US" sz="1800" b="1" i="1" kern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 kern="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l-G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altLang="en-US" sz="1800" b="1" kern="0" noProof="0" dirty="0">
                  <a:solidFill>
                    <a:schemeClr val="bg1"/>
                  </a:solidFill>
                  <a:latin typeface="+mn-lt"/>
                  <a:sym typeface="Symbol" pitchFamily="18" charset="2"/>
                </a:endParaRPr>
              </a:p>
              <a:p>
                <a:pPr marL="171450" eaLnBrk="0" hangingPunct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kern="0" noProof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w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en-US" sz="18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altLang="en-US" sz="1800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8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This is called </a:t>
                </a:r>
                <a:r>
                  <a:rPr lang="en-US" altLang="en-US" sz="1800" b="1" kern="0" dirty="0">
                    <a:solidFill>
                      <a:schemeClr val="accent1"/>
                    </a:solidFill>
                    <a:latin typeface="+mn-lt"/>
                    <a:sym typeface="Symbol" pitchFamily="18" charset="2"/>
                  </a:rPr>
                  <a:t>Recursive Bayes Incremental Learning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because we have a method for incrementally updating our estimates.</a:t>
                </a: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  <a:blipFill>
                <a:blip r:embed="rId2"/>
                <a:stretch>
                  <a:fillRect l="-160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7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When do ML and Bayesian Estimation Differ?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For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infinite amounts of data, the solutions converge.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However, limited data is always a problem.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If prior information is reliable, a Bayesian estimate can be superior.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Bayesian estimates for uniform priors are similar to an ML solution.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kern="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is broad or asymmetric around the true value, the approaches are likely to produce different solutions.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When designing a classifier using these techniques, there are three sources of error: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accent1"/>
                    </a:solidFill>
                    <a:latin typeface="+mn-lt"/>
                    <a:sym typeface="Symbol" pitchFamily="18" charset="2"/>
                  </a:rPr>
                  <a:t>Bayes Error: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the error due to overlapping distributions.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Model Error: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the error due to an incorrect model or incorrect assumption about the parametric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form.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Parameter Estimation Error: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the error arising from the fact that the parameters are estimated from a finite amount of data.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  <a:blipFill>
                <a:blip r:embed="rId2"/>
                <a:stretch>
                  <a:fillRect l="-1606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Noninformative Priors and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The information about the prior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is based on the designer’s knowledge of the problem domain.</a:t>
                </a:r>
              </a:p>
              <a:p>
                <a:pPr marL="176213" lvl="0" indent="-176213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We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expect the prior distributions to be “translation and scale invariant”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–</a:t>
                </a:r>
                <a:r>
                  <a:rPr lang="en-US" sz="1800" dirty="0">
                    <a:solidFill>
                      <a:schemeClr val="bg1"/>
                    </a:solidFill>
                  </a:rPr>
                  <a:t> t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hey should not depend on the actual value of the parameter. We often scale data prior to processing, and that should not impact the results.</a:t>
                </a:r>
              </a:p>
              <a:p>
                <a:pPr marL="176213" marR="0" lvl="0" indent="-176213" algn="l" defTabSz="914400" rtl="0" eaLnBrk="0" fontAlgn="base" latinLnBrk="0" hangingPunct="0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A prior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that satisfies this property is referred to as a noninformative prior: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Bayesian approach remains applicable even when little or no prior information is available.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Such situations can be handled by choosing a prior density giving equal weight to all possible values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(uniform distribution). 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Priors that seemingly impart no prior preference, a so-called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noninformative 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also arise when the prior is required to be invariant under certain transformations. </a:t>
                </a:r>
              </a:p>
              <a:p>
                <a:pPr marL="339725" lvl="1" indent="-163513" eaLnBrk="0" hangingPunct="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Frequently, the desire to treat all possible values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equitably leads to priors with infinite mass. Such noninformative priors are called improper priors (e.g., you can’t have a uniform distribution over an infinite range).</a:t>
                </a:r>
                <a:endParaRPr kumimoji="0" lang="en-US" altLang="en-US" sz="18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  <a:blipFill>
                <a:blip r:embed="rId2"/>
                <a:stretch>
                  <a:fillRect l="-584" t="-46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Example of Non-informative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</p:spPr>
            <p:txBody>
              <a:bodyPr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For example, if we assume the prior distribution of a mean of a continuous random variable is independent of the choice of the origin, the only prior that could satisfy this is a uniform distribution (which isn’t possible if the range of the variable is infinite).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Consider  a parameter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𝜃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, and a transformation of this variable: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would expect the solution would be independent of the scale factor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achieve this, we would expect the mean to be proportional to: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𝜇</m:t>
                        </m:r>
                      </m:e>
                    </m:d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This prior is improper because it does not integrate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 non-informative prior would be independent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but also must integrate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to be a valid pdf. 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 good discussion of the role of uninformative priors can be found in this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Wiki page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in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Lemoine (2019)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Jeffrey’s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 a non-informative prior distribution for a parameter space; its density function is proportional to the square root of the determinant of the Fisher information matrix.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  <a:blipFill>
                <a:blip r:embed="rId6"/>
                <a:stretch>
                  <a:fillRect l="-584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82625"/>
            <a:ext cx="8686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Reviewed Bayesian parameter estimation for the case of an unknown mean in a Gaussian distribution.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Extended the result to the case of a multivariate Gaussian random variable.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Summarized the general theory for Bayesian estimation.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Compared Bayesian estimation to maximum likelihood estimation.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recursive Bayesian incremental learning which is a computationally efficient way to find solutions.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noninformative prior and explained its relevance to a solution to the parameter estimation problem that is scale invariant.</a:t>
            </a:r>
          </a:p>
        </p:txBody>
      </p:sp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This resulted in the following estimation equations: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blipFill>
                <a:blip r:embed="rId2"/>
                <a:stretch>
                  <a:fillRect l="-1497" t="-1082" b="-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5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843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ts val="18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represents our best guess after n samples.</a:t>
                </a:r>
              </a:p>
              <a:p>
                <a:pPr marL="176213" indent="-176213">
                  <a:lnSpc>
                    <a:spcPts val="18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represents our uncertainty about this guess.</a:t>
                </a:r>
              </a:p>
              <a:p>
                <a:pPr marL="176213" indent="-176213">
                  <a:lnSpc>
                    <a:spcPts val="2400"/>
                  </a:lnSpc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approaches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for large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– each additional observation decreases our uncertainty.</a:t>
                </a:r>
              </a:p>
              <a:p>
                <a:pPr marL="176213" indent="-176213">
                  <a:lnSpc>
                    <a:spcPts val="2400"/>
                  </a:lnSpc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becomes more sharply peaked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grows large. This is known as </a:t>
                </a:r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Bayesian learning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blipFill>
                <a:blip r:embed="rId2"/>
                <a:stretch>
                  <a:fillRect l="-1606" t="-5556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Bayesian Learning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25BA74-9857-D646-AAFD-7A8BEB34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3274301"/>
            <a:ext cx="3262610" cy="306578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1B8F2CAD-50B4-AB40-A06E-DE404C9B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3274301"/>
            <a:ext cx="4408364" cy="30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central to Bayesian classification.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from the priors,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 W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if the priors and class-conditionals are unknown?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using all of the information at our disposal (e.g., training data).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Bayes formula becomes: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 ×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have no influence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𝑖𝑓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formula reduces to:</a:t>
                </a:r>
              </a:p>
              <a:p>
                <a:pPr marL="4635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Implications: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5"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51" name="Rectangle 5151"/>
              <p:cNvSpPr>
                <a:spLocks noChangeArrowheads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How do we obtain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(derivation is tedious):</a:t>
                </a:r>
              </a:p>
              <a:p>
                <a:pPr marL="466725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lang="el-G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ⅆ</m:t>
                      </m:r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𝜇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080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l-GR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08088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𝜋𝜎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,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where: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𝜇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conditional mean,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is treated as the true mean.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is increased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to account for the additional uncertainty in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resulting from our lack of knowledge of the mean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can be used to design the classifier.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51" name="Rectangle 5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blipFill>
                <a:blip r:embed="rId2"/>
                <a:stretch>
                  <a:fillRect l="-1752" t="-15122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59" name="Rectangle 5159"/>
          <p:cNvSpPr>
            <a:spLocks noChangeArrowheads="1"/>
          </p:cNvSpPr>
          <p:nvPr/>
        </p:nvSpPr>
        <p:spPr bwMode="auto">
          <a:xfrm>
            <a:off x="176419" y="4795704"/>
            <a:ext cx="8693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Class-Conditional Density</a:t>
            </a:r>
          </a:p>
        </p:txBody>
      </p:sp>
    </p:spTree>
    <p:extLst>
      <p:ext uri="{BB962C8B-B14F-4D97-AF65-F5344CB8AC3E}">
        <p14:creationId xmlns:p14="http://schemas.microsoft.com/office/powerpoint/2010/main" val="814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96390" y="1687767"/>
            <a:ext cx="3873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02279" y="3554044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1756" y="4562487"/>
            <a:ext cx="2139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97008" y="5024607"/>
            <a:ext cx="7902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1774" y="0"/>
            <a:ext cx="8683625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Multivariate Gaussian Case: Unknown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Assume: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are known,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unknown.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Applying Bayes formula: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2588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which has the form:</a:t>
                </a:r>
              </a:p>
              <a:p>
                <a:pPr marL="176213" indent="-1762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Once again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we have a reproducing density (we start with a Gaussian and end with a Gaussian.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ct val="25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76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blipFill>
                <a:blip r:embed="rId2"/>
                <a:stretch>
                  <a:fillRect l="-1462" t="-1196" r="-2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Equating coefficients between the two Gaussians:</a:t>
                </a:r>
              </a:p>
              <a:p>
                <a:pPr marL="7508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8636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solution to these equations is: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𝚺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It also follows that: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~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l-GR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9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blipFill>
                <a:blip r:embed="rId2"/>
                <a:stretch>
                  <a:fillRect l="-1606" t="-11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190706" y="2677470"/>
            <a:ext cx="8664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190706" y="4394442"/>
            <a:ext cx="3092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Estimation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739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</p:spPr>
            <p:txBody>
              <a:bodyPr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</a:rPr>
                  <a:t>The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computation can be applied to any situation in which the unknown density can be parameterized.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basic assumptions are: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form of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is assumed known, but the value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not known exactly.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assumed to be contained in a known prior density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The rest of 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contained in a 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random 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drawn independently according to the unknown probability density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  <a:blipFill>
                <a:blip r:embed="rId2"/>
                <a:stretch>
                  <a:fillRect l="-58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Theory</a:t>
            </a:r>
          </a:p>
        </p:txBody>
      </p:sp>
    </p:spTree>
    <p:extLst>
      <p:ext uri="{BB962C8B-B14F-4D97-AF65-F5344CB8AC3E}">
        <p14:creationId xmlns:p14="http://schemas.microsoft.com/office/powerpoint/2010/main" val="357269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599" y="-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Formalization of Bayesian 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sym typeface="Symbol" pitchFamily="18" charset="2"/>
                  </a:rPr>
                  <a:t>The posterior is given by: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nary>
                    <m: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ⅆ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  <a:sym typeface="Symbol" pitchFamily="18" charset="2"/>
                  </a:rPr>
                  <a:t>Using Bayes formula, we can write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 as: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l-GR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ⅆ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By the independence assumption: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 .</a:t>
                </a:r>
              </a:p>
              <a:p>
                <a:pPr marL="176213" lvl="0" indent="-176213" eaLnBrk="0" hangingPunc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This constitutes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the formal solution to the problem because we have an expression for the probability of the data given the parameters.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This also illustrates t</a:t>
                </a:r>
                <a:r>
                  <a:rPr kumimoji="0" lang="en-US" altLang="en-US" sz="1800" b="1" i="0" u="none" strike="noStrike" kern="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 pitchFamily="18" charset="2"/>
                  </a:rPr>
                  <a:t>he relationship between the maximum likelihood estimate and the Bayesian estimate:</a:t>
                </a:r>
              </a:p>
              <a:p>
                <a:pPr marL="344488" lvl="0" indent="-173038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baseline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Suppose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kern="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altLang="en-US" sz="1800" b="1" kern="0" dirty="0">
                    <a:solidFill>
                      <a:schemeClr val="bg1"/>
                    </a:solidFill>
                    <a:sym typeface="Symbol" pitchFamily="18" charset="2"/>
                  </a:rPr>
                  <a:t>reaches a sharp peak at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b="0" i="1" kern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b="0" i="1" kern="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b="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will also peak at the same place if </a:t>
                </a:r>
                <a14:m>
                  <m:oMath xmlns:m="http://schemas.openxmlformats.org/officeDocument/2006/math"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b="0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sz="1800" b="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is well-behaved.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will be approximately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, which is the ML result.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If the peak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is very sharp, then the influence of prior information on the uncertainty of the true value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 can be ignored.</a:t>
                </a:r>
              </a:p>
              <a:p>
                <a:pPr marL="344488" indent="-173038" ea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However, the Bayes solution tells us how to use all of the available information to compute the desired density </a:t>
                </a:r>
                <a14:m>
                  <m:oMath xmlns:m="http://schemas.openxmlformats.org/officeDocument/2006/math"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sz="1800" b="1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altLang="en-US" sz="1800" i="1" kern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altLang="en-US" sz="1800" i="1" kern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olidFill>
                      <a:schemeClr val="bg1"/>
                    </a:solidFill>
                    <a:latin typeface="+mn-lt"/>
                    <a:sym typeface="Symbol" pitchFamily="18" charset="2"/>
                  </a:rPr>
                  <a:t>.</a:t>
                </a:r>
              </a:p>
              <a:p>
                <a:pPr marL="406400" lvl="0" indent="-234950" eaLnBrk="0" hangingPunct="0">
                  <a:spcBef>
                    <a:spcPts val="0"/>
                  </a:spcBef>
                  <a:spcAft>
                    <a:spcPts val="1800"/>
                  </a:spcAft>
                  <a:buFont typeface="Wingdings" pitchFamily="2" charset="2"/>
                  <a:buChar char="§"/>
                </a:pP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Symbol" pitchFamily="18" charset="2"/>
                </a:endParaRPr>
              </a:p>
              <a:p>
                <a:pPr marL="1143000" marR="0" lvl="2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  <a:blipFill>
                <a:blip r:embed="rId2"/>
                <a:stretch>
                  <a:fillRect l="-1606" t="-99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7399</TotalTime>
  <Words>1706</Words>
  <Application>Microsoft Macintosh PowerPoint</Application>
  <PresentationFormat>Letter Paper (8.5x11 in)</PresentationFormat>
  <Paragraphs>132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Times New Roman</vt:lpstr>
      <vt:lpstr>Wingdings</vt:lpstr>
      <vt:lpstr>isip_default</vt:lpstr>
      <vt:lpstr>1_lecture_title</vt:lpstr>
      <vt:lpstr>1_isip_default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442</cp:revision>
  <dcterms:created xsi:type="dcterms:W3CDTF">2002-09-12T17:13:32Z</dcterms:created>
  <dcterms:modified xsi:type="dcterms:W3CDTF">2022-01-28T04:38:56Z</dcterms:modified>
</cp:coreProperties>
</file>