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5" r:id="rId1"/>
    <p:sldMasterId id="2147483694" r:id="rId2"/>
  </p:sldMasterIdLst>
  <p:notesMasterIdLst>
    <p:notesMasterId r:id="rId16"/>
  </p:notesMasterIdLst>
  <p:handoutMasterIdLst>
    <p:handoutMasterId r:id="rId17"/>
  </p:handoutMasterIdLst>
  <p:sldIdLst>
    <p:sldId id="356" r:id="rId3"/>
    <p:sldId id="381" r:id="rId4"/>
    <p:sldId id="379" r:id="rId5"/>
    <p:sldId id="363" r:id="rId6"/>
    <p:sldId id="382" r:id="rId7"/>
    <p:sldId id="371" r:id="rId8"/>
    <p:sldId id="372" r:id="rId9"/>
    <p:sldId id="373" r:id="rId10"/>
    <p:sldId id="374" r:id="rId11"/>
    <p:sldId id="281" r:id="rId12"/>
    <p:sldId id="310" r:id="rId13"/>
    <p:sldId id="361" r:id="rId14"/>
    <p:sldId id="315" r:id="rId15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6">
          <p15:clr>
            <a:srgbClr val="A4A3A4"/>
          </p15:clr>
        </p15:guide>
        <p15:guide id="2" pos="144" userDrawn="1">
          <p15:clr>
            <a:srgbClr val="A4A3A4"/>
          </p15:clr>
        </p15:guide>
        <p15:guide id="3" pos="2880" userDrawn="1">
          <p15:clr>
            <a:srgbClr val="A4A3A4"/>
          </p15:clr>
        </p15:guide>
        <p15:guide id="4" pos="56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79" autoAdjust="0"/>
    <p:restoredTop sz="95257" autoAdjust="0"/>
  </p:normalViewPr>
  <p:slideViewPr>
    <p:cSldViewPr snapToGrid="0">
      <p:cViewPr varScale="1">
        <p:scale>
          <a:sx n="122" d="100"/>
          <a:sy n="122" d="100"/>
        </p:scale>
        <p:origin x="1144" y="184"/>
      </p:cViewPr>
      <p:guideLst>
        <p:guide orient="horz" pos="146"/>
        <p:guide pos="144"/>
        <p:guide pos="2880"/>
        <p:guide pos="561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4.xml"/><Relationship Id="rId1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FD755E-F106-4DAC-886C-FC7CDB8F96C1}" type="slidenum">
              <a:rPr lang="en-US"/>
              <a:pPr/>
              <a:t>2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12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63F09D-56DE-4DD5-ADA2-B138428F96B6}" type="slidenum">
              <a:rPr lang="en-US"/>
              <a:pPr/>
              <a:t>3</a:t>
            </a:fld>
            <a:endParaRPr lang="en-US"/>
          </a:p>
        </p:txBody>
      </p:sp>
      <p:sp>
        <p:nvSpPr>
          <p:cNvPr id="8192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55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B7A60E-E693-4FAF-B7C6-5CAE3D8991CA}" type="slidenum">
              <a:rPr lang="en-US"/>
              <a:pPr/>
              <a:t>9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29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06,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penchannelfoundation.org/VascAlert/ROC.gif" TargetMode="External"/><Relationship Id="rId3" Type="http://schemas.openxmlformats.org/officeDocument/2006/relationships/hyperlink" Target="http://www.amazon.com/exec/obidos/ASIN/0122698517/p11-20/ref=nosim/103-0027154-0169445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www.isip.piconepress.com/courses/temple/ece_8527/resources/dhs_book/dhs_chapter_02_04.pdf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engr.sjsu.edu/~knapp/HCIRODPR/PR_simp/bndrys.htm" TargetMode="External"/><Relationship Id="rId11" Type="http://schemas.openxmlformats.org/officeDocument/2006/relationships/image" Target="../media/image4.png"/><Relationship Id="rId5" Type="http://schemas.openxmlformats.org/officeDocument/2006/relationships/hyperlink" Target="http://www.cosmolearning.com/video-lectures/learning-algorithms-generative-gaussian-discriminant-analysis-digression/" TargetMode="External"/><Relationship Id="rId10" Type="http://schemas.openxmlformats.org/officeDocument/2006/relationships/hyperlink" Target="http://www.isip.piconepress.com/projects/speech/software/demonstrations/applets/util/pattern_recognition/current/index.shtml" TargetMode="External"/><Relationship Id="rId4" Type="http://schemas.openxmlformats.org/officeDocument/2006/relationships/hyperlink" Target="http://meru.cecs.missouri.edu/courses/cecs476/" TargetMode="Externa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ip.piconepress.com/courses/temple/ece_8527/resources/imld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304800" y="552450"/>
            <a:ext cx="87085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06: Generalized Gaussian Classifiers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41338" y="1358899"/>
            <a:ext cx="4721225" cy="469355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eaLnBrk="0" hangingPunct="0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	Objectives:</a:t>
            </a:r>
          </a:p>
          <a:p>
            <a:pPr marL="173038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accent2"/>
                </a:solidFill>
                <a:latin typeface="+mn-lt"/>
              </a:rPr>
              <a:t>Discriminant Functions</a:t>
            </a:r>
            <a:br>
              <a:rPr lang="en-US" sz="1800" b="1" kern="0" dirty="0">
                <a:solidFill>
                  <a:schemeClr val="accent2"/>
                </a:solidFill>
                <a:latin typeface="+mn-lt"/>
              </a:rPr>
            </a:br>
            <a:r>
              <a:rPr lang="en-US" sz="1800" b="1" kern="0" dirty="0">
                <a:solidFill>
                  <a:schemeClr val="accent2"/>
                </a:solidFill>
                <a:latin typeface="+mn-lt"/>
              </a:rPr>
              <a:t>Generalized Gaussian Classifiers</a:t>
            </a:r>
            <a:br>
              <a:rPr lang="en-US" sz="1800" b="1" kern="0" dirty="0">
                <a:solidFill>
                  <a:schemeClr val="accent2"/>
                </a:solidFill>
                <a:latin typeface="+mn-lt"/>
              </a:rPr>
            </a:br>
            <a:r>
              <a:rPr lang="en-US" sz="1800" b="1" kern="0" dirty="0">
                <a:solidFill>
                  <a:schemeClr val="accent2"/>
                </a:solidFill>
                <a:latin typeface="+mn-lt"/>
              </a:rPr>
              <a:t>Geometric Interpretation</a:t>
            </a:r>
            <a:br>
              <a:rPr lang="en-US" sz="1800" b="1" kern="0" dirty="0">
                <a:solidFill>
                  <a:schemeClr val="accent2"/>
                </a:solidFill>
                <a:latin typeface="+mn-lt"/>
              </a:rPr>
            </a:br>
            <a:r>
              <a:rPr lang="en-US" sz="1800" b="1" kern="0" dirty="0">
                <a:solidFill>
                  <a:schemeClr val="accent2"/>
                </a:solidFill>
                <a:latin typeface="+mn-lt"/>
              </a:rPr>
              <a:t>Examples</a:t>
            </a:r>
          </a:p>
          <a:p>
            <a:pPr marL="176213" indent="-176213" eaLnBrk="0" hangingPunct="0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b="1" kern="0" dirty="0">
                <a:solidFill>
                  <a:schemeClr val="accent1"/>
                </a:solidFill>
                <a:latin typeface="+mn-lt"/>
              </a:rPr>
              <a:t>• Resources:</a:t>
            </a:r>
          </a:p>
          <a:p>
            <a:pPr marL="176213" indent="-3175" eaLnBrk="0" hangingPunct="0"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accent2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DHS: Chapter 2 (Part 4)</a:t>
            </a:r>
            <a:br>
              <a:rPr lang="en-US" sz="1800" b="1" kern="0" dirty="0">
                <a:solidFill>
                  <a:schemeClr val="accent2"/>
                </a:solidFill>
                <a:latin typeface="+mn-lt"/>
              </a:rPr>
            </a:br>
            <a:r>
              <a:rPr lang="en-US" sz="1800" b="1" kern="0" dirty="0">
                <a:solidFill>
                  <a:schemeClr val="accent2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K.F.: Intro to PR</a:t>
            </a:r>
            <a:br>
              <a:rPr lang="en-US" sz="1800" b="1" kern="0" dirty="0">
                <a:solidFill>
                  <a:schemeClr val="accent2"/>
                </a:solidFill>
                <a:latin typeface="+mn-lt"/>
              </a:rPr>
            </a:br>
            <a:r>
              <a:rPr lang="en-US" sz="1800" b="1" kern="0" dirty="0">
                <a:solidFill>
                  <a:schemeClr val="accent2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X. Z.: PR Course</a:t>
            </a:r>
            <a:br>
              <a:rPr lang="en-US" sz="1800" b="1" kern="0" dirty="0">
                <a:solidFill>
                  <a:schemeClr val="accent2"/>
                </a:solidFill>
                <a:latin typeface="+mn-lt"/>
              </a:rPr>
            </a:br>
            <a:r>
              <a:rPr lang="en-US" sz="1800" b="1" kern="0" dirty="0">
                <a:solidFill>
                  <a:schemeClr val="accent2"/>
                </a:solidFill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A.N. : Gaussian Discriminants</a:t>
            </a:r>
            <a:br>
              <a:rPr lang="en-US" sz="1800" b="1" dirty="0">
                <a:solidFill>
                  <a:schemeClr val="accent1"/>
                </a:solidFill>
                <a:latin typeface="+mn-lt"/>
              </a:rPr>
            </a:br>
            <a:endParaRPr lang="en-US" sz="1800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10" name="Picture 35" descr="http://www.engr.sjsu.edu/~knapp/HCIRODPR/PR_Figs/regions1.gif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32093" y="1356360"/>
            <a:ext cx="2891463" cy="1265779"/>
          </a:xfrm>
          <a:prstGeom prst="rect">
            <a:avLst/>
          </a:prstGeom>
          <a:noFill/>
        </p:spPr>
      </p:pic>
      <p:pic>
        <p:nvPicPr>
          <p:cNvPr id="11" name="Picture 1066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 l="1482" t="13278" r="40593" b="33922"/>
          <a:stretch>
            <a:fillRect/>
          </a:stretch>
        </p:blipFill>
        <p:spPr bwMode="auto">
          <a:xfrm>
            <a:off x="4793252" y="2222038"/>
            <a:ext cx="2819993" cy="282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8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 l="20232" t="18230" r="22998" b="26237"/>
          <a:stretch>
            <a:fillRect/>
          </a:stretch>
        </p:blipFill>
        <p:spPr bwMode="auto">
          <a:xfrm>
            <a:off x="5822699" y="4103626"/>
            <a:ext cx="2909821" cy="219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593725" y="1052513"/>
            <a:ext cx="851535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marL="230188" indent="-230188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581025" y="1698625"/>
            <a:ext cx="7866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CC"/>
                </a:solidFill>
                <a:latin typeface="Times New Roman" pitchFamily="18" charset="0"/>
              </a:rPr>
              <a:t>….</a:t>
            </a:r>
          </a:p>
        </p:txBody>
      </p:sp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231775" y="682625"/>
            <a:ext cx="4340225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There are many excellent resources on the Internet that demonstrate pattern recognition concepts.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There are many Python, MATLAB and C++ toolboxes that implement state of the art algorithms.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One such resource is the </a:t>
            </a:r>
            <a:r>
              <a:rPr lang="en-US" sz="1800" b="1" dirty="0">
                <a:solidFill>
                  <a:schemeClr val="bg1"/>
                </a:solidFill>
                <a:hlinkClick r:id="rId3"/>
              </a:rPr>
              <a:t>ISIP Machine Learning Demo (IMLD)</a:t>
            </a:r>
            <a:r>
              <a:rPr lang="en-US" sz="1800" b="1" dirty="0">
                <a:solidFill>
                  <a:schemeClr val="bg1"/>
                </a:solidFill>
              </a:rPr>
              <a:t> that lets you quickly explore how a variety of algorithms process the same data.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Users can create data sets with the application, save them to disk, or upload new data sets.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Users can select from a variety of machine learning algorithms.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Users can test generalization by creating training and open-set evaluation sets.</a:t>
            </a:r>
          </a:p>
        </p:txBody>
      </p:sp>
      <p:sp>
        <p:nvSpPr>
          <p:cNvPr id="18440" name="Text Box 31"/>
          <p:cNvSpPr txBox="1">
            <a:spLocks noChangeArrowheads="1"/>
          </p:cNvSpPr>
          <p:nvPr/>
        </p:nvSpPr>
        <p:spPr bwMode="auto">
          <a:xfrm>
            <a:off x="231775" y="57150"/>
            <a:ext cx="86836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ISIP Machine Learning Demo (IMLD)</a:t>
            </a:r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C5A179DB-7DE3-FE47-97CD-B9BD49EAEE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400" y="796925"/>
            <a:ext cx="3896022" cy="3871732"/>
          </a:xfrm>
          <a:prstGeom prst="rect">
            <a:avLst/>
          </a:prstGeom>
        </p:spPr>
      </p:pic>
      <p:sp>
        <p:nvSpPr>
          <p:cNvPr id="9" name="Text Box 8">
            <a:extLst>
              <a:ext uri="{FF2B5EF4-FFF2-40B4-BE49-F238E27FC236}">
                <a16:creationId xmlns:a16="http://schemas.microsoft.com/office/drawing/2014/main" id="{A09B743B-0D94-A046-91DE-BF17BF7B2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877753"/>
            <a:ext cx="434340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application is written in Python using PyQT5, PyQtGraph and the Python machine learning package </a:t>
            </a:r>
            <a:r>
              <a:rPr lang="en-US" sz="1800" b="1" dirty="0" err="1">
                <a:solidFill>
                  <a:schemeClr val="bg1"/>
                </a:solidFill>
              </a:rPr>
              <a:t>SciKit</a:t>
            </a:r>
            <a:r>
              <a:rPr lang="en-US" sz="1800" b="1" dirty="0">
                <a:solidFill>
                  <a:schemeClr val="bg1"/>
                </a:solidFill>
              </a:rPr>
              <a:t>-Learn.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Warning: still under development.</a:t>
            </a:r>
          </a:p>
        </p:txBody>
      </p:sp>
    </p:spTree>
    <p:extLst>
      <p:ext uri="{BB962C8B-B14F-4D97-AF65-F5344CB8AC3E}">
        <p14:creationId xmlns:p14="http://schemas.microsoft.com/office/powerpoint/2010/main" val="1238469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Text Box 4"/>
              <p:cNvSpPr txBox="1">
                <a:spLocks noChangeArrowheads="1"/>
              </p:cNvSpPr>
              <p:nvPr/>
            </p:nvSpPr>
            <p:spPr bwMode="auto">
              <a:xfrm>
                <a:off x="231775" y="682625"/>
                <a:ext cx="8688388" cy="5401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marL="171450" indent="-171450">
                  <a:spcBef>
                    <a:spcPct val="50000"/>
                  </a:spcBef>
                  <a:buFontTx/>
                  <a:buChar char="•"/>
                </a:pPr>
                <a:r>
                  <a:rPr lang="en-US" sz="1800" b="1" kern="0" dirty="0">
                    <a:solidFill>
                      <a:schemeClr val="accent1"/>
                    </a:solidFill>
                  </a:rPr>
                  <a:t>Decision Surfaces</a:t>
                </a:r>
                <a:r>
                  <a:rPr lang="en-US" sz="1800" b="1" kern="0" dirty="0">
                    <a:solidFill>
                      <a:schemeClr val="accent2"/>
                    </a:solidFill>
                  </a:rPr>
                  <a:t>: a partition of the feature space into regions associated with particular classes.</a:t>
                </a:r>
              </a:p>
              <a:p>
                <a:pPr marL="171450" indent="-171450">
                  <a:spcBef>
                    <a:spcPct val="50000"/>
                  </a:spcBef>
                  <a:buFontTx/>
                  <a:buChar char="•"/>
                </a:pPr>
                <a:r>
                  <a:rPr lang="en-US" sz="1800" b="1" kern="0" dirty="0">
                    <a:solidFill>
                      <a:schemeClr val="accent1"/>
                    </a:solidFill>
                  </a:rPr>
                  <a:t>Multivariate Gaussian Distributions: </a:t>
                </a:r>
                <a:r>
                  <a:rPr lang="en-US" sz="1800" b="1" kern="0" dirty="0">
                    <a:solidFill>
                      <a:schemeClr val="accent2"/>
                    </a:solidFill>
                  </a:rPr>
                  <a:t>completely specified by a mean vector and a covariance matrix.</a:t>
                </a:r>
              </a:p>
              <a:p>
                <a:pPr marL="171450" indent="-171450">
                  <a:spcBef>
                    <a:spcPct val="50000"/>
                  </a:spcBef>
                  <a:buFontTx/>
                  <a:buChar char="•"/>
                </a:pPr>
                <a:r>
                  <a:rPr lang="en-US" sz="1800" b="1" kern="0" dirty="0">
                    <a:solidFill>
                      <a:schemeClr val="accent1"/>
                    </a:solidFill>
                  </a:rPr>
                  <a:t>Discriminant Functions: </a:t>
                </a:r>
                <a:r>
                  <a:rPr lang="en-US" sz="1800" b="1" kern="0" dirty="0">
                    <a:solidFill>
                      <a:schemeClr val="accent2"/>
                    </a:solidFill>
                  </a:rPr>
                  <a:t>functions we use to classify data.</a:t>
                </a:r>
              </a:p>
              <a:p>
                <a:pPr marL="171450" indent="-171450">
                  <a:spcBef>
                    <a:spcPct val="50000"/>
                  </a:spcBef>
                  <a:buFontTx/>
                  <a:buChar char="•"/>
                </a:pPr>
                <a:r>
                  <a:rPr lang="en-US" sz="1800" b="1" kern="0" dirty="0">
                    <a:solidFill>
                      <a:schemeClr val="accent1"/>
                    </a:solidFill>
                  </a:rPr>
                  <a:t>Gaussian Classifiers: </a:t>
                </a:r>
                <a:r>
                  <a:rPr lang="en-US" sz="1800" b="1" kern="0" dirty="0">
                    <a:solidFill>
                      <a:schemeClr val="accent2"/>
                    </a:solidFill>
                  </a:rPr>
                  <a:t>data represented by multivariate Gaussian distributions can be classified using simple decisions surfaces that are easy to visualize.</a:t>
                </a:r>
              </a:p>
              <a:p>
                <a:pPr marL="171450" indent="-171450">
                  <a:spcBef>
                    <a:spcPct val="50000"/>
                  </a:spcBef>
                  <a:buFontTx/>
                  <a:buChar char="•"/>
                </a:pPr>
                <a:r>
                  <a:rPr lang="en-US" sz="1800" b="1" kern="0" dirty="0">
                    <a:solidFill>
                      <a:schemeClr val="accent1"/>
                    </a:solidFill>
                  </a:rPr>
                  <a:t>Special Case: </a:t>
                </a:r>
                <a:r>
                  <a:rPr lang="en-US" sz="1800" b="1" kern="0" dirty="0">
                    <a:solidFill>
                      <a:schemeClr val="accent2"/>
                    </a:solidFill>
                  </a:rPr>
                  <a:t>If covariance matrices for two distributions are equal and proportional to the identity matrix, then the distributions are spherical in </a:t>
                </a:r>
                <a14:m>
                  <m:oMath xmlns:m="http://schemas.openxmlformats.org/officeDocument/2006/math">
                    <m:r>
                      <a:rPr lang="en-US" sz="1800" b="1" i="1" kern="0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1800" b="1" kern="0" dirty="0">
                    <a:solidFill>
                      <a:schemeClr val="accent2"/>
                    </a:solidFill>
                  </a:rPr>
                  <a:t> dimensions and the boundary is a generalized hyperplane in </a:t>
                </a:r>
                <a14:m>
                  <m:oMath xmlns:m="http://schemas.openxmlformats.org/officeDocument/2006/math">
                    <m:r>
                      <a:rPr lang="en-US" sz="1800" b="1" i="1" kern="0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1800" b="1" i="1" kern="0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1" i="1" kern="0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800" b="1" kern="0" dirty="0">
                    <a:solidFill>
                      <a:schemeClr val="accent2"/>
                    </a:solidFill>
                  </a:rPr>
                  <a:t> dimensions, perpendicular to the line joining the means.</a:t>
                </a:r>
              </a:p>
              <a:p>
                <a:pPr marL="171450" indent="-171450">
                  <a:spcBef>
                    <a:spcPct val="50000"/>
                  </a:spcBef>
                  <a:buFontTx/>
                  <a:buChar char="•"/>
                </a:pPr>
                <a:r>
                  <a:rPr lang="en-US" sz="1800" b="1" kern="0" dirty="0">
                    <a:solidFill>
                      <a:schemeClr val="accent1"/>
                    </a:solidFill>
                  </a:rPr>
                  <a:t>Class-Independent Principal Components Analysis: </a:t>
                </a:r>
                <a:r>
                  <a:rPr lang="en-US" sz="1800" b="1" kern="0" dirty="0">
                    <a:solidFill>
                      <a:schemeClr val="accent2"/>
                    </a:solidFill>
                  </a:rPr>
                  <a:t>The Bayesian MAP decoder was also known as a variant of Principal Components Analysis – an approach that emerged in the statistics literature in the mid-1900’s. In those days it was common to pool the data and compute a single covariance matrix. This was often referred to as “class-independent PCA” or a “pooled covariance” approach to data analysis. We will study this later in the course.</a:t>
                </a:r>
              </a:p>
            </p:txBody>
          </p:sp>
        </mc:Choice>
        <mc:Fallback xmlns="">
          <p:sp>
            <p:nvSpPr>
              <p:cNvPr id="2150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1775" y="682625"/>
                <a:ext cx="8688388" cy="5401479"/>
              </a:xfrm>
              <a:prstGeom prst="rect">
                <a:avLst/>
              </a:prstGeom>
              <a:blipFill>
                <a:blip r:embed="rId2"/>
                <a:stretch>
                  <a:fillRect l="-1460" t="-1171" r="-1898" b="-140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1796" name="Rectangle 4"/>
              <p:cNvSpPr>
                <a:spLocks noChangeArrowheads="1"/>
              </p:cNvSpPr>
              <p:nvPr/>
            </p:nvSpPr>
            <p:spPr bwMode="auto">
              <a:xfrm>
                <a:off x="231775" y="593251"/>
                <a:ext cx="8645525" cy="59945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1800"/>
                  </a:spcAft>
                  <a:buFontTx/>
                  <a:buChar char="•"/>
                  <a:tabLst>
                    <a:tab pos="114300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Why is it convenient to convert an arbitrary distribution into a spherical one? (Hint: Euclidean distance)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  <a:tabLst>
                    <a:tab pos="114300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Consider the transformation,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sub>
                    </m:sSub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𝑨</m:t>
                        </m:r>
                      </m:e>
                      <m:sub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𝒘</m:t>
                        </m:r>
                      </m:sub>
                    </m:sSub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𝚽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sSup>
                      <m:sSupPr>
                        <m:ctrlP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,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is the matrix whose columns are the orthonormal eigenvectors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𝜮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𝜦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is a diagonal matrix of eigenvalues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𝜮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𝜱𝜦𝜱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. Note that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is unitary.</a:t>
                </a:r>
              </a:p>
              <a:p>
                <a:pPr marL="176213" indent="-176213">
                  <a:spcAft>
                    <a:spcPts val="1800"/>
                  </a:spcAft>
                  <a:buFontTx/>
                  <a:buChar char="•"/>
                  <a:tabLst>
                    <a:tab pos="114300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What is the covariance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𝒚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𝑨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𝒘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?</a:t>
                </a:r>
              </a:p>
              <a:p>
                <a:pPr marL="176213" indent="-176213">
                  <a:spcAft>
                    <a:spcPts val="1800"/>
                  </a:spcAft>
                  <a:tabLst>
                    <a:tab pos="91440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𝑬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[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𝒚𝒚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]=(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𝑨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𝒘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𝑨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𝒘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=(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</m:oMath>
                </a14:m>
                <a:endParaRPr lang="en-US" sz="1800" b="1" i="1" baseline="30000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176213" indent="-176213">
                  <a:spcAft>
                    <a:spcPts val="1800"/>
                  </a:spcAft>
                  <a:tabLst>
                    <a:tab pos="914400" algn="l"/>
                  </a:tabLst>
                </a:pPr>
                <a:r>
                  <a:rPr lang="en-US" sz="1800" b="1" i="1" baseline="30000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		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=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𝜮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</m:oMath>
                </a14:m>
                <a:endParaRPr lang="en-US" sz="1800" b="1" i="1" baseline="30000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176213" indent="-176213">
                  <a:spcAft>
                    <a:spcPts val="1800"/>
                  </a:spcAft>
                  <a:tabLst>
                    <a:tab pos="914400" algn="l"/>
                  </a:tabLst>
                </a:pPr>
                <a:r>
                  <a:rPr lang="en-US" sz="1800" b="1" i="1" baseline="30000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		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𝜦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</m:oMath>
                </a14:m>
                <a:endParaRPr lang="en-US" sz="1800" b="1" i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176213" indent="-176213">
                  <a:spcAft>
                    <a:spcPts val="1800"/>
                  </a:spcAft>
                  <a:tabLst>
                    <a:tab pos="914400" algn="l"/>
                  </a:tabLst>
                </a:pPr>
                <a:r>
                  <a:rPr lang="en-US" sz="1800" b="1" i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		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 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(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𝜦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𝜱𝜱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endParaRPr lang="en-US" sz="1800" b="1" i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176213" indent="-176213">
                  <a:spcAft>
                    <a:spcPts val="1800"/>
                  </a:spcAft>
                  <a:tabLst>
                    <a:tab pos="914400" algn="l"/>
                  </a:tabLst>
                </a:pPr>
                <a:r>
                  <a:rPr lang="en-US" sz="1800" b="1" i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		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 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𝑰</m:t>
                    </m:r>
                  </m:oMath>
                </a14:m>
                <a:endParaRPr lang="en-US" sz="1800" b="1" i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176213" indent="-176213">
                  <a:spcAft>
                    <a:spcPts val="1800"/>
                  </a:spcAft>
                  <a:buFontTx/>
                  <a:buChar char="•"/>
                  <a:tabLst>
                    <a:tab pos="114300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This approach is known as a whitening transformation, or more formally as Principal Component Analysis (PCA). Examining the eigenvectors of the covariance matrix provides information about the relationships between features.</a:t>
                </a:r>
              </a:p>
            </p:txBody>
          </p:sp>
        </mc:Choice>
        <mc:Fallback xmlns="">
          <p:sp>
            <p:nvSpPr>
              <p:cNvPr id="161796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1775" y="593251"/>
                <a:ext cx="8645525" cy="5994585"/>
              </a:xfrm>
              <a:prstGeom prst="rect">
                <a:avLst/>
              </a:prstGeom>
              <a:blipFill>
                <a:blip r:embed="rId2"/>
                <a:stretch>
                  <a:fillRect l="-1468" t="-1268" r="-1322" b="-126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Coordinate Transformations</a:t>
            </a:r>
          </a:p>
        </p:txBody>
      </p:sp>
    </p:spTree>
    <p:extLst>
      <p:ext uri="{BB962C8B-B14F-4D97-AF65-F5344CB8AC3E}">
        <p14:creationId xmlns:p14="http://schemas.microsoft.com/office/powerpoint/2010/main" val="2521548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3" name="Rectangle 5"/>
          <p:cNvSpPr>
            <a:spLocks noChangeArrowheads="1"/>
          </p:cNvSpPr>
          <p:nvPr/>
        </p:nvSpPr>
        <p:spPr bwMode="auto">
          <a:xfrm>
            <a:off x="204788" y="715645"/>
            <a:ext cx="8734425" cy="5716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3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 classifier can be visualized as a connected graph with arcs and weights:</a:t>
            </a:r>
          </a:p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What are the advantages of this type of visualization?</a:t>
            </a:r>
          </a:p>
        </p:txBody>
      </p:sp>
      <p:sp>
        <p:nvSpPr>
          <p:cNvPr id="150544" name="Rectangle 16"/>
          <p:cNvSpPr>
            <a:spLocks noChangeArrowheads="1"/>
          </p:cNvSpPr>
          <p:nvPr/>
        </p:nvSpPr>
        <p:spPr bwMode="auto">
          <a:xfrm>
            <a:off x="209550" y="5003800"/>
            <a:ext cx="87344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ct val="25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712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Network Representation of a Classifier</a:t>
            </a:r>
          </a:p>
        </p:txBody>
      </p:sp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6" r="7676"/>
          <a:stretch/>
        </p:blipFill>
        <p:spPr bwMode="auto">
          <a:xfrm>
            <a:off x="1525587" y="1240544"/>
            <a:ext cx="6092825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45081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78" name="Rectangle 2"/>
              <p:cNvSpPr>
                <a:spLocks noChangeArrowheads="1"/>
              </p:cNvSpPr>
              <p:nvPr/>
            </p:nvSpPr>
            <p:spPr bwMode="auto">
              <a:xfrm>
                <a:off x="228600" y="630912"/>
                <a:ext cx="8686800" cy="5846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Bef>
                    <a:spcPts val="120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Our simplest decision rule:</a:t>
                </a:r>
              </a:p>
              <a:p>
                <a:pPr marL="339725" lvl="2" indent="-163513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For an observation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decide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 &gt;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; otherwise, decide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𝜔</m:t>
                    </m:r>
                    <m:r>
                      <a:rPr 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1800" baseline="-25000" dirty="0">
                    <a:solidFill>
                      <a:schemeClr val="bg1"/>
                    </a:solidFill>
                  </a:rPr>
                  <a:t> </a:t>
                </a:r>
                <a:r>
                  <a:rPr lang="en-US" sz="1800" dirty="0">
                    <a:solidFill>
                      <a:schemeClr val="bg1"/>
                    </a:solidFill>
                  </a:rPr>
                  <a:t>.</a:t>
                </a:r>
                <a:endParaRPr lang="en-US" sz="1800" baseline="-25000" dirty="0">
                  <a:solidFill>
                    <a:schemeClr val="bg1"/>
                  </a:solidFill>
                </a:endParaRPr>
              </a:p>
              <a:p>
                <a:pPr marL="176213" indent="-176213">
                  <a:spcBef>
                    <a:spcPts val="120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Bayes Rule:</a:t>
                </a:r>
              </a:p>
              <a:p>
                <a:pPr marL="466725">
                  <a:spcBef>
                    <a:spcPts val="0"/>
                  </a:spcBef>
                  <a:spcAft>
                    <a:spcPts val="0"/>
                  </a:spcAft>
                  <a:tabLst>
                    <a:tab pos="2908300" algn="l"/>
                  </a:tabLs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e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	can be expressed as 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𝒑𝒐𝒔𝒕𝒆𝒓𝒊𝒐𝒓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𝒍𝒊𝒌𝒆𝒍𝒊𝒉𝒐𝒐𝒅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× 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𝒑𝒓𝒊𝒐𝒓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𝒆𝒗𝒊𝒅𝒆𝒏𝒄𝒆</m:t>
                        </m:r>
                      </m:den>
                    </m:f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 .</a:t>
                </a:r>
              </a:p>
              <a:p>
                <a:pPr marL="176213" indent="-176213">
                  <a:spcBef>
                    <a:spcPts val="120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Bayes decision rule:</a:t>
                </a:r>
              </a:p>
              <a:p>
                <a:pPr marL="466725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𝝎</m:t>
                      </m:r>
                      <m:r>
                        <a:rPr lang="en-US" sz="1800" b="1" i="1" baseline="-25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𝒊𝒇𝒇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sz="1800" b="1" baseline="-25000" dirty="0">
                  <a:solidFill>
                    <a:schemeClr val="bg1"/>
                  </a:solidFill>
                </a:endParaRPr>
              </a:p>
              <a:p>
                <a:pPr marL="176213" indent="-176213">
                  <a:spcBef>
                    <a:spcPts val="120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Probability of error:</a:t>
                </a:r>
              </a:p>
              <a:p>
                <a:pPr marL="173038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𝒆𝒓𝒓𝒐𝒓</m:t>
                          </m:r>
                        </m:e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d>
                                  <m:d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  <m:r>
                                      <a:rPr lang="en-US" sz="1800" b="1" i="1" baseline="-25000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𝝎</m:t>
                                </m:r>
                                <m:r>
                                  <a:rPr lang="en-US" sz="1800" b="1" i="1" baseline="-25000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d>
                                  <m:d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b="1" i="1" dirty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 dirty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𝝎</m:t>
                                        </m:r>
                                      </m:e>
                                      <m:sub>
                                        <m:r>
                                          <a:rPr lang="en-US" sz="1800" b="1" i="1" dirty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sSub>
                                  <m:sSubPr>
                                    <m:ctrlPr>
                                      <a:rPr lang="en-US" sz="1800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800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Bef>
                    <a:spcPts val="120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average probability of error is given by:</a:t>
                </a:r>
              </a:p>
              <a:p>
                <a:pPr marL="173038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𝒆𝒓𝒓𝒐𝒓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𝒆𝒓𝒓𝒐𝒓</m:t>
                            </m:r>
                          </m:e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𝒎𝒊𝒏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𝝎</m:t>
                                </m:r>
                                <m:r>
                                  <a:rPr lang="en-US" sz="1800" b="1" i="1" baseline="-25000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𝝎</m:t>
                            </m:r>
                            <m:r>
                              <a:rPr lang="en-US" sz="1800" b="1" i="1" baseline="-25000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Bef>
                    <a:spcPts val="120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Special cases:</a:t>
                </a:r>
              </a:p>
              <a:p>
                <a:pPr marL="339725" lvl="1" indent="-163513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𝝎</m:t>
                        </m:r>
                        <m:r>
                          <a:rPr lang="en-US" sz="1800" b="1" i="1" baseline="-25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𝝎</m:t>
                        </m:r>
                        <m:r>
                          <a:rPr lang="en-US" sz="1800" b="1" i="1" baseline="-25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gives us no useful information.</a:t>
                </a:r>
              </a:p>
              <a:p>
                <a:pPr marL="339725" lvl="1" indent="-163513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𝝎</m:t>
                        </m:r>
                        <m:r>
                          <a:rPr lang="en-US" sz="1800" b="1" i="1" baseline="-25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𝝎</m:t>
                        </m:r>
                        <m:r>
                          <a:rPr lang="en-US" sz="1800" b="1" i="1" baseline="-25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: priors give no useful information.</a:t>
                </a:r>
                <a:endParaRPr lang="en-US" sz="1800" b="1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2578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30912"/>
                <a:ext cx="8686800" cy="5846088"/>
              </a:xfrm>
              <a:prstGeom prst="rect">
                <a:avLst/>
              </a:prstGeom>
              <a:blipFill>
                <a:blip r:embed="rId2"/>
                <a:stretch>
                  <a:fillRect l="-1606" t="-1082" r="-29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Posterior Probabilities</a:t>
            </a:r>
          </a:p>
        </p:txBody>
      </p:sp>
    </p:spTree>
    <p:extLst>
      <p:ext uri="{BB962C8B-B14F-4D97-AF65-F5344CB8AC3E}">
        <p14:creationId xmlns:p14="http://schemas.microsoft.com/office/powerpoint/2010/main" val="378224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0979" name="Rectangle 83"/>
              <p:cNvSpPr>
                <a:spLocks noChangeArrowheads="1"/>
              </p:cNvSpPr>
              <p:nvPr/>
            </p:nvSpPr>
            <p:spPr bwMode="auto">
              <a:xfrm>
                <a:off x="231775" y="624841"/>
                <a:ext cx="8645525" cy="6023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28600" indent="-228600">
                  <a:spcBef>
                    <a:spcPts val="1200"/>
                  </a:spcBef>
                  <a:spcAft>
                    <a:spcPts val="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Define a set of discriminant functions: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),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  <a:latin typeface="+mj-lt"/>
                </a:endParaRPr>
              </a:p>
              <a:p>
                <a:pPr marL="228600" indent="-228600">
                  <a:spcBef>
                    <a:spcPts val="120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Define a decision rule:</a:t>
                </a:r>
              </a:p>
              <a:p>
                <a:pPr marL="457200" lvl="2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𝒄𝒉𝒐𝒐𝒔𝒆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𝝎</m:t>
                      </m:r>
                      <m:r>
                        <a:rPr lang="en-US" sz="1800" b="1" i="1" baseline="-25000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𝒊𝒇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sz="18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sz="18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d>
                        <m:dPr>
                          <m:ctrlPr>
                            <a:rPr lang="en-US" sz="18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</m:e>
                      </m:d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&gt;</m:t>
                      </m:r>
                      <m:sSub>
                        <m:sSubPr>
                          <m:ctrlP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sz="18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d>
                        <m:dPr>
                          <m:ctrlP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</m:e>
                      </m:d>
                      <m:r>
                        <a:rPr lang="en-US" sz="1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 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𝒇𝒐𝒓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𝒂𝒍𝒍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</m:t>
                      </m:r>
                      <m:r>
                        <a:rPr lang="en-US" sz="1800" b="1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𝒋</m:t>
                      </m:r>
                      <m:r>
                        <a:rPr lang="en-US" sz="1800" b="1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≠</m:t>
                      </m:r>
                      <m:r>
                        <a:rPr lang="en-US" sz="1800" b="1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𝒊</m:t>
                      </m:r>
                    </m:oMath>
                  </m:oMathPara>
                </a14:m>
                <a:endParaRPr lang="en-US" sz="1800" dirty="0">
                  <a:solidFill>
                    <a:schemeClr val="accent1"/>
                  </a:solidFill>
                  <a:latin typeface="+mj-lt"/>
                  <a:sym typeface="Symbol" pitchFamily="18" charset="2"/>
                </a:endParaRPr>
              </a:p>
              <a:p>
                <a:pPr marL="228600" indent="-228600">
                  <a:spcBef>
                    <a:spcPts val="120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The expected loss from taking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𝜶</m:t>
                        </m:r>
                      </m:e>
                      <m:sub>
                        <m:r>
                          <a:rPr lang="en-US" sz="1800" b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is:</a:t>
                </a:r>
              </a:p>
              <a:p>
                <a:pPr marL="466725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𝜶</m:t>
                          </m:r>
                          <m:r>
                            <a:rPr lang="en-US" sz="1800" b="1" i="1" baseline="-25000" dirty="0" err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𝒊</m:t>
                          </m:r>
                        </m:e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p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𝝀</m:t>
                          </m:r>
                          <m:d>
                            <m:dPr>
                              <m:ctrlP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𝜶</m:t>
                              </m:r>
                              <m:r>
                                <a:rPr lang="en-US" sz="1800" b="1" i="1" baseline="-25000" dirty="0" err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𝒊</m:t>
                              </m:r>
                            </m:e>
                            <m:e>
                              <m: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𝝎</m:t>
                              </m:r>
                              <m:r>
                                <a:rPr lang="en-US" sz="1800" b="1" i="1" baseline="-25000" dirty="0" err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e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.</m:t>
                          </m:r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latin typeface="+mj-lt"/>
                </a:endParaRPr>
              </a:p>
              <a:p>
                <a:pPr marL="228600" indent="-228600">
                  <a:spcBef>
                    <a:spcPts val="1200"/>
                  </a:spcBef>
                  <a:spcAft>
                    <a:spcPts val="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For a Bayes classifier, let </a:t>
                </a:r>
                <a14:m>
                  <m:oMath xmlns:m="http://schemas.openxmlformats.org/officeDocument/2006/math"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𝒈</m:t>
                    </m:r>
                    <m:r>
                      <a:rPr lang="en-US" sz="1800" b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𝒊</m:t>
                    </m:r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= −</m:t>
                    </m:r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𝑹</m:t>
                    </m:r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𝒊</m:t>
                    </m:r>
                    <m:r>
                      <a:rPr lang="en-US" sz="1800" b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sz="1800" b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because the maximum discriminant function will correspond to the minimum conditional risk.</a:t>
                </a:r>
              </a:p>
              <a:p>
                <a:pPr marL="228600" indent="-228600">
                  <a:spcBef>
                    <a:spcPts val="1200"/>
                  </a:spcBef>
                  <a:spcAft>
                    <a:spcPts val="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For the minimum error rate case, let </a:t>
                </a:r>
                <a14:m>
                  <m:oMath xmlns:m="http://schemas.openxmlformats.org/officeDocument/2006/math"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𝒈</m:t>
                    </m:r>
                    <m:r>
                      <a:rPr lang="en-US" sz="1800" b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𝒊</m:t>
                    </m:r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= </m:t>
                    </m:r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𝑷</m:t>
                    </m:r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𝒊</m:t>
                    </m:r>
                    <m:r>
                      <a:rPr lang="en-US" sz="1800" b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sz="1800" b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, so that the maximum discriminant function corresponds to the maximum posterior probability.</a:t>
                </a:r>
              </a:p>
              <a:p>
                <a:pPr marL="228600" indent="-228600">
                  <a:spcBef>
                    <a:spcPts val="120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Choice of discriminant function is not unique:</a:t>
                </a:r>
              </a:p>
              <a:p>
                <a:pPr marL="685800" lvl="2" indent="-228600"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multiply or add by same positive constant</a:t>
                </a:r>
              </a:p>
              <a:p>
                <a:pPr marL="685800" lvl="2" indent="-228600"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Replace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𝒈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𝒊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with a monotonically increasing function,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𝒇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𝒈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𝒊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))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.</a:t>
                </a:r>
              </a:p>
            </p:txBody>
          </p:sp>
        </mc:Choice>
        <mc:Fallback xmlns="">
          <p:sp>
            <p:nvSpPr>
              <p:cNvPr id="80979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1775" y="624841"/>
                <a:ext cx="8645525" cy="6023610"/>
              </a:xfrm>
              <a:prstGeom prst="rect">
                <a:avLst/>
              </a:prstGeom>
              <a:blipFill>
                <a:blip r:embed="rId3"/>
                <a:stretch>
                  <a:fillRect l="-1468" t="-126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Multicategory Decision Surfaces</a:t>
            </a:r>
          </a:p>
        </p:txBody>
      </p:sp>
    </p:spTree>
    <p:extLst>
      <p:ext uri="{BB962C8B-B14F-4D97-AF65-F5344CB8AC3E}">
        <p14:creationId xmlns:p14="http://schemas.microsoft.com/office/powerpoint/2010/main" val="103175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0979" name="Rectangle 83"/>
              <p:cNvSpPr>
                <a:spLocks noChangeArrowheads="1"/>
              </p:cNvSpPr>
              <p:nvPr/>
            </p:nvSpPr>
            <p:spPr bwMode="auto">
              <a:xfrm>
                <a:off x="231775" y="593249"/>
                <a:ext cx="8645525" cy="56224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Recall our discriminant function for minimum error rate classification:</a:t>
                </a:r>
              </a:p>
              <a:p>
                <a:pPr marL="34607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𝒈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𝒊</m:t>
                          </m:r>
                        </m:sub>
                      </m:sSub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𝒍𝒏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+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𝒍𝒏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238125" indent="-2286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For a multivariate normal distribution:</a:t>
                </a:r>
                <a:endParaRPr lang="en-US" sz="1800" b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346075"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𝒈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sup>
                    </m:sSup>
                    <m:sSubSup>
                      <m:sSub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∑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</m:sub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p>
                    </m:sSubSup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−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−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∑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+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Consider the case: </a:t>
                </a:r>
                <a14:m>
                  <m:oMath xmlns:m="http://schemas.openxmlformats.org/officeDocument/2006/math">
                    <m:r>
                      <a:rPr lang="en-US" sz="1800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𝚺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 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𝜎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𝟐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228600" indent="-228600">
                  <a:spcAft>
                    <a:spcPts val="12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	(statistical independence, equal variance, class-independent variance)</a:t>
                </a:r>
              </a:p>
              <a:p>
                <a:pPr marL="400050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∑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800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𝜎</m:t>
                                </m:r>
                                <m:r>
                                  <a:rPr lang="en-US" sz="1800" b="1" i="1" baseline="30000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𝟐</m:t>
                                </m:r>
                              </m:e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800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𝜎</m:t>
                                </m:r>
                                <m:r>
                                  <a:rPr lang="en-US" sz="1800" b="1" i="1" baseline="30000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𝟐</m:t>
                                </m:r>
                              </m:e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sz="1800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𝜎</m:t>
                                </m:r>
                                <m:r>
                                  <a:rPr lang="en-US" sz="1800" b="1" i="1" baseline="30000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𝟐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sSup>
                        <m:sSup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𝜎</m:t>
                              </m:r>
                              <m:r>
                                <a:rPr lang="en-US" sz="1800" b="1" i="1" baseline="30000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𝒅</m:t>
                          </m:r>
                        </m:sup>
                      </m:sSup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400050">
                  <a:spcAft>
                    <a:spcPts val="12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∑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</m:sub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p>
                    </m:sSubSup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𝜎</m:t>
                        </m:r>
                        <m:r>
                          <a:rPr lang="en-US" sz="1800" b="1" i="1" baseline="30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I</a:t>
                </a:r>
              </a:p>
              <a:p>
                <a:pPr marL="400050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∑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sz="1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𝜎</m:t>
                      </m:r>
                      <m:r>
                        <a:rPr lang="en-US" sz="1800" b="1" i="1" baseline="30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𝟐</m:t>
                      </m:r>
                      <m:r>
                        <a:rPr lang="en-US" sz="1800" b="1" i="1" baseline="3000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𝒅</m:t>
                      </m:r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Note that the determinant is independent of the class assignment, </a:t>
                </a:r>
                <a14:m>
                  <m:oMath xmlns:m="http://schemas.openxmlformats.org/officeDocument/2006/math"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𝒊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.</a:t>
                </a:r>
              </a:p>
            </p:txBody>
          </p:sp>
        </mc:Choice>
        <mc:Fallback xmlns="">
          <p:sp>
            <p:nvSpPr>
              <p:cNvPr id="80979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1775" y="593249"/>
                <a:ext cx="8645525" cy="5622494"/>
              </a:xfrm>
              <a:prstGeom prst="rect">
                <a:avLst/>
              </a:prstGeom>
              <a:blipFill>
                <a:blip r:embed="rId3"/>
                <a:stretch>
                  <a:fillRect l="-1468" t="-135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0991" name="Rectangle 95"/>
          <p:cNvSpPr>
            <a:spLocks noChangeArrowheads="1"/>
          </p:cNvSpPr>
          <p:nvPr/>
        </p:nvSpPr>
        <p:spPr bwMode="auto">
          <a:xfrm>
            <a:off x="244475" y="1577838"/>
            <a:ext cx="86455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  <a:latin typeface="+mj-lt"/>
              <a:sym typeface="Symbol" pitchFamily="18" charset="2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Discriminant Functions</a:t>
            </a:r>
          </a:p>
        </p:txBody>
      </p:sp>
    </p:spTree>
    <p:extLst>
      <p:ext uri="{BB962C8B-B14F-4D97-AF65-F5344CB8AC3E}">
        <p14:creationId xmlns:p14="http://schemas.microsoft.com/office/powerpoint/2010/main" val="105503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7716" name="Rectangle 20"/>
              <p:cNvSpPr>
                <a:spLocks noChangeArrowheads="1"/>
              </p:cNvSpPr>
              <p:nvPr/>
            </p:nvSpPr>
            <p:spPr bwMode="auto">
              <a:xfrm>
                <a:off x="185483" y="680174"/>
                <a:ext cx="8645525" cy="16820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This equation has a simple geometric interpretation:</a:t>
                </a:r>
              </a:p>
              <a:p>
                <a:pPr marL="466725">
                  <a:spcAft>
                    <a:spcPts val="12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spcAft>
                    <a:spcPct val="25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decision region when the priors are equal and the support regions are spherical is simply halfway between the means (Euclidean distance).</a:t>
                </a: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466725">
                  <a:spcAft>
                    <a:spcPct val="25000"/>
                  </a:spcAft>
                </a:pP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57716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5483" y="680174"/>
                <a:ext cx="8645525" cy="1682026"/>
              </a:xfrm>
              <a:prstGeom prst="rect">
                <a:avLst/>
              </a:prstGeom>
              <a:blipFill>
                <a:blip r:embed="rId2"/>
                <a:stretch>
                  <a:fillRect l="-1466" t="-373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7719" name="Rectangle 23"/>
          <p:cNvSpPr>
            <a:spLocks noChangeArrowheads="1"/>
          </p:cNvSpPr>
          <p:nvPr/>
        </p:nvSpPr>
        <p:spPr bwMode="auto">
          <a:xfrm>
            <a:off x="190706" y="4749898"/>
            <a:ext cx="8645525" cy="65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8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Threshold Decoding</a:t>
            </a:r>
          </a:p>
        </p:txBody>
      </p:sp>
      <p:pic>
        <p:nvPicPr>
          <p:cNvPr id="3" name="Picture 2" descr="Chart, surface chart&#10;&#10;Description automatically generated">
            <a:extLst>
              <a:ext uri="{FF2B5EF4-FFF2-40B4-BE49-F238E27FC236}">
                <a16:creationId xmlns:a16="http://schemas.microsoft.com/office/drawing/2014/main" id="{5B6A2DC2-892D-5B45-B44D-50DC14EA04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2" y="2562248"/>
            <a:ext cx="8688388" cy="291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81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9986" name="Object 2"/>
          <p:cNvGraphicFramePr>
            <a:graphicFrameLocks noChangeAspect="1"/>
          </p:cNvGraphicFramePr>
          <p:nvPr/>
        </p:nvGraphicFramePr>
        <p:xfrm>
          <a:off x="5278438" y="3149600"/>
          <a:ext cx="139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26" name="Equation" r:id="rId3" imgW="139680" imgH="291960" progId="Equation.DSMT4">
                  <p:embed/>
                </p:oleObj>
              </mc:Choice>
              <mc:Fallback>
                <p:oleObj name="Equation" r:id="rId3" imgW="139680" imgH="291960" progId="Equation.DSMT4">
                  <p:embed/>
                  <p:pic>
                    <p:nvPicPr>
                      <p:cNvPr id="16998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8438" y="3149600"/>
                        <a:ext cx="139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General Case for Gaussian Classifiers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FE7B642-B7E4-074A-A927-4350F4DF3351}"/>
                  </a:ext>
                </a:extLst>
              </p:cNvPr>
              <p:cNvSpPr/>
              <p:nvPr/>
            </p:nvSpPr>
            <p:spPr>
              <a:xfrm>
                <a:off x="228600" y="623691"/>
                <a:ext cx="8686799" cy="4811338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Case: </a:t>
                </a:r>
                <a14:m>
                  <m:oMath xmlns:m="http://schemas.openxmlformats.org/officeDocument/2006/math">
                    <m:r>
                      <a:rPr lang="en-US" sz="1800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𝚺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</m:oMath>
                </a14:m>
                <a:r>
                  <a:rPr lang="en-US" sz="1800" b="1" baseline="-25000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unconstrained</a:t>
                </a:r>
              </a:p>
              <a:p>
                <a:pPr marL="238125">
                  <a:spcAft>
                    <a:spcPts val="600"/>
                  </a:spcAft>
                  <a:tabLst>
                    <a:tab pos="176847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𝒈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𝒊</m:t>
                          </m:r>
                        </m:sub>
                      </m:sSub>
                      <m:d>
                        <m:dPr>
                          <m:ctrlPr>
                            <a:rPr lang="en-US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</m:e>
                      </m:d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−</m:t>
                      </m:r>
                      <m:sSub>
                        <m:sSubPr>
                          <m:ctrlPr>
                            <a:rPr lang="en-US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𝒈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𝒋</m:t>
                          </m:r>
                        </m:sub>
                      </m:sSub>
                      <m:d>
                        <m:dPr>
                          <m:ctrlPr>
                            <a:rPr lang="en-US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</m:e>
                      </m:d>
                      <m:r>
                        <a:rPr lang="en-US" sz="1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	</m:t>
                      </m:r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𝒍𝒏</m:t>
                      </m:r>
                      <m:d>
                        <m:dPr>
                          <m:ctrlPr>
                            <a:rPr lang="en-US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fPr>
                            <m:num>
                              <m:r>
                                <a:rPr lang="en-US" sz="1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𝑷</m:t>
                              </m:r>
                              <m:d>
                                <m:dPr>
                                  <m:ctrlPr>
                                    <a:rPr lang="en-US" sz="1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𝝎</m:t>
                                      </m:r>
                                    </m:e>
                                    <m:sub>
                                      <m:r>
                                        <a:rPr lang="en-US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sz="1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𝑷</m:t>
                              </m:r>
                              <m:d>
                                <m:dPr>
                                  <m:ctrlPr>
                                    <a:rPr lang="en-US" sz="1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𝝎</m:t>
                                      </m:r>
                                    </m:e>
                                    <m:sub>
                                      <m:r>
                                        <a:rPr lang="en-US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𝒋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−</m:t>
                      </m:r>
                      <m:f>
                        <m:fPr>
                          <m:ctrlPr>
                            <a:rPr lang="en-US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num>
                        <m:den>
                          <m:r>
                            <a:rPr lang="en-US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𝟐</m:t>
                          </m:r>
                        </m:den>
                      </m:f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𝒍𝒏</m:t>
                      </m:r>
                      <m:d>
                        <m:dPr>
                          <m:ctrlPr>
                            <a:rPr lang="en-US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∑</m:t>
                                      </m:r>
                                    </m:e>
                                    <m:sub>
                                      <m:r>
                                        <a:rPr lang="en-US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∑</m:t>
                                      </m:r>
                                    </m:e>
                                    <m:sub>
                                      <m:r>
                                        <a:rPr lang="en-US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𝒋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sz="1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	</m:t>
                      </m:r>
                    </m:oMath>
                  </m:oMathPara>
                </a14:m>
                <a:endParaRPr lang="en-US" sz="16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238125">
                  <a:tabLst>
                    <a:tab pos="1539875" algn="l"/>
                  </a:tabLst>
                </a:pPr>
                <a:r>
                  <a:rPr lang="en-US" sz="1600" b="1" dirty="0">
                    <a:solidFill>
                      <a:schemeClr val="bg1"/>
                    </a:solidFill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f>
                          <m:f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</m:den>
                        </m:f>
                        <m:sSup>
                          <m:s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𝒙</m:t>
                                </m:r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𝝁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𝒕</m:t>
                            </m:r>
                          </m:sup>
                        </m:sSup>
                        <m:sSubSup>
                          <m:sSub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∑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p>
                        </m:sSubSup>
                        <m:d>
                          <m:d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1600" b="1" dirty="0">
                            <a:solidFill>
                              <a:schemeClr val="bg1"/>
                            </a:solidFill>
                            <a:sym typeface="Symbol" pitchFamily="18" charset="2"/>
                          </a:rPr>
                          <m:t> </m:t>
                        </m:r>
                        <m:f>
                          <m:f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</m:den>
                        </m:f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𝒍𝒏</m:t>
                        </m:r>
                        <m:d>
                          <m:d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𝝅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1600" b="1" dirty="0">
                            <a:solidFill>
                              <a:schemeClr val="bg1"/>
                            </a:solidFill>
                            <a:ea typeface="Cambria Math" panose="02040503050406030204" pitchFamily="18" charset="0"/>
                            <a:sym typeface="Symbol" pitchFamily="18" charset="2"/>
                          </a:rPr>
                          <m:t> </m:t>
                        </m:r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1600" b="1" dirty="0">
                            <a:solidFill>
                              <a:schemeClr val="bg1"/>
                            </a:solidFill>
                            <a:sym typeface="Symbol" pitchFamily="18" charset="2"/>
                          </a:rPr>
                          <m:t> </m:t>
                        </m:r>
                        <m:f>
                          <m:f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</m:den>
                        </m:f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𝒍𝒏</m:t>
                        </m:r>
                        <m:d>
                          <m:d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∑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1600" b="1" dirty="0">
                            <a:solidFill>
                              <a:schemeClr val="bg1"/>
                            </a:solidFill>
                            <a:sym typeface="Symbol" pitchFamily="18" charset="2"/>
                          </a:rPr>
                          <m:t> </m:t>
                        </m:r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𝒍𝒏</m:t>
                        </m:r>
                        <m:d>
                          <m:d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 −</m:t>
                        </m:r>
                      </m:e>
                    </m:d>
                    <m:r>
                      <a:rPr lang="en-US" sz="16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</m:oMath>
                </a14:m>
                <a:endParaRPr lang="en-US" sz="1600" b="1" i="1" dirty="0">
                  <a:solidFill>
                    <a:schemeClr val="bg1"/>
                  </a:solidFill>
                  <a:latin typeface="Cambria Math" panose="02040503050406030204" pitchFamily="18" charset="0"/>
                  <a:sym typeface="Symbol" pitchFamily="18" charset="2"/>
                </a:endParaRPr>
              </a:p>
              <a:p>
                <a:pPr marL="238125">
                  <a:spcAft>
                    <a:spcPts val="1200"/>
                  </a:spcAft>
                  <a:tabLst>
                    <a:tab pos="1703388" algn="l"/>
                  </a:tabLst>
                </a:pPr>
                <a:r>
                  <a:rPr lang="en-US" sz="1600" b="1" dirty="0">
                    <a:solidFill>
                      <a:schemeClr val="bg1"/>
                    </a:solidFill>
                    <a:sym typeface="Symbol" pitchFamily="18" charset="2"/>
                  </a:rPr>
                  <a:t>	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f>
                          <m:f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</m:den>
                        </m:f>
                        <m:sSup>
                          <m:s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𝒙</m:t>
                                </m:r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𝝁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𝒕</m:t>
                            </m:r>
                          </m:sup>
                        </m:sSup>
                        <m:sSubSup>
                          <m:sSub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∑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p>
                        </m:sSubSup>
                        <m:d>
                          <m:d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1600" b="1" dirty="0">
                            <a:solidFill>
                              <a:schemeClr val="bg1"/>
                            </a:solidFill>
                            <a:sym typeface="Symbol" pitchFamily="18" charset="2"/>
                          </a:rPr>
                          <m:t> </m:t>
                        </m:r>
                        <m:f>
                          <m:f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</m:den>
                        </m:f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𝒍𝒏</m:t>
                        </m:r>
                        <m:d>
                          <m:d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𝝅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1600" b="1" dirty="0">
                            <a:solidFill>
                              <a:schemeClr val="bg1"/>
                            </a:solidFill>
                            <a:ea typeface="Cambria Math" panose="02040503050406030204" pitchFamily="18" charset="0"/>
                            <a:sym typeface="Symbol" pitchFamily="18" charset="2"/>
                          </a:rPr>
                          <m:t> </m:t>
                        </m:r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1600" b="1" dirty="0">
                            <a:solidFill>
                              <a:schemeClr val="bg1"/>
                            </a:solidFill>
                            <a:sym typeface="Symbol" pitchFamily="18" charset="2"/>
                          </a:rPr>
                          <m:t> </m:t>
                        </m:r>
                        <m:f>
                          <m:f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</m:den>
                        </m:f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𝒍𝒏</m:t>
                        </m:r>
                        <m:d>
                          <m:d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∑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1600" b="1" dirty="0">
                            <a:solidFill>
                              <a:schemeClr val="bg1"/>
                            </a:solidFill>
                            <a:sym typeface="Symbol" pitchFamily="18" charset="2"/>
                          </a:rPr>
                          <m:t> </m:t>
                        </m:r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𝒍𝒏</m:t>
                        </m:r>
                        <m:d>
                          <m:d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sz="1600" b="1" i="1" dirty="0">
                  <a:solidFill>
                    <a:schemeClr val="bg1"/>
                  </a:solidFill>
                  <a:latin typeface="Cambria Math" panose="02040503050406030204" pitchFamily="18" charset="0"/>
                  <a:sym typeface="Symbol" pitchFamily="18" charset="2"/>
                </a:endParaRPr>
              </a:p>
              <a:p>
                <a:pPr marL="238125">
                  <a:tabLst>
                    <a:tab pos="1539875" algn="l"/>
                  </a:tabLst>
                </a:pPr>
                <a:r>
                  <a:rPr lang="en-US" sz="1600" b="1" dirty="0">
                    <a:solidFill>
                      <a:schemeClr val="bg1"/>
                    </a:solidFill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  <m:sup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sup>
                    </m:sSup>
                    <m:d>
                      <m:dPr>
                        <m:ctrlP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∑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p>
                        </m:sSubSup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∑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p>
                        </m:sSubSup>
                      </m:e>
                    </m:d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sSup>
                      <m:sSupPr>
                        <m:ctrlP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SupPr>
                              <m:e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∑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  <m:sup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−</m:t>
                                </m:r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𝟏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SupPr>
                              <m:e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∑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𝒋</m:t>
                                </m:r>
                              </m:sub>
                              <m:sup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−</m:t>
                                </m:r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𝟏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sup>
                    </m:sSup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</m:oMath>
                </a14:m>
                <a:endParaRPr lang="en-US" sz="1600" b="1" i="1" dirty="0">
                  <a:solidFill>
                    <a:schemeClr val="bg1"/>
                  </a:solidFill>
                  <a:latin typeface="Cambria Math" panose="02040503050406030204" pitchFamily="18" charset="0"/>
                  <a:sym typeface="Symbol" pitchFamily="18" charset="2"/>
                </a:endParaRPr>
              </a:p>
              <a:p>
                <a:pPr marL="238125">
                  <a:tabLst>
                    <a:tab pos="1709738" algn="l"/>
                  </a:tabLst>
                </a:pPr>
                <a:r>
                  <a:rPr lang="en-US" sz="1600" b="1" dirty="0">
                    <a:solidFill>
                      <a:schemeClr val="bg1"/>
                    </a:solidFill>
                    <a:sym typeface="Symbol" pitchFamily="18" charset="2"/>
                  </a:rPr>
                  <a:t>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6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6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  <m:sup>
                            <m:r>
                              <a:rPr lang="en-US" sz="16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𝒕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∑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p>
                        </m:sSubSup>
                        <m:sSub>
                          <m:sSub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</m:sSub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6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𝒕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∑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p>
                        </m:sSubSup>
                        <m:sSub>
                          <m:sSub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d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f>
                      <m:f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∑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∑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d>
                  </m:oMath>
                </a14:m>
                <a:endParaRPr lang="en-US" sz="1600" b="1" i="1" dirty="0">
                  <a:solidFill>
                    <a:schemeClr val="bg1"/>
                  </a:solidFill>
                  <a:latin typeface="Cambria Math" panose="02040503050406030204" pitchFamily="18" charset="0"/>
                  <a:sym typeface="Symbol" pitchFamily="18" charset="2"/>
                </a:endParaRPr>
              </a:p>
              <a:p>
                <a:pPr marL="238125">
                  <a:spcAft>
                    <a:spcPts val="600"/>
                  </a:spcAft>
                  <a:tabLst>
                    <a:tab pos="1535113" algn="l"/>
                  </a:tabLst>
                </a:pPr>
                <a:r>
                  <a:rPr lang="en-US" sz="1600" b="1" dirty="0">
                    <a:solidFill>
                      <a:schemeClr val="bg1"/>
                    </a:solidFill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  <m:sup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sup>
                    </m:sSup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𝑨𝒙</m:t>
                    </m:r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sSup>
                      <m:sSupPr>
                        <m:ctrlP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𝒃</m:t>
                        </m:r>
                      </m:e>
                      <m:sup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sup>
                    </m:sSup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𝒄</m:t>
                    </m:r>
                  </m:oMath>
                </a14:m>
                <a:endParaRPr lang="en-US" sz="1600" b="1" i="1" dirty="0">
                  <a:solidFill>
                    <a:schemeClr val="bg1"/>
                  </a:solidFill>
                  <a:latin typeface="Cambria Math" panose="02040503050406030204" pitchFamily="18" charset="0"/>
                  <a:sym typeface="Symbol" pitchFamily="18" charset="2"/>
                </a:endParaRPr>
              </a:p>
              <a:p>
                <a:pPr marL="238125" indent="969963">
                  <a:spcAft>
                    <a:spcPts val="600"/>
                  </a:spcAft>
                  <a:tabLst>
                    <a:tab pos="1709738" algn="l"/>
                  </a:tabLst>
                </a:pPr>
                <a:r>
                  <a:rPr lang="en-US" sz="1600" b="1" dirty="0">
                    <a:solidFill>
                      <a:schemeClr val="bg1"/>
                    </a:solidFill>
                  </a:rPr>
                  <a:t>where:</a:t>
                </a:r>
                <a:endParaRPr lang="en-US" sz="16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371600">
                  <a:spcAft>
                    <a:spcPts val="600"/>
                  </a:spcAft>
                  <a:tabLst>
                    <a:tab pos="1709738" algn="l"/>
                  </a:tabLst>
                </a:pP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𝑨</m:t>
                    </m:r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</m:oMath>
                </a14:m>
                <a:r>
                  <a:rPr lang="en-US" sz="16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  <m:sup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sup>
                    </m:sSup>
                    <m:d>
                      <m:d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∑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p>
                        </m:sSubSup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∑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16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sym typeface="Symbol" pitchFamily="18" charset="2"/>
                  </a:rPr>
                  <a:t> ,   b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</m:oMath>
                </a14:m>
                <a:r>
                  <a:rPr lang="en-US" sz="16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∑</m:t>
                        </m:r>
                      </m:e>
                      <m:sub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</m:sub>
                      <m:sup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p>
                    </m:sSubSup>
                    <m:sSub>
                      <m:sSub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𝝁</m:t>
                        </m:r>
                      </m:e>
                      <m:sub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</m:sub>
                    </m:sSub>
                    <m:r>
                      <a:rPr lang="en-US" sz="16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sSubSup>
                      <m:sSubSup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∑</m:t>
                        </m:r>
                      </m:e>
                      <m:sub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𝒋</m:t>
                        </m:r>
                      </m:sub>
                      <m:sup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p>
                    </m:sSubSup>
                    <m:sSub>
                      <m:sSub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𝝁</m:t>
                        </m:r>
                      </m:e>
                      <m:sub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sz="16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sym typeface="Symbol" pitchFamily="18" charset="2"/>
                  </a:rPr>
                  <a:t> ,</a:t>
                </a:r>
              </a:p>
              <a:p>
                <a:pPr marL="1371600">
                  <a:spcAft>
                    <a:spcPts val="1200"/>
                  </a:spcAft>
                  <a:tabLst>
                    <a:tab pos="1709738" algn="l"/>
                  </a:tabLst>
                </a:pP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𝒄</m:t>
                    </m:r>
                  </m:oMath>
                </a14:m>
                <a:r>
                  <a:rPr lang="en-US" sz="16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sym typeface="Symbol" pitchFamily="18" charset="2"/>
                  </a:rPr>
                  <a:t>=</a:t>
                </a:r>
                <a:r>
                  <a:rPr lang="en-US" sz="16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𝒕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∑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p>
                        </m:sSubSup>
                        <m:sSub>
                          <m:sSub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</m:sSub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𝒕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∑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p>
                        </m:sSubSup>
                        <m:sSub>
                          <m:sSub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sz="16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r>
                      <a:rPr lang="en-US" sz="16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d>
                    <m:r>
                      <a:rPr lang="en-US" sz="16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f>
                      <m:f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r>
                      <a:rPr lang="en-US" sz="16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∑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∑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d>
                  </m:oMath>
                </a14:m>
                <a:endParaRPr lang="en-US" sz="1600" b="1" i="1" dirty="0">
                  <a:solidFill>
                    <a:schemeClr val="bg1"/>
                  </a:solidFill>
                  <a:latin typeface="Cambria Math" panose="02040503050406030204" pitchFamily="18" charset="0"/>
                  <a:sym typeface="Symbol" pitchFamily="18" charset="2"/>
                </a:endParaRPr>
              </a:p>
              <a:p>
                <a:pPr marL="173038" indent="-163513"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What type of shape does this describe?</a:t>
                </a:r>
                <a:endParaRPr lang="en-US" sz="180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endParaRPr>
              </a:p>
              <a:p>
                <a:pPr marL="238125">
                  <a:tabLst>
                    <a:tab pos="1768475" algn="l"/>
                  </a:tabLst>
                </a:pPr>
                <a:r>
                  <a:rPr lang="en-US" sz="1600" b="1" dirty="0">
                    <a:solidFill>
                      <a:schemeClr val="bg1"/>
                    </a:solidFill>
                    <a:sym typeface="Symbol" pitchFamily="18" charset="2"/>
                  </a:rPr>
                  <a:t>	</a:t>
                </a: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FE7B642-B7E4-074A-A927-4350F4DF33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23691"/>
                <a:ext cx="8686799" cy="4811338"/>
              </a:xfrm>
              <a:prstGeom prst="rect">
                <a:avLst/>
              </a:prstGeom>
              <a:blipFill>
                <a:blip r:embed="rId5"/>
                <a:stretch>
                  <a:fillRect l="-585" t="-262" b="-1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31331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8512" name="Rectangle 32"/>
              <p:cNvSpPr>
                <a:spLocks noChangeArrowheads="1"/>
              </p:cNvSpPr>
              <p:nvPr/>
            </p:nvSpPr>
            <p:spPr bwMode="auto">
              <a:xfrm>
                <a:off x="228600" y="666107"/>
                <a:ext cx="8686800" cy="37106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Case: </a:t>
                </a:r>
                <a14:m>
                  <m:oMath xmlns:m="http://schemas.openxmlformats.org/officeDocument/2006/math">
                    <m:r>
                      <a:rPr lang="en-US" sz="1800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𝚺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 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𝜎</m:t>
                    </m:r>
                    <m:r>
                      <a:rPr lang="en-US" sz="1800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2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𝑰</m:t>
                    </m:r>
                  </m:oMath>
                </a14:m>
                <a:endParaRPr lang="en-US" sz="1800" b="1" i="1" dirty="0">
                  <a:solidFill>
                    <a:schemeClr val="bg1"/>
                  </a:solidFill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 marL="1371600">
                  <a:spcAft>
                    <a:spcPts val="600"/>
                  </a:spcAft>
                  <a:tabLst>
                    <a:tab pos="1709738" algn="l"/>
                  </a:tabLs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𝑨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sup>
                    </m:sSup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∑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p>
                        </m:sSub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∑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18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sym typeface="Symbol" pitchFamily="18" charset="2"/>
                  </a:rPr>
                  <a:t> ,  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𝒃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∑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</m:sub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p>
                    </m:sSubSup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𝝁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</m:sub>
                    </m:sSub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sSubSup>
                      <m:sSub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∑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𝒋</m:t>
                        </m:r>
                      </m:sub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p>
                    </m:sSubSup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𝝁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sz="18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sym typeface="Symbol" pitchFamily="18" charset="2"/>
                  </a:rPr>
                  <a:t> ,</a:t>
                </a:r>
              </a:p>
              <a:p>
                <a:pPr marL="1371600">
                  <a:spcAft>
                    <a:spcPts val="1200"/>
                  </a:spcAft>
                  <a:tabLst>
                    <a:tab pos="1709738" algn="l"/>
                  </a:tabLs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𝒄</m:t>
                    </m:r>
                  </m:oMath>
                </a14:m>
                <a:r>
                  <a:rPr lang="en-US" sz="18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sym typeface="Symbol" pitchFamily="18" charset="2"/>
                  </a:rPr>
                  <a:t>=</a:t>
                </a: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𝒕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∑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p>
                        </m:sSubSup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</m:s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𝒕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∑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p>
                        </m:sSubSup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∑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∑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d>
                  </m:oMath>
                </a14:m>
                <a:endParaRPr lang="en-US" sz="1800" b="1" i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endParaRPr>
              </a:p>
              <a:p>
                <a:pPr marL="173038" indent="-163513">
                  <a:spcAft>
                    <a:spcPts val="1200"/>
                  </a:spcAft>
                  <a:buFont typeface="Arial" panose="020B0604020202020204" pitchFamily="34" charset="0"/>
                  <a:buChar char="•"/>
                  <a:tabLst>
                    <a:tab pos="1709738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Simplifies to: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𝑨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𝟎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𝒃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  <m:r>
                          <a:rPr 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𝜎</m:t>
                        </m:r>
                        <m:r>
                          <a:rPr lang="en-US" sz="1800" b="1" i="1" baseline="30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𝒄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  <m:r>
                          <a:rPr 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𝜎</m:t>
                        </m:r>
                        <m:r>
                          <a:rPr lang="en-US" sz="1800" b="1" i="1" baseline="30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𝒕</m:t>
                            </m:r>
                          </m:sup>
                        </m:sSubSup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</m:s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𝒕</m:t>
                            </m:r>
                          </m:sup>
                        </m:sSubSup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endParaRPr>
              </a:p>
              <a:p>
                <a:pPr marL="173038" indent="-163513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This can be rewritten as:</a:t>
                </a:r>
              </a:p>
              <a:p>
                <a:pPr marL="46037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𝒘</m:t>
                          </m:r>
                        </m:e>
                        <m:sup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𝒕</m:t>
                          </m:r>
                        </m:sup>
                      </m:sSup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𝟎</m:t>
                      </m:r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460375"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𝟎</m:t>
                        </m:r>
                      </m:sub>
                    </m:sSub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+</m:t>
                        </m:r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</m:sSub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𝜎</m:t>
                        </m:r>
                        <m:r>
                          <a:rPr lang="en-US" sz="1800" b="1" i="1" baseline="30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num>
                      <m:den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𝝁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𝝁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</m:sSub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657350" indent="-1597025">
                  <a:spcAft>
                    <a:spcPts val="1200"/>
                  </a:spcAft>
                  <a:buFont typeface="Arial" panose="020B0604020202020204" pitchFamily="34" charset="0"/>
                  <a:buChar char="•"/>
                  <a:tabLst>
                    <a:tab pos="1709738" algn="l"/>
                  </a:tabLst>
                </a:pPr>
                <a:endParaRPr lang="en-US" sz="1800" b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48512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66107"/>
                <a:ext cx="8686800" cy="3710684"/>
              </a:xfrm>
              <a:prstGeom prst="rect">
                <a:avLst/>
              </a:prstGeom>
              <a:blipFill>
                <a:blip r:embed="rId2"/>
                <a:stretch>
                  <a:fillRect l="-1606" t="-238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8515" name="Rectangle 35"/>
          <p:cNvSpPr>
            <a:spLocks noChangeArrowheads="1"/>
          </p:cNvSpPr>
          <p:nvPr/>
        </p:nvSpPr>
        <p:spPr bwMode="auto">
          <a:xfrm>
            <a:off x="185483" y="2590157"/>
            <a:ext cx="86455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buFontTx/>
              <a:buChar char="•"/>
            </a:pPr>
            <a:endParaRPr lang="en-US" sz="1800" b="1" dirty="0">
              <a:solidFill>
                <a:schemeClr val="bg1"/>
              </a:solidFill>
              <a:latin typeface="+mj-lt"/>
              <a:sym typeface="Symbol" pitchFamily="18" charset="2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Special Case: Identity Covariance</a:t>
            </a:r>
          </a:p>
        </p:txBody>
      </p:sp>
      <p:pic>
        <p:nvPicPr>
          <p:cNvPr id="9" name="Picture 22">
            <a:extLst>
              <a:ext uri="{FF2B5EF4-FFF2-40B4-BE49-F238E27FC236}">
                <a16:creationId xmlns:a16="http://schemas.microsoft.com/office/drawing/2014/main" id="{C0D31170-402C-1C44-8FCE-865C48ECA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8153" t="33607" r="7761" b="30316"/>
          <a:stretch>
            <a:fillRect/>
          </a:stretch>
        </p:blipFill>
        <p:spPr bwMode="auto">
          <a:xfrm>
            <a:off x="1087685" y="4376791"/>
            <a:ext cx="6968630" cy="214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815600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8725" name="Rectangle 5125"/>
              <p:cNvSpPr>
                <a:spLocks noChangeArrowheads="1"/>
              </p:cNvSpPr>
              <p:nvPr/>
            </p:nvSpPr>
            <p:spPr bwMode="auto">
              <a:xfrm>
                <a:off x="244475" y="581698"/>
                <a:ext cx="8645525" cy="16488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28600" indent="-228600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Case: </a:t>
                </a:r>
                <a14:m>
                  <m:oMath xmlns:m="http://schemas.openxmlformats.org/officeDocument/2006/math">
                    <m:r>
                      <a:rPr lang="en-US" sz="1800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𝚺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 </m:t>
                    </m:r>
                    <m:r>
                      <a:rPr lang="en-US" sz="1800" b="1" i="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𝚺</m:t>
                    </m:r>
                    <m:r>
                      <a:rPr lang="en-US" sz="1800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: </m:t>
                    </m:r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𝒘</m:t>
                        </m:r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sup>
                    </m:sSup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𝟎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,  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𝟎</m:t>
                        </m:r>
                      </m:sub>
                    </m:sSub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+</m:t>
                        </m:r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</m:sSub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𝒍𝒏</m:t>
                        </m:r>
                        <m:d>
                          <m:d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fPr>
                              <m:num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𝑷</m:t>
                                </m:r>
                                <m:d>
                                  <m:d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𝝎</m:t>
                                        </m:r>
                                      </m:e>
                                      <m:sub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</m:num>
                              <m:den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𝑷</m:t>
                                </m:r>
                                <m:d>
                                  <m:d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𝝎</m:t>
                                        </m:r>
                                      </m:e>
                                      <m:sub>
                                        <m: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𝒋</m:t>
                                        </m:r>
                                      </m:sub>
                                    </m:sSub>
                                  </m:e>
                                </m:d>
                              </m:den>
                            </m:f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𝝁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𝝁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𝒕</m:t>
                            </m:r>
                          </m:sup>
                        </m:sSup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𝚺</m:t>
                            </m:r>
                          </m:e>
                          <m: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p>
                        </m:sSup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</m:den>
                    </m:f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</m:sSub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58725" name="Rectangle 51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4475" y="581698"/>
                <a:ext cx="8645525" cy="1648897"/>
              </a:xfrm>
              <a:prstGeom prst="rect">
                <a:avLst/>
              </a:prstGeom>
              <a:blipFill>
                <a:blip r:embed="rId2"/>
                <a:stretch>
                  <a:fillRect l="-1468" t="-2595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8728" name="Picture 51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" r="878"/>
          <a:stretch/>
        </p:blipFill>
        <p:spPr bwMode="auto">
          <a:xfrm>
            <a:off x="2093729" y="1307022"/>
            <a:ext cx="4956541" cy="513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Equal Covariances (But Not Diagonal)</a:t>
            </a:r>
          </a:p>
        </p:txBody>
      </p:sp>
    </p:spTree>
    <p:extLst>
      <p:ext uri="{BB962C8B-B14F-4D97-AF65-F5344CB8AC3E}">
        <p14:creationId xmlns:p14="http://schemas.microsoft.com/office/powerpoint/2010/main" val="106667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9" name="Picture 5"/>
          <p:cNvPicPr>
            <a:picLocks noChangeAspect="1" noChangeArrowheads="1"/>
          </p:cNvPicPr>
          <p:nvPr/>
        </p:nvPicPr>
        <p:blipFill>
          <a:blip r:embed="rId2"/>
          <a:srcRect l="33398" t="14111" r="12181" b="3889"/>
          <a:stretch>
            <a:fillRect/>
          </a:stretch>
        </p:blipFill>
        <p:spPr bwMode="auto">
          <a:xfrm>
            <a:off x="69850" y="643729"/>
            <a:ext cx="3954463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9750" name="Picture 6"/>
          <p:cNvPicPr>
            <a:picLocks noChangeAspect="1" noChangeArrowheads="1"/>
          </p:cNvPicPr>
          <p:nvPr/>
        </p:nvPicPr>
        <p:blipFill>
          <a:blip r:embed="rId3"/>
          <a:srcRect l="27209" t="17111" r="17780" b="7889"/>
          <a:stretch>
            <a:fillRect/>
          </a:stretch>
        </p:blipFill>
        <p:spPr bwMode="auto">
          <a:xfrm>
            <a:off x="4567238" y="594787"/>
            <a:ext cx="4400550" cy="530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Arbitrary Covariances</a:t>
            </a:r>
          </a:p>
        </p:txBody>
      </p:sp>
    </p:spTree>
    <p:extLst>
      <p:ext uri="{BB962C8B-B14F-4D97-AF65-F5344CB8AC3E}">
        <p14:creationId xmlns:p14="http://schemas.microsoft.com/office/powerpoint/2010/main" val="640045458"/>
      </p:ext>
    </p:extLst>
  </p:cSld>
  <p:clrMapOvr>
    <a:masterClrMapping/>
  </p:clrMapOvr>
</p:sld>
</file>

<file path=ppt/theme/theme1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7460</TotalTime>
  <Words>1181</Words>
  <Application>Microsoft Macintosh PowerPoint</Application>
  <PresentationFormat>Letter Paper (8.5x11 in)</PresentationFormat>
  <Paragraphs>102</Paragraphs>
  <Slides>13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 Unicode MS</vt:lpstr>
      <vt:lpstr>Arial</vt:lpstr>
      <vt:lpstr>Cambria Math</vt:lpstr>
      <vt:lpstr>Times New Roman</vt:lpstr>
      <vt:lpstr>Wingdings</vt:lpstr>
      <vt:lpstr>isip_default</vt:lpstr>
      <vt:lpstr>1_lecture_title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436</cp:revision>
  <dcterms:created xsi:type="dcterms:W3CDTF">2002-09-12T17:13:32Z</dcterms:created>
  <dcterms:modified xsi:type="dcterms:W3CDTF">2022-01-26T14:34:28Z</dcterms:modified>
</cp:coreProperties>
</file>