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4" r:id="rId1"/>
    <p:sldMasterId id="2147483682" r:id="rId2"/>
  </p:sldMasterIdLst>
  <p:notesMasterIdLst>
    <p:notesMasterId r:id="rId20"/>
  </p:notesMasterIdLst>
  <p:handoutMasterIdLst>
    <p:handoutMasterId r:id="rId21"/>
  </p:handoutMasterIdLst>
  <p:sldIdLst>
    <p:sldId id="333" r:id="rId3"/>
    <p:sldId id="319" r:id="rId4"/>
    <p:sldId id="374" r:id="rId5"/>
    <p:sldId id="321" r:id="rId6"/>
    <p:sldId id="322" r:id="rId7"/>
    <p:sldId id="334" r:id="rId8"/>
    <p:sldId id="335" r:id="rId9"/>
    <p:sldId id="336" r:id="rId10"/>
    <p:sldId id="337" r:id="rId11"/>
    <p:sldId id="338" r:id="rId12"/>
    <p:sldId id="368" r:id="rId13"/>
    <p:sldId id="339" r:id="rId14"/>
    <p:sldId id="375" r:id="rId15"/>
    <p:sldId id="362" r:id="rId16"/>
    <p:sldId id="363" r:id="rId17"/>
    <p:sldId id="364" r:id="rId18"/>
    <p:sldId id="366" r:id="rId19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45">
          <p15:clr>
            <a:srgbClr val="A4A3A4"/>
          </p15:clr>
        </p15:guide>
        <p15:guide id="2" pos="408" userDrawn="1">
          <p15:clr>
            <a:srgbClr val="A4A3A4"/>
          </p15:clr>
        </p15:guide>
        <p15:guide id="3" pos="144" userDrawn="1">
          <p15:clr>
            <a:srgbClr val="A4A3A4"/>
          </p15:clr>
        </p15:guide>
        <p15:guide id="4" pos="5616" userDrawn="1">
          <p15:clr>
            <a:srgbClr val="A4A3A4"/>
          </p15:clr>
        </p15:guide>
        <p15:guide id="5" pos="4224" userDrawn="1">
          <p15:clr>
            <a:srgbClr val="A4A3A4"/>
          </p15:clr>
        </p15:guide>
        <p15:guide id="6" pos="1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84" autoAdjust="0"/>
    <p:restoredTop sz="95125" autoAdjust="0"/>
  </p:normalViewPr>
  <p:slideViewPr>
    <p:cSldViewPr snapToGrid="0">
      <p:cViewPr varScale="1">
        <p:scale>
          <a:sx n="121" d="100"/>
          <a:sy n="121" d="100"/>
        </p:scale>
        <p:origin x="1776" y="184"/>
      </p:cViewPr>
      <p:guideLst>
        <p:guide orient="horz" pos="3945"/>
        <p:guide pos="408"/>
        <p:guide pos="144"/>
        <p:guide pos="5616"/>
        <p:guide pos="4224"/>
        <p:guide pos="182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85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09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1D2D21-C9A8-4673-BFA5-978DE05036F9}" type="slidenum">
              <a:rPr lang="en-US"/>
              <a:pPr/>
              <a:t>3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70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83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20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pPr lvl="0"/>
            <a:r>
              <a:rPr lang="en-US" dirty="0"/>
              <a:t>ECE 8527 – Introduction to Machine Learning and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04,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99" r:id="rId2"/>
    <p:sldLayoutId id="2147483700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hyperlink" Target="https://www.datasciencecentral.com/profiles/blogs/basics-of-bayesian-decision-theory" TargetMode="External"/><Relationship Id="rId7" Type="http://schemas.openxmlformats.org/officeDocument/2006/relationships/hyperlink" Target="https://www.biorxiv.org/content/10.1101/060194v4.full" TargetMode="External"/><Relationship Id="rId2" Type="http://schemas.openxmlformats.org/officeDocument/2006/relationships/hyperlink" Target="https://www.isip.piconepress.com/courses/temple/ece_8527/resources/dhs_book/dhs_chapter_02_02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tiff"/><Relationship Id="rId5" Type="http://schemas.openxmlformats.org/officeDocument/2006/relationships/hyperlink" Target="https://www.azimuthproject.org/azimuth/show/Bayesian+statistical+decision+theory" TargetMode="Externa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engr.sjsu.edu/~knapp/HCIRODPR/PR_simp/bndrys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106861" cy="4148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indent="-176213" defTabSz="914400" eaLnBrk="0" latinLnBrk="0" hangingPunct="0"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Objectives:</a:t>
            </a:r>
          </a:p>
          <a:p>
            <a:pPr marL="238125" marR="0" defTabSz="914400" eaLnBrk="0" latinLnBrk="0" hangingPunct="0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b="1" kern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Bayes Decision Rule</a:t>
            </a:r>
          </a:p>
          <a:p>
            <a:pPr marL="238125" marR="0" defTabSz="914400" eaLnBrk="0" latinLnBrk="0" hangingPunct="0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b="1" kern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</a:t>
            </a:r>
          </a:p>
          <a:p>
            <a:pPr marL="238125" marR="0" defTabSz="914400" eaLnBrk="0" latinLnBrk="0" hangingPunct="0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b="1" kern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Two-Class Problem</a:t>
            </a:r>
          </a:p>
          <a:p>
            <a:pPr marL="238125" marR="0" defTabSz="914400" eaLnBrk="0" latinLnBrk="0" hangingPunct="0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b="1" kern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 Functions</a:t>
            </a:r>
          </a:p>
          <a:p>
            <a:pPr marL="238125" marR="0" defTabSz="914400" eaLnBrk="0" latinLnBrk="0" hangingPunct="0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b="1" kern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Likelihood Ratios</a:t>
            </a:r>
          </a:p>
          <a:p>
            <a:pPr marL="176213" indent="-176213" eaLnBrk="0" hangingPunct="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Resources:</a:t>
            </a:r>
          </a:p>
          <a:p>
            <a:pPr marL="466725" indent="-228600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DHS: Chapter 2 (Part 2)</a:t>
            </a:r>
            <a:endParaRPr lang="en-US" sz="1800" b="1" kern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5167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04: Risk and Likelihood Ratios</a:t>
            </a:r>
          </a:p>
        </p:txBody>
      </p:sp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A036303F-F191-2441-BADA-7E4977D717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350" y="1178570"/>
            <a:ext cx="2984500" cy="1816100"/>
          </a:xfrm>
          <a:prstGeom prst="rect">
            <a:avLst/>
          </a:prstGeom>
        </p:spPr>
      </p:pic>
      <p:pic>
        <p:nvPicPr>
          <p:cNvPr id="8" name="Picture 7">
            <a:hlinkClick r:id="rId5"/>
            <a:extLst>
              <a:ext uri="{FF2B5EF4-FFF2-40B4-BE49-F238E27FC236}">
                <a16:creationId xmlns:a16="http://schemas.microsoft.com/office/drawing/2014/main" id="{BCC04EE8-C010-EF49-9DEA-E974F743E0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9628" y="3088551"/>
            <a:ext cx="3751943" cy="1521271"/>
          </a:xfrm>
          <a:prstGeom prst="rect">
            <a:avLst/>
          </a:prstGeom>
        </p:spPr>
      </p:pic>
      <p:pic>
        <p:nvPicPr>
          <p:cNvPr id="9" name="Picture 8">
            <a:hlinkClick r:id="rId7"/>
            <a:extLst>
              <a:ext uri="{FF2B5EF4-FFF2-40B4-BE49-F238E27FC236}">
                <a16:creationId xmlns:a16="http://schemas.microsoft.com/office/drawing/2014/main" id="{A124567C-CD47-0E41-8EDD-95C8D7F06C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1319" y="4703704"/>
            <a:ext cx="2468562" cy="15260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6676" name="Rectangle 4"/>
              <p:cNvSpPr>
                <a:spLocks noChangeArrowheads="1"/>
              </p:cNvSpPr>
              <p:nvPr/>
            </p:nvSpPr>
            <p:spPr bwMode="auto">
              <a:xfrm>
                <a:off x="233363" y="743456"/>
                <a:ext cx="8682037" cy="8120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Minimum error rate classification:</a:t>
                </a:r>
              </a:p>
              <a:p>
                <a:pPr marL="2381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𝒄𝒉𝒐𝒐𝒔𝒆</m:t>
                      </m:r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𝒊𝒇</m:t>
                      </m:r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𝑷</m:t>
                      </m:r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𝒙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 &gt;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𝑷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𝒙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𝒇𝒐𝒓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𝒂𝒍𝒍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𝒋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≠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𝒊</m:t>
                      </m:r>
                    </m:oMath>
                  </m:oMathPara>
                </a14:m>
                <a:endParaRPr lang="en-US" sz="1800" b="1" baseline="-25000" dirty="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15667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363" y="743456"/>
                <a:ext cx="8682037" cy="812076"/>
              </a:xfrm>
              <a:prstGeom prst="rect">
                <a:avLst/>
              </a:prstGeom>
              <a:blipFill>
                <a:blip r:embed="rId2"/>
                <a:stretch>
                  <a:fillRect l="-1460" t="-923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6678" name="Picture 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" b="467"/>
          <a:stretch/>
        </p:blipFill>
        <p:spPr bwMode="auto">
          <a:xfrm>
            <a:off x="189191" y="4033838"/>
            <a:ext cx="2909574" cy="2228850"/>
          </a:xfrm>
          <a:prstGeom prst="rect">
            <a:avLst/>
          </a:prstGeom>
          <a:noFill/>
        </p:spPr>
      </p:pic>
      <p:pic>
        <p:nvPicPr>
          <p:cNvPr id="1566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" b="242"/>
          <a:stretch/>
        </p:blipFill>
        <p:spPr bwMode="auto">
          <a:xfrm>
            <a:off x="233363" y="1700892"/>
            <a:ext cx="280987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66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" r="5781"/>
          <a:stretch/>
        </p:blipFill>
        <p:spPr bwMode="auto">
          <a:xfrm>
            <a:off x="3333307" y="1970282"/>
            <a:ext cx="5737123" cy="450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820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Likelihood Ratio</a:t>
            </a:r>
          </a:p>
        </p:txBody>
      </p:sp>
    </p:spTree>
    <p:extLst>
      <p:ext uri="{BB962C8B-B14F-4D97-AF65-F5344CB8AC3E}">
        <p14:creationId xmlns:p14="http://schemas.microsoft.com/office/powerpoint/2010/main" val="186069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204788" y="558546"/>
            <a:ext cx="87344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We can visualize our decision rule several ways: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76275" y="1566388"/>
            <a:ext cx="3186113" cy="4448175"/>
            <a:chOff x="3414" y="820"/>
            <a:chExt cx="2007" cy="2802"/>
          </a:xfrm>
        </p:grpSpPr>
        <p:pic>
          <p:nvPicPr>
            <p:cNvPr id="152585" name="Picture 9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 l="35664" t="38356" r="37225" b="41939"/>
            <a:stretch>
              <a:fillRect/>
            </a:stretch>
          </p:blipFill>
          <p:spPr bwMode="auto">
            <a:xfrm>
              <a:off x="3414" y="2022"/>
              <a:ext cx="2007" cy="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2586" name="Picture 10" descr="http://www.engr.sjsu.edu/~knapp/HCIRODPR/PR_Figs/regions1.gif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25" y="820"/>
              <a:ext cx="1956" cy="1216"/>
            </a:xfrm>
            <a:prstGeom prst="rect">
              <a:avLst/>
            </a:prstGeom>
            <a:noFill/>
          </p:spPr>
        </p:pic>
      </p:grpSp>
      <p:pic>
        <p:nvPicPr>
          <p:cNvPr id="15258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" r="1870"/>
          <a:stretch/>
        </p:blipFill>
        <p:spPr bwMode="auto">
          <a:xfrm>
            <a:off x="4162425" y="1664813"/>
            <a:ext cx="4676775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Decision Surfaces</a:t>
            </a:r>
          </a:p>
        </p:txBody>
      </p:sp>
    </p:spTree>
    <p:extLst>
      <p:ext uri="{BB962C8B-B14F-4D97-AF65-F5344CB8AC3E}">
        <p14:creationId xmlns:p14="http://schemas.microsoft.com/office/powerpoint/2010/main" val="402971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>
            <a:extLst>
              <a:ext uri="{FF2B5EF4-FFF2-40B4-BE49-F238E27FC236}">
                <a16:creationId xmlns:a16="http://schemas.microsoft.com/office/drawing/2014/main" id="{DE36D822-0892-CC49-9A13-2085091D4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Example: Which System is Better?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9BC88B-E64D-6940-B6E7-27BA55553F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6" r="5381"/>
          <a:stretch/>
        </p:blipFill>
        <p:spPr>
          <a:xfrm>
            <a:off x="545090" y="584616"/>
            <a:ext cx="8233699" cy="595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46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31775" y="682625"/>
            <a:ext cx="868838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Bayes Decision Rule</a:t>
            </a:r>
            <a:r>
              <a:rPr lang="en-US" sz="1800" b="1" dirty="0">
                <a:solidFill>
                  <a:schemeClr val="bg1"/>
                </a:solidFill>
              </a:rPr>
              <a:t>: what is its relationship to minimum error?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kern="0" dirty="0">
                <a:solidFill>
                  <a:schemeClr val="accent1"/>
                </a:solidFill>
                <a:latin typeface="+mn-lt"/>
              </a:rPr>
              <a:t>Decision Criteria</a:t>
            </a:r>
            <a:r>
              <a:rPr lang="en-US" sz="1800" b="1" dirty="0">
                <a:solidFill>
                  <a:schemeClr val="bg1"/>
                </a:solidFill>
              </a:rPr>
              <a:t>: Several viable choices for decision rules.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kern="0" dirty="0">
                <a:solidFill>
                  <a:schemeClr val="accent1"/>
                </a:solidFill>
                <a:latin typeface="+mn-lt"/>
              </a:rPr>
              <a:t>Decision Surfaces</a:t>
            </a:r>
            <a:r>
              <a:rPr lang="en-US" sz="1800" b="1" dirty="0">
                <a:solidFill>
                  <a:schemeClr val="bg1"/>
                </a:solidFill>
              </a:rPr>
              <a:t>: The shape of the decision surface is influenced by the number of categories and the statistics of the data.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Bayes Risk: </a:t>
            </a:r>
            <a:r>
              <a:rPr lang="en-US" sz="1800" b="1" dirty="0">
                <a:solidFill>
                  <a:schemeClr val="bg1"/>
                </a:solidFill>
              </a:rPr>
              <a:t>what is its relation to performance?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Generalized Risk: </a:t>
            </a:r>
            <a:r>
              <a:rPr lang="en-US" sz="1800" b="1" dirty="0">
                <a:solidFill>
                  <a:schemeClr val="bg1"/>
                </a:solidFill>
              </a:rPr>
              <a:t>what are some alternate formulations for decision criteria based on risk? What are some applications where these formulations would be appropriate?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Minimum Error Rate</a:t>
            </a:r>
            <a:r>
              <a:rPr lang="en-US" sz="1800" b="1" dirty="0">
                <a:solidFill>
                  <a:schemeClr val="bg1"/>
                </a:solidFill>
              </a:rPr>
              <a:t>: How do we determine the minimum achievable error rate?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Likelihood Ratio: </a:t>
            </a:r>
            <a:r>
              <a:rPr lang="en-US" sz="1800" b="1" dirty="0">
                <a:solidFill>
                  <a:schemeClr val="bg1"/>
                </a:solidFill>
              </a:rPr>
              <a:t>a simple decision rule or method for evaluating a classifier over a range of operating conditions. Convenient for two-class problems.</a:t>
            </a:r>
          </a:p>
        </p:txBody>
      </p:sp>
    </p:spTree>
    <p:extLst>
      <p:ext uri="{BB962C8B-B14F-4D97-AF65-F5344CB8AC3E}">
        <p14:creationId xmlns:p14="http://schemas.microsoft.com/office/powerpoint/2010/main" val="90583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9512" name="Rectangle 8"/>
              <p:cNvSpPr>
                <a:spLocks noChangeArrowheads="1"/>
              </p:cNvSpPr>
              <p:nvPr/>
            </p:nvSpPr>
            <p:spPr bwMode="auto">
              <a:xfrm>
                <a:off x="254000" y="616843"/>
                <a:ext cx="8661400" cy="57419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Design our classifier to minimize the worst overall risk</a:t>
                </a:r>
                <a:br>
                  <a:rPr lang="en-US" sz="1800" b="1" dirty="0">
                    <a:solidFill>
                      <a:srgbClr val="000000"/>
                    </a:solidFill>
                  </a:rPr>
                </a:br>
                <a:r>
                  <a:rPr lang="en-US" sz="1800" b="1" dirty="0">
                    <a:solidFill>
                      <a:srgbClr val="000000"/>
                    </a:solidFill>
                  </a:rPr>
                  <a:t>(avoid catastrophic failures)</a:t>
                </a:r>
              </a:p>
              <a:p>
                <a:pPr marL="228600" indent="-228600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Factor overall risk into contributions for each region:</a:t>
                </a:r>
                <a:endParaRPr lang="en-US" sz="1800" b="1" baseline="-25000" dirty="0">
                  <a:solidFill>
                    <a:srgbClr val="000000"/>
                  </a:solidFill>
                </a:endParaRPr>
              </a:p>
              <a:p>
                <a:pPr marL="46037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nary>
                        <m:naryPr>
                          <m:limLoc m:val="undOvr"/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𝟏𝟏</m:t>
                                  </m:r>
                                </m:sub>
                              </m:sSub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𝑷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𝝎</m:t>
                                      </m:r>
                                    </m:e>
                                    <m:sub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𝝎</m:t>
                                      </m:r>
                                    </m:e>
                                    <m:sub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𝝀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𝟏𝟐</m:t>
                                  </m:r>
                                </m:sub>
                              </m:sSub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𝑷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𝝎</m:t>
                                      </m:r>
                                    </m:e>
                                    <m:sub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𝝎</m:t>
                                      </m:r>
                                    </m:e>
                                    <m:sub>
                                      <m:r>
                                        <a:rPr lang="en-US" sz="1800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br>
                  <a:rPr lang="en-US" sz="1800" b="1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r>
                  <a:rPr lang="en-US" sz="1800" b="1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limLoc m:val="undOvr"/>
                        <m:ctrlP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ⅆ</m:t>
                        </m:r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nary>
                  </m:oMath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228600" indent="-228600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Using a simplified notation (Van Trees, 1968):</a:t>
                </a:r>
              </a:p>
              <a:p>
                <a:pPr marL="460375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;</a:t>
                </a:r>
              </a:p>
              <a:p>
                <a:pPr marL="460375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sub>
                    </m:sSub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ⅆ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nary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ⅆ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nary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;</a:t>
                </a:r>
              </a:p>
              <a:p>
                <a:pPr marL="460375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sub>
                    </m:sSub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ⅆ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nary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sub>
                    </m:sSub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ⅆ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nary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; </a:t>
                </a:r>
              </a:p>
              <a:p>
                <a:pPr>
                  <a:spcAft>
                    <a:spcPts val="600"/>
                  </a:spcAft>
                </a:pPr>
                <a:endParaRPr lang="en-US" sz="1800" b="1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460375">
                  <a:spcAft>
                    <a:spcPct val="25000"/>
                  </a:spcAft>
                </a:pPr>
                <a:endParaRPr lang="en-US" sz="18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9512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000" y="616843"/>
                <a:ext cx="8661400" cy="5741915"/>
              </a:xfrm>
              <a:prstGeom prst="rect">
                <a:avLst/>
              </a:prstGeom>
              <a:blipFill>
                <a:blip r:embed="rId2"/>
                <a:stretch>
                  <a:fillRect l="-1611" t="-132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514" name="Rectangle 10"/>
          <p:cNvSpPr>
            <a:spLocks noChangeArrowheads="1"/>
          </p:cNvSpPr>
          <p:nvPr/>
        </p:nvSpPr>
        <p:spPr bwMode="auto">
          <a:xfrm>
            <a:off x="254000" y="2918222"/>
            <a:ext cx="864552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ct val="25000"/>
              </a:spcAft>
              <a:buFontTx/>
              <a:buChar char="•"/>
            </a:pPr>
            <a:endParaRPr lang="en-US" sz="1800" b="1" baseline="-25000" dirty="0">
              <a:solidFill>
                <a:srgbClr val="000000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892034"/>
                </a:solidFill>
              </a:rPr>
              <a:t>Minimax</a:t>
            </a:r>
            <a:r>
              <a:rPr lang="en-US" b="1" dirty="0">
                <a:solidFill>
                  <a:srgbClr val="892034"/>
                </a:solidFill>
              </a:rPr>
              <a:t> Criterion</a:t>
            </a:r>
          </a:p>
        </p:txBody>
      </p:sp>
    </p:spTree>
    <p:extLst>
      <p:ext uri="{BB962C8B-B14F-4D97-AF65-F5344CB8AC3E}">
        <p14:creationId xmlns:p14="http://schemas.microsoft.com/office/powerpoint/2010/main" val="2200570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7702" name="Rectangle 6"/>
              <p:cNvSpPr>
                <a:spLocks noChangeArrowheads="1"/>
              </p:cNvSpPr>
              <p:nvPr/>
            </p:nvSpPr>
            <p:spPr bwMode="auto">
              <a:xfrm>
                <a:off x="244475" y="701249"/>
                <a:ext cx="8670925" cy="5561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We can rewrite the risk:</a:t>
                </a:r>
              </a:p>
              <a:p>
                <a:pPr marL="46037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sub>
                      </m:sSub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𝟐𝟐</m:t>
                          </m:r>
                        </m:sub>
                      </m:sSub>
                      <m:sSub>
                        <m:sSub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sub>
                      </m:sSub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Note that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𝟐𝟏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𝟐𝟐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:</a:t>
                </a:r>
              </a:p>
              <a:p>
                <a:pPr marL="46037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sub>
                      </m:sSub>
                      <m:d>
                        <m:d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𝟐𝟏</m:t>
                              </m:r>
                            </m:sub>
                          </m:sSub>
                        </m:e>
                      </m:d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  <m:sSub>
                        <m:sSub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sub>
                      </m:sSub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𝟐𝟐</m:t>
                          </m:r>
                        </m:sub>
                      </m:sSub>
                      <m:d>
                        <m:d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b="1" baseline="-25000" dirty="0">
                  <a:solidFill>
                    <a:srgbClr val="000000"/>
                  </a:solidFill>
                </a:endParaRPr>
              </a:p>
              <a:p>
                <a:pPr marL="177800">
                  <a:spcAft>
                    <a:spcPts val="1200"/>
                  </a:spcAft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We make this substitution because we want the risk in terms of error probabilities and priors.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Multiply out, add and subtract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𝝀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𝟐𝟏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, and rearrange:</a:t>
                </a:r>
              </a:p>
              <a:p>
                <a:pPr marL="4603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  <m:sSub>
                        <m:sSub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sub>
                      </m:sSub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𝟐𝟐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𝟐𝟐</m:t>
                          </m:r>
                        </m:sub>
                      </m:sSub>
                      <m:sSub>
                        <m:sSub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460375">
                  <a:spcAft>
                    <a:spcPts val="600"/>
                  </a:spcAft>
                  <a:tabLst>
                    <a:tab pos="681038" algn="l"/>
                  </a:tabLst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𝟐𝟐</m:t>
                        </m:r>
                      </m:sub>
                    </m:sSub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𝟏𝟐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𝟐𝟐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br>
                  <a:rPr lang="en-US" sz="1800" b="1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r>
                  <a:rPr lang="en-US" sz="1800" b="1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𝟐𝟏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𝟐𝟏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sub>
                        </m:sSub>
                      </m:e>
                    </m:d>
                  </m:oMath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460375">
                  <a:spcAft>
                    <a:spcPts val="1200"/>
                  </a:spcAft>
                  <a:tabLst>
                    <a:tab pos="681038" algn="l"/>
                  </a:tabLst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𝟐𝟐</m:t>
                        </m:r>
                      </m:sub>
                    </m:sSub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𝟏𝟐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𝟐𝟐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𝟐𝟏</m:t>
                            </m:r>
                          </m:sub>
                        </m:sSub>
                      </m:e>
                    </m:d>
                  </m:oMath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But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baseline="-250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:</a:t>
                </a:r>
              </a:p>
              <a:p>
                <a:pPr marL="114300">
                  <a:spcAft>
                    <a:spcPts val="600"/>
                  </a:spcAft>
                  <a:tabLst>
                    <a:tab pos="334963" algn="l"/>
                  </a:tabLs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𝟐𝟐</m:t>
                        </m:r>
                      </m:sub>
                    </m:sSub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𝟏𝟐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𝟐𝟐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𝟐𝟏</m:t>
                            </m:r>
                          </m:sub>
                        </m:sSub>
                      </m:e>
                    </m:d>
                  </m:oMath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14300">
                  <a:spcAft>
                    <a:spcPts val="600"/>
                  </a:spcAft>
                  <a:tabLst>
                    <a:tab pos="334963" algn="l"/>
                  </a:tabLst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𝟐𝟐</m:t>
                        </m:r>
                      </m:sub>
                    </m:sSub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𝟏𝟐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𝟐𝟐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𝟐𝟏</m:t>
                            </m:r>
                          </m:sub>
                        </m:sSub>
                      </m:e>
                    </m:d>
                  </m:oMath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14300">
                  <a:spcAft>
                    <a:spcPts val="600"/>
                  </a:spcAft>
                  <a:tabLst>
                    <a:tab pos="334963" algn="l"/>
                  </a:tabLst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𝟐𝟏</m:t>
                            </m:r>
                          </m:sub>
                        </m:sSub>
                      </m:e>
                    </m:d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𝟐𝟐</m:t>
                                </m:r>
                              </m:sub>
                            </m:sSub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𝟐𝟏</m:t>
                                </m:r>
                              </m:sub>
                            </m:sSub>
                          </m:e>
                        </m:d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𝝀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𝟏𝟐</m:t>
                                    </m:r>
                                  </m:sub>
                                </m:sSub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𝝀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𝟐𝟐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𝟏𝟏</m:t>
                                </m:r>
                              </m:sub>
                            </m:sSub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𝟐𝟏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nor/>
                          </m:rPr>
                          <a:rPr lang="en-US" sz="1800" b="1" dirty="0">
                            <a:solidFill>
                              <a:srgbClr val="000000"/>
                            </a:solidFill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sub>
                        </m:sSub>
                      </m:e>
                    </m:d>
                  </m:oMath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460375">
                  <a:spcAft>
                    <a:spcPts val="600"/>
                  </a:spcAft>
                </a:pPr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460375">
                  <a:spcAft>
                    <a:spcPts val="600"/>
                  </a:spcAft>
                </a:pPr>
                <a:endParaRPr lang="en-US" sz="1800" b="1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en-US" sz="18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5770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475" y="701249"/>
                <a:ext cx="8670925" cy="5561439"/>
              </a:xfrm>
              <a:prstGeom prst="rect">
                <a:avLst/>
              </a:prstGeom>
              <a:blipFill>
                <a:blip r:embed="rId2"/>
                <a:stretch>
                  <a:fillRect l="-1462" t="-137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704" name="Rectangle 8"/>
          <p:cNvSpPr>
            <a:spLocks noChangeArrowheads="1"/>
          </p:cNvSpPr>
          <p:nvPr/>
        </p:nvSpPr>
        <p:spPr bwMode="auto">
          <a:xfrm>
            <a:off x="194548" y="1587077"/>
            <a:ext cx="864552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ct val="25000"/>
              </a:spcAft>
              <a:buFontTx/>
              <a:buChar char="•"/>
            </a:pPr>
            <a:endParaRPr lang="en-US" sz="1800" b="1" baseline="-25000" dirty="0">
              <a:solidFill>
                <a:srgbClr val="000000"/>
              </a:solidFill>
            </a:endParaRPr>
          </a:p>
        </p:txBody>
      </p:sp>
      <p:sp>
        <p:nvSpPr>
          <p:cNvPr id="157709" name="Rectangle 13"/>
          <p:cNvSpPr>
            <a:spLocks noChangeArrowheads="1"/>
          </p:cNvSpPr>
          <p:nvPr/>
        </p:nvSpPr>
        <p:spPr bwMode="auto">
          <a:xfrm>
            <a:off x="254000" y="2463377"/>
            <a:ext cx="8645525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ct val="25000"/>
              </a:spcAft>
            </a:pPr>
            <a:r>
              <a:rPr lang="en-US" sz="1800" b="1" dirty="0">
                <a:solidFill>
                  <a:srgbClr val="000000"/>
                </a:solidFill>
              </a:rPr>
              <a:t>	</a:t>
            </a:r>
            <a:endParaRPr lang="en-US" sz="1800" b="1" baseline="-25000" dirty="0">
              <a:solidFill>
                <a:srgbClr val="000000"/>
              </a:solidFill>
            </a:endParaRPr>
          </a:p>
        </p:txBody>
      </p:sp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195008" y="3320627"/>
            <a:ext cx="864552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ct val="25000"/>
              </a:spcAft>
              <a:buFontTx/>
              <a:buChar char="•"/>
            </a:pPr>
            <a:endParaRPr lang="en-US" sz="1800" b="1" baseline="-25000" dirty="0">
              <a:solidFill>
                <a:srgbClr val="000000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892034"/>
                </a:solidFill>
              </a:rPr>
              <a:t>Minimax</a:t>
            </a:r>
            <a:r>
              <a:rPr lang="en-US" b="1" dirty="0">
                <a:solidFill>
                  <a:srgbClr val="892034"/>
                </a:solidFill>
              </a:rPr>
              <a:t> Criterion</a:t>
            </a:r>
          </a:p>
        </p:txBody>
      </p:sp>
    </p:spTree>
    <p:extLst>
      <p:ext uri="{BB962C8B-B14F-4D97-AF65-F5344CB8AC3E}">
        <p14:creationId xmlns:p14="http://schemas.microsoft.com/office/powerpoint/2010/main" val="401027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8723" name="Rectangle 3"/>
              <p:cNvSpPr>
                <a:spLocks noChangeArrowheads="1"/>
              </p:cNvSpPr>
              <p:nvPr/>
            </p:nvSpPr>
            <p:spPr bwMode="auto">
              <a:xfrm>
                <a:off x="228600" y="642953"/>
                <a:ext cx="8686800" cy="5747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Continuing:</a:t>
                </a:r>
              </a:p>
              <a:p>
                <a:pPr marL="460375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𝟏𝟏</m:t>
                        </m:r>
                      </m:sub>
                    </m:sSub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𝟐𝟏</m:t>
                        </m:r>
                      </m:sub>
                    </m:sSub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𝟏𝟏</m:t>
                        </m:r>
                      </m:sub>
                    </m:sSub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sub>
                    </m:sSub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sub>
                    </m:sSub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sz="1800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460375">
                  <a:spcAft>
                    <a:spcPts val="600"/>
                  </a:spcAft>
                  <a:tabLst>
                    <a:tab pos="912813" algn="l"/>
                  </a:tabLst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𝟐𝟐</m:t>
                                </m:r>
                              </m:sub>
                            </m:sSub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𝟐𝟏</m:t>
                                </m:r>
                              </m:sub>
                            </m:sSub>
                          </m:e>
                        </m:d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𝟏𝟐</m:t>
                                </m:r>
                              </m:sub>
                            </m:sSub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𝟐𝟐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𝟏𝟏</m:t>
                                </m:r>
                              </m:sub>
                            </m:sSub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𝟐𝟏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sub>
                        </m:sSub>
                      </m:e>
                    </m:d>
                  </m:oMath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460375">
                  <a:spcAft>
                    <a:spcPts val="1200"/>
                  </a:spcAft>
                  <a:tabLst>
                    <a:tab pos="681038" algn="l"/>
                  </a:tabLst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𝟏𝟏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𝟐𝟏</m:t>
                            </m:r>
                          </m:sub>
                        </m:sSub>
                      </m:e>
                    </m:d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𝟐𝟐</m:t>
                                </m:r>
                              </m:sub>
                            </m:sSub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𝟐𝟏</m:t>
                                </m:r>
                              </m:sub>
                            </m:sSub>
                          </m:e>
                        </m:d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𝟏𝟐</m:t>
                                </m:r>
                              </m:sub>
                            </m:sSub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𝟐𝟐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𝟏𝟏</m:t>
                                </m:r>
                              </m:sub>
                            </m:sSub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𝟐𝟏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sub>
                        </m:sSub>
                      </m:e>
                    </m:d>
                  </m:oMath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  <a:tabLst>
                    <a:tab pos="681038" algn="l"/>
                  </a:tabLst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Note that the risk is linear in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en-US" sz="1800" b="1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  <a:tabLst>
                    <a:tab pos="681038" algn="l"/>
                  </a:tabLst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If we can find a boundary such that the second term,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, is zero, then the minimax risk becomes:</a:t>
                </a:r>
              </a:p>
              <a:p>
                <a:pPr marL="460375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𝟏𝟏</m:t>
                        </m:r>
                      </m:sub>
                    </m:sSub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𝟐𝟏</m:t>
                        </m:r>
                      </m:sub>
                    </m:sSub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𝟏𝟏</m:t>
                        </m:r>
                      </m:sub>
                    </m:sSub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sub>
                    </m:sSub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sub>
                    </m:sSub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sz="1800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460375">
                  <a:spcAft>
                    <a:spcPts val="600"/>
                  </a:spcAft>
                  <a:tabLst>
                    <a:tab pos="912813" algn="l"/>
                  </a:tabLst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𝟐𝟐</m:t>
                                </m:r>
                              </m:sub>
                            </m:sSub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𝟐𝟏</m:t>
                                </m:r>
                              </m:sub>
                            </m:sSub>
                          </m:e>
                        </m:d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𝟏𝟐</m:t>
                                </m:r>
                              </m:sub>
                            </m:sSub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𝟐𝟐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𝟏𝟏</m:t>
                                </m:r>
                              </m:sub>
                            </m:sSub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𝟐𝟏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sub>
                        </m:sSub>
                      </m:e>
                    </m:d>
                  </m:oMath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460375">
                  <a:spcAft>
                    <a:spcPts val="1200"/>
                  </a:spcAft>
                  <a:tabLst>
                    <a:tab pos="681038" algn="l"/>
                  </a:tabLst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𝟏𝟏</m:t>
                        </m:r>
                      </m:sub>
                    </m:sSub>
                    <m:d>
                      <m:d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𝟐𝟏</m:t>
                            </m:r>
                          </m:sub>
                        </m:sSub>
                      </m:e>
                    </m:d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sub>
                    </m:sSub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𝟏𝟏</m:t>
                        </m:r>
                      </m:sub>
                    </m:sSub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𝟐𝟏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𝟏𝟏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sub>
                    </m:sSub>
                  </m:oMath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For each value of the prior, there is an </a:t>
                </a:r>
                <a:br>
                  <a:rPr lang="en-US" sz="1800" b="1" dirty="0">
                    <a:solidFill>
                      <a:srgbClr val="000000"/>
                    </a:solidFill>
                  </a:rPr>
                </a:br>
                <a:r>
                  <a:rPr lang="en-US" sz="1800" b="1" dirty="0">
                    <a:solidFill>
                      <a:srgbClr val="000000"/>
                    </a:solidFill>
                  </a:rPr>
                  <a:t>associated Bayes error rate.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333399"/>
                    </a:solidFill>
                  </a:rPr>
                  <a:t>Minimax: 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find the maximum Bayes error </a:t>
                </a:r>
                <a:br>
                  <a:rPr lang="en-US" sz="1800" b="1" dirty="0">
                    <a:solidFill>
                      <a:srgbClr val="000000"/>
                    </a:solidFill>
                  </a:rPr>
                </a:br>
                <a:r>
                  <a:rPr lang="en-US" sz="1800" b="1" dirty="0">
                    <a:solidFill>
                      <a:srgbClr val="000000"/>
                    </a:solidFill>
                  </a:rPr>
                  <a:t>for the prior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, and then use the</a:t>
                </a:r>
                <a:br>
                  <a:rPr lang="en-US" sz="1800" b="1" dirty="0">
                    <a:solidFill>
                      <a:srgbClr val="000000"/>
                    </a:solidFill>
                  </a:rPr>
                </a:br>
                <a:r>
                  <a:rPr lang="en-US" sz="1800" b="1" dirty="0">
                    <a:solidFill>
                      <a:srgbClr val="000000"/>
                    </a:solidFill>
                  </a:rPr>
                  <a:t>corresponding decision region.</a:t>
                </a:r>
              </a:p>
              <a:p>
                <a:pPr marL="460375">
                  <a:spcAft>
                    <a:spcPts val="600"/>
                  </a:spcAft>
                  <a:tabLst>
                    <a:tab pos="681038" algn="l"/>
                  </a:tabLst>
                </a:pPr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460375">
                  <a:spcAft>
                    <a:spcPts val="600"/>
                  </a:spcAft>
                  <a:tabLst>
                    <a:tab pos="681038" algn="l"/>
                  </a:tabLst>
                </a:pPr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460375">
                  <a:spcAft>
                    <a:spcPts val="600"/>
                  </a:spcAft>
                  <a:tabLst>
                    <a:tab pos="681038" algn="l"/>
                  </a:tabLst>
                </a:pPr>
                <a:endParaRPr lang="en-US" sz="18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58723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42953"/>
                <a:ext cx="8686800" cy="5747337"/>
              </a:xfrm>
              <a:prstGeom prst="rect">
                <a:avLst/>
              </a:prstGeom>
              <a:blipFill>
                <a:blip r:embed="rId2"/>
                <a:stretch>
                  <a:fillRect l="-1606" t="-110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Minimax Criterion (Cont.)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483D2343-EEB0-8745-A948-0CC7C6FBB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" r="1995"/>
          <a:stretch/>
        </p:blipFill>
        <p:spPr bwMode="auto">
          <a:xfrm>
            <a:off x="5644054" y="4173878"/>
            <a:ext cx="3271345" cy="221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0742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3605" name="Rectangle 5"/>
              <p:cNvSpPr>
                <a:spLocks noChangeArrowheads="1"/>
              </p:cNvSpPr>
              <p:nvPr/>
            </p:nvSpPr>
            <p:spPr bwMode="auto">
              <a:xfrm>
                <a:off x="228600" y="687184"/>
                <a:ext cx="8686800" cy="5575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Guarantee the total risk is less than some fixed constant (or cost).</a:t>
                </a:r>
              </a:p>
              <a:p>
                <a:pPr marL="228600" indent="-228600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Minimize the risk subject to the constraint:</a:t>
                </a:r>
                <a:endParaRPr lang="en-US" sz="1800" b="1" baseline="-25000" dirty="0">
                  <a:solidFill>
                    <a:srgbClr val="000000"/>
                  </a:solidFill>
                </a:endParaRPr>
              </a:p>
              <a:p>
                <a:pPr marL="4603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&lt; </m:t>
                          </m:r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𝒄𝒐𝒏𝒔𝒕𝒂𝒏𝒕</m:t>
                          </m:r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77800">
                  <a:spcAft>
                    <a:spcPts val="1200"/>
                  </a:spcAft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(e.g., must not misclassify more than 1% of salmon as sea bass).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Typically must adjust boundaries numerically.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For some distributions (e.g., Gaussian), analytical solutions do exist.</a:t>
                </a:r>
                <a:endParaRPr lang="en-US" sz="1800" b="1" baseline="-25000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en-US" sz="18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53605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87184"/>
                <a:ext cx="8686800" cy="5575504"/>
              </a:xfrm>
              <a:prstGeom prst="rect">
                <a:avLst/>
              </a:prstGeom>
              <a:blipFill>
                <a:blip r:embed="rId2"/>
                <a:stretch>
                  <a:fillRect l="-6131" t="-660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07" name="Rectangle 7"/>
          <p:cNvSpPr>
            <a:spLocks noChangeArrowheads="1"/>
          </p:cNvSpPr>
          <p:nvPr/>
        </p:nvSpPr>
        <p:spPr bwMode="auto">
          <a:xfrm>
            <a:off x="180260" y="1940103"/>
            <a:ext cx="86455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Aft>
                <a:spcPts val="1200"/>
              </a:spcAft>
            </a:pPr>
            <a:r>
              <a:rPr lang="en-US" sz="1800" b="1" dirty="0">
                <a:solidFill>
                  <a:srgbClr val="000000"/>
                </a:solidFill>
              </a:rPr>
              <a:t>	</a:t>
            </a:r>
            <a:endParaRPr lang="en-US" sz="1800" b="1" baseline="-25000" dirty="0">
              <a:solidFill>
                <a:srgbClr val="000000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892034"/>
                </a:solidFill>
              </a:rPr>
              <a:t>Neyman</a:t>
            </a:r>
            <a:r>
              <a:rPr lang="en-US" b="1" dirty="0">
                <a:solidFill>
                  <a:srgbClr val="892034"/>
                </a:solidFill>
              </a:rPr>
              <a:t>-Pearson Criterion</a:t>
            </a:r>
          </a:p>
        </p:txBody>
      </p:sp>
    </p:spTree>
    <p:extLst>
      <p:ext uri="{BB962C8B-B14F-4D97-AF65-F5344CB8AC3E}">
        <p14:creationId xmlns:p14="http://schemas.microsoft.com/office/powerpoint/2010/main" val="43273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8488" name="Rectangle 8"/>
              <p:cNvSpPr>
                <a:spLocks noChangeArrowheads="1"/>
              </p:cNvSpPr>
              <p:nvPr/>
            </p:nvSpPr>
            <p:spPr bwMode="auto">
              <a:xfrm>
                <a:off x="228600" y="704479"/>
                <a:ext cx="8686800" cy="49452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Our simplest decision rule:</a:t>
                </a:r>
              </a:p>
              <a:p>
                <a:pPr marL="339725" lvl="2" indent="-163513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For an observation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decide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&gt;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; otherwise, decide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800" baseline="-25000" dirty="0">
                    <a:solidFill>
                      <a:schemeClr val="bg1"/>
                    </a:solidFill>
                  </a:rPr>
                  <a:t> </a:t>
                </a:r>
                <a:r>
                  <a:rPr lang="en-US" sz="1800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Probability of error:</a:t>
                </a:r>
              </a:p>
              <a:p>
                <a:pPr marL="173038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𝒆𝒓𝒓𝒐𝒓</m:t>
                          </m:r>
                        </m:e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  <m:r>
                                      <a:rPr lang="en-US" sz="1800" b="1" i="1" baseline="-25000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  <m:r>
                                  <a:rPr lang="en-US" sz="1800" b="1" i="1" baseline="-25000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1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𝝎</m:t>
                                        </m:r>
                                      </m:e>
                                      <m:sub>
                                        <m:r>
                                          <a:rPr lang="en-US" sz="1800" b="1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sz="18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average probability of error is given by:</a:t>
                </a:r>
              </a:p>
              <a:p>
                <a:pPr marL="173038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𝒆𝒓𝒓𝒐𝒓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𝒆𝒓𝒓𝒐𝒓</m:t>
                            </m:r>
                          </m:e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𝒎𝒊𝒏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𝝎</m:t>
                            </m:r>
                            <m:r>
                              <a:rPr lang="en-US" sz="1800" b="1" i="1" baseline="-25000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Bayes decision rule:</a:t>
                </a:r>
              </a:p>
              <a:p>
                <a:pPr marL="466725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𝒊𝒇𝒇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12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Special cases:</a:t>
                </a:r>
              </a:p>
              <a:p>
                <a:pPr marL="339725" lvl="1" indent="-163513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gives us no useful information.</a:t>
                </a:r>
              </a:p>
              <a:p>
                <a:pPr marL="339725" lvl="1" indent="-163513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priors give no useful information.</a:t>
                </a:r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8488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704479"/>
                <a:ext cx="8686800" cy="4945207"/>
              </a:xfrm>
              <a:prstGeom prst="rect">
                <a:avLst/>
              </a:prstGeom>
              <a:blipFill>
                <a:blip r:embed="rId2"/>
                <a:stretch>
                  <a:fillRect l="-1606" t="-6154" r="-29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Bayes Decision Rule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8" name="Rectangle 2"/>
              <p:cNvSpPr>
                <a:spLocks noChangeArrowheads="1"/>
              </p:cNvSpPr>
              <p:nvPr/>
            </p:nvSpPr>
            <p:spPr bwMode="auto">
              <a:xfrm>
                <a:off x="228600" y="630912"/>
                <a:ext cx="8686800" cy="4997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38125" indent="-238125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Bayes Rule:</a:t>
                </a:r>
              </a:p>
              <a:p>
                <a:pPr marL="46672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38125" indent="-238125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	can be expressed in words as:</a:t>
                </a:r>
              </a:p>
              <a:p>
                <a:pPr marL="46672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𝒑𝒐𝒔𝒕𝒆𝒓𝒊𝒐𝒓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𝒍𝒊𝒌𝒆𝒍𝒊𝒉𝒐𝒐𝒅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× 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𝒑𝒓𝒊𝒐𝒓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𝒆𝒗𝒊𝒅𝒆𝒏𝒄𝒆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38125" indent="-238125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By measuring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x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, we can convert the prior probability,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P(</a:t>
                </a:r>
                <a:r>
                  <a:rPr lang="en-US" sz="1800" b="1" i="1" dirty="0" err="1">
                    <a:solidFill>
                      <a:schemeClr val="bg1"/>
                    </a:solidFill>
                    <a:sym typeface="Symbol" pitchFamily="18" charset="2"/>
                  </a:rPr>
                  <a:t>ω</a:t>
                </a:r>
                <a:r>
                  <a:rPr lang="en-US" sz="1800" b="1" i="1" baseline="-25000" dirty="0" err="1">
                    <a:solidFill>
                      <a:schemeClr val="bg1"/>
                    </a:solidFill>
                  </a:rPr>
                  <a:t>j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)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, into a posterior probability,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P(</a:t>
                </a:r>
                <a:r>
                  <a:rPr lang="en-US" sz="1800" b="1" i="1" dirty="0" err="1">
                    <a:solidFill>
                      <a:schemeClr val="bg1"/>
                    </a:solidFill>
                    <a:sym typeface="Symbol" pitchFamily="18" charset="2"/>
                  </a:rPr>
                  <a:t>ω</a:t>
                </a:r>
                <a:r>
                  <a:rPr lang="en-US" sz="1800" b="1" i="1" baseline="-25000" dirty="0" err="1">
                    <a:solidFill>
                      <a:schemeClr val="bg1"/>
                    </a:solidFill>
                  </a:rPr>
                  <a:t>j</a:t>
                </a:r>
                <a:r>
                  <a:rPr lang="en-US" sz="1800" b="1" i="1" dirty="0" err="1">
                    <a:solidFill>
                      <a:schemeClr val="bg1"/>
                    </a:solidFill>
                  </a:rPr>
                  <a:t>|x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)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238125" indent="-238125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Evidence can be viewed as a scale factor and is often ignored in optimization applications (e.g., speech recognition).</a:t>
                </a:r>
              </a:p>
              <a:p>
                <a:pPr marL="238125" indent="-238125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Bayes Rule allows us to train a system by collecting data in what is called a supervised mode (e.g., collect a sea bass sample and measure its length, speak a specific set of words and measure the feature vectors).</a:t>
                </a:r>
              </a:p>
            </p:txBody>
          </p:sp>
        </mc:Choice>
        <mc:Fallback xmlns="">
          <p:sp>
            <p:nvSpPr>
              <p:cNvPr id="152578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30912"/>
                <a:ext cx="8686800" cy="4997002"/>
              </a:xfrm>
              <a:prstGeom prst="rect">
                <a:avLst/>
              </a:prstGeom>
              <a:blipFill>
                <a:blip r:embed="rId2"/>
                <a:stretch>
                  <a:fillRect l="-1460" t="-1269" r="-146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Posterior Probabilities</a:t>
            </a:r>
          </a:p>
        </p:txBody>
      </p:sp>
    </p:spTree>
    <p:extLst>
      <p:ext uri="{BB962C8B-B14F-4D97-AF65-F5344CB8AC3E}">
        <p14:creationId xmlns:p14="http://schemas.microsoft.com/office/powerpoint/2010/main" val="306619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0979" name="Rectangle 83"/>
              <p:cNvSpPr>
                <a:spLocks noChangeArrowheads="1"/>
              </p:cNvSpPr>
              <p:nvPr/>
            </p:nvSpPr>
            <p:spPr bwMode="auto">
              <a:xfrm>
                <a:off x="228600" y="607319"/>
                <a:ext cx="8686800" cy="5576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indent="-22860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n-lt"/>
                  </a:rPr>
                  <a:t>Generalization of the preceding ideas:</a:t>
                </a:r>
              </a:p>
              <a:p>
                <a:pPr marL="571500" lvl="1" indent="-228600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  <a:latin typeface="+mn-lt"/>
                  </a:rPr>
                  <a:t>Use of more than one feature</a:t>
                </a:r>
                <a:br>
                  <a:rPr lang="en-US" sz="1800" b="1" dirty="0">
                    <a:solidFill>
                      <a:schemeClr val="bg1"/>
                    </a:solidFill>
                    <a:latin typeface="+mn-lt"/>
                  </a:rPr>
                </a:br>
                <a:r>
                  <a:rPr lang="en-US" sz="1800" b="1" dirty="0">
                    <a:solidFill>
                      <a:schemeClr val="bg1"/>
                    </a:solidFill>
                    <a:latin typeface="+mn-lt"/>
                  </a:rPr>
                  <a:t>(e.g., length and lightness)</a:t>
                </a:r>
              </a:p>
              <a:p>
                <a:pPr marL="571500" lvl="1" indent="-228600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  <a:latin typeface="+mn-lt"/>
                  </a:rPr>
                  <a:t>Use more than two states of nature</a:t>
                </a:r>
                <a:br>
                  <a:rPr lang="en-US" sz="1800" b="1" dirty="0">
                    <a:solidFill>
                      <a:schemeClr val="bg1"/>
                    </a:solidFill>
                    <a:latin typeface="+mn-lt"/>
                  </a:rPr>
                </a:br>
                <a:r>
                  <a:rPr lang="en-US" sz="1800" b="1" dirty="0">
                    <a:solidFill>
                      <a:schemeClr val="bg1"/>
                    </a:solidFill>
                    <a:latin typeface="+mn-lt"/>
                  </a:rPr>
                  <a:t>(e.g., N-way classification)</a:t>
                </a:r>
              </a:p>
              <a:p>
                <a:pPr marL="571500" lvl="1" indent="-228600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  <a:latin typeface="+mn-lt"/>
                  </a:rPr>
                  <a:t>Allowing actions other than a decision to decide on the state of nature (e.g., rejection: refusing to take an action when alternatives are close or confidence is low)</a:t>
                </a:r>
              </a:p>
              <a:p>
                <a:pPr marL="571500" lvl="1" indent="-228600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  <a:latin typeface="+mn-lt"/>
                  </a:rPr>
                  <a:t>Introduce a loss of function which is more general than </a:t>
                </a:r>
                <a:br>
                  <a:rPr lang="en-US" sz="1800" b="1" dirty="0">
                    <a:solidFill>
                      <a:schemeClr val="bg1"/>
                    </a:solidFill>
                    <a:latin typeface="+mn-lt"/>
                  </a:rPr>
                </a:br>
                <a:r>
                  <a:rPr lang="en-US" sz="1800" b="1" dirty="0">
                    <a:solidFill>
                      <a:schemeClr val="bg1"/>
                    </a:solidFill>
                    <a:latin typeface="+mn-lt"/>
                  </a:rPr>
                  <a:t>the probability of error (e.g., errors are not equally costly)</a:t>
                </a:r>
              </a:p>
              <a:p>
                <a:pPr marL="228600" indent="-228600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  <a:latin typeface="+mn-lt"/>
                  </a:rPr>
                  <a:t>Let us replace the scalar </a:t>
                </a:r>
                <a:r>
                  <a:rPr lang="en-US" sz="1800" i="1" dirty="0">
                    <a:solidFill>
                      <a:schemeClr val="bg1"/>
                    </a:solidFill>
                    <a:latin typeface="+mn-lt"/>
                  </a:rPr>
                  <a:t>x</a:t>
                </a:r>
                <a:r>
                  <a:rPr lang="en-US" sz="1800" b="1" dirty="0">
                    <a:solidFill>
                      <a:schemeClr val="bg1"/>
                    </a:solidFill>
                    <a:latin typeface="+mn-lt"/>
                  </a:rPr>
                  <a:t> by the vector,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n-lt"/>
                  </a:rPr>
                  <a:t>, in a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n-lt"/>
                  </a:rPr>
                  <a:t>-dimensional Euclidean space,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800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n-lt"/>
                  </a:rPr>
                  <a:t>,</a:t>
                </a:r>
                <a:r>
                  <a:rPr lang="en-US" sz="1800" b="1" baseline="30000" dirty="0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  <a:latin typeface="+mn-lt"/>
                  </a:rPr>
                  <a:t>called the </a:t>
                </a:r>
                <a:r>
                  <a:rPr lang="en-US" sz="1800" b="1" i="1" dirty="0">
                    <a:solidFill>
                      <a:schemeClr val="bg1"/>
                    </a:solidFill>
                    <a:latin typeface="+mn-lt"/>
                  </a:rPr>
                  <a:t>feature space</a:t>
                </a:r>
                <a:r>
                  <a:rPr lang="en-US" sz="1800" b="1" dirty="0">
                    <a:solidFill>
                      <a:schemeClr val="bg1"/>
                    </a:solidFill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80979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07319"/>
                <a:ext cx="8686800" cy="5576887"/>
              </a:xfrm>
              <a:prstGeom prst="rect">
                <a:avLst/>
              </a:prstGeom>
              <a:blipFill>
                <a:blip r:embed="rId3"/>
                <a:stretch>
                  <a:fillRect l="-1606" t="-13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Generalization of the Two-Class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0533" name="Rectangle 5"/>
              <p:cNvSpPr>
                <a:spLocks noChangeArrowheads="1"/>
              </p:cNvSpPr>
              <p:nvPr/>
            </p:nvSpPr>
            <p:spPr bwMode="auto">
              <a:xfrm>
                <a:off x="228600" y="657020"/>
                <a:ext cx="8681117" cy="5483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be the set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 categories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𝜶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𝜶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,…,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𝜶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𝒂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}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be the set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 possible actions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𝝀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𝜶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be the loss incurred for taking action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𝜶</m:t>
                    </m:r>
                    <m:r>
                      <a:rPr lang="en-US" sz="1800" b="1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when the state of nature is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The posterior,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baseline="-25000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, can be computed from Bayes formula:</a:t>
                </a:r>
              </a:p>
              <a:p>
                <a:pPr marL="173038"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𝝎</m:t>
                              </m:r>
                              <m:r>
                                <a:rPr lang="en-US" sz="1800" b="1" i="1" baseline="-25000" dirty="0" err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</m:d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𝝎</m:t>
                              </m:r>
                              <m:r>
                                <a:rPr lang="en-US" sz="1800" b="1" i="1" baseline="-25000" dirty="0" err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</m:d>
                        </m:num>
                        <m:den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latin typeface="+mj-lt"/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	where the evidence is: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𝝎</m:t>
                              </m:r>
                              <m:r>
                                <a:rPr lang="en-US" sz="1800" b="1" i="1" baseline="-25000" dirty="0" err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𝝎</m:t>
                              </m:r>
                              <m:r>
                                <a:rPr lang="en-US" sz="1800" b="1" i="1" baseline="-25000" dirty="0" err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expected loss from taking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𝜶</m:t>
                        </m:r>
                      </m:e>
                      <m:sub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b="1" baseline="-25000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is:</a:t>
                </a:r>
              </a:p>
              <a:p>
                <a:pPr marL="173038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𝜶</m:t>
                          </m:r>
                          <m:r>
                            <a:rPr lang="en-US" sz="1800" b="1" i="1" baseline="-25000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</m:e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𝝀</m:t>
                          </m:r>
                          <m:d>
                            <m:dPr>
                              <m:ctrlP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𝜶</m:t>
                              </m:r>
                              <m:r>
                                <a:rPr lang="en-US" sz="1800" b="1" i="1" baseline="-25000" dirty="0" err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𝒊</m:t>
                              </m:r>
                            </m:e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𝝎</m:t>
                              </m:r>
                              <m:r>
                                <a:rPr lang="en-US" sz="1800" b="1" i="1" baseline="-25000" dirty="0" err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.</m:t>
                          </m:r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7200"/>
                  </a:spcBef>
                  <a:spcAft>
                    <a:spcPts val="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0533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57020"/>
                <a:ext cx="8681117" cy="5483429"/>
              </a:xfrm>
              <a:prstGeom prst="rect">
                <a:avLst/>
              </a:prstGeom>
              <a:blipFill>
                <a:blip r:embed="rId2"/>
                <a:stretch>
                  <a:fillRect l="-1608" t="-1155" b="-1524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81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Loss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4394" name="Rectangle 10"/>
              <p:cNvSpPr>
                <a:spLocks noChangeArrowheads="1"/>
              </p:cNvSpPr>
              <p:nvPr/>
            </p:nvSpPr>
            <p:spPr bwMode="auto">
              <a:xfrm>
                <a:off x="214313" y="699224"/>
                <a:ext cx="8724900" cy="5563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3038" indent="-173038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An expected loss is called a risk.</a:t>
                </a:r>
              </a:p>
              <a:p>
                <a:pPr marL="173038" indent="-173038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800" b="1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/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rgbClr val="000000"/>
                    </a:solidFill>
                    <a:latin typeface="Arial"/>
                    <a:sym typeface="Symbol" pitchFamily="18" charset="2"/>
                  </a:rPr>
                  <a:t>is called the conditional risk</a:t>
                </a: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.</a:t>
                </a:r>
                <a:endParaRPr lang="en-US" sz="1800" b="1" dirty="0">
                  <a:solidFill>
                    <a:srgbClr val="000000"/>
                  </a:solidFill>
                  <a:latin typeface="Arial"/>
                  <a:sym typeface="Symbol" pitchFamily="18" charset="2"/>
                </a:endParaRPr>
              </a:p>
              <a:p>
                <a:pPr marL="173038" indent="-173038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A general decision rule is a function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𝜶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 that tells us which action to take for every possible observation.</a:t>
                </a:r>
              </a:p>
              <a:p>
                <a:pPr marL="173038" indent="-173038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The overall risk is given by:</a:t>
                </a:r>
              </a:p>
              <a:p>
                <a:pPr marL="173038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𝜶</m:t>
                              </m:r>
                              <m:d>
                                <m:dPr>
                                  <m:ctrlPr>
                                    <a:rPr lang="en-US" sz="1800" b="1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  <a:latin typeface="Arial"/>
                </a:endParaRPr>
              </a:p>
              <a:p>
                <a:pPr marL="173038" indent="-173038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If we choose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𝜶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 so that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𝑹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𝜶</m:t>
                    </m:r>
                    <m:r>
                      <a:rPr lang="en-US" sz="1800" b="1" i="1" baseline="-25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)) 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is as small as possible for every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, the overall risk will be minimized.</a:t>
                </a:r>
              </a:p>
              <a:p>
                <a:pPr marL="173038" indent="-173038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Compute the conditional risk for every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 and select the action that minimizes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𝑹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800" b="1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. This is denoted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𝑹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, and is referred to as the Bayes risk.</a:t>
                </a:r>
              </a:p>
              <a:p>
                <a:pPr marL="173038" indent="-173038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The Bayes risk is the best performance that can be achieved (for the given data set  or problem definition).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endParaRPr lang="en-US" sz="1800" b="1" dirty="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144394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313" y="699224"/>
                <a:ext cx="8724900" cy="5563463"/>
              </a:xfrm>
              <a:prstGeom prst="rect">
                <a:avLst/>
              </a:prstGeom>
              <a:blipFill>
                <a:blip r:embed="rId2"/>
                <a:stretch>
                  <a:fillRect l="-4070" t="-1370" r="-72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396" name="Rectangle 12"/>
          <p:cNvSpPr>
            <a:spLocks noChangeArrowheads="1"/>
          </p:cNvSpPr>
          <p:nvPr/>
        </p:nvSpPr>
        <p:spPr bwMode="auto">
          <a:xfrm>
            <a:off x="214313" y="3417515"/>
            <a:ext cx="8734425" cy="180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2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  <a:latin typeface="Arial"/>
              <a:sym typeface="Symbol" pitchFamily="18" charset="2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Bayes Risk</a:t>
            </a:r>
          </a:p>
        </p:txBody>
      </p:sp>
    </p:spTree>
    <p:extLst>
      <p:ext uri="{BB962C8B-B14F-4D97-AF65-F5344CB8AC3E}">
        <p14:creationId xmlns:p14="http://schemas.microsoft.com/office/powerpoint/2010/main" val="486183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83" name="Rectangle 7"/>
              <p:cNvSpPr>
                <a:spLocks noChangeArrowheads="1"/>
              </p:cNvSpPr>
              <p:nvPr/>
            </p:nvSpPr>
            <p:spPr bwMode="auto">
              <a:xfrm>
                <a:off x="228600" y="614818"/>
                <a:ext cx="8695865" cy="5225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3038" indent="-173038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𝜶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𝟏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 correspond to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𝜶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𝟐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to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𝝀</m:t>
                    </m:r>
                    <m:r>
                      <a:rPr lang="en-US" sz="1800" b="1" i="1" baseline="-25000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i="1" baseline="-250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𝒋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sz="1800" b="1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𝝀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𝜶</m:t>
                    </m:r>
                    <m:r>
                      <a:rPr lang="en-US" sz="1800" b="1" i="1" baseline="-25000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/>
                  </a:rPr>
                  <a:t>.</a:t>
                </a:r>
              </a:p>
              <a:p>
                <a:pPr marL="173038" indent="-173038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The conditional risk is given by:</a:t>
                </a:r>
              </a:p>
              <a:p>
                <a:pPr marL="173038" lvl="2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𝜶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𝟏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|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𝒙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 =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𝝀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𝟏𝟏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𝑷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𝟏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|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𝒙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 +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𝝀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𝟏𝟐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𝑷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𝟐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|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𝒙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  <a:latin typeface="Arial"/>
                  <a:sym typeface="Symbol" pitchFamily="18" charset="2"/>
                </a:endParaRPr>
              </a:p>
              <a:p>
                <a:pPr marL="173038" lvl="2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𝜶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𝟐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|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𝒙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 =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𝝀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𝟐𝟏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𝑷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𝟏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|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𝒙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 +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𝝀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𝟐𝟐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𝑷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𝟐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|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𝒙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  <a:latin typeface="Arial"/>
                  <a:sym typeface="Symbol" pitchFamily="18" charset="2"/>
                </a:endParaRPr>
              </a:p>
              <a:p>
                <a:pPr marL="173038" indent="-173038">
                  <a:spcBef>
                    <a:spcPct val="2500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Our decision rule is:</a:t>
                </a:r>
              </a:p>
              <a:p>
                <a:pPr marL="173038">
                  <a:spcAft>
                    <a:spcPts val="600"/>
                  </a:spcAft>
                  <a:tabLst>
                    <a:tab pos="1822450" algn="l"/>
                  </a:tabLst>
                </a:pP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𝒄𝒉𝒐𝒐𝒔𝒆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/>
                  </a:rPr>
                  <a:t> 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𝒊𝒇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𝜶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𝟏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&lt; 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𝑹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𝜶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𝟐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/>
                    <a:sym typeface="Symbol" pitchFamily="18" charset="2"/>
                  </a:rPr>
                  <a:t>;</a:t>
                </a:r>
                <a:br>
                  <a:rPr lang="en-US" sz="1800" dirty="0">
                    <a:solidFill>
                      <a:srgbClr val="000000"/>
                    </a:solidFill>
                    <a:latin typeface="Arial"/>
                    <a:sym typeface="Symbol" pitchFamily="18" charset="2"/>
                  </a:rPr>
                </a:b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𝒐𝒕𝒉𝒆𝒓𝒘𝒊𝒔𝒆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: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latin typeface="Arial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𝒅𝒆𝒄𝒊𝒅𝒆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1800" b="1" dirty="0">
                  <a:solidFill>
                    <a:srgbClr val="000000"/>
                  </a:solidFill>
                  <a:latin typeface="Arial"/>
                  <a:sym typeface="Symbol" pitchFamily="18" charset="2"/>
                </a:endParaRPr>
              </a:p>
              <a:p>
                <a:pPr marL="173038" indent="-173038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This results in the equivalent rule:</a:t>
                </a:r>
              </a:p>
              <a:p>
                <a:pPr marL="173038" lvl="2">
                  <a:spcAft>
                    <a:spcPts val="600"/>
                  </a:spcAft>
                  <a:tabLst>
                    <a:tab pos="1822450" algn="l"/>
                  </a:tabLst>
                </a:pP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𝒄𝒉𝒐𝒐𝒔𝒆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𝒊𝒇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 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𝝀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𝟐𝟏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 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𝝀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𝟏𝟏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𝑷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&gt; 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𝝀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𝟏𝟐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 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𝝀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𝟐𝟐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𝑷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latin typeface="Arial"/>
                    <a:sym typeface="Symbol" pitchFamily="18" charset="2"/>
                  </a:rPr>
                  <a:t>;</a:t>
                </a:r>
              </a:p>
              <a:p>
                <a:pPr marL="173038" lvl="2">
                  <a:spcAft>
                    <a:spcPts val="1200"/>
                  </a:spcAft>
                  <a:tabLst>
                    <a:tab pos="1822450" algn="l"/>
                  </a:tabLst>
                </a:pP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𝒐𝒕𝒉𝒆𝒓𝒘𝒊𝒔𝒆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𝒅𝒆𝒄𝒊𝒅𝒆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1800" baseline="-25000" dirty="0">
                  <a:solidFill>
                    <a:srgbClr val="000000"/>
                  </a:solidFill>
                  <a:latin typeface="Arial"/>
                </a:endParaRPr>
              </a:p>
              <a:p>
                <a:pPr marL="228600" indent="-2286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If the loss incurred for making an error is greater than that incurred for being correct, the factors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𝝀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𝟐𝟏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 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𝝀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𝟏𝟏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/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rgbClr val="000000"/>
                    </a:solidFill>
                    <a:latin typeface="Arial"/>
                    <a:sym typeface="Symbol" pitchFamily="18" charset="2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𝝀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𝟏𝟐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 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𝝀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𝟐𝟐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/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rgbClr val="000000"/>
                    </a:solidFill>
                    <a:latin typeface="Arial"/>
                    <a:sym typeface="Symbol" pitchFamily="18" charset="2"/>
                  </a:rPr>
                  <a:t>are positive, and the ratio of these factors simply scales the posteriors.</a:t>
                </a:r>
              </a:p>
            </p:txBody>
          </p:sp>
        </mc:Choice>
        <mc:Fallback xmlns="">
          <p:sp>
            <p:nvSpPr>
              <p:cNvPr id="152583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14818"/>
                <a:ext cx="8695865" cy="5225544"/>
              </a:xfrm>
              <a:prstGeom prst="rect">
                <a:avLst/>
              </a:prstGeom>
              <a:blipFill>
                <a:blip r:embed="rId2"/>
                <a:stretch>
                  <a:fillRect l="-1606" t="-1456" r="-102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Two-Category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1712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7467" name="Rectangle 11"/>
              <p:cNvSpPr>
                <a:spLocks noChangeArrowheads="1"/>
              </p:cNvSpPr>
              <p:nvPr/>
            </p:nvSpPr>
            <p:spPr bwMode="auto">
              <a:xfrm>
                <a:off x="228600" y="699225"/>
                <a:ext cx="8695865" cy="463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By employing Bayes formula, we can replace the posteriors:</a:t>
                </a:r>
              </a:p>
              <a:p>
                <a:pPr marL="173038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𝝀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𝟐𝟏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−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𝝀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𝟏𝟏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𝑷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𝒙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|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 &gt;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𝝀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𝟏𝟐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−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𝝀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𝟐𝟐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𝑷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𝒙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|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  <a:latin typeface="Arial"/>
                </a:endParaRPr>
              </a:p>
              <a:p>
                <a:pPr marL="173038">
                  <a:spcAft>
                    <a:spcPts val="600"/>
                  </a:spcAft>
                </a:pP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by the prior probabilities and conditional densities:</a:t>
                </a:r>
              </a:p>
              <a:p>
                <a:pPr marL="173038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𝒄𝒉𝒐𝒐𝒔𝒆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/>
                  </a:rPr>
                  <a:t> 	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𝒊𝒇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𝝀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𝟐𝟏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 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𝝀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𝟏𝟏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𝒑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𝑷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&gt; 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𝝀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𝟏𝟐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 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𝝀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𝟐𝟐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𝒑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𝑷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);</m:t>
                    </m:r>
                  </m:oMath>
                </a14:m>
                <a:br>
                  <a:rPr lang="en-US" sz="1800" dirty="0">
                    <a:solidFill>
                      <a:srgbClr val="000000"/>
                    </a:solidFill>
                    <a:latin typeface="Arial"/>
                    <a:sym typeface="Symbol" pitchFamily="18" charset="2"/>
                  </a:rPr>
                </a:b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𝒐𝒕𝒉𝒆𝒓𝒘𝒊𝒔𝒆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: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latin typeface="Arial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𝒅𝒆𝒄𝒊𝒅𝒆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1800" b="1" dirty="0">
                  <a:solidFill>
                    <a:srgbClr val="000000"/>
                  </a:solidFill>
                  <a:latin typeface="Arial"/>
                  <a:sym typeface="Symbol" pitchFamily="18" charset="2"/>
                </a:endParaRPr>
              </a:p>
              <a:p>
                <a:pPr marL="176213" indent="-176213">
                  <a:spcBef>
                    <a:spcPct val="25000"/>
                  </a:spcBef>
                  <a:spcAft>
                    <a:spcPct val="25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𝝀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𝟐𝟏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 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𝝀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𝟏𝟏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is positive, our rule becomes:</a:t>
                </a:r>
              </a:p>
              <a:p>
                <a:pPr marL="173038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𝒄𝒉𝒐𝒐𝒔𝒆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𝒊𝒇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(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|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)</m:t>
                          </m:r>
                        </m:num>
                        <m:den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(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|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)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𝝀</m:t>
                          </m:r>
                          <m:r>
                            <a:rPr lang="en-US" sz="1800" b="1" i="1" baseline="-2500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𝟏𝟐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 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𝝀</m:t>
                          </m:r>
                          <m:r>
                            <a:rPr lang="en-US" sz="1800" b="1" i="1" baseline="-2500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𝟐𝟐</m:t>
                          </m:r>
                        </m:num>
                        <m:den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𝝀</m:t>
                          </m:r>
                          <m:r>
                            <a:rPr lang="en-US" sz="1800" b="1" i="1" baseline="-2500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𝟐𝟏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 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𝝀</m:t>
                          </m:r>
                          <m:r>
                            <a:rPr lang="en-US" sz="1800" b="1" i="1" baseline="-2500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𝟏𝟏</m:t>
                          </m:r>
                        </m:den>
                      </m:f>
                      <m:f>
                        <m:f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𝑷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(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)</m:t>
                          </m:r>
                        </m:num>
                        <m:den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𝑷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(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  <a:latin typeface="Arial"/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If the loss factors are identical, and the prior probabilities are equal, this reduces to a standard likelihood ratio:</a:t>
                </a:r>
              </a:p>
              <a:p>
                <a:pPr marL="173038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𝒄𝒉𝒐𝒐𝒔𝒆</m:t>
                      </m:r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𝒊𝒇</m:t>
                      </m:r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(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|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)</m:t>
                          </m:r>
                        </m:num>
                        <m:den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(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|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)</m:t>
                          </m:r>
                        </m:den>
                      </m:f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147467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99225"/>
                <a:ext cx="8695865" cy="4634775"/>
              </a:xfrm>
              <a:prstGeom prst="rect">
                <a:avLst/>
              </a:prstGeom>
              <a:blipFill>
                <a:blip r:embed="rId2"/>
                <a:stretch>
                  <a:fillRect l="-1606" t="-163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469" name="Rectangle 13"/>
          <p:cNvSpPr>
            <a:spLocks noChangeArrowheads="1"/>
          </p:cNvSpPr>
          <p:nvPr/>
        </p:nvSpPr>
        <p:spPr bwMode="auto">
          <a:xfrm>
            <a:off x="194802" y="3700375"/>
            <a:ext cx="873442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8600" y="54864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Likelihood</a:t>
            </a:r>
          </a:p>
        </p:txBody>
      </p:sp>
    </p:spTree>
    <p:extLst>
      <p:ext uri="{BB962C8B-B14F-4D97-AF65-F5344CB8AC3E}">
        <p14:creationId xmlns:p14="http://schemas.microsoft.com/office/powerpoint/2010/main" val="1460098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8488" name="Rectangle 8"/>
              <p:cNvSpPr>
                <a:spLocks noChangeArrowheads="1"/>
              </p:cNvSpPr>
              <p:nvPr/>
            </p:nvSpPr>
            <p:spPr bwMode="auto">
              <a:xfrm>
                <a:off x="254000" y="606002"/>
                <a:ext cx="8593138" cy="5656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Consider a symmetrical or zero-one loss function:</a:t>
                </a:r>
              </a:p>
              <a:p>
                <a:pPr marL="46037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  </m:t>
                                </m:r>
                                <m:r>
                                  <a:rPr 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𝒋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  </m:t>
                                </m:r>
                                <m:r>
                                  <a:rPr 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𝒋</m:t>
                                </m:r>
                              </m:e>
                            </m:mr>
                          </m:m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</m:t>
                          </m:r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…, </m:t>
                          </m:r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  <a:latin typeface="Arial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The conditional risk is:</a:t>
                </a:r>
              </a:p>
              <a:p>
                <a:pPr marL="46037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𝜶</m:t>
                                </m:r>
                                <m:r>
                                  <a:rPr lang="en-US" sz="1800" b="1" i="1" baseline="-25000" dirty="0" err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e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sup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(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𝜶</m:t>
                                </m:r>
                                <m:r>
                                  <a:rPr lang="en-US" sz="1800" b="1" i="1" baseline="-25000" dirty="0" err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  <m:r>
                                  <a:rPr lang="en-US" sz="1800" b="1" i="1" dirty="0" err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|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  <m:r>
                                  <a:rPr lang="en-US" sz="1800" b="1" i="1" baseline="-25000" dirty="0" err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)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  <m:r>
                                      <a:rPr lang="en-US" sz="1800" b="1" i="1" baseline="-25000" dirty="0" err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e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</m:nary>
                          </m:e>
                        </m:mr>
                        <m:m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  <m:sup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sup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  <m:r>
                                      <a:rPr lang="en-US" sz="1800" b="1" i="1" baseline="-25000" dirty="0" err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e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</m:nary>
                          </m:e>
                        </m:mr>
                        <m:m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  <m:r>
                                  <a:rPr lang="en-US" sz="1800" b="1" i="1" baseline="-25000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e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  <a:latin typeface="Arial"/>
                </a:endParaRPr>
              </a:p>
              <a:p>
                <a:pPr marL="173038">
                  <a:spcAft>
                    <a:spcPts val="1200"/>
                  </a:spcAft>
                </a:pP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The conditional risk is the average probability of error.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To minimize error, maximize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800" b="1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sz="1800" b="1" dirty="0">
                    <a:solidFill>
                      <a:srgbClr val="000000"/>
                    </a:solidFill>
                    <a:latin typeface="Arial"/>
                    <a:cs typeface="Arial" charset="0"/>
                  </a:rPr>
                  <a:t>— also known as </a:t>
                </a:r>
                <a:r>
                  <a:rPr lang="en-US" sz="1800" b="1" i="1" dirty="0">
                    <a:solidFill>
                      <a:srgbClr val="000000"/>
                    </a:solidFill>
                    <a:latin typeface="Arial"/>
                    <a:cs typeface="Arial" charset="0"/>
                  </a:rPr>
                  <a:t>maximum a posteriori decoding</a:t>
                </a:r>
                <a:r>
                  <a:rPr lang="en-US" sz="1800" b="1" dirty="0">
                    <a:solidFill>
                      <a:srgbClr val="000000"/>
                    </a:solidFill>
                    <a:latin typeface="Arial"/>
                    <a:cs typeface="Arial" charset="0"/>
                  </a:rPr>
                  <a:t> (MAP).</a:t>
                </a:r>
                <a:endParaRPr lang="en-US" sz="1800" b="1" dirty="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148488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000" y="606002"/>
                <a:ext cx="8593138" cy="5656686"/>
              </a:xfrm>
              <a:prstGeom prst="rect">
                <a:avLst/>
              </a:prstGeom>
              <a:blipFill>
                <a:blip r:embed="rId2"/>
                <a:stretch>
                  <a:fillRect l="-1625" t="-13229" r="-59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497" name="Rectangle 17"/>
          <p:cNvSpPr>
            <a:spLocks noChangeArrowheads="1"/>
          </p:cNvSpPr>
          <p:nvPr/>
        </p:nvSpPr>
        <p:spPr bwMode="auto">
          <a:xfrm>
            <a:off x="254000" y="1774511"/>
            <a:ext cx="86455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 typeface="Arial" pitchFamily="34" charset="0"/>
              <a:buChar char="•"/>
            </a:pPr>
            <a:endParaRPr lang="en-US" sz="18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501" name="Rectangle 21"/>
          <p:cNvSpPr>
            <a:spLocks noChangeArrowheads="1"/>
          </p:cNvSpPr>
          <p:nvPr/>
        </p:nvSpPr>
        <p:spPr bwMode="auto">
          <a:xfrm>
            <a:off x="254000" y="3987704"/>
            <a:ext cx="8645525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200"/>
              </a:spcAft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	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Minimum Error Rate</a:t>
            </a:r>
          </a:p>
        </p:txBody>
      </p:sp>
    </p:spTree>
    <p:extLst>
      <p:ext uri="{BB962C8B-B14F-4D97-AF65-F5344CB8AC3E}">
        <p14:creationId xmlns:p14="http://schemas.microsoft.com/office/powerpoint/2010/main" val="5819897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7172</TotalTime>
  <Words>1610</Words>
  <Application>Microsoft Macintosh PowerPoint</Application>
  <PresentationFormat>Letter Paper (8.5x11 in)</PresentationFormat>
  <Paragraphs>146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Cambria Math</vt:lpstr>
      <vt:lpstr>Times New Roman</vt:lpstr>
      <vt:lpstr>Wingdings</vt:lpstr>
      <vt:lpstr>lecture_title</vt:lpstr>
      <vt:lpstr>1_isip_default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406</cp:revision>
  <dcterms:created xsi:type="dcterms:W3CDTF">2002-09-12T17:13:32Z</dcterms:created>
  <dcterms:modified xsi:type="dcterms:W3CDTF">2021-02-10T03:45:53Z</dcterms:modified>
</cp:coreProperties>
</file>