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 id="2147483719" r:id="rId4"/>
  </p:sldMasterIdLst>
  <p:notesMasterIdLst>
    <p:notesMasterId r:id="rId33"/>
  </p:notesMasterIdLst>
  <p:handoutMasterIdLst>
    <p:handoutMasterId r:id="rId34"/>
  </p:handoutMasterIdLst>
  <p:sldIdLst>
    <p:sldId id="630" r:id="rId5"/>
    <p:sldId id="629" r:id="rId6"/>
    <p:sldId id="452" r:id="rId7"/>
    <p:sldId id="576" r:id="rId8"/>
    <p:sldId id="577" r:id="rId9"/>
    <p:sldId id="539" r:id="rId10"/>
    <p:sldId id="579" r:id="rId11"/>
    <p:sldId id="582" r:id="rId12"/>
    <p:sldId id="583" r:id="rId13"/>
    <p:sldId id="607" r:id="rId14"/>
    <p:sldId id="616" r:id="rId15"/>
    <p:sldId id="586" r:id="rId16"/>
    <p:sldId id="634" r:id="rId17"/>
    <p:sldId id="635" r:id="rId18"/>
    <p:sldId id="636" r:id="rId19"/>
    <p:sldId id="637" r:id="rId20"/>
    <p:sldId id="638" r:id="rId21"/>
    <p:sldId id="639" r:id="rId22"/>
    <p:sldId id="632" r:id="rId23"/>
    <p:sldId id="633" r:id="rId24"/>
    <p:sldId id="626" r:id="rId25"/>
    <p:sldId id="611" r:id="rId26"/>
    <p:sldId id="478" r:id="rId27"/>
    <p:sldId id="609" r:id="rId28"/>
    <p:sldId id="627" r:id="rId29"/>
    <p:sldId id="628" r:id="rId30"/>
    <p:sldId id="585" r:id="rId31"/>
    <p:sldId id="54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5" autoAdjust="0"/>
    <p:restoredTop sz="95084" autoAdjust="0"/>
  </p:normalViewPr>
  <p:slideViewPr>
    <p:cSldViewPr snapToGrid="0">
      <p:cViewPr varScale="1">
        <p:scale>
          <a:sx n="124" d="100"/>
          <a:sy n="124" d="100"/>
        </p:scale>
        <p:origin x="776" y="17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3381"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381"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6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4/21/21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92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1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50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863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10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31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0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40,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12224417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sk.com/"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hyperlink" Target="http://www.cu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15388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a:ln>
                  <a:noFill/>
                </a:ln>
                <a:solidFill>
                  <a:srgbClr val="892034"/>
                </a:solidFill>
                <a:effectLst/>
                <a:uLnTx/>
                <a:uFillTx/>
                <a:latin typeface="Arial" charset="0"/>
                <a:ea typeface="+mn-ea"/>
                <a:cs typeface="+mn-cs"/>
              </a:rPr>
              <a:t>Lecture 40: </a:t>
            </a:r>
            <a:r>
              <a:rPr kumimoji="0" lang="en-US" sz="2400" b="1" i="0" u="none" strike="noStrike" kern="1200" cap="none" spc="0" normalizeH="0" baseline="0" noProof="0" dirty="0">
                <a:ln>
                  <a:noFill/>
                </a:ln>
                <a:solidFill>
                  <a:srgbClr val="892034"/>
                </a:solidFill>
                <a:effectLst/>
                <a:uLnTx/>
                <a:uFillTx/>
                <a:latin typeface="Arial" charset="0"/>
                <a:ea typeface="+mn-ea"/>
                <a:cs typeface="+mn-cs"/>
              </a:rPr>
              <a:t>Human Language Technology </a:t>
            </a:r>
            <a:br>
              <a:rPr kumimoji="0" lang="en-US" sz="2400" b="1" i="0" u="none" strike="noStrike" kern="1200" cap="none" spc="0" normalizeH="0" baseline="0" noProof="0" dirty="0">
                <a:ln>
                  <a:noFill/>
                </a:ln>
                <a:solidFill>
                  <a:srgbClr val="892034"/>
                </a:solidFill>
                <a:effectLst/>
                <a:uLnTx/>
                <a:uFillTx/>
                <a:latin typeface="Arial" charset="0"/>
                <a:ea typeface="+mn-ea"/>
                <a:cs typeface="+mn-cs"/>
              </a:rPr>
            </a:b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(Sequential Decoding)</a:t>
            </a:r>
          </a:p>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Joseph Picone, PhD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Professor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Department of Electrical and Computer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marR="0" lvl="0" indent="-176213" algn="l" defTabSz="914400" rtl="0" eaLnBrk="1" fontAlgn="base" latinLnBrk="0" hangingPunct="1">
                <a:lnSpc>
                  <a:spcPct val="90000"/>
                </a:lnSpc>
                <a:spcBef>
                  <a:spcPct val="20000"/>
                </a:spcBef>
                <a:spcAft>
                  <a:spcPct val="0"/>
                </a:spcAft>
                <a:buClrTx/>
                <a:buSzTx/>
                <a:buFontTx/>
                <a:buNone/>
                <a:tabLst>
                  <a:tab pos="6864350" algn="r"/>
                </a:tabLst>
                <a:defRPr/>
              </a:pPr>
              <a:r>
                <a:rPr kumimoji="0" lang="en-US" sz="1200" b="1" i="0" u="none" strike="noStrike" kern="1200" cap="none" spc="0" normalizeH="0" baseline="0" noProof="0" dirty="0">
                  <a:ln>
                    <a:noFill/>
                  </a:ln>
                  <a:solidFill>
                    <a:srgbClr val="892034"/>
                  </a:solidFill>
                  <a:effectLst/>
                  <a:uLnTx/>
                  <a:uFillTx/>
                  <a:latin typeface="Arial" charset="0"/>
                  <a:ea typeface="+mn-ea"/>
                  <a:cs typeface="+mn-cs"/>
                </a:rPr>
                <a:t>URL:</a:t>
              </a:r>
            </a:p>
          </p:txBody>
        </p:sp>
      </p:grpSp>
      <p:grpSp>
        <p:nvGrpSpPr>
          <p:cNvPr id="10" name="Group 9"/>
          <p:cNvGrpSpPr/>
          <p:nvPr/>
        </p:nvGrpSpPr>
        <p:grpSpPr>
          <a:xfrm>
            <a:off x="2031996" y="2608890"/>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409999"/>
            <a:ext cx="2053293" cy="2286000"/>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24594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3080"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Feature</a:t>
              </a:r>
              <a:br>
                <a:rPr kumimoji="0" lang="en-US" sz="1800" b="1" i="0" u="none" strike="noStrike" kern="0" cap="none" spc="0" normalizeH="0" baseline="0" noProof="0" dirty="0">
                  <a:ln>
                    <a:noFill/>
                  </a:ln>
                  <a:solidFill>
                    <a:srgbClr val="333399"/>
                  </a:solidFill>
                  <a:effectLst/>
                  <a:uLnTx/>
                  <a:uFillTx/>
                  <a:latin typeface="Arial"/>
                  <a:ea typeface="+mn-ea"/>
                  <a:cs typeface="Arial"/>
                </a:rPr>
              </a:br>
              <a:r>
                <a:rPr kumimoji="0" lang="en-US" sz="1800" b="1" i="0" u="none" strike="noStrike" kern="0" cap="none" spc="0" normalizeH="0" baseline="0" noProof="0" dirty="0">
                  <a:ln>
                    <a:noFill/>
                  </a:ln>
                  <a:solidFill>
                    <a:srgbClr val="333399"/>
                  </a:solidFill>
                  <a:effectLst/>
                  <a:uLnTx/>
                  <a:uFillTx/>
                  <a:latin typeface="Arial"/>
                  <a:ea typeface="+mn-ea"/>
                  <a:cs typeface="Arial"/>
                </a:rPr>
                <a:t>Extraction</a:t>
              </a:r>
            </a:p>
          </p:txBody>
        </p:sp>
      </p:grpSp>
    </p:spTree>
    <p:extLst>
      <p:ext uri="{BB962C8B-B14F-4D97-AF65-F5344CB8AC3E}">
        <p14:creationId xmlns:p14="http://schemas.microsoft.com/office/powerpoint/2010/main" val="3910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274320" tIns="0" rIns="0" bIns="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Signal Processing in Speech Recognition</a:t>
            </a:r>
          </a:p>
        </p:txBody>
      </p:sp>
    </p:spTree>
    <p:extLst>
      <p:ext uri="{BB962C8B-B14F-4D97-AF65-F5344CB8AC3E}">
        <p14:creationId xmlns:p14="http://schemas.microsoft.com/office/powerpoint/2010/main" val="38855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Features: Convert a Signal to a Sequence of Vectors</a:t>
            </a:r>
          </a:p>
        </p:txBody>
      </p:sp>
    </p:spTree>
    <p:extLst>
      <p:ext uri="{BB962C8B-B14F-4D97-AF65-F5344CB8AC3E}">
        <p14:creationId xmlns:p14="http://schemas.microsoft.com/office/powerpoint/2010/main" val="34351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a:ea typeface="+mj-ea"/>
                <a:cs typeface="Arial"/>
              </a:rPr>
              <a:t>iVectors</a:t>
            </a:r>
            <a:r>
              <a:rPr kumimoji="0" lang="en-US" sz="2400" b="1" i="0" u="none" strike="noStrike" kern="1200" cap="none" spc="0" normalizeH="0" baseline="0" noProof="0" dirty="0">
                <a:ln>
                  <a:noFill/>
                </a:ln>
                <a:solidFill>
                  <a:srgbClr val="000000"/>
                </a:solidFill>
                <a:effectLst/>
                <a:uLnTx/>
                <a:uFillTx/>
                <a:latin typeface="Arial"/>
                <a:ea typeface="+mj-ea"/>
                <a:cs typeface="Arial"/>
              </a:rPr>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is a data-driven approach for feature extraction that provides a general framework for separating systematic variations in the data, such as channel, speaker and language.</a:t>
            </a:r>
          </a:p>
          <a:p>
            <a:pPr marL="165100" marR="0" lvl="0" indent="-165100" algn="l" defTabSz="914400" rtl="0" eaLnBrk="1" fontAlgn="base" latinLnBrk="0" hangingPunct="1">
              <a:lnSpc>
                <a:spcPct val="100000"/>
              </a:lnSpc>
              <a:spcBef>
                <a:spcPct val="0"/>
              </a:spcBef>
              <a:spcAft>
                <a:spcPts val="6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feature vector is modeled as a sum of three (or more) components:</a:t>
            </a:r>
          </a:p>
          <a:p>
            <a:pPr marL="342900" marR="0" lvl="0" indent="0" algn="l" defTabSz="914400" rtl="0" eaLnBrk="1" fontAlgn="base" latinLnBrk="0" hangingPunct="1">
              <a:lnSpc>
                <a:spcPct val="100000"/>
              </a:lnSpc>
              <a:spcBef>
                <a:spcPts val="1200"/>
              </a:spcBef>
              <a:spcAft>
                <a:spcPts val="12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Tw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err="1">
                <a:ln>
                  <a:noFill/>
                </a:ln>
                <a:solidFill>
                  <a:srgbClr val="000000"/>
                </a:solidFill>
                <a:effectLst/>
                <a:uLnTx/>
                <a:uFillTx/>
                <a:latin typeface="Arial"/>
                <a:ea typeface="+mn-ea"/>
                <a:cs typeface="Arial"/>
              </a:rPr>
              <a:t>ε</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a:p>
            <a:pPr marL="165100" marR="0" lvl="0" indent="0" algn="l" defTabSz="9144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where </a:t>
            </a: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supervector</a:t>
            </a:r>
            <a:r>
              <a:rPr kumimoji="0" lang="en-US" sz="1800" b="1" i="0" u="none" strike="noStrike" kern="1200" cap="none" spc="0" normalizeH="0" baseline="0" noProof="0" dirty="0">
                <a:ln>
                  <a:noFill/>
                </a:ln>
                <a:solidFill>
                  <a:srgbClr val="000000"/>
                </a:solidFill>
                <a:effectLst/>
                <a:uLnTx/>
                <a:uFillTx/>
                <a:latin typeface="Arial"/>
                <a:ea typeface="+mn-ea"/>
                <a:cs typeface="Arial"/>
              </a:rPr>
              <a:t>, m is a universal background model,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ε</a:t>
            </a:r>
            <a:r>
              <a:rPr kumimoji="0" lang="en-US" sz="1800" b="1" i="0" u="none" strike="noStrike" kern="1200" cap="none" spc="0" normalizeH="0" baseline="0" noProof="0" dirty="0">
                <a:ln>
                  <a:noFill/>
                </a:ln>
                <a:solidFill>
                  <a:srgbClr val="000000"/>
                </a:solidFill>
                <a:effectLst/>
                <a:uLnTx/>
                <a:uFillTx/>
                <a:latin typeface="Arial"/>
                <a:ea typeface="+mn-ea"/>
                <a:cs typeface="Arial"/>
              </a:rPr>
              <a:t> is a noise term, and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target low-dimensional feature vector.</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formed as a concatenation of consecutive feature vectors.</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This high-dimensional feature vector is then mapped into a low-dimensional space using factor analysis techniques such as Linear Discriminant Analysis (LDA).</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dimension of </a:t>
            </a:r>
            <a:r>
              <a:rPr kumimoji="0" lang="en-US" sz="1800" b="1" i="1" u="none" strike="noStrike" kern="1200" cap="none" spc="0" normalizeH="0" baseline="0" noProof="0" dirty="0">
                <a:ln>
                  <a:noFill/>
                </a:ln>
                <a:solidFill>
                  <a:srgbClr val="000000"/>
                </a:solidFill>
                <a:effectLst/>
                <a:uLnTx/>
                <a:uFillTx/>
                <a:latin typeface="Arial"/>
                <a:ea typeface="+mn-ea"/>
                <a:cs typeface="Arial"/>
              </a:rPr>
              <a:t>T</a:t>
            </a:r>
            <a:r>
              <a:rPr kumimoji="0" lang="en-US" sz="1800" b="1" i="0" u="none" strike="noStrike" kern="1200" cap="none" spc="0" normalizeH="0" baseline="0" noProof="0" dirty="0">
                <a:ln>
                  <a:noFill/>
                </a:ln>
                <a:solidFill>
                  <a:srgbClr val="000000"/>
                </a:solidFill>
                <a:effectLst/>
                <a:uLnTx/>
                <a:uFillTx/>
                <a:latin typeface="Arial"/>
                <a:ea typeface="+mn-ea"/>
                <a:cs typeface="Arial"/>
              </a:rPr>
              <a:t> can be extremely large (~20,000 x 100), but the dimension of the resulting feature vector,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on the order of a traditional feature vector (~50).</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23084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333399"/>
                </a:solidFill>
                <a:effectLst/>
                <a:uLnTx/>
                <a:uFillTx/>
                <a:latin typeface="Arial"/>
                <a:ea typeface="+mn-ea"/>
                <a:cs typeface="Arial"/>
              </a:rPr>
              <a:t>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4104"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Research Focus</a:t>
              </a:r>
            </a:p>
          </p:txBody>
        </p:sp>
      </p:grpSp>
    </p:spTree>
    <p:extLst>
      <p:ext uri="{BB962C8B-B14F-4D97-AF65-F5344CB8AC3E}">
        <p14:creationId xmlns:p14="http://schemas.microsoft.com/office/powerpoint/2010/main" val="122786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Acoustic Models: Capture the Time-Frequency Evolution</a:t>
            </a:r>
          </a:p>
        </p:txBody>
      </p:sp>
    </p:spTree>
    <p:extLst>
      <p:ext uri="{BB962C8B-B14F-4D97-AF65-F5344CB8AC3E}">
        <p14:creationId xmlns:p14="http://schemas.microsoft.com/office/powerpoint/2010/main" val="38819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9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breadth-first</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time synchronous</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supervision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word prediction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natural language</a:t>
            </a:r>
          </a:p>
        </p:txBody>
      </p:sp>
    </p:spTree>
    <p:extLst>
      <p:ext uri="{BB962C8B-B14F-4D97-AF65-F5344CB8AC3E}">
        <p14:creationId xmlns:p14="http://schemas.microsoft.com/office/powerpoint/2010/main" val="28235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Entity</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Relationship</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Relational Database</a:t>
            </a:r>
          </a:p>
        </p:txBody>
      </p:sp>
    </p:spTree>
    <p:extLst>
      <p:ext uri="{BB962C8B-B14F-4D97-AF65-F5344CB8AC3E}">
        <p14:creationId xmlns:p14="http://schemas.microsoft.com/office/powerpoint/2010/main" val="126983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Once the underlying data is analyzed and “marked up” with metadata that reveals content such as language and topic, search engines can match based on meaning. </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Such sites make use several human language technologies and allow you to search multiple types of media (e.g., audio tracks of broadcast news).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Content-Based Searching</a:t>
            </a:r>
          </a:p>
        </p:txBody>
      </p:sp>
    </p:spTree>
    <p:extLst>
      <p:ext uri="{BB962C8B-B14F-4D97-AF65-F5344CB8AC3E}">
        <p14:creationId xmlns:p14="http://schemas.microsoft.com/office/powerpoint/2010/main" val="174539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Applications Continually Find New Uses for the Technology</a:t>
            </a:r>
          </a:p>
        </p:txBody>
      </p:sp>
      <p:grpSp>
        <p:nvGrpSpPr>
          <p:cNvPr id="9" name="Group 8"/>
          <p:cNvGrpSpPr/>
          <p:nvPr/>
        </p:nvGrpSpPr>
        <p:grpSpPr>
          <a:xfrm>
            <a:off x="4564063" y="696462"/>
            <a:ext cx="4351337" cy="3170490"/>
            <a:chOff x="4564063" y="696462"/>
            <a:chExt cx="4351337" cy="3170490"/>
          </a:xfrm>
        </p:grpSpPr>
        <p:sp>
          <p:nvSpPr>
            <p:cNvPr id="114691" name="Text Box 3"/>
            <p:cNvSpPr txBox="1">
              <a:spLocks noChangeArrowheads="1"/>
            </p:cNvSpPr>
            <p:nvPr/>
          </p:nvSpPr>
          <p:spPr bwMode="auto">
            <a:xfrm>
              <a:off x="4564063" y="3312954"/>
              <a:ext cx="4351337" cy="553998"/>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translation of news broadcasts in multiple languages</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search using voice queries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Keyword search of audio and video</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speech translation in </a:t>
              </a:r>
              <a:r>
                <a:rPr lang="en-US" sz="1800" b="1" dirty="0">
                  <a:solidFill>
                    <a:srgbClr val="000000"/>
                  </a:solidFill>
                </a:rPr>
                <a:t>150</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languages</a:t>
              </a:r>
            </a:p>
          </p:txBody>
        </p:sp>
      </p:grpSp>
      <p:grpSp>
        <p:nvGrpSpPr>
          <p:cNvPr id="11" name="Group 10"/>
          <p:cNvGrpSpPr/>
          <p:nvPr/>
        </p:nvGrpSpPr>
        <p:grpSpPr>
          <a:xfrm>
            <a:off x="4886778" y="4224634"/>
            <a:ext cx="3712936" cy="2335955"/>
            <a:chOff x="4886778" y="3875315"/>
            <a:chExt cx="3712936" cy="2335954"/>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380272"/>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Monitoring of communications networks for military and homeland security applications</a:t>
              </a:r>
            </a:p>
          </p:txBody>
        </p:sp>
      </p:grpSp>
      <p:pic>
        <p:nvPicPr>
          <p:cNvPr id="5122" name="Picture 2">
            <a:extLst>
              <a:ext uri="{FF2B5EF4-FFF2-40B4-BE49-F238E27FC236}">
                <a16:creationId xmlns:a16="http://schemas.microsoft.com/office/drawing/2014/main" id="{43B8A77D-7829-0749-B19E-4021347CA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71" y="798942"/>
            <a:ext cx="957828" cy="1697417"/>
          </a:xfrm>
          <a:prstGeom prst="rect">
            <a:avLst/>
          </a:prstGeom>
          <a:ln w="12700">
            <a:solidFill>
              <a:schemeClr val="accent2"/>
            </a:solidFill>
          </a:ln>
          <a:effectLst>
            <a:outerShdw blurRad="292100" dist="139700" dir="2700000" algn="tl" rotWithShape="0">
              <a:schemeClr val="accent2">
                <a:alpha val="65000"/>
              </a:schemeClr>
            </a:outerShdw>
          </a:effectLst>
          <a:extLst>
            <a:ext uri="{909E8E84-426E-40DD-AFC4-6F175D3DCCD1}">
              <a14:hiddenFill xmlns:a14="http://schemas.microsoft.com/office/drawing/2010/main">
                <a:solidFill>
                  <a:srgbClr val="FFFFFF"/>
                </a:solidFill>
              </a14:hiddenFill>
            </a:ext>
          </a:extLst>
        </p:spPr>
      </p:pic>
      <p:pic>
        <p:nvPicPr>
          <p:cNvPr id="5124" name="Picture 4" descr="Google Home with Google Assistant in the Smart Hubs department at Lowes.com">
            <a:extLst>
              <a:ext uri="{FF2B5EF4-FFF2-40B4-BE49-F238E27FC236}">
                <a16:creationId xmlns:a16="http://schemas.microsoft.com/office/drawing/2014/main" id="{3C4C60A1-97A7-724D-81DC-7D774FC8E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247" y="1496669"/>
            <a:ext cx="1167624" cy="1167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4B0AF430-CB27-DB4F-BD6D-75351194F0DA}"/>
              </a:ext>
            </a:extLst>
          </p:cNvPr>
          <p:cNvSpPr txBox="1">
            <a:spLocks noChangeArrowheads="1"/>
          </p:cNvSpPr>
          <p:nvPr/>
        </p:nvSpPr>
        <p:spPr bwMode="auto">
          <a:xfrm>
            <a:off x="252885" y="2786628"/>
            <a:ext cx="4317527"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lang="en-US" sz="1800" b="1" dirty="0">
                <a:solidFill>
                  <a:srgbClr val="000000"/>
                </a:solidFill>
              </a:rPr>
              <a:t>Siri, Alexis, Google Home are excellent examples of how to leverage imperfect technology</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128" name="Picture 8" descr="Front Zoom. Amazon - Echo Dot (3rd Gen) - Smart Speaker with Alexa - Charcoal.">
            <a:extLst>
              <a:ext uri="{FF2B5EF4-FFF2-40B4-BE49-F238E27FC236}">
                <a16:creationId xmlns:a16="http://schemas.microsoft.com/office/drawing/2014/main" id="{1A56C94A-4DDB-BA45-AC29-A4397F477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758" y="901452"/>
            <a:ext cx="1363964" cy="80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Definition: A tool or process that allows an entity (i.e., business) arrive at an optimal or realistic decision based on existing data.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2"/>
              </a:rPr>
              <a:t>Wiki</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is building a highly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profitable business around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analytics derived from people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its search engine.</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Any time you access a web page,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 are leaving a footprint of</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yourself, particularly with respect</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what you like to look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has allows advertisers to tailor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their ads to your personal interests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by adapting web pages to your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habits.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Web sites such as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3"/>
              </a:rPr>
              <a:t>amazon.com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4"/>
              </a:rPr>
              <a:t>netflix.com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5"/>
              </a:rPr>
              <a:t>pandora.com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have taken this concept of personalization to the next level.</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extLst>
      <p:ext uri="{BB962C8B-B14F-4D97-AF65-F5344CB8AC3E}">
        <p14:creationId xmlns:p14="http://schemas.microsoft.com/office/powerpoint/2010/main" val="1598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marR="0" lvl="0" indent="-171450" algn="l" defTabSz="914400" rtl="0" eaLnBrk="1" fontAlgn="base" latinLnBrk="0" hangingPunct="1">
              <a:lnSpc>
                <a:spcPct val="100000"/>
              </a:lnSpc>
              <a:spcBef>
                <a:spcPct val="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Traditional Output:</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best word sequence</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time alignment of information</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Other Outputs: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word graphs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N-best sentences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confidence measures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metadata such as speaker identity, accent, and prosody</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Applications: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Information localization</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data mining</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emotional state</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stress, fatigue, deception</a:t>
            </a:r>
          </a:p>
        </p:txBody>
      </p:sp>
    </p:spTree>
    <p:extLst>
      <p:ext uri="{BB962C8B-B14F-4D97-AF65-F5344CB8AC3E}">
        <p14:creationId xmlns:p14="http://schemas.microsoft.com/office/powerpoint/2010/main" val="327312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DARPA Communicator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Extendable distributed processing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Frame-based dialog manager</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Open-source speech recognition</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Goal: combine the best of all research systems to assess</a:t>
              </a:r>
              <a:br>
                <a:rPr kumimoji="0" lang="en-US" sz="1800" b="1" i="0" u="none" strike="noStrike" kern="1200" cap="none" spc="0" normalizeH="0" baseline="0" noProof="0" dirty="0">
                  <a:ln>
                    <a:noFill/>
                  </a:ln>
                  <a:solidFill>
                    <a:srgbClr val="88002B"/>
                  </a:solidFill>
                  <a:effectLst/>
                  <a:uLnTx/>
                  <a:uFillTx/>
                  <a:latin typeface="Arial" charset="0"/>
                  <a:ea typeface="+mn-ea"/>
                  <a:cs typeface="+mn-cs"/>
                </a:rPr>
              </a:br>
              <a:r>
                <a:rPr kumimoji="0" lang="en-US" sz="1800" b="1" i="0" u="none" strike="noStrike" kern="1200" cap="none" spc="0" normalizeH="0" baseline="0" noProof="0" dirty="0">
                  <a:ln>
                    <a:noFill/>
                  </a:ln>
                  <a:solidFill>
                    <a:srgbClr val="88002B"/>
                  </a:solidFill>
                  <a:effectLst/>
                  <a:uLnTx/>
                  <a:uFillTx/>
                  <a:latin typeface="Arial" charset="0"/>
                  <a:ea typeface="+mn-ea"/>
                  <a:cs typeface="+mn-cs"/>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Dialog systems for involve speech recognition, speech synthesis, avatars, and even gesture and emotion recognition</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Avatars increasingly lifelike</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5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How do we get better?</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More data, more data, more data…</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YouTube is opening new possibilities</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Courtroom and governmental</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proceedings are providing significant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amounts of parallel text</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But this type of data is imperfect…</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learning algorithms are still very primitive</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441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25193</TotalTime>
  <Words>2468</Words>
  <Application>Microsoft Macintosh PowerPoint</Application>
  <PresentationFormat>Letter Paper (8.5x11 in)</PresentationFormat>
  <Paragraphs>245</Paragraphs>
  <Slides>28</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Times New Roman</vt:lpstr>
      <vt:lpstr>Wingdings</vt:lpstr>
      <vt:lpstr>lecture_title</vt:lpstr>
      <vt:lpstr>lecture_default</vt:lpstr>
      <vt:lpstr>ISIP Content Slide</vt:lpstr>
      <vt:lpstr>1_lecture_default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2216</cp:revision>
  <dcterms:created xsi:type="dcterms:W3CDTF">2002-09-12T17:13:32Z</dcterms:created>
  <dcterms:modified xsi:type="dcterms:W3CDTF">2021-04-21T13:56:15Z</dcterms:modified>
</cp:coreProperties>
</file>