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</p:sldMasterIdLst>
  <p:notesMasterIdLst>
    <p:notesMasterId r:id="rId50"/>
  </p:notesMasterIdLst>
  <p:handoutMasterIdLst>
    <p:handoutMasterId r:id="rId51"/>
  </p:handoutMasterIdLst>
  <p:sldIdLst>
    <p:sldId id="356" r:id="rId4"/>
    <p:sldId id="507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543" r:id="rId39"/>
    <p:sldId id="544" r:id="rId40"/>
    <p:sldId id="545" r:id="rId41"/>
    <p:sldId id="546" r:id="rId42"/>
    <p:sldId id="547" r:id="rId43"/>
    <p:sldId id="548" r:id="rId44"/>
    <p:sldId id="549" r:id="rId45"/>
    <p:sldId id="550" r:id="rId46"/>
    <p:sldId id="551" r:id="rId47"/>
    <p:sldId id="552" r:id="rId48"/>
    <p:sldId id="506" r:id="rId4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392" y="176"/>
      </p:cViewPr>
      <p:guideLst>
        <p:guide orient="horz" pos="381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5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5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4/5/21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4/5/21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651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www.stat.berkeley.edu/~bickel/Test_BickelLi.pdf" TargetMode="External"/><Relationship Id="rId7" Type="http://schemas.openxmlformats.org/officeDocument/2006/relationships/image" Target="../media/image4.tiff"/><Relationship Id="rId2" Type="http://schemas.openxmlformats.org/officeDocument/2006/relationships/hyperlink" Target="http://www.coral-lab.org/~oates/classes/2006/Machine%20Learning/web/RLProblem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5" Type="http://schemas.openxmlformats.org/officeDocument/2006/relationships/hyperlink" Target="http://stat.columbia.edu/~porbanz/papers/porbanz_BNP_draft.pdf" TargetMode="External"/><Relationship Id="rId4" Type="http://schemas.openxmlformats.org/officeDocument/2006/relationships/hyperlink" Target="http://www.stats.ox.ac.uk/~teh/research/npbayes/OrbTeh2010a.pdf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1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9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7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8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33: 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terative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Solutions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Convex Optimization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Regularizers</a:t>
            </a:r>
            <a:br>
              <a:rPr lang="en-US" sz="1800" b="1">
                <a:solidFill>
                  <a:schemeClr val="tx2"/>
                </a:solidFill>
                <a:latin typeface="+mn-lt"/>
              </a:rPr>
            </a:br>
            <a:r>
              <a:rPr lang="en-US" sz="1800" b="1">
                <a:solidFill>
                  <a:schemeClr val="tx2"/>
                </a:solidFill>
                <a:latin typeface="+mn-lt"/>
              </a:rPr>
              <a:t>P-Norms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rgbClr val="004000"/>
                </a:solidFill>
                <a:hlinkClick r:id="rId2" invalidUrl="http://www.coral-lab.org/~oates/classes/2006/Machine Learning/web/RLProblem.ppt"/>
              </a:rPr>
              <a:t>Quora: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BB: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4"/>
              </a:rPr>
              <a:t>Teh: Bayesian Nonparametric Models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5"/>
              </a:rPr>
              <a:t>Orbanz: Nonparametric Models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3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7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the same sign, as the predicted gets larger there update gets smaller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calculated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31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3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4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5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06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Tw Cen MT"/>
              </a:rPr>
              <a:t>Note: for gradient descent, we always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79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We’re calculating this on the </a:t>
            </a:r>
            <a:r>
              <a:rPr lang="en-US" b="1" dirty="0">
                <a:solidFill>
                  <a:srgbClr val="0000FF"/>
                </a:solidFill>
                <a:latin typeface="Tw Cen MT"/>
              </a:rPr>
              <a:t>training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 still need to be careful about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overfitting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The min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w,b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3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7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Should we allow all possible weights?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Any preferences?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Generally, we don’t want huge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weights are large, a small change in a feature can result in a large change in the prediction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Also gives too much weight to any one feature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51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1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2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5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6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451 – Fall 2013</a:t>
            </a:r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Squared weights penalizes large values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9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0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 </a:t>
            </a:r>
            <a:br>
              <a:rPr lang="en-US" dirty="0">
                <a:solidFill>
                  <a:prstClr val="black"/>
                </a:solidFill>
                <a:latin typeface="Tw Cen MT"/>
              </a:rPr>
            </a:br>
            <a:r>
              <a:rPr lang="en-US" dirty="0">
                <a:solidFill>
                  <a:prstClr val="black"/>
                </a:solidFill>
                <a:latin typeface="Tw Cen MT"/>
              </a:rPr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9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Smaller values of p (p &lt; 2) encourage sparser vectors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80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81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For example, if w</a:t>
            </a:r>
            <a:r>
              <a:rPr lang="en-US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all p-norms penalize larger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&lt; 2 tends to create sparse (i.e. lots of 0 weights)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03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04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05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1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2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One definition: The line segment between any two points on the function is </a:t>
            </a:r>
            <a:r>
              <a:rPr lang="en-US" i="1" dirty="0">
                <a:solidFill>
                  <a:srgbClr val="0000FF"/>
                </a:solidFill>
                <a:latin typeface="Tw Cen MT"/>
              </a:rPr>
              <a:t>above 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the function</a:t>
            </a:r>
            <a:endParaRPr lang="en-US" i="1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9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of the function at some point between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at some point on the </a:t>
            </a:r>
            <a:r>
              <a:rPr lang="en-US" b="1" dirty="0">
                <a:solidFill>
                  <a:prstClr val="black"/>
                </a:solidFill>
                <a:latin typeface="Tw Cen MT"/>
              </a:rPr>
              <a:t>line segment 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between 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9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w Cen MT"/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0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63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64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65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66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67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68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69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So: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07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08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convex as long as both loss and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1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2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3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5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w Cen MT"/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1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2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3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3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3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4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3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4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5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51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52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9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3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55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56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57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58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31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5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6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7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5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FF"/>
                </a:solidFill>
                <a:latin typeface="Tw Cen MT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1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2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3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1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2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3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w Cen MT"/>
              </a:rPr>
              <a:t>squared error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4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Complex cost functions are difficult to optimize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Regularization allows us to achieve optimal designs</a:t>
            </a:r>
          </a:p>
        </p:txBody>
      </p:sp>
    </p:spTree>
    <p:extLst>
      <p:ext uri="{BB962C8B-B14F-4D97-AF65-F5344CB8AC3E}">
        <p14:creationId xmlns:p14="http://schemas.microsoft.com/office/powerpoint/2010/main" val="83726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8000"/>
                </a:solidFill>
                <a:latin typeface="Tw Cen MT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7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59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60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61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62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5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7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8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9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0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7646</TotalTime>
  <Words>1565</Words>
  <Application>Microsoft Macintosh PowerPoint</Application>
  <PresentationFormat>Letter Paper (8.5x11 in)</PresentationFormat>
  <Paragraphs>285</Paragraphs>
  <Slides>46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Times New Roman</vt:lpstr>
      <vt:lpstr>Tw Cen MT</vt:lpstr>
      <vt:lpstr>Wingdings</vt:lpstr>
      <vt:lpstr>Wingdings 2</vt:lpstr>
      <vt:lpstr>isip_default</vt:lpstr>
      <vt:lpstr>1_lecture_title</vt:lpstr>
      <vt:lpstr>Median</vt:lpstr>
      <vt:lpstr>Equation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458</cp:revision>
  <dcterms:created xsi:type="dcterms:W3CDTF">2002-09-12T17:13:32Z</dcterms:created>
  <dcterms:modified xsi:type="dcterms:W3CDTF">2021-04-05T13:01:19Z</dcterms:modified>
</cp:coreProperties>
</file>