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356" r:id="rId4"/>
    <p:sldId id="423" r:id="rId5"/>
    <p:sldId id="420" r:id="rId6"/>
    <p:sldId id="422" r:id="rId7"/>
    <p:sldId id="424" r:id="rId8"/>
    <p:sldId id="425" r:id="rId9"/>
    <p:sldId id="426" r:id="rId10"/>
    <p:sldId id="427" r:id="rId11"/>
    <p:sldId id="428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429" r:id="rId2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192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1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6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93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63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299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4/2/21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6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6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4/2/21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038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cs.toronto.edu/~hinton/nntu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dsia.ch/NNcourse/" TargetMode="External"/><Relationship Id="rId5" Type="http://schemas.openxmlformats.org/officeDocument/2006/relationships/hyperlink" Target="http://www.autonlab.org/tutorials/neural.html" TargetMode="External"/><Relationship Id="rId4" Type="http://schemas.openxmlformats.org/officeDocument/2006/relationships/hyperlink" Target="http://www.rii.ricoh.com/~stork/DHSch6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Backpropagation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790" y="1543988"/>
            <a:ext cx="1933732" cy="235037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1406" y="3207479"/>
            <a:ext cx="2762421" cy="210356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Backpropagation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Posteriors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Kernels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DHS: Chapter 6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AM: Neural Network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NSFC: Introduction to NNs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7"/>
              </a:rPr>
              <a:t>GH: Short Courses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1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5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6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7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8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89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3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37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1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2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3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4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5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9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3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57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r>
              <a:rPr lang="en-US" b="1" dirty="0">
                <a:solidFill>
                  <a:schemeClr val="accent2"/>
                </a:solidFill>
              </a:rPr>
              <a:t>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1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2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05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06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a </a:t>
            </a: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 neural network.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basic computational structure.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how to train this network using </a:t>
            </a:r>
            <a:r>
              <a:rPr lang="en-US" sz="1800" b="1" dirty="0" err="1">
                <a:solidFill>
                  <a:schemeClr val="bg1"/>
                </a:solidFill>
              </a:rPr>
              <a:t>backpropagation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stopping criterion.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problems associated with learning, notably </a:t>
            </a:r>
            <a:r>
              <a:rPr lang="en-US" sz="1800" b="1" dirty="0" err="1">
                <a:solidFill>
                  <a:schemeClr val="bg1"/>
                </a:solidFill>
              </a:rPr>
              <a:t>overfitting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we didn’t discuss:</a:t>
            </a:r>
          </a:p>
          <a:p>
            <a:pPr marL="344488" indent="-1793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Many, many forms of neural networks. Three historically important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types of networks to consider: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Basis functions: 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Boltzmann machines: a type of simulated annealing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stochastic recurrent neural network.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Recurrent networks: used extensively in time series analysis.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Posterior estimation: in the limit of infinite data the outputs approximate a true a posteriori probability in the least squares sense.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Alternative training strategies and learning rules.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65817"/>
              </p:ext>
            </p:extLst>
          </p:nvPr>
        </p:nvGraphicFramePr>
        <p:xfrm>
          <a:off x="2756584" y="3505818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3" name="Equation" r:id="rId3" imgW="1523880" imgH="609480" progId="Equation.DSMT4">
                  <p:embed/>
                </p:oleObj>
              </mc:Choice>
              <mc:Fallback>
                <p:oleObj name="Equation" r:id="rId3" imgW="1523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584" y="3505818"/>
                        <a:ext cx="1524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</a:t>
            </a: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Operation</a:t>
            </a: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227013" y="589937"/>
            <a:ext cx="848836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1800" b="1" dirty="0"/>
              <a:t>For </a:t>
            </a:r>
            <a:r>
              <a:rPr lang="en-US" sz="1800" dirty="0"/>
              <a:t>c</a:t>
            </a:r>
            <a:r>
              <a:rPr lang="en-US" sz="1800" b="1" dirty="0"/>
              <a:t> output units:</a:t>
            </a:r>
          </a:p>
          <a:p>
            <a:pPr marL="165100" indent="-165100">
              <a:spcBef>
                <a:spcPts val="7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Hidden units enable us to express more complicated nonlinear functions and thus extend the classification.</a:t>
            </a:r>
          </a:p>
          <a:p>
            <a:pPr marL="165100" indent="-165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The activation function does not have to be a sign function, it is often required to be continuous and differentiable.</a:t>
            </a:r>
          </a:p>
          <a:p>
            <a:pPr marL="165100" indent="-165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We can allow the activation in the output layer to be different from the activation function in the hidden layer or have different activation for each individual unit.</a:t>
            </a:r>
          </a:p>
          <a:p>
            <a:pPr marL="165100" indent="-165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We assume for now that all activation functions to be identical.</a:t>
            </a:r>
          </a:p>
          <a:p>
            <a:pPr marL="165100" indent="-1651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every decision be implemented by a three-layer network?</a:t>
            </a:r>
          </a:p>
          <a:p>
            <a:pPr marL="165100" indent="-1651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Yes (due to A. </a:t>
            </a:r>
            <a:r>
              <a:rPr lang="en-US" sz="1800" b="1" dirty="0" err="1">
                <a:solidFill>
                  <a:schemeClr val="bg1"/>
                </a:solidFill>
              </a:rPr>
              <a:t>Kolmogorov</a:t>
            </a:r>
            <a:r>
              <a:rPr lang="en-US" sz="1800" b="1" dirty="0">
                <a:solidFill>
                  <a:schemeClr val="bg1"/>
                </a:solidFill>
              </a:rPr>
              <a:t>): “Any continuous function from input to output can be implemented in a three-layer net, given sufficient number of hidden units </a:t>
            </a:r>
            <a:r>
              <a:rPr lang="en-US" sz="1800" i="1" dirty="0" err="1">
                <a:solidFill>
                  <a:schemeClr val="bg1"/>
                </a:solidFill>
              </a:rPr>
              <a:t>n</a:t>
            </a:r>
            <a:r>
              <a:rPr lang="en-US" sz="1800" i="1" baseline="-25000" dirty="0" err="1">
                <a:solidFill>
                  <a:schemeClr val="bg1"/>
                </a:solidFill>
              </a:rPr>
              <a:t>H</a:t>
            </a:r>
            <a:r>
              <a:rPr lang="en-US" sz="1800" b="1" i="1" dirty="0">
                <a:solidFill>
                  <a:schemeClr val="bg1"/>
                </a:solidFill>
              </a:rPr>
              <a:t>,</a:t>
            </a:r>
            <a:r>
              <a:rPr lang="en-US" sz="1800" b="1" dirty="0">
                <a:solidFill>
                  <a:schemeClr val="bg1"/>
                </a:solidFill>
              </a:rPr>
              <a:t> proper nonlinearities, and weights.”</a:t>
            </a:r>
          </a:p>
          <a:p>
            <a:pPr marL="165100" indent="-165100">
              <a:lnSpc>
                <a:spcPct val="90000"/>
              </a:lnSpc>
              <a:spcBef>
                <a:spcPts val="72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	for properly chosen functions </a:t>
            </a:r>
            <a:r>
              <a:rPr lang="en-US" sz="1800" b="1" i="1" dirty="0" err="1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1800" b="1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1800" b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</a:t>
            </a:r>
            <a:r>
              <a:rPr lang="en-US" sz="1800" b="1" i="1" dirty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b="1" i="1" baseline="-25000" dirty="0" err="1">
                <a:solidFill>
                  <a:schemeClr val="bg1"/>
                </a:solidFill>
                <a:sym typeface="Symbol" pitchFamily="18" charset="2"/>
              </a:rPr>
              <a:t>ij</a:t>
            </a:r>
            <a:endParaRPr lang="en-US" sz="1800" b="1" i="1" baseline="-25000" dirty="0">
              <a:solidFill>
                <a:schemeClr val="bg1"/>
              </a:solidFill>
            </a:endParaRPr>
          </a:p>
          <a:p>
            <a:pPr marL="165100" indent="-16510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50850" y="971631"/>
          <a:ext cx="58689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7" name="Equation" r:id="rId4" imgW="5854680" imgH="647640" progId="Equation.3">
                  <p:embed/>
                </p:oleObj>
              </mc:Choice>
              <mc:Fallback>
                <p:oleObj name="Equation" r:id="rId4" imgW="58546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971631"/>
                        <a:ext cx="586898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50850" y="5566790"/>
          <a:ext cx="44545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8" name="Equation" r:id="rId6" imgW="4419360" imgH="596880" progId="Equation.DSMT4">
                  <p:embed/>
                </p:oleObj>
              </mc:Choice>
              <mc:Fallback>
                <p:oleObj name="Equation" r:id="rId6" imgW="44193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5566790"/>
                        <a:ext cx="44545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49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209423" y="652985"/>
            <a:ext cx="8728329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Any function from input to output can be implemented as a three-layer neural network.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These results are of greater theoretical interest than practical, since the construction of such a network requires the nonlinear functions and the weight values which are unknown!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Our goal now is to set the interconnection weights based on the training patterns and the desired outputs.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In a three-layer network, it is a straightforward matter to understand how the output, and thus the error, depend on the hidden-to-output layer weights.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 power of </a:t>
            </a:r>
            <a:r>
              <a:rPr lang="en-US" sz="1800" b="1" dirty="0" err="1"/>
              <a:t>backpropagation</a:t>
            </a:r>
            <a:r>
              <a:rPr lang="en-US" sz="1800" b="1" dirty="0"/>
              <a:t> is that it enables us to compute an effective error for each hidden unit, and thus derive a learning rule for the input-to-hidden weights, this is known as “t</a:t>
            </a:r>
            <a:r>
              <a:rPr lang="en-US" sz="1800" b="1" dirty="0">
                <a:solidFill>
                  <a:schemeClr val="bg1"/>
                </a:solidFill>
              </a:rPr>
              <a:t>he credit assignment problem.”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Networks have two modes of operation: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: </a:t>
            </a:r>
            <a:r>
              <a:rPr lang="en-US" sz="1800" b="1" dirty="0"/>
              <a:t>consists of presenting a pattern to the input units and passing (or feeding) the signals through the network in order to get outputs units.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Learning: S</a:t>
            </a:r>
            <a:r>
              <a:rPr lang="en-US" sz="1800" b="1" dirty="0"/>
              <a:t>upervised learning consists of presenting an input pattern and modifying the network parameters (weights) to reduce distances between the computed output and the desired output.</a:t>
            </a:r>
          </a:p>
        </p:txBody>
      </p:sp>
    </p:spTree>
    <p:extLst>
      <p:ext uri="{BB962C8B-B14F-4D97-AF65-F5344CB8AC3E}">
        <p14:creationId xmlns:p14="http://schemas.microsoft.com/office/powerpoint/2010/main" val="324028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Let </a:t>
            </a:r>
            <a:r>
              <a:rPr lang="en-US" sz="1800" dirty="0" err="1"/>
              <a:t>t</a:t>
            </a:r>
            <a:r>
              <a:rPr lang="en-US" sz="1800" baseline="-25000" dirty="0" err="1"/>
              <a:t>k</a:t>
            </a:r>
            <a:r>
              <a:rPr lang="en-US" sz="1800" b="1" dirty="0"/>
              <a:t> be the </a:t>
            </a:r>
            <a:r>
              <a:rPr lang="en-US" sz="1800" dirty="0"/>
              <a:t>k-</a:t>
            </a:r>
            <a:r>
              <a:rPr lang="en-US" sz="1800" dirty="0" err="1"/>
              <a:t>th</a:t>
            </a:r>
            <a:r>
              <a:rPr lang="en-US" sz="1800" b="1" dirty="0"/>
              <a:t> target (or desired) output and </a:t>
            </a:r>
            <a:r>
              <a:rPr lang="en-US" sz="1800" dirty="0" err="1"/>
              <a:t>z</a:t>
            </a:r>
            <a:r>
              <a:rPr lang="en-US" sz="1800" baseline="-25000" dirty="0" err="1"/>
              <a:t>k</a:t>
            </a:r>
            <a:r>
              <a:rPr lang="en-US" sz="1800" b="1" dirty="0"/>
              <a:t> be the </a:t>
            </a:r>
            <a:r>
              <a:rPr lang="en-US" sz="1800" dirty="0"/>
              <a:t>k-</a:t>
            </a:r>
            <a:r>
              <a:rPr lang="en-US" sz="1800" dirty="0" err="1"/>
              <a:t>th</a:t>
            </a:r>
            <a:r>
              <a:rPr lang="en-US" sz="1800" b="1" dirty="0"/>
              <a:t> computed output with </a:t>
            </a:r>
            <a:r>
              <a:rPr lang="en-US" sz="1800" dirty="0"/>
              <a:t>k = 1, …, c </a:t>
            </a:r>
            <a:r>
              <a:rPr lang="en-US" sz="1800" b="1" dirty="0"/>
              <a:t>and w represents all the weights of the network.</a:t>
            </a:r>
          </a:p>
          <a:p>
            <a:pPr marL="165100" lvl="1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Training error:</a:t>
            </a:r>
          </a:p>
          <a:p>
            <a:pPr marL="165100" lvl="1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The </a:t>
            </a:r>
            <a:r>
              <a:rPr lang="en-US" sz="1800" b="1" dirty="0" err="1"/>
              <a:t>backpropagation</a:t>
            </a:r>
            <a:r>
              <a:rPr lang="en-US" sz="1800" b="1" dirty="0"/>
              <a:t> learning rule is based on gradient descent:</a:t>
            </a:r>
          </a:p>
          <a:p>
            <a:pPr marL="344488" lvl="1" indent="-179388">
              <a:lnSpc>
                <a:spcPct val="15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/>
              <a:t>The weights are initialized with pseudo-random values and are changed in a direction that will reduce the error:</a:t>
            </a:r>
          </a:p>
          <a:p>
            <a:pPr marL="344488" lvl="1" indent="-179388">
              <a:spcAft>
                <a:spcPts val="1200"/>
              </a:spcAft>
            </a:pPr>
            <a:r>
              <a:rPr lang="en-US" sz="1800" b="1" dirty="0"/>
              <a:t>	</a:t>
            </a:r>
            <a:r>
              <a:rPr lang="en-US" sz="1800" b="1" dirty="0">
                <a:solidFill>
                  <a:schemeClr val="bg1"/>
                </a:solidFill>
              </a:rPr>
              <a:t>where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</a:t>
            </a:r>
            <a:r>
              <a:rPr lang="en-US" sz="1800" b="1" i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is the learning rate which indicates the relative size of the change in weights.</a:t>
            </a:r>
          </a:p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The weight are updated using: 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(m +1) = </a:t>
            </a:r>
            <a:r>
              <a:rPr lang="en-US" sz="1800" b="1" dirty="0">
                <a:solidFill>
                  <a:schemeClr val="bg1"/>
                </a:solidFill>
              </a:rPr>
              <a:t>w </a:t>
            </a:r>
            <a:r>
              <a:rPr lang="en-US" sz="1800" dirty="0">
                <a:solidFill>
                  <a:schemeClr val="bg1"/>
                </a:solidFill>
              </a:rPr>
              <a:t>(m) +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(m).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Error on the hidden–to-output weights:</a:t>
            </a:r>
          </a:p>
          <a:p>
            <a:pPr marL="165100" lvl="1" indent="-165100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	where the sensitivity of unit </a:t>
            </a:r>
            <a:r>
              <a:rPr lang="en-US" sz="1800" dirty="0">
                <a:solidFill>
                  <a:schemeClr val="bg1"/>
                </a:solidFill>
              </a:rPr>
              <a:t>k </a:t>
            </a:r>
            <a:r>
              <a:rPr lang="en-US" sz="1800" b="1" dirty="0">
                <a:solidFill>
                  <a:schemeClr val="bg1"/>
                </a:solidFill>
              </a:rPr>
              <a:t>is defined as:</a:t>
            </a:r>
          </a:p>
          <a:p>
            <a:pPr marL="165100" lvl="1" indent="-1651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	and describes how the overall error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changes with the activation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of the unit’s net:</a:t>
            </a:r>
          </a:p>
          <a:p>
            <a:pPr lvl="2">
              <a:spcAft>
                <a:spcPts val="1200"/>
              </a:spcAft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                          </a:t>
            </a:r>
          </a:p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122853" y="1352082"/>
          <a:ext cx="30432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1" name="Equation" r:id="rId3" imgW="3022560" imgH="571320" progId="Equation.3">
                  <p:embed/>
                </p:oleObj>
              </mc:Choice>
              <mc:Fallback>
                <p:oleObj name="Equation" r:id="rId3" imgW="30225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853" y="1352082"/>
                        <a:ext cx="304323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633548" y="2771723"/>
          <a:ext cx="11795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2" name="Equation" r:id="rId5" imgW="1180800" imgH="558720" progId="Equation.3">
                  <p:embed/>
                </p:oleObj>
              </mc:Choice>
              <mc:Fallback>
                <p:oleObj name="Equation" r:id="rId5" imgW="1180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548" y="2771723"/>
                        <a:ext cx="1179513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738478" y="4517740"/>
          <a:ext cx="29527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3" name="Equation" r:id="rId7" imgW="2933640" imgH="634680" progId="Equation.3">
                  <p:embed/>
                </p:oleObj>
              </mc:Choice>
              <mc:Fallback>
                <p:oleObj name="Equation" r:id="rId7" imgW="2933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478" y="4517740"/>
                        <a:ext cx="295275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223527" y="5118674"/>
          <a:ext cx="11588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4" name="Equation" r:id="rId9" imgW="1168200" imgH="609480" progId="Equation.3">
                  <p:embed/>
                </p:oleObj>
              </mc:Choice>
              <mc:Fallback>
                <p:oleObj name="Equation" r:id="rId9" imgW="1168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527" y="5118674"/>
                        <a:ext cx="1158875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944001" y="6006996"/>
          <a:ext cx="42116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5" name="Equation" r:id="rId11" imgW="4228920" imgH="609480" progId="Equation.DSMT4">
                  <p:embed/>
                </p:oleObj>
              </mc:Choice>
              <mc:Fallback>
                <p:oleObj name="Equation" r:id="rId11" imgW="42289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001" y="6006996"/>
                        <a:ext cx="4211637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63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 (Cont.)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Since </a:t>
            </a:r>
            <a:r>
              <a:rPr lang="en-US" sz="1800" dirty="0" err="1">
                <a:solidFill>
                  <a:schemeClr val="bg1"/>
                </a:solidFill>
              </a:rPr>
              <a:t>net</a:t>
            </a:r>
            <a:r>
              <a:rPr lang="en-US" sz="1800" baseline="-25000" dirty="0" err="1">
                <a:solidFill>
                  <a:schemeClr val="bg1"/>
                </a:solidFill>
              </a:rPr>
              <a:t>k</a:t>
            </a:r>
            <a:r>
              <a:rPr lang="en-US" sz="1800" b="1" baseline="-250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= 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="1" baseline="-25000" dirty="0" err="1">
                <a:solidFill>
                  <a:schemeClr val="bg1"/>
                </a:solidFill>
              </a:rPr>
              <a:t>k</a:t>
            </a:r>
            <a:r>
              <a:rPr lang="en-US" sz="1800" b="1" baseline="30000" dirty="0" err="1">
                <a:solidFill>
                  <a:schemeClr val="bg1"/>
                </a:solidFill>
              </a:rPr>
              <a:t>t</a:t>
            </a:r>
            <a:r>
              <a:rPr lang="en-US" sz="1800" b="1" dirty="0" err="1">
                <a:solidFill>
                  <a:schemeClr val="bg1"/>
                </a:solidFill>
              </a:rPr>
              <a:t>.y</a:t>
            </a:r>
            <a:r>
              <a:rPr lang="en-US" sz="1800" b="1" dirty="0">
                <a:solidFill>
                  <a:schemeClr val="bg1"/>
                </a:solidFill>
              </a:rPr>
              <a:t>:</a:t>
            </a:r>
          </a:p>
          <a:p>
            <a:pPr marL="165100" lvl="1" indent="-165100">
              <a:spcBef>
                <a:spcPts val="360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Therefore, the weight update (or learning rule) for the hidden-to-output weights is: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Δw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kj</a:t>
            </a:r>
            <a:r>
              <a:rPr lang="en-US" sz="18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ηδ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18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η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 –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z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) f’ (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net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endParaRPr lang="en-US" sz="1800" i="1" dirty="0">
              <a:solidFill>
                <a:schemeClr val="bg1"/>
              </a:solidFill>
              <a:sym typeface="Symbol" pitchFamily="18" charset="2"/>
            </a:endParaRPr>
          </a:p>
          <a:p>
            <a:pPr marL="165100" lvl="1" indent="-165100" algn="ctr">
              <a:buFont typeface="Arial" pitchFamily="34" charset="0"/>
              <a:buChar char="•"/>
            </a:pPr>
            <a:endParaRPr lang="en-US" sz="1800" b="1" i="1" dirty="0">
              <a:solidFill>
                <a:schemeClr val="bg1"/>
              </a:solidFill>
              <a:sym typeface="Symbol" pitchFamily="18" charset="2"/>
            </a:endParaRPr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error on the input-to-hidden units is:</a:t>
            </a:r>
          </a:p>
          <a:p>
            <a:pPr marL="165100" lvl="1" indent="-165100">
              <a:spcBef>
                <a:spcPts val="3600"/>
              </a:spcBef>
              <a:buFont typeface="Arial" pitchFamily="34" charset="0"/>
              <a:buChar char="•"/>
            </a:pPr>
            <a:r>
              <a:rPr lang="en-US" sz="1800" b="1" dirty="0"/>
              <a:t>The first term is given by:</a:t>
            </a:r>
          </a:p>
          <a:p>
            <a:pPr marL="165100" lvl="1" indent="-165100">
              <a:spcBef>
                <a:spcPts val="8400"/>
              </a:spcBef>
              <a:buFont typeface="Arial" pitchFamily="34" charset="0"/>
              <a:buChar char="•"/>
            </a:pPr>
            <a:r>
              <a:rPr lang="en-US" sz="1800" b="1" dirty="0"/>
              <a:t>We define the sensitivity for a hidden unit:</a:t>
            </a:r>
          </a:p>
          <a:p>
            <a:pPr marL="165100" lvl="1" indent="-165100">
              <a:spcBef>
                <a:spcPts val="1800"/>
              </a:spcBef>
            </a:pPr>
            <a:r>
              <a:rPr lang="en-US" sz="1800" b="1" dirty="0"/>
              <a:t>	which demonstrates that </a:t>
            </a:r>
            <a:r>
              <a:rPr lang="en-US" sz="1800" b="1" dirty="0">
                <a:solidFill>
                  <a:schemeClr val="bg1"/>
                </a:solidFill>
              </a:rPr>
              <a:t>“the sensitivity at a hidden unit is simply the sum of the individual sensitivities at the output units weighted by the hidden-to-output weights </a:t>
            </a:r>
            <a:r>
              <a:rPr lang="en-US" sz="1800" dirty="0" err="1">
                <a:solidFill>
                  <a:schemeClr val="bg1"/>
                </a:solidFill>
              </a:rPr>
              <a:t>w</a:t>
            </a:r>
            <a:r>
              <a:rPr lang="en-US" sz="1800" baseline="-25000" dirty="0" err="1">
                <a:solidFill>
                  <a:schemeClr val="bg1"/>
                </a:solidFill>
              </a:rPr>
              <a:t>kj</a:t>
            </a:r>
            <a:r>
              <a:rPr lang="en-US" sz="1800" b="1" dirty="0">
                <a:solidFill>
                  <a:schemeClr val="bg1"/>
                </a:solidFill>
              </a:rPr>
              <a:t>; all </a:t>
            </a:r>
            <a:r>
              <a:rPr lang="en-US" sz="1800" b="1" dirty="0" err="1">
                <a:solidFill>
                  <a:schemeClr val="bg1"/>
                </a:solidFill>
              </a:rPr>
              <a:t>multipled</a:t>
            </a:r>
            <a:r>
              <a:rPr lang="en-US" sz="1800" b="1" dirty="0">
                <a:solidFill>
                  <a:schemeClr val="bg1"/>
                </a:solidFill>
              </a:rPr>
              <a:t> by </a:t>
            </a:r>
            <a:r>
              <a:rPr lang="en-US" sz="1800" dirty="0">
                <a:solidFill>
                  <a:schemeClr val="bg1"/>
                </a:solidFill>
              </a:rPr>
              <a:t>f’(</a:t>
            </a:r>
            <a:r>
              <a:rPr lang="en-US" sz="1800" dirty="0" err="1">
                <a:solidFill>
                  <a:schemeClr val="bg1"/>
                </a:solidFill>
              </a:rPr>
              <a:t>net</a:t>
            </a:r>
            <a:r>
              <a:rPr lang="en-US" sz="1800" baseline="-25000" dirty="0" err="1">
                <a:solidFill>
                  <a:schemeClr val="bg1"/>
                </a:solidFill>
              </a:rPr>
              <a:t>j</a:t>
            </a:r>
            <a:r>
              <a:rPr lang="en-US" sz="1800" dirty="0">
                <a:solidFill>
                  <a:schemeClr val="bg1"/>
                </a:solidFill>
              </a:rPr>
              <a:t>).</a:t>
            </a:r>
            <a:r>
              <a:rPr lang="en-US" sz="1800" b="1" i="1" dirty="0">
                <a:solidFill>
                  <a:schemeClr val="bg1"/>
                </a:solidFill>
              </a:rPr>
              <a:t>”</a:t>
            </a:r>
          </a:p>
          <a:p>
            <a:pPr marL="165100" lvl="1" indent="-1651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1800" b="1" dirty="0"/>
              <a:t>The learning rule for the</a:t>
            </a:r>
            <a:br>
              <a:rPr lang="en-US" sz="1800" b="1" dirty="0"/>
            </a:br>
            <a:r>
              <a:rPr lang="en-US" sz="1800" b="1" dirty="0"/>
              <a:t>input-to-hidden weights is:</a:t>
            </a:r>
          </a:p>
          <a:p>
            <a:pPr marL="165100" lvl="1" indent="-165100">
              <a:spcBef>
                <a:spcPts val="3600"/>
              </a:spcBef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390854" y="601481"/>
          <a:ext cx="9969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5" name="Equation" r:id="rId3" imgW="1002960" imgH="634680" progId="Equation.3">
                  <p:embed/>
                </p:oleObj>
              </mc:Choice>
              <mc:Fallback>
                <p:oleObj name="Equation" r:id="rId3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854" y="601481"/>
                        <a:ext cx="9969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4863346" y="2039703"/>
          <a:ext cx="22463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6" name="Equation" r:id="rId5" imgW="2222280" imgH="672840" progId="Equation.3">
                  <p:embed/>
                </p:oleObj>
              </mc:Choice>
              <mc:Fallback>
                <p:oleObj name="Equation" r:id="rId5" imgW="22222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346" y="2039703"/>
                        <a:ext cx="2246312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3182910" y="2794000"/>
          <a:ext cx="525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7" name="Equation" r:id="rId7" imgW="5257800" imgH="1358640" progId="Equation.3">
                  <p:embed/>
                </p:oleObj>
              </mc:Choice>
              <mc:Fallback>
                <p:oleObj name="Equation" r:id="rId7" imgW="52578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10" y="2794000"/>
                        <a:ext cx="525621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5033676" y="4154333"/>
          <a:ext cx="1971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8" name="Equation" r:id="rId9" imgW="1981080" imgH="571320" progId="Equation.3">
                  <p:embed/>
                </p:oleObj>
              </mc:Choice>
              <mc:Fallback>
                <p:oleObj name="Equation" r:id="rId9" imgW="1981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676" y="4154333"/>
                        <a:ext cx="19716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3488571" y="5979853"/>
          <a:ext cx="3619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9" name="Equation" r:id="rId11" imgW="3225600" imgH="634680" progId="Equation.DSMT4">
                  <p:embed/>
                </p:oleObj>
              </mc:Choice>
              <mc:Fallback>
                <p:oleObj name="Equation" r:id="rId11" imgW="3225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571" y="5979853"/>
                        <a:ext cx="3619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8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Stochastic Back Propagation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kern="0" dirty="0"/>
              <a:t>Starting with a pseudo-random weight configuration, the stochastic </a:t>
            </a:r>
            <a:r>
              <a:rPr lang="en-US" sz="1800" b="1" kern="0" dirty="0" err="1"/>
              <a:t>backpropagation</a:t>
            </a:r>
            <a:r>
              <a:rPr lang="en-US" sz="1800" b="1" kern="0" dirty="0"/>
              <a:t> algorithm can be written as: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9685" y="1680954"/>
            <a:ext cx="8349522" cy="2578309"/>
          </a:xfrm>
          <a:prstGeom prst="rect">
            <a:avLst/>
          </a:prstGeom>
        </p:spPr>
        <p:txBody>
          <a:bodyPr lIns="0" tIns="0" rIns="0" bIns="0"/>
          <a:lstStyle/>
          <a:p>
            <a:pPr marL="165100" marR="0" lvl="1" indent="-1651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Begin</a:t>
            </a:r>
          </a:p>
          <a:p>
            <a:pPr marL="344488" marR="0" lvl="1" indent="-179388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initialize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H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;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 criterion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θ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0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do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m + 1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m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randomly chosen pattern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ηδ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;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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y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endParaRPr kumimoji="0" lang="en-US" sz="1800" i="0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Symbol" pitchFamily="18" charset="2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until ||J(w)|| &lt; </a:t>
            </a:r>
          </a:p>
          <a:p>
            <a:pPr marL="344488" marR="0" lvl="1" indent="-1793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return w</a:t>
            </a:r>
          </a:p>
          <a:p>
            <a:pPr marL="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491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Stopping Criterion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2788170"/>
          </a:xfrm>
          <a:prstGeom prst="rect">
            <a:avLst/>
          </a:prstGeom>
        </p:spPr>
        <p:txBody>
          <a:bodyPr lIns="0" tIns="0" rIns="0" bIns="0"/>
          <a:lstStyle/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One example of a stopping algorithm is to terminate the algorithm when the change in the criterion function </a:t>
            </a:r>
            <a:r>
              <a:rPr lang="en-US" sz="1800" dirty="0"/>
              <a:t>J(w)</a:t>
            </a:r>
            <a:r>
              <a:rPr lang="en-US" sz="1800" b="1" dirty="0"/>
              <a:t> is smaller than some preset value </a:t>
            </a:r>
            <a:r>
              <a:rPr lang="en-US" sz="1800" b="1" dirty="0" err="1">
                <a:sym typeface="Symbol" pitchFamily="18" charset="2"/>
              </a:rPr>
              <a:t>θ</a:t>
            </a:r>
            <a:r>
              <a:rPr lang="en-US" sz="1800" b="1" dirty="0">
                <a:sym typeface="Symbol" pitchFamily="18" charset="2"/>
              </a:rPr>
              <a:t>.</a:t>
            </a:r>
          </a:p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There are other stopping criteria that lead to better performance than this one. Most gradient descent approaches can be applied.</a:t>
            </a:r>
          </a:p>
          <a:p>
            <a:pPr marL="165100" lvl="2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So far, we have considered the error on a single pattern, but we want to consider an error defined over the entirety of patterns in the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The total training error is the sum over the errors of</a:t>
            </a:r>
            <a:br>
              <a:rPr lang="en-US" sz="1800" b="1" dirty="0"/>
            </a:br>
            <a:r>
              <a:rPr lang="en-US" sz="1800" b="1" dirty="0"/>
              <a:t>n individual patterns: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A weight update may reduce the error on the single pattern being presented but can increase the error on the full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However, given a large number of such individual updates, the total error decreases.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61080" y="3228403"/>
          <a:ext cx="1060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9" name="Equation" r:id="rId3" imgW="1066680" imgH="596880" progId="Equation.DSMT4">
                  <p:embed/>
                </p:oleObj>
              </mc:Choice>
              <mc:Fallback>
                <p:oleObj name="Equation" r:id="rId3" imgW="1066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80" y="3228403"/>
                        <a:ext cx="1060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5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Before training starts, the error on the training set is high; through the learning process, the error becomes smaller.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error per pattern depends on the amount of training data and the expressive power (such as the number of weights) in the network.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average error on an independent test set is always higher than on the training set, and it can decrease as well as increase.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A validation set is used in order to decide</a:t>
            </a:r>
            <a:br>
              <a:rPr lang="en-US" sz="1800" b="1" dirty="0"/>
            </a:br>
            <a:r>
              <a:rPr lang="en-US" sz="1800" b="1" dirty="0"/>
              <a:t>when to stop training; we do not want to</a:t>
            </a:r>
            <a:br>
              <a:rPr lang="en-US" sz="1800" b="1" dirty="0"/>
            </a:br>
            <a:r>
              <a:rPr lang="en-US" sz="1800" b="1" dirty="0" err="1"/>
              <a:t>overfit</a:t>
            </a:r>
            <a:r>
              <a:rPr lang="en-US" sz="1800" b="1" dirty="0"/>
              <a:t> the network and decrease the </a:t>
            </a:r>
            <a:br>
              <a:rPr lang="en-US" sz="1800" b="1" dirty="0"/>
            </a:br>
            <a:r>
              <a:rPr lang="en-US" sz="1800" b="1" dirty="0"/>
              <a:t>power of the classifier generalization.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7257</TotalTime>
  <Words>1739</Words>
  <Application>Microsoft Macintosh PowerPoint</Application>
  <PresentationFormat>Letter Paper (8.5x11 in)</PresentationFormat>
  <Paragraphs>168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Times New Roman</vt:lpstr>
      <vt:lpstr>Tw Cen MT</vt:lpstr>
      <vt:lpstr>Wingdings</vt:lpstr>
      <vt:lpstr>Wingdings 2</vt:lpstr>
      <vt:lpstr>1_isip_default</vt:lpstr>
      <vt:lpstr>1_lecture_title</vt:lpstr>
      <vt:lpstr>Median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419</cp:revision>
  <dcterms:created xsi:type="dcterms:W3CDTF">2002-09-12T17:13:32Z</dcterms:created>
  <dcterms:modified xsi:type="dcterms:W3CDTF">2021-04-02T12:20:46Z</dcterms:modified>
</cp:coreProperties>
</file>