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5"/>
  </p:notesMasterIdLst>
  <p:handoutMasterIdLst>
    <p:handoutMasterId r:id="rId16"/>
  </p:handoutMasterIdLst>
  <p:sldIdLst>
    <p:sldId id="356" r:id="rId3"/>
    <p:sldId id="550" r:id="rId4"/>
    <p:sldId id="551" r:id="rId5"/>
    <p:sldId id="552" r:id="rId6"/>
    <p:sldId id="553" r:id="rId7"/>
    <p:sldId id="554" r:id="rId8"/>
    <p:sldId id="555" r:id="rId9"/>
    <p:sldId id="556" r:id="rId10"/>
    <p:sldId id="557" r:id="rId11"/>
    <p:sldId id="558" r:id="rId12"/>
    <p:sldId id="559" r:id="rId13"/>
    <p:sldId id="560"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144" userDrawn="1">
          <p15:clr>
            <a:srgbClr val="A4A3A4"/>
          </p15:clr>
        </p15:guide>
        <p15:guide id="3" pos="1512" userDrawn="1">
          <p15:clr>
            <a:srgbClr val="A4A3A4"/>
          </p15:clr>
        </p15:guide>
        <p15:guide id="4" pos="2880" userDrawn="1">
          <p15:clr>
            <a:srgbClr val="A4A3A4"/>
          </p15:clr>
        </p15:guide>
        <p15:guide id="5" pos="4248" userDrawn="1">
          <p15:clr>
            <a:srgbClr val="A4A3A4"/>
          </p15:clr>
        </p15:guide>
        <p15:guide id="6"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95" autoAdjust="0"/>
    <p:restoredTop sz="95102" autoAdjust="0"/>
  </p:normalViewPr>
  <p:slideViewPr>
    <p:cSldViewPr snapToGrid="0">
      <p:cViewPr varScale="1">
        <p:scale>
          <a:sx n="117" d="100"/>
          <a:sy n="117" d="100"/>
        </p:scale>
        <p:origin x="1168" y="176"/>
      </p:cViewPr>
      <p:guideLst>
        <p:guide orient="horz" pos="146"/>
        <p:guide pos="144"/>
        <p:guide pos="1512"/>
        <p:guide pos="2880"/>
        <p:guide pos="4248"/>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ece.msstate.edu/research/isip/publications/courses/ece_8463/lectures/current/lecture_43/lecture_43_03_00.pdf" TargetMode="External"/><Relationship Id="rId7" Type="http://schemas.openxmlformats.org/officeDocument/2006/relationships/image" Target="../media/image3.png"/><Relationship Id="rId2" Type="http://schemas.openxmlformats.org/officeDocument/2006/relationships/hyperlink" Target="http://ieeexplore.ieee.org/xpls/abs_all.jsp?tp=&amp;arnumber=115546&amp;isnumber=3385"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4" Type="http://schemas.openxmlformats.org/officeDocument/2006/relationships/hyperlink" Target="https://www.isip.piconepress.com/courses/msstate/ece_8463/lectures/current/lecture_43/lecture_43_03_00.pdf"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3.png"/><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ts val="1200"/>
              </a:spcBef>
              <a:spcAft>
                <a:spcPts val="60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p>
          <a:p>
            <a:pPr marL="173038" marR="0" lvl="0" defTabSz="914400" rtl="0" eaLnBrk="1" fontAlgn="auto" latinLnBrk="0" hangingPunct="1">
              <a:spcBef>
                <a:spcPts val="0"/>
              </a:spcBef>
              <a:spcAft>
                <a:spcPts val="0"/>
              </a:spcAft>
              <a:buClrTx/>
              <a:buSzTx/>
              <a:defRPr/>
            </a:pPr>
            <a:br>
              <a:rPr lang="en-US" sz="1800" b="1" dirty="0">
                <a:solidFill>
                  <a:schemeClr val="tx2"/>
                </a:solidFill>
                <a:latin typeface="+mn-lt"/>
              </a:rPr>
            </a:br>
            <a:r>
              <a:rPr lang="en-US" sz="1800" b="1" dirty="0">
                <a:solidFill>
                  <a:schemeClr val="tx2"/>
                </a:solidFill>
                <a:latin typeface="+mn-lt"/>
              </a:rPr>
              <a:t>Applications</a:t>
            </a:r>
            <a:br>
              <a:rPr lang="en-US" sz="1800" b="1" dirty="0">
                <a:solidFill>
                  <a:schemeClr val="tx2"/>
                </a:solidFill>
                <a:latin typeface="+mn-lt"/>
              </a:rPr>
            </a:br>
            <a:r>
              <a:rPr lang="en-US" sz="1800" b="1" dirty="0">
                <a:solidFill>
                  <a:schemeClr val="tx2"/>
                </a:solidFill>
                <a:latin typeface="+mn-lt"/>
              </a:rPr>
              <a:t>Confidence Measures</a:t>
            </a:r>
            <a:br>
              <a:rPr lang="en-US" sz="1800" b="1" dirty="0">
                <a:solidFill>
                  <a:schemeClr val="tx2"/>
                </a:solidFill>
                <a:latin typeface="+mn-lt"/>
              </a:rPr>
            </a:br>
            <a:r>
              <a:rPr lang="en-US" sz="1800" b="1" dirty="0">
                <a:solidFill>
                  <a:schemeClr val="tx2"/>
                </a:solidFill>
                <a:latin typeface="+mn-lt"/>
              </a:rPr>
              <a:t>Word Posteriors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lang="en-US" b="1" dirty="0">
                <a:solidFill>
                  <a:schemeClr val="accent1"/>
                </a:solidFill>
                <a:latin typeface="+mn-lt"/>
              </a:rPr>
              <a:t>Resources:</a:t>
            </a:r>
          </a:p>
          <a:p>
            <a:pPr marL="173038" fontAlgn="auto">
              <a:spcBef>
                <a:spcPts val="0"/>
              </a:spcBef>
              <a:spcAft>
                <a:spcPts val="0"/>
              </a:spcAft>
              <a:defRPr/>
            </a:pPr>
            <a:r>
              <a:rPr lang="en-US" sz="1800" b="1" dirty="0">
                <a:solidFill>
                  <a:schemeClr val="tx2"/>
                </a:solidFill>
                <a:latin typeface="+mn-lt"/>
                <a:hlinkClick r:id="rId2">
                  <a:extLst>
                    <a:ext uri="{A12FA001-AC4F-418D-AE19-62706E023703}">
                      <ahyp:hlinkClr xmlns:ahyp="http://schemas.microsoft.com/office/drawing/2018/hyperlinkcolor" val="tx"/>
                    </a:ext>
                  </a:extLst>
                </a:hlinkClick>
              </a:rPr>
              <a:t>NIST: Z-Statistics</a:t>
            </a:r>
            <a:br>
              <a:rPr lang="en-US" sz="1800" b="1" dirty="0">
                <a:solidFill>
                  <a:schemeClr val="tx2"/>
                </a:solidFill>
                <a:latin typeface="+mn-lt"/>
              </a:rPr>
            </a:br>
            <a:r>
              <a:rPr lang="en-US" sz="1800" b="1" dirty="0">
                <a:solidFill>
                  <a:schemeClr val="tx2"/>
                </a:solidFill>
                <a:latin typeface="+mn-lt"/>
                <a:hlinkClick r:id="rId3">
                  <a:extLst>
                    <a:ext uri="{A12FA001-AC4F-418D-AE19-62706E023703}">
                      <ahyp:hlinkClr xmlns:ahyp="http://schemas.microsoft.com/office/drawing/2018/hyperlinkcolor" val="tx"/>
                    </a:ext>
                  </a:extLst>
                </a:hlinkClick>
              </a:rPr>
              <a:t>ISIP: </a:t>
            </a:r>
            <a:r>
              <a:rPr lang="en-US" sz="1800" b="1" dirty="0">
                <a:solidFill>
                  <a:schemeClr val="tx2"/>
                </a:solidFill>
                <a:latin typeface="+mn-lt"/>
                <a:hlinkClick r:id="rId4">
                  <a:extLst>
                    <a:ext uri="{A12FA001-AC4F-418D-AE19-62706E023703}">
                      <ahyp:hlinkClr xmlns:ahyp="http://schemas.microsoft.com/office/drawing/2018/hyperlinkcolor" val="tx"/>
                    </a:ext>
                  </a:extLst>
                </a:hlinkClick>
              </a:rPr>
              <a:t>Experimental</a:t>
            </a:r>
            <a:r>
              <a:rPr lang="en-US" sz="1800" b="1" dirty="0">
                <a:solidFill>
                  <a:schemeClr val="tx2"/>
                </a:solidFill>
                <a:latin typeface="+mn-lt"/>
                <a:hlinkClick r:id="rId3">
                  <a:extLst>
                    <a:ext uri="{A12FA001-AC4F-418D-AE19-62706E023703}">
                      <ahyp:hlinkClr xmlns:ahyp="http://schemas.microsoft.com/office/drawing/2018/hyperlinkcolor" val="tx"/>
                    </a:ext>
                  </a:extLst>
                </a:hlinkClick>
              </a:rPr>
              <a:t> Design</a:t>
            </a:r>
            <a:endParaRPr lang="en-US" sz="1800" b="1" dirty="0">
              <a:solidFill>
                <a:schemeClr val="tx2"/>
              </a:solidFill>
              <a:latin typeface="+mn-lt"/>
            </a:endParaRPr>
          </a:p>
          <a:p>
            <a:pPr marL="173038" fontAlgn="auto">
              <a:spcBef>
                <a:spcPts val="0"/>
              </a:spcBef>
              <a:spcAft>
                <a:spcPts val="0"/>
              </a:spcAft>
              <a:defRPr/>
            </a:pPr>
            <a:r>
              <a:rPr lang="en-US" sz="1800" b="1" dirty="0">
                <a:solidFill>
                  <a:schemeClr val="tx2"/>
                </a:solidFill>
                <a:hlinkClick r:id="rId5">
                  <a:extLst>
                    <a:ext uri="{A12FA001-AC4F-418D-AE19-62706E023703}">
                      <ahyp:hlinkClr xmlns:ahyp="http://schemas.microsoft.com/office/drawing/2018/hyperlinkcolor" val="tx"/>
                    </a:ext>
                  </a:extLst>
                </a:hlinkClick>
              </a:rPr>
              <a:t>F.W.: Word Posteriors</a:t>
            </a:r>
            <a:br>
              <a:rPr lang="en-US" sz="1800" b="1" dirty="0">
                <a:solidFill>
                  <a:schemeClr val="tx2"/>
                </a:solidFill>
              </a:rPr>
            </a:br>
            <a:endParaRPr lang="en-US" sz="1800" b="1" dirty="0">
              <a:solidFill>
                <a:schemeClr val="tx2"/>
              </a:solidFill>
              <a:latin typeface="+mn-lt"/>
            </a:endParaRPr>
          </a:p>
        </p:txBody>
      </p:sp>
      <p:sp>
        <p:nvSpPr>
          <p:cNvPr id="9"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30: Sample Size Calculations</a:t>
            </a:r>
            <a:endParaRPr lang="en-US" b="1" dirty="0">
              <a:solidFill>
                <a:schemeClr val="accent2"/>
              </a:solidFill>
            </a:endParaRPr>
          </a:p>
        </p:txBody>
      </p:sp>
      <p:pic>
        <p:nvPicPr>
          <p:cNvPr id="10" name="Picture 9"/>
          <p:cNvPicPr>
            <a:picLocks noChangeAspect="1" noChangeArrowheads="1"/>
          </p:cNvPicPr>
          <p:nvPr/>
        </p:nvPicPr>
        <p:blipFill>
          <a:blip r:embed="rId6"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7"/>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8"/>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There are many approximations to the exact computation of a word posteriors:</a:t>
            </a: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More practical and successful approximations are:</a:t>
            </a: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Other techniques to approximate the posterior have been tried (neural networks, support vector machines, etc.) and have not been as successful.</a:t>
            </a:r>
            <a:endParaRPr lang="en-US" sz="1800" b="1" kern="0" dirty="0"/>
          </a:p>
        </p:txBody>
      </p:sp>
    </p:spTree>
    <p:extLst>
      <p:ext uri="{BB962C8B-B14F-4D97-AF65-F5344CB8AC3E}">
        <p14:creationId xmlns:p14="http://schemas.microsoft.com/office/powerpoint/2010/main" val="3778980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187531" y="0"/>
            <a:ext cx="8686800" cy="484632"/>
          </a:xfrm>
          <a:prstGeom prst="rect">
            <a:avLst/>
          </a:prstGeom>
          <a:noFill/>
          <a:ln w="9525">
            <a:noFill/>
            <a:miter lim="800000"/>
            <a:headEnd/>
            <a:tailEnd/>
          </a:ln>
        </p:spPr>
        <p:txBody>
          <a:bodyPr lIns="0" tIns="0" rIns="0" bIns="0" anchor="ctr" anchorCtr="0">
            <a:no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228599" y="622665"/>
            <a:ext cx="8686801" cy="1892826"/>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Reviewed </a:t>
            </a:r>
            <a:r>
              <a:rPr lang="en-US" altLang="en-US" sz="1800" b="1"/>
              <a:t>statistical significance.</a:t>
            </a:r>
            <a:endParaRPr lang="en-US" altLang="en-US" sz="1800" b="1" dirty="0"/>
          </a:p>
          <a:p>
            <a:pPr marL="165100" indent="-165100">
              <a:spcAft>
                <a:spcPts val="600"/>
              </a:spcAft>
              <a:buFont typeface="Arial" pitchFamily="34" charset="0"/>
              <a:buChar char="•"/>
            </a:pPr>
            <a:r>
              <a:rPr lang="en-US" altLang="en-US" sz="1800" b="1" dirty="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a:t>Discussed the need for confidence measures in pattern recognition systems.</a:t>
            </a:r>
          </a:p>
          <a:p>
            <a:pPr marL="165100" indent="-165100">
              <a:spcAft>
                <a:spcPts val="600"/>
              </a:spcAft>
              <a:buFont typeface="Arial" pitchFamily="34" charset="0"/>
              <a:buChar char="•"/>
            </a:pPr>
            <a:r>
              <a:rPr lang="en-US" altLang="en-US" sz="1800" b="1" dirty="0"/>
              <a:t>Introduced the concept of an event, or word, posterior and discussed how this can be estimated in practical applications such as a speech recognition.</a:t>
            </a:r>
          </a:p>
        </p:txBody>
      </p:sp>
    </p:spTree>
    <p:extLst>
      <p:ext uri="{BB962C8B-B14F-4D97-AF65-F5344CB8AC3E}">
        <p14:creationId xmlns:p14="http://schemas.microsoft.com/office/powerpoint/2010/main" val="8214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14597"/>
            <a:ext cx="8682038"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We address the question: to what extent could this experimental result be attributed to chance? Are these differences real?</a:t>
            </a: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Statistical Significance (Review)</a:t>
            </a:r>
            <a:endParaRPr lang="en-US" b="1" baseline="30000" dirty="0">
              <a:solidFill>
                <a:schemeClr val="accent2"/>
              </a:solidFill>
            </a:endParaRPr>
          </a:p>
        </p:txBody>
      </p:sp>
      <p:pic>
        <p:nvPicPr>
          <p:cNvPr id="269316" name="Picture 4">
            <a:extLst>
              <a:ext uri="{FF2B5EF4-FFF2-40B4-BE49-F238E27FC236}">
                <a16:creationId xmlns:a16="http://schemas.microsoft.com/office/drawing/2014/main" id="{07CD723D-8C92-E84C-A2D5-2E7E08BC29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69" t="8995" r="7275" b="7143"/>
          <a:stretch/>
        </p:blipFill>
        <p:spPr bwMode="auto">
          <a:xfrm>
            <a:off x="426866" y="2139487"/>
            <a:ext cx="8285505" cy="410391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678E9723-A097-B84E-AB36-A888AE39C597}"/>
              </a:ext>
            </a:extLst>
          </p:cNvPr>
          <p:cNvCxnSpPr>
            <a:cxnSpLocks/>
          </p:cNvCxnSpPr>
          <p:nvPr/>
        </p:nvCxnSpPr>
        <p:spPr>
          <a:xfrm flipH="1" flipV="1">
            <a:off x="4397829" y="1824856"/>
            <a:ext cx="1" cy="4296816"/>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DC21F45-2972-E943-A490-730575B8CDBC}"/>
              </a:ext>
            </a:extLst>
          </p:cNvPr>
          <p:cNvSpPr txBox="1"/>
          <p:nvPr/>
        </p:nvSpPr>
        <p:spPr>
          <a:xfrm>
            <a:off x="1789965" y="1792259"/>
            <a:ext cx="3635829" cy="369332"/>
          </a:xfrm>
          <a:prstGeom prst="rect">
            <a:avLst/>
          </a:prstGeom>
          <a:noFill/>
        </p:spPr>
        <p:txBody>
          <a:bodyPr wrap="square" rtlCol="0">
            <a:spAutoFit/>
          </a:bodyPr>
          <a:lstStyle/>
          <a:p>
            <a:r>
              <a:rPr lang="en-US" sz="1800" b="1" dirty="0"/>
              <a:t>True Value (Unknown)</a:t>
            </a:r>
          </a:p>
        </p:txBody>
      </p:sp>
      <p:cxnSp>
        <p:nvCxnSpPr>
          <p:cNvPr id="10" name="Straight Connector 9">
            <a:extLst>
              <a:ext uri="{FF2B5EF4-FFF2-40B4-BE49-F238E27FC236}">
                <a16:creationId xmlns:a16="http://schemas.microsoft.com/office/drawing/2014/main" id="{274AA86A-566B-3342-A581-DF799230FA9C}"/>
              </a:ext>
            </a:extLst>
          </p:cNvPr>
          <p:cNvCxnSpPr>
            <a:cxnSpLocks/>
          </p:cNvCxnSpPr>
          <p:nvPr/>
        </p:nvCxnSpPr>
        <p:spPr>
          <a:xfrm flipH="1" flipV="1">
            <a:off x="6106887" y="1824856"/>
            <a:ext cx="1" cy="4340667"/>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BEEA529-ABE1-9D4D-B06A-239FA1057BDE}"/>
              </a:ext>
            </a:extLst>
          </p:cNvPr>
          <p:cNvSpPr txBox="1"/>
          <p:nvPr/>
        </p:nvSpPr>
        <p:spPr>
          <a:xfrm>
            <a:off x="6104506" y="1770155"/>
            <a:ext cx="3635829" cy="369332"/>
          </a:xfrm>
          <a:prstGeom prst="rect">
            <a:avLst/>
          </a:prstGeom>
          <a:noFill/>
        </p:spPr>
        <p:txBody>
          <a:bodyPr wrap="square" rtlCol="0">
            <a:spAutoFit/>
          </a:bodyPr>
          <a:lstStyle/>
          <a:p>
            <a:r>
              <a:rPr lang="en-US" sz="1800" b="1" dirty="0"/>
              <a:t>Experimental Result</a:t>
            </a:r>
          </a:p>
        </p:txBody>
      </p:sp>
      <p:cxnSp>
        <p:nvCxnSpPr>
          <p:cNvPr id="8" name="Straight Connector 7">
            <a:extLst>
              <a:ext uri="{FF2B5EF4-FFF2-40B4-BE49-F238E27FC236}">
                <a16:creationId xmlns:a16="http://schemas.microsoft.com/office/drawing/2014/main" id="{C92A84C2-E86A-4E46-989B-90BD1AD42A6C}"/>
              </a:ext>
            </a:extLst>
          </p:cNvPr>
          <p:cNvCxnSpPr/>
          <p:nvPr/>
        </p:nvCxnSpPr>
        <p:spPr>
          <a:xfrm>
            <a:off x="4395448" y="1999028"/>
            <a:ext cx="1709058" cy="0"/>
          </a:xfrm>
          <a:prstGeom prst="line">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083E859-0F6F-3645-930C-44CD2A98D280}"/>
              </a:ext>
            </a:extLst>
          </p:cNvPr>
          <p:cNvCxnSpPr>
            <a:cxnSpLocks/>
          </p:cNvCxnSpPr>
          <p:nvPr/>
        </p:nvCxnSpPr>
        <p:spPr>
          <a:xfrm flipH="1" flipV="1">
            <a:off x="4930874" y="2390285"/>
            <a:ext cx="2" cy="377523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04F42B6-0E75-0A4B-9261-A3A15458BD77}"/>
              </a:ext>
            </a:extLst>
          </p:cNvPr>
          <p:cNvCxnSpPr>
            <a:cxnSpLocks/>
          </p:cNvCxnSpPr>
          <p:nvPr/>
        </p:nvCxnSpPr>
        <p:spPr>
          <a:xfrm flipV="1">
            <a:off x="4930874" y="2385193"/>
            <a:ext cx="1173632" cy="5092"/>
          </a:xfrm>
          <a:prstGeom prst="line">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FEFC670-3754-794A-9843-6D14E0F62B3E}"/>
              </a:ext>
            </a:extLst>
          </p:cNvPr>
          <p:cNvSpPr txBox="1"/>
          <p:nvPr/>
        </p:nvSpPr>
        <p:spPr>
          <a:xfrm>
            <a:off x="6379283" y="2279945"/>
            <a:ext cx="3635829" cy="369332"/>
          </a:xfrm>
          <a:prstGeom prst="rect">
            <a:avLst/>
          </a:prstGeom>
          <a:noFill/>
        </p:spPr>
        <p:txBody>
          <a:bodyPr wrap="square" rtlCol="0">
            <a:spAutoFit/>
          </a:bodyPr>
          <a:lstStyle/>
          <a:p>
            <a:r>
              <a:rPr lang="en-US" sz="1800" b="1" dirty="0"/>
              <a:t>Which is better?</a:t>
            </a:r>
          </a:p>
        </p:txBody>
      </p:sp>
    </p:spTree>
    <p:extLst>
      <p:ext uri="{BB962C8B-B14F-4D97-AF65-F5344CB8AC3E}">
        <p14:creationId xmlns:p14="http://schemas.microsoft.com/office/powerpoint/2010/main" val="85483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a population with unknown mean and known variance, a confidence interval for the population mean, based on a simple random sample (SRS) of size </a:t>
            </a:r>
            <a:r>
              <a:rPr lang="en-US" sz="1800" b="1" i="1" dirty="0"/>
              <a:t>n</a:t>
            </a:r>
            <a:r>
              <a:rPr lang="en-US" sz="1800" b="1" dirty="0"/>
              <a:t>, is                    . (Note: This interval is only exact when the population distribution is normal. For large samples from other population distributions, the interval is approximately correct by the </a:t>
            </a:r>
            <a:r>
              <a:rPr lang="en-US" sz="1800" b="1" dirty="0">
                <a:solidFill>
                  <a:schemeClr val="accent1"/>
                </a:solidFill>
              </a:rPr>
              <a:t>Central Limit Theorem</a:t>
            </a:r>
            <a:r>
              <a:rPr lang="en-US" sz="1800" b="1" dirty="0"/>
              <a:t>.) </a:t>
            </a:r>
          </a:p>
          <a:p>
            <a:pPr marL="165100" indent="-165100">
              <a:spcAft>
                <a:spcPts val="600"/>
              </a:spcAft>
              <a:buFont typeface="Arial" pitchFamily="34" charset="0"/>
              <a:buChar char="•"/>
            </a:pPr>
            <a:r>
              <a:rPr lang="en-US" sz="1800" b="1" dirty="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a:t>As the level of confidence increases, the size of the corresponding interval will decrease. Suppose the student was interested in a 90% confidence interval for the boiling temperature. In this case, </a:t>
            </a:r>
            <a:r>
              <a:rPr lang="en-US" sz="1800" i="1" dirty="0"/>
              <a:t>C</a:t>
            </a:r>
            <a:r>
              <a:rPr lang="en-US" sz="1800" b="1" dirty="0"/>
              <a:t> = 0.90, and (1-</a:t>
            </a:r>
            <a:r>
              <a:rPr lang="en-US" sz="1800" i="1" dirty="0"/>
              <a:t> C</a:t>
            </a:r>
            <a:r>
              <a:rPr lang="en-US" sz="1800" b="1" dirty="0"/>
              <a:t>)/2 = 0.05. The critical value z</a:t>
            </a:r>
            <a:r>
              <a:rPr lang="en-US" sz="1800" b="1" baseline="30000" dirty="0"/>
              <a:t>*</a:t>
            </a:r>
            <a:r>
              <a:rPr lang="en-US" sz="1800" b="1" dirty="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a:t>An increase in sample size will decrease the length of the confidence interval without reducing the level of confidence. This is because the standard deviation decreases as </a:t>
            </a:r>
            <a:r>
              <a:rPr lang="en-US" sz="1800" i="1" dirty="0"/>
              <a:t>n</a:t>
            </a:r>
            <a:r>
              <a:rPr lang="en-US" sz="1800" b="1" dirty="0"/>
              <a:t> increases. </a:t>
            </a:r>
          </a:p>
          <a:p>
            <a:pPr marL="165100" indent="-165100">
              <a:spcAft>
                <a:spcPts val="600"/>
              </a:spcAft>
              <a:buFont typeface="Arial" pitchFamily="34" charset="0"/>
              <a:buChar char="•"/>
            </a:pPr>
            <a:r>
              <a:rPr lang="en-US" sz="1800" b="1" dirty="0"/>
              <a:t>The </a:t>
            </a:r>
            <a:r>
              <a:rPr lang="en-US" sz="1800" b="1" dirty="0">
                <a:solidFill>
                  <a:schemeClr val="accent1"/>
                </a:solidFill>
              </a:rPr>
              <a:t>margin of error m </a:t>
            </a:r>
            <a:r>
              <a:rPr lang="en-US" sz="1800" b="1" dirty="0"/>
              <a:t>of a confidence interval is defined to be the value added or subtracted from the sample mean which determines the length of the interval: </a:t>
            </a:r>
            <a:r>
              <a:rPr lang="en-US" sz="1800" i="1" dirty="0"/>
              <a:t>m = z</a:t>
            </a:r>
            <a:r>
              <a:rPr lang="en-US" sz="1800" i="1" baseline="30000" dirty="0"/>
              <a:t>*</a:t>
            </a:r>
            <a:r>
              <a:rPr lang="en-US" sz="1800" b="1" dirty="0"/>
              <a:t>.</a:t>
            </a:r>
            <a:endParaRPr lang="en-US" sz="1800"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defPPr>
              <a:defRPr lang="en-US"/>
            </a:defPPr>
            <a:lvl1pPr>
              <a:spcBef>
                <a:spcPct val="50000"/>
              </a:spcBef>
              <a:defRPr b="1">
                <a:solidFill>
                  <a:schemeClr val="accent2"/>
                </a:solidFill>
              </a:defRPr>
            </a:lvl1pPr>
          </a:lstStyle>
          <a:p>
            <a:r>
              <a:rPr lang="en-US" dirty="0"/>
              <a:t>Unknown Mean and Known Variance</a:t>
            </a: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210"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When the standard deviation is not known, it is replaced by the estimated standard deviation </a:t>
            </a:r>
            <a:r>
              <a:rPr lang="en-US" sz="1800" i="1" dirty="0"/>
              <a:t>s</a:t>
            </a:r>
            <a:r>
              <a:rPr lang="en-US" sz="1800" b="1" dirty="0"/>
              <a:t>, also known as the </a:t>
            </a:r>
            <a:r>
              <a:rPr lang="en-US" sz="1800" b="1" i="1" dirty="0"/>
              <a:t>standard error</a:t>
            </a:r>
            <a:r>
              <a:rPr lang="en-US" sz="1800" b="1" dirty="0"/>
              <a:t>.</a:t>
            </a:r>
          </a:p>
          <a:p>
            <a:pPr marL="165100" indent="-165100">
              <a:spcAft>
                <a:spcPts val="600"/>
              </a:spcAft>
              <a:buFont typeface="Arial" pitchFamily="34" charset="0"/>
              <a:buChar char="•"/>
            </a:pPr>
            <a:r>
              <a:rPr lang="en-US" sz="1800" b="1" dirty="0"/>
              <a:t>Since the standard error is an estimate for the true value of the standard deviation, the distribution of the sample mean is no longer normal with mean, </a:t>
            </a:r>
            <a:r>
              <a:rPr lang="en-US" sz="1800" i="1" dirty="0"/>
              <a:t>µ</a:t>
            </a:r>
            <a:r>
              <a:rPr lang="en-US" sz="1800" b="1" dirty="0"/>
              <a:t>, and standard deviation           . </a:t>
            </a:r>
          </a:p>
          <a:p>
            <a:pPr marL="165100" indent="-165100">
              <a:spcAft>
                <a:spcPts val="600"/>
              </a:spcAft>
              <a:buFont typeface="Arial" pitchFamily="34" charset="0"/>
              <a:buChar char="•"/>
            </a:pPr>
            <a:r>
              <a:rPr lang="en-US" sz="1800" b="1" dirty="0"/>
              <a:t>The sample mean follows the </a:t>
            </a:r>
            <a:r>
              <a:rPr lang="en-US" sz="1800" b="1" dirty="0">
                <a:solidFill>
                  <a:schemeClr val="accent1"/>
                </a:solidFill>
              </a:rPr>
              <a:t>t distribution </a:t>
            </a:r>
            <a:r>
              <a:rPr lang="en-US" sz="1800" b="1" dirty="0"/>
              <a:t>with mean, </a:t>
            </a:r>
            <a:r>
              <a:rPr lang="en-US" sz="1800" i="1" dirty="0"/>
              <a:t>µ</a:t>
            </a:r>
            <a:r>
              <a:rPr lang="en-US" sz="1800" b="1" dirty="0"/>
              <a:t>, and </a:t>
            </a:r>
            <a:r>
              <a:rPr lang="en-US" sz="1800" b="1" dirty="0" err="1"/>
              <a:t>stdev</a:t>
            </a:r>
            <a:r>
              <a:rPr lang="en-US" sz="1800" b="1" dirty="0"/>
              <a:t>           . </a:t>
            </a:r>
          </a:p>
          <a:p>
            <a:pPr marL="165100" indent="-165100">
              <a:spcAft>
                <a:spcPts val="600"/>
              </a:spcAft>
              <a:buFont typeface="Arial" pitchFamily="34" charset="0"/>
              <a:buChar char="•"/>
            </a:pPr>
            <a:r>
              <a:rPr lang="en-US" sz="1800" b="1" dirty="0"/>
              <a:t>The </a:t>
            </a:r>
            <a:r>
              <a:rPr lang="en-US" sz="1800" i="1" dirty="0"/>
              <a:t>t</a:t>
            </a:r>
            <a:r>
              <a:rPr lang="en-US" sz="1800" b="1" dirty="0"/>
              <a:t> distribution is also described by its </a:t>
            </a:r>
            <a:r>
              <a:rPr lang="en-US" sz="1800" b="1" dirty="0">
                <a:solidFill>
                  <a:schemeClr val="accent1"/>
                </a:solidFill>
              </a:rPr>
              <a:t>degrees of freedom</a:t>
            </a:r>
            <a:r>
              <a:rPr lang="en-US" sz="1800" b="1" dirty="0"/>
              <a:t>. For a sample of size </a:t>
            </a:r>
            <a:r>
              <a:rPr lang="en-US" sz="1800" i="1" dirty="0"/>
              <a:t>n</a:t>
            </a:r>
            <a:r>
              <a:rPr lang="en-US" sz="1800" b="1" dirty="0"/>
              <a:t>, the </a:t>
            </a:r>
            <a:r>
              <a:rPr lang="en-US" sz="1800" i="1" dirty="0"/>
              <a:t>t</a:t>
            </a:r>
            <a:r>
              <a:rPr lang="en-US" sz="1800" b="1" dirty="0"/>
              <a:t> distribution will have </a:t>
            </a:r>
            <a:r>
              <a:rPr lang="en-US" sz="1800" i="1" dirty="0"/>
              <a:t>n-1</a:t>
            </a:r>
            <a:r>
              <a:rPr lang="en-US" sz="1800" b="1" dirty="0"/>
              <a:t> degrees of freedom. The notation for a </a:t>
            </a:r>
            <a:r>
              <a:rPr lang="en-US" sz="1800" i="1" dirty="0"/>
              <a:t>t</a:t>
            </a:r>
            <a:r>
              <a:rPr lang="en-US" sz="1800" b="1" dirty="0"/>
              <a:t> distribution with </a:t>
            </a:r>
            <a:r>
              <a:rPr lang="en-US" sz="1800" i="1" dirty="0"/>
              <a:t>k</a:t>
            </a:r>
            <a:r>
              <a:rPr lang="en-US" sz="1800" b="1" dirty="0"/>
              <a:t> degrees of freedom is </a:t>
            </a:r>
            <a:r>
              <a:rPr lang="en-US" sz="1800" i="1" dirty="0"/>
              <a:t>t(k)</a:t>
            </a:r>
            <a:r>
              <a:rPr lang="en-US" sz="1800" b="1" dirty="0"/>
              <a:t>. </a:t>
            </a:r>
          </a:p>
          <a:p>
            <a:pPr marL="165100" indent="-165100">
              <a:spcAft>
                <a:spcPts val="600"/>
              </a:spcAft>
              <a:buFont typeface="Arial" pitchFamily="34" charset="0"/>
              <a:buChar char="•"/>
            </a:pPr>
            <a:r>
              <a:rPr lang="en-US" sz="1800" b="1" dirty="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a:t>As the sample size </a:t>
            </a:r>
            <a:r>
              <a:rPr lang="en-US" sz="1800" i="1" dirty="0"/>
              <a:t>n</a:t>
            </a:r>
            <a:r>
              <a:rPr lang="en-US" sz="1800" b="1" dirty="0"/>
              <a:t> increases, the </a:t>
            </a:r>
            <a:r>
              <a:rPr lang="en-US" sz="1800" i="1" dirty="0"/>
              <a:t>t</a:t>
            </a:r>
            <a:r>
              <a:rPr lang="en-US" sz="1800" b="1" dirty="0"/>
              <a:t> distribution becomes closer to the normal distribution, since the standard error approaches the true standard deviation for large </a:t>
            </a:r>
            <a:r>
              <a:rPr lang="en-US" sz="1800" i="1" dirty="0"/>
              <a:t>n</a:t>
            </a:r>
            <a:r>
              <a:rPr lang="en-US" sz="1800" b="1" dirty="0"/>
              <a:t>.</a:t>
            </a:r>
          </a:p>
          <a:p>
            <a:pPr marL="165100" indent="-165100">
              <a:spcAft>
                <a:spcPts val="600"/>
              </a:spcAft>
              <a:buFont typeface="Arial" pitchFamily="34" charset="0"/>
              <a:buChar char="•"/>
            </a:pPr>
            <a:r>
              <a:rPr lang="en-US" sz="1800" b="1" dirty="0"/>
              <a:t>For a population with unknown mean and unknown standard deviation, a confidence interval for the population mean, based on a simple random sample (SRS) of size </a:t>
            </a:r>
            <a:r>
              <a:rPr lang="en-US" sz="1800" i="1" dirty="0"/>
              <a:t>n</a:t>
            </a:r>
            <a:r>
              <a:rPr lang="en-US" sz="1800" b="1" dirty="0"/>
              <a:t>, is                     , where </a:t>
            </a:r>
            <a:r>
              <a:rPr lang="en-US" sz="1800" i="1" dirty="0"/>
              <a:t>t</a:t>
            </a:r>
            <a:r>
              <a:rPr lang="en-US" sz="1800" i="1" baseline="30000" dirty="0"/>
              <a:t>*</a:t>
            </a:r>
            <a:r>
              <a:rPr lang="en-US" sz="1800" b="1" dirty="0"/>
              <a:t> is the upper (1-</a:t>
            </a:r>
            <a:r>
              <a:rPr lang="en-US" sz="1800" i="1" dirty="0"/>
              <a:t>C</a:t>
            </a:r>
            <a:r>
              <a:rPr lang="en-US" sz="1800" b="1" dirty="0"/>
              <a:t>)/2 critical value for the </a:t>
            </a:r>
            <a:r>
              <a:rPr lang="en-US" sz="1800" i="1" dirty="0"/>
              <a:t>t</a:t>
            </a:r>
            <a:r>
              <a:rPr lang="en-US" sz="1800" b="1" dirty="0"/>
              <a:t> distribution with </a:t>
            </a:r>
            <a:r>
              <a:rPr lang="en-US" sz="1800" i="1" dirty="0"/>
              <a:t>n-1</a:t>
            </a:r>
            <a:r>
              <a:rPr lang="en-US" sz="1800" b="1" dirty="0"/>
              <a:t> degrees of freedom, </a:t>
            </a:r>
            <a:r>
              <a:rPr lang="en-US" sz="1800" i="1" dirty="0"/>
              <a:t>t(n-1)</a:t>
            </a:r>
            <a:r>
              <a:rPr lang="en-US" sz="1800" b="1" dirty="0"/>
              <a:t>. </a:t>
            </a:r>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defPPr>
              <a:defRPr lang="en-US"/>
            </a:defPPr>
            <a:lvl1pPr>
              <a:spcBef>
                <a:spcPct val="50000"/>
              </a:spcBef>
              <a:defRPr b="1">
                <a:solidFill>
                  <a:schemeClr val="accent2"/>
                </a:solidFill>
              </a:defRPr>
            </a:lvl1pPr>
          </a:lstStyle>
          <a:p>
            <a:r>
              <a:rPr lang="en-US" dirty="0"/>
              <a:t>Unknown Mean and Unknown Variance</a:t>
            </a:r>
          </a:p>
        </p:txBody>
      </p:sp>
      <p:graphicFrame>
        <p:nvGraphicFramePr>
          <p:cNvPr id="5" name="Object 4"/>
          <p:cNvGraphicFramePr>
            <a:graphicFrameLocks noChangeAspect="1"/>
          </p:cNvGraphicFramePr>
          <p:nvPr>
            <p:extLst>
              <p:ext uri="{D42A27DB-BD31-4B8C-83A1-F6EECF244321}">
                <p14:modId xmlns:p14="http://schemas.microsoft.com/office/powerpoint/2010/main" val="220662751"/>
              </p:ext>
            </p:extLst>
          </p:nvPr>
        </p:nvGraphicFramePr>
        <p:xfrm>
          <a:off x="3168100" y="1736288"/>
          <a:ext cx="609600" cy="292100"/>
        </p:xfrm>
        <a:graphic>
          <a:graphicData uri="http://schemas.openxmlformats.org/presentationml/2006/ole">
            <mc:AlternateContent xmlns:mc="http://schemas.openxmlformats.org/markup-compatibility/2006">
              <mc:Choice xmlns:v="urn:schemas-microsoft-com:vml" Requires="v">
                <p:oleObj spid="_x0000_s264302"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100" y="1736288"/>
                        <a:ext cx="6096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303"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304"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a:t> For example, we may want to compare the estimates of the means and variances of two sampled distributions, each of which is assumed Gaussian with means </a:t>
            </a:r>
            <a:r>
              <a:rPr lang="en-US" sz="1800" i="1" dirty="0"/>
              <a:t>µ</a:t>
            </a:r>
            <a:r>
              <a:rPr lang="en-US" sz="1800" b="1" baseline="-25000" dirty="0"/>
              <a:t>1</a:t>
            </a:r>
            <a:r>
              <a:rPr lang="en-US" sz="1800" b="1" dirty="0"/>
              <a:t> and </a:t>
            </a:r>
            <a:r>
              <a:rPr lang="en-US" sz="1800" i="1" dirty="0"/>
              <a:t>µ</a:t>
            </a:r>
            <a:r>
              <a:rPr lang="en-US" sz="1800" baseline="-25000" dirty="0"/>
              <a:t>2</a:t>
            </a:r>
            <a:r>
              <a:rPr lang="en-US" sz="1800" b="1" dirty="0"/>
              <a:t> and variances </a:t>
            </a:r>
            <a:r>
              <a:rPr lang="en-US" sz="1800" i="1" dirty="0">
                <a:sym typeface="Symbol"/>
              </a:rPr>
              <a:t>σ</a:t>
            </a:r>
            <a:r>
              <a:rPr lang="en-US" sz="1800" baseline="-25000" dirty="0">
                <a:sym typeface="Symbol"/>
              </a:rPr>
              <a:t>1</a:t>
            </a:r>
            <a:r>
              <a:rPr lang="en-US" sz="1800" baseline="30000" dirty="0">
                <a:sym typeface="Symbol"/>
              </a:rPr>
              <a:t>2</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b="1" dirty="0"/>
              <a:t>, respectively.</a:t>
            </a:r>
          </a:p>
          <a:p>
            <a:pPr marL="165100" indent="-165100">
              <a:spcAft>
                <a:spcPts val="600"/>
              </a:spcAft>
              <a:buFont typeface="Arial" pitchFamily="34" charset="0"/>
              <a:buChar char="•"/>
            </a:pPr>
            <a:r>
              <a:rPr lang="en-US" sz="1800" b="1" dirty="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a:t>Null Hypothesis:	</a:t>
            </a:r>
            <a:r>
              <a:rPr lang="en-US" sz="1800" i="1" dirty="0"/>
              <a:t>H</a:t>
            </a:r>
            <a:r>
              <a:rPr lang="en-US" sz="1800" baseline="-25000" dirty="0"/>
              <a:t>0</a:t>
            </a:r>
            <a:r>
              <a:rPr lang="en-US" sz="1800" dirty="0"/>
              <a:t>:</a:t>
            </a:r>
            <a:r>
              <a:rPr lang="en-US" sz="1800" b="1" dirty="0"/>
              <a:t>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 or </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H</a:t>
            </a:r>
            <a:r>
              <a:rPr lang="en-US" sz="1800" baseline="-25000" dirty="0"/>
              <a:t>1</a:t>
            </a:r>
            <a:r>
              <a:rPr lang="en-US" sz="1800" b="1" dirty="0"/>
              <a:t>: </a:t>
            </a:r>
            <a:r>
              <a:rPr lang="en-US" sz="1800" i="1" dirty="0"/>
              <a:t>µ</a:t>
            </a:r>
            <a:r>
              <a:rPr lang="en-US" sz="1800" b="1" baseline="-25000" dirty="0"/>
              <a:t>1</a:t>
            </a:r>
            <a:r>
              <a:rPr lang="en-US" sz="1800" dirty="0"/>
              <a:t> </a:t>
            </a:r>
            <a:r>
              <a:rPr lang="en-US" sz="1800" dirty="0">
                <a:sym typeface="Symbol"/>
              </a:rPr>
              <a:t>≠</a:t>
            </a:r>
            <a:r>
              <a:rPr lang="en-US" sz="1800" dirty="0"/>
              <a:t> </a:t>
            </a:r>
            <a:r>
              <a:rPr lang="en-US" sz="1800" i="1" dirty="0"/>
              <a:t>µ</a:t>
            </a:r>
            <a:r>
              <a:rPr lang="en-US" sz="1800" baseline="-25000" dirty="0"/>
              <a:t>2</a:t>
            </a:r>
            <a:r>
              <a:rPr lang="en-US" sz="1800" b="1" dirty="0"/>
              <a:t> or </a:t>
            </a:r>
            <a:r>
              <a:rPr lang="en-US" sz="1800" dirty="0"/>
              <a:t>|</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&gt; 0</a:t>
            </a:r>
            <a:endParaRPr lang="en-US" sz="1800" b="1" dirty="0"/>
          </a:p>
          <a:p>
            <a:pPr marL="165100" indent="-165100">
              <a:spcAft>
                <a:spcPts val="1200"/>
              </a:spcAft>
              <a:buFont typeface="Arial" pitchFamily="34" charset="0"/>
              <a:buChar char="•"/>
            </a:pPr>
            <a:r>
              <a:rPr lang="en-US" sz="1800" b="1" dirty="0"/>
              <a:t>We randomly select </a:t>
            </a:r>
            <a:r>
              <a:rPr lang="en-US" sz="1800" i="1" dirty="0"/>
              <a:t>n</a:t>
            </a:r>
            <a:r>
              <a:rPr lang="en-US" sz="1800" baseline="-25000" dirty="0"/>
              <a:t>1</a:t>
            </a:r>
            <a:r>
              <a:rPr lang="en-US" sz="1800" b="1" dirty="0"/>
              <a:t> samples from the first population and then draw </a:t>
            </a:r>
            <a:r>
              <a:rPr lang="en-US" sz="1800" i="1" dirty="0"/>
              <a:t>n</a:t>
            </a:r>
            <a:r>
              <a:rPr lang="en-US" sz="1800" baseline="-25000" dirty="0"/>
              <a:t>2 </a:t>
            </a:r>
            <a:r>
              <a:rPr lang="en-US" sz="1800" b="1" dirty="0"/>
              <a:t>samples independently from the second population. The difference between the two sample means,           , is an unbiased point estimate of the difference of the true population means,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a:t>
            </a:r>
          </a:p>
          <a:p>
            <a:pPr marL="165100" indent="-165100">
              <a:spcAft>
                <a:spcPts val="600"/>
              </a:spcAft>
              <a:buFont typeface="Arial" pitchFamily="34" charset="0"/>
              <a:buChar char="•"/>
            </a:pPr>
            <a:r>
              <a:rPr lang="en-US" sz="1800" b="1" dirty="0"/>
              <a:t>Noting that this is a linear function of two random variables, the sampling distribution of the statistic            is a normal distribution with a mean of</a:t>
            </a:r>
            <a:br>
              <a:rPr lang="en-US" sz="1800" b="1" dirty="0"/>
            </a:br>
            <a:r>
              <a:rPr lang="en-US" sz="1800" dirty="0"/>
              <a:t>(</a:t>
            </a:r>
            <a:r>
              <a:rPr lang="en-US" sz="1800" i="1" dirty="0"/>
              <a:t>µ</a:t>
            </a:r>
            <a:r>
              <a:rPr lang="en-US" sz="1800" baseline="-25000" dirty="0"/>
              <a:t>1</a:t>
            </a:r>
            <a:r>
              <a:rPr lang="en-US" sz="1800" dirty="0"/>
              <a:t> - </a:t>
            </a:r>
            <a:r>
              <a:rPr lang="en-US" sz="1800" i="1" dirty="0"/>
              <a:t>µ</a:t>
            </a:r>
            <a:r>
              <a:rPr lang="en-US" sz="1800" baseline="-25000" dirty="0"/>
              <a:t>2</a:t>
            </a:r>
            <a:r>
              <a:rPr lang="en-US" sz="1800" dirty="0"/>
              <a:t>) </a:t>
            </a:r>
            <a:r>
              <a:rPr lang="en-US" sz="1800" b="1" dirty="0"/>
              <a:t>and a variance of </a:t>
            </a:r>
            <a:r>
              <a:rPr lang="en-US" sz="1800" dirty="0"/>
              <a:t>(</a:t>
            </a:r>
            <a:r>
              <a:rPr lang="en-US" sz="1800" i="1" dirty="0">
                <a:sym typeface="Symbol"/>
              </a:rPr>
              <a:t>σ</a:t>
            </a:r>
            <a:r>
              <a:rPr lang="en-US" sz="1800" baseline="-25000" dirty="0">
                <a:sym typeface="Symbol"/>
              </a:rPr>
              <a:t>1</a:t>
            </a:r>
            <a:r>
              <a:rPr lang="en-US" sz="1800" baseline="30000" dirty="0">
                <a:sym typeface="Symbol"/>
              </a:rPr>
              <a:t>2</a:t>
            </a:r>
            <a:r>
              <a:rPr lang="en-US" sz="1800" dirty="0">
                <a:sym typeface="Symbol"/>
              </a:rPr>
              <a:t>/n</a:t>
            </a:r>
            <a:r>
              <a:rPr lang="en-US" sz="1800" baseline="-25000" dirty="0">
                <a:sym typeface="Symbol"/>
              </a:rPr>
              <a:t>1</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dirty="0"/>
              <a:t>/n</a:t>
            </a:r>
            <a:r>
              <a:rPr lang="en-US" sz="1800" baseline="-25000" dirty="0"/>
              <a:t>2</a:t>
            </a:r>
            <a:r>
              <a:rPr lang="en-US" sz="1800" dirty="0"/>
              <a:t>)</a:t>
            </a:r>
            <a:r>
              <a:rPr lang="en-US" sz="1800" b="1" dirty="0"/>
              <a:t>. (Note that the variances are additive!)</a:t>
            </a:r>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defPPr>
              <a:defRPr lang="en-US"/>
            </a:defPPr>
            <a:lvl1pPr>
              <a:spcBef>
                <a:spcPct val="50000"/>
              </a:spcBef>
              <a:defRPr b="1">
                <a:solidFill>
                  <a:schemeClr val="accent2"/>
                </a:solidFill>
              </a:defRPr>
            </a:lvl1pPr>
          </a:lstStyle>
          <a:p>
            <a:r>
              <a:rPr lang="en-US" dirty="0"/>
              <a:t>z-Statistic</a:t>
            </a:r>
          </a:p>
        </p:txBody>
      </p:sp>
      <p:graphicFrame>
        <p:nvGraphicFramePr>
          <p:cNvPr id="4" name="Object 3"/>
          <p:cNvGraphicFramePr>
            <a:graphicFrameLocks noChangeAspect="1"/>
          </p:cNvGraphicFramePr>
          <p:nvPr>
            <p:extLst>
              <p:ext uri="{D42A27DB-BD31-4B8C-83A1-F6EECF244321}">
                <p14:modId xmlns:p14="http://schemas.microsoft.com/office/powerpoint/2010/main" val="789433538"/>
              </p:ext>
            </p:extLst>
          </p:nvPr>
        </p:nvGraphicFramePr>
        <p:xfrm>
          <a:off x="2876269" y="4434513"/>
          <a:ext cx="660400" cy="292100"/>
        </p:xfrm>
        <a:graphic>
          <a:graphicData uri="http://schemas.openxmlformats.org/presentationml/2006/ole">
            <mc:AlternateContent xmlns:mc="http://schemas.openxmlformats.org/markup-compatibility/2006">
              <mc:Choice xmlns:v="urn:schemas-microsoft-com:vml" Requires="v">
                <p:oleObj spid="_x0000_s265292"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269" y="4434513"/>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93"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 </a:t>
            </a:r>
            <a:r>
              <a:rPr lang="en-US" sz="1800" i="1" dirty="0"/>
              <a:t>z</a:t>
            </a:r>
            <a:r>
              <a:rPr lang="en-US" sz="1800" b="1" dirty="0"/>
              <a:t>-statistic is given by:</a:t>
            </a:r>
          </a:p>
          <a:p>
            <a:pPr marL="165100" indent="-165100">
              <a:spcBef>
                <a:spcPts val="6000"/>
              </a:spcBef>
              <a:spcAft>
                <a:spcPts val="600"/>
              </a:spcAft>
              <a:buFont typeface="Arial" pitchFamily="34" charset="0"/>
              <a:buChar char="•"/>
            </a:pPr>
            <a:r>
              <a:rPr lang="en-US" sz="1800" b="1" dirty="0"/>
              <a:t>This test statistic’s distribution </a:t>
            </a:r>
            <a:br>
              <a:rPr lang="en-US" sz="1800" b="1" dirty="0"/>
            </a:br>
            <a:r>
              <a:rPr lang="en-US" sz="1800" b="1" dirty="0"/>
              <a:t>can be approximated as a standard </a:t>
            </a:r>
            <a:br>
              <a:rPr lang="en-US" sz="1800" b="1" dirty="0"/>
            </a:br>
            <a:r>
              <a:rPr lang="en-US" sz="1800" b="1" dirty="0"/>
              <a:t>normal distribution:</a:t>
            </a:r>
          </a:p>
          <a:p>
            <a:pPr marL="165100" indent="-165100">
              <a:spcBef>
                <a:spcPts val="0"/>
              </a:spcBef>
              <a:spcAft>
                <a:spcPts val="600"/>
              </a:spcAft>
              <a:buFont typeface="Arial" pitchFamily="34" charset="0"/>
              <a:buChar char="•"/>
            </a:pPr>
            <a:r>
              <a:rPr lang="en-US" sz="1800" b="1" dirty="0"/>
              <a:t>A single right tailed test can be used to reject the null hypothesis,</a:t>
            </a:r>
            <a:r>
              <a:rPr lang="en-US" sz="1800" i="1" dirty="0"/>
              <a:t> H</a:t>
            </a:r>
            <a:r>
              <a:rPr lang="en-US" sz="1800" baseline="-25000" dirty="0"/>
              <a:t>0</a:t>
            </a:r>
            <a:r>
              <a:rPr lang="en-US" sz="1800" b="1" dirty="0"/>
              <a:t>, when </a:t>
            </a:r>
            <a:r>
              <a:rPr lang="en-US" sz="1800" i="1" dirty="0"/>
              <a:t>Z</a:t>
            </a:r>
            <a:r>
              <a:rPr lang="en-US" sz="1800" dirty="0"/>
              <a:t> = </a:t>
            </a:r>
            <a:r>
              <a:rPr lang="en-US" sz="1800" i="1" dirty="0" err="1"/>
              <a:t>z</a:t>
            </a:r>
            <a:r>
              <a:rPr lang="en-US" sz="1800" i="1" baseline="-25000" dirty="0" err="1"/>
              <a:t>p</a:t>
            </a:r>
            <a:r>
              <a:rPr lang="en-US" sz="1800" b="1" dirty="0"/>
              <a:t> at a significance level of </a:t>
            </a:r>
            <a:r>
              <a:rPr lang="en-US" sz="1800" i="1" dirty="0"/>
              <a:t>p</a:t>
            </a:r>
            <a:r>
              <a:rPr lang="en-US" sz="1800" b="1" dirty="0"/>
              <a:t>. </a:t>
            </a:r>
          </a:p>
          <a:p>
            <a:pPr marL="165100" indent="-165100">
              <a:spcBef>
                <a:spcPts val="0"/>
              </a:spcBef>
              <a:spcAft>
                <a:spcPts val="600"/>
              </a:spcAft>
              <a:buFont typeface="Arial" pitchFamily="34" charset="0"/>
              <a:buChar char="•"/>
            </a:pPr>
            <a:r>
              <a:rPr lang="en-US" sz="1800" b="1" dirty="0"/>
              <a:t>The rejection region or the probability of falsely rejecting the true null hypothesis (Type I error) lies in the region from </a:t>
            </a:r>
            <a:r>
              <a:rPr lang="en-US" sz="1800" i="1" dirty="0" err="1"/>
              <a:t>z</a:t>
            </a:r>
            <a:r>
              <a:rPr lang="en-US" sz="1800" i="1" baseline="-25000" dirty="0" err="1"/>
              <a:t>p</a:t>
            </a:r>
            <a:r>
              <a:rPr lang="en-US" sz="1800" i="1" baseline="-25000" dirty="0"/>
              <a:t> </a:t>
            </a:r>
            <a:r>
              <a:rPr lang="en-US" sz="1800" b="1" dirty="0"/>
              <a:t>to infinity. (This region as shown as yellow region above).</a:t>
            </a:r>
          </a:p>
          <a:p>
            <a:pPr marL="165100" indent="-165100">
              <a:spcBef>
                <a:spcPts val="0"/>
              </a:spcBef>
              <a:spcAft>
                <a:spcPts val="600"/>
              </a:spcAft>
              <a:buFont typeface="Arial" pitchFamily="34" charset="0"/>
              <a:buChar char="•"/>
            </a:pPr>
            <a:r>
              <a:rPr lang="en-US" sz="1800" b="1" dirty="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a:t>A</a:t>
            </a:r>
            <a:r>
              <a:rPr lang="en-US" sz="1800" b="1" i="1" dirty="0"/>
              <a:t> </a:t>
            </a:r>
            <a:r>
              <a:rPr lang="en-US" sz="1800" b="1" dirty="0">
                <a:solidFill>
                  <a:schemeClr val="accent1"/>
                </a:solidFill>
              </a:rPr>
              <a:t>significance for proportions </a:t>
            </a:r>
            <a:r>
              <a:rPr lang="en-US" sz="1800" b="1" dirty="0"/>
              <a:t>test is suitable since probability of error is defined as a proportion. This leads to the same form as the </a:t>
            </a:r>
            <a:r>
              <a:rPr lang="en-US" sz="1800" i="1" dirty="0"/>
              <a:t>z</a:t>
            </a:r>
            <a:r>
              <a:rPr lang="en-US" sz="1800" b="1" dirty="0"/>
              <a:t>-statistic.</a:t>
            </a:r>
          </a:p>
          <a:p>
            <a:pPr marL="165100" indent="-165100">
              <a:spcBef>
                <a:spcPts val="0"/>
              </a:spcBef>
              <a:spcAft>
                <a:spcPts val="600"/>
              </a:spcAft>
              <a:buFont typeface="Arial" pitchFamily="34" charset="0"/>
              <a:buChar char="•"/>
            </a:pPr>
            <a:r>
              <a:rPr lang="en-US" sz="1800" b="1" dirty="0"/>
              <a:t>As before, an assumption is made that the two experiments each consisting of </a:t>
            </a:r>
            <a:r>
              <a:rPr lang="en-US" sz="1800" i="1" dirty="0"/>
              <a:t>N</a:t>
            </a:r>
            <a:r>
              <a:rPr lang="en-US" sz="1800" b="1" dirty="0"/>
              <a:t> independent trials are run. </a:t>
            </a: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defPPr>
              <a:defRPr lang="en-US"/>
            </a:defPPr>
            <a:lvl1pPr>
              <a:spcBef>
                <a:spcPct val="50000"/>
              </a:spcBef>
              <a:defRPr b="1">
                <a:solidFill>
                  <a:schemeClr val="accent2"/>
                </a:solidFill>
              </a:defRPr>
            </a:lvl1pPr>
          </a:lstStyle>
          <a:p>
            <a:r>
              <a:rPr lang="en-US" dirty="0"/>
              <a:t>z-Statistics (Cont.)</a:t>
            </a: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82"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a:t>If, in our experiment, the first experiment resulted in </a:t>
            </a:r>
            <a:r>
              <a:rPr lang="en-US" sz="1800" i="1" dirty="0"/>
              <a:t>y</a:t>
            </a:r>
            <a:r>
              <a:rPr lang="en-US" sz="1800" baseline="-25000" dirty="0"/>
              <a:t>1</a:t>
            </a:r>
            <a:r>
              <a:rPr lang="en-US" sz="1800" b="1" dirty="0"/>
              <a:t> trials in error while the second experiment resulted in </a:t>
            </a:r>
            <a:r>
              <a:rPr lang="en-US" sz="1800" i="1" dirty="0"/>
              <a:t>y</a:t>
            </a:r>
            <a:r>
              <a:rPr lang="en-US" sz="1800" baseline="-25000" dirty="0"/>
              <a:t>2</a:t>
            </a:r>
            <a:r>
              <a:rPr lang="en-US" sz="1800" b="1" dirty="0"/>
              <a:t> trials in error, we can estimate the error rates, </a:t>
            </a:r>
            <a:r>
              <a:rPr lang="en-US" sz="1800" i="1" dirty="0"/>
              <a:t>p</a:t>
            </a:r>
            <a:r>
              <a:rPr lang="en-US" sz="1800" baseline="-25000" dirty="0"/>
              <a:t>1</a:t>
            </a:r>
            <a:r>
              <a:rPr lang="en-US" sz="1800" b="1" dirty="0"/>
              <a:t> and </a:t>
            </a:r>
            <a:r>
              <a:rPr lang="en-US" sz="1800" i="1" dirty="0"/>
              <a:t>p</a:t>
            </a:r>
            <a:r>
              <a:rPr lang="en-US" sz="1800" baseline="-25000" dirty="0"/>
              <a:t>2</a:t>
            </a:r>
            <a:r>
              <a:rPr lang="en-US" sz="1800" b="1" dirty="0"/>
              <a:t>, from a sample of size </a:t>
            </a:r>
            <a:r>
              <a:rPr lang="en-US" sz="1800" i="1" dirty="0"/>
              <a:t>N</a:t>
            </a:r>
            <a:r>
              <a:rPr lang="en-US" sz="1800" b="1" dirty="0"/>
              <a:t> in the sample population:</a:t>
            </a:r>
          </a:p>
          <a:p>
            <a:pPr marL="165100" indent="-165100">
              <a:spcBef>
                <a:spcPts val="3600"/>
              </a:spcBef>
              <a:spcAft>
                <a:spcPts val="600"/>
              </a:spcAft>
              <a:buFont typeface="Arial" pitchFamily="34" charset="0"/>
              <a:buChar char="•"/>
            </a:pPr>
            <a:r>
              <a:rPr lang="en-US" sz="1800" b="1" dirty="0"/>
              <a:t>Our goal is to determine if </a:t>
            </a:r>
            <a:r>
              <a:rPr lang="en-US" sz="1800" i="1" dirty="0"/>
              <a:t>p</a:t>
            </a:r>
            <a:r>
              <a:rPr lang="en-US" sz="1800" baseline="-25000" dirty="0"/>
              <a:t>2</a:t>
            </a:r>
            <a:r>
              <a:rPr lang="en-US" sz="1800" b="1" dirty="0"/>
              <a:t> is significantly better than </a:t>
            </a:r>
            <a:r>
              <a:rPr lang="en-US" sz="1800" i="1" dirty="0"/>
              <a:t>p</a:t>
            </a:r>
            <a:r>
              <a:rPr lang="en-US" sz="1800" baseline="-25000" dirty="0"/>
              <a:t>1</a:t>
            </a:r>
            <a:r>
              <a:rPr lang="en-US" sz="1800" b="1" dirty="0"/>
              <a:t>, given </a:t>
            </a:r>
            <a:r>
              <a:rPr lang="en-US" sz="1800" i="1" dirty="0"/>
              <a:t>N</a:t>
            </a:r>
            <a:r>
              <a:rPr lang="en-US" sz="1800" b="1" dirty="0"/>
              <a:t> trials for each experiment.</a:t>
            </a:r>
          </a:p>
          <a:p>
            <a:pPr marL="165100" indent="-165100">
              <a:spcBef>
                <a:spcPts val="0"/>
              </a:spcBef>
              <a:spcAft>
                <a:spcPts val="600"/>
              </a:spcAft>
              <a:buFont typeface="Arial" pitchFamily="34" charset="0"/>
              <a:buChar char="•"/>
            </a:pPr>
            <a:r>
              <a:rPr lang="en-US" sz="1800" b="1" dirty="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a:t>Null Hypothesis:	</a:t>
            </a:r>
            <a:r>
              <a:rPr lang="en-US" sz="1800" i="1" dirty="0"/>
              <a:t> H</a:t>
            </a:r>
            <a:r>
              <a:rPr lang="en-US" sz="1800" baseline="-25000" dirty="0"/>
              <a:t>0</a:t>
            </a:r>
            <a:r>
              <a:rPr lang="en-US" sz="1800" b="1" dirty="0"/>
              <a:t>: </a:t>
            </a:r>
            <a:r>
              <a:rPr lang="en-US" sz="1800" i="1" dirty="0"/>
              <a:t>p</a:t>
            </a:r>
            <a:r>
              <a:rPr lang="en-US" sz="1800" b="1" baseline="-25000" dirty="0"/>
              <a:t>1</a:t>
            </a:r>
            <a:r>
              <a:rPr lang="en-US" sz="1800" dirty="0"/>
              <a:t> = </a:t>
            </a:r>
            <a:r>
              <a:rPr lang="en-US" sz="1800" i="1" dirty="0"/>
              <a:t>p</a:t>
            </a:r>
            <a:r>
              <a:rPr lang="en-US" sz="1800" baseline="-25000" dirty="0"/>
              <a:t>2</a:t>
            </a:r>
            <a:r>
              <a:rPr lang="en-US" sz="1800" b="1" dirty="0"/>
              <a:t> or </a:t>
            </a:r>
            <a:r>
              <a:rPr lang="en-US" sz="1800" i="1" dirty="0"/>
              <a:t>p</a:t>
            </a:r>
            <a:r>
              <a:rPr lang="en-US" sz="1800" b="1" baseline="-25000" dirty="0"/>
              <a:t>1</a:t>
            </a:r>
            <a:r>
              <a:rPr lang="en-US" sz="1800" dirty="0"/>
              <a:t> - </a:t>
            </a:r>
            <a:r>
              <a:rPr lang="en-US" sz="1800" i="1" dirty="0"/>
              <a:t>p</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 H</a:t>
            </a:r>
            <a:r>
              <a:rPr lang="en-US" sz="1800" baseline="-25000" dirty="0"/>
              <a:t>1</a:t>
            </a:r>
            <a:r>
              <a:rPr lang="en-US" sz="1800" dirty="0"/>
              <a:t>:</a:t>
            </a:r>
            <a:r>
              <a:rPr lang="en-US" sz="1800" b="1" dirty="0"/>
              <a:t> </a:t>
            </a:r>
            <a:r>
              <a:rPr lang="en-US" sz="1800" i="1" dirty="0"/>
              <a:t>p</a:t>
            </a:r>
            <a:r>
              <a:rPr lang="en-US" sz="1800" b="1" baseline="-25000" dirty="0"/>
              <a:t>1</a:t>
            </a:r>
            <a:r>
              <a:rPr lang="en-US" sz="1800" dirty="0"/>
              <a:t> </a:t>
            </a:r>
            <a:r>
              <a:rPr lang="en-US" sz="1800" dirty="0">
                <a:sym typeface="Symbol"/>
              </a:rPr>
              <a:t>≠</a:t>
            </a:r>
            <a:r>
              <a:rPr lang="en-US" sz="1800" dirty="0"/>
              <a:t> </a:t>
            </a:r>
            <a:r>
              <a:rPr lang="en-US" sz="1800" i="1" dirty="0"/>
              <a:t>p</a:t>
            </a:r>
            <a:r>
              <a:rPr lang="en-US" sz="1800" baseline="-25000" dirty="0"/>
              <a:t>2</a:t>
            </a:r>
            <a:r>
              <a:rPr lang="en-US" sz="1800" b="1" dirty="0"/>
              <a:t> or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&gt; 0</a:t>
            </a: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defPPr>
              <a:defRPr lang="en-US"/>
            </a:defPPr>
            <a:lvl1pPr>
              <a:spcBef>
                <a:spcPct val="50000"/>
              </a:spcBef>
              <a:defRPr b="1">
                <a:solidFill>
                  <a:schemeClr val="accent2"/>
                </a:solidFill>
              </a:defRPr>
            </a:lvl1pPr>
          </a:lstStyle>
          <a:p>
            <a:r>
              <a:rPr lang="en-US" dirty="0"/>
              <a:t>z-Statistics (Cont.)</a:t>
            </a: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306"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262979"/>
          </a:xfrm>
          <a:prstGeom prst="rect">
            <a:avLst/>
          </a:prstGeom>
        </p:spPr>
        <p:txBody>
          <a:bodyPr wrap="square" lIns="0" tIns="0" rIns="0" bIns="0" rtlCol="0">
            <a:spAutoFit/>
          </a:bodyPr>
          <a:lstStyle/>
          <a:p>
            <a:pPr marL="165100" indent="-165100">
              <a:buFont typeface="Arial" pitchFamily="34" charset="0"/>
              <a:buChar char="•"/>
            </a:pPr>
            <a:r>
              <a:rPr lang="en-US" sz="1800" b="1" dirty="0"/>
              <a:t>To prove that the second experiment </a:t>
            </a:r>
            <a:r>
              <a:rPr lang="en-US" sz="1800" i="1" dirty="0"/>
              <a:t>p</a:t>
            </a:r>
            <a:r>
              <a:rPr lang="en-US" sz="1800" baseline="-25000" dirty="0"/>
              <a:t>2</a:t>
            </a:r>
            <a:r>
              <a:rPr lang="en-US" sz="1800" b="1" dirty="0"/>
              <a:t> is significantly better than the first experiment, we need to reject H</a:t>
            </a:r>
            <a:r>
              <a:rPr lang="en-US" sz="1800" b="1" baseline="-25000" dirty="0"/>
              <a:t>0</a:t>
            </a:r>
            <a:r>
              <a:rPr lang="en-US" sz="1800" b="1" dirty="0"/>
              <a:t> at a given significance level. The normalized </a:t>
            </a:r>
            <a:r>
              <a:rPr lang="en-US" sz="1800" i="1" dirty="0"/>
              <a:t>z</a:t>
            </a:r>
            <a:r>
              <a:rPr lang="en-US" sz="1800" b="1" dirty="0"/>
              <a:t>-statistic for this test is given as:</a:t>
            </a:r>
          </a:p>
          <a:p>
            <a:pPr marL="165100" indent="-165100">
              <a:spcBef>
                <a:spcPts val="8400"/>
              </a:spcBef>
              <a:spcAft>
                <a:spcPts val="600"/>
              </a:spcAft>
              <a:buFont typeface="Arial" pitchFamily="34" charset="0"/>
              <a:buChar char="•"/>
            </a:pPr>
            <a:r>
              <a:rPr lang="en-US" sz="1800" b="1" dirty="0"/>
              <a:t>The assumption for this test is that according to the Central Limit Theorem, the distribution of this </a:t>
            </a:r>
            <a:r>
              <a:rPr lang="en-US" sz="1800" i="1" dirty="0"/>
              <a:t>z</a:t>
            </a:r>
            <a:r>
              <a:rPr lang="en-US" sz="1800" b="1" dirty="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a:t>Note that the variance of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a:t>
            </a:r>
            <a:r>
              <a:rPr lang="en-US" sz="1800" b="1" dirty="0"/>
              <a:t>is estimated in the denominator of the equation above.</a:t>
            </a:r>
          </a:p>
          <a:p>
            <a:pPr marL="165100" indent="-165100">
              <a:spcAft>
                <a:spcPts val="600"/>
              </a:spcAft>
              <a:buFont typeface="Arial" pitchFamily="34" charset="0"/>
              <a:buChar char="•"/>
            </a:pPr>
            <a:r>
              <a:rPr lang="en-US" sz="1800" b="1" dirty="0"/>
              <a:t>As an example, consider </a:t>
            </a:r>
            <a:r>
              <a:rPr lang="en-US" sz="1800" i="1" dirty="0"/>
              <a:t>p</a:t>
            </a:r>
            <a:r>
              <a:rPr lang="en-US" sz="1800" b="1" baseline="-25000" dirty="0"/>
              <a:t>1 </a:t>
            </a:r>
            <a:r>
              <a:rPr lang="en-US" sz="1800" dirty="0"/>
              <a:t>= 15.4% </a:t>
            </a:r>
            <a:r>
              <a:rPr lang="en-US" sz="1800" b="1" dirty="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a:t>With </a:t>
            </a:r>
            <a:r>
              <a:rPr lang="en-US" sz="1800" i="1" dirty="0"/>
              <a:t>N</a:t>
            </a:r>
            <a:r>
              <a:rPr lang="en-US" sz="1800" dirty="0"/>
              <a:t>=166</a:t>
            </a:r>
            <a:r>
              <a:rPr lang="en-US" sz="1800" b="1" dirty="0"/>
              <a:t>, </a:t>
            </a:r>
            <a:r>
              <a:rPr lang="en-US" sz="1800" i="1" dirty="0"/>
              <a:t>p</a:t>
            </a:r>
            <a:r>
              <a:rPr lang="en-US" sz="1800" baseline="-25000" dirty="0"/>
              <a:t>1</a:t>
            </a:r>
            <a:r>
              <a:rPr lang="en-US" sz="1800" dirty="0"/>
              <a:t>=0.154</a:t>
            </a:r>
            <a:r>
              <a:rPr lang="en-US" sz="1800" b="1" dirty="0"/>
              <a:t>, and a significance level of </a:t>
            </a:r>
            <a:r>
              <a:rPr lang="en-US" sz="1800" dirty="0"/>
              <a:t>1%</a:t>
            </a:r>
            <a:r>
              <a:rPr lang="en-US" sz="1800" b="1" dirty="0"/>
              <a:t> </a:t>
            </a:r>
            <a:r>
              <a:rPr lang="en-US" sz="1800" dirty="0"/>
              <a:t>(</a:t>
            </a:r>
            <a:r>
              <a:rPr lang="en-US" sz="1800" i="1" dirty="0"/>
              <a:t>p</a:t>
            </a:r>
            <a:r>
              <a:rPr lang="en-US" sz="1800" dirty="0"/>
              <a:t>=0.01)</a:t>
            </a:r>
            <a:r>
              <a:rPr lang="en-US" sz="1800" b="1" dirty="0"/>
              <a:t>, we iterate over a decreasing value of </a:t>
            </a:r>
            <a:r>
              <a:rPr lang="en-US" sz="1800" i="1" dirty="0"/>
              <a:t>p</a:t>
            </a:r>
            <a:r>
              <a:rPr lang="en-US" sz="1800" baseline="-25000" dirty="0"/>
              <a:t>2</a:t>
            </a:r>
            <a:r>
              <a:rPr lang="en-US" sz="1800" b="1" dirty="0"/>
              <a:t> starting from </a:t>
            </a:r>
            <a:r>
              <a:rPr lang="en-US" sz="1800" dirty="0"/>
              <a:t>0.154</a:t>
            </a:r>
            <a:r>
              <a:rPr lang="en-US" sz="1800" b="1" dirty="0"/>
              <a:t> until the null hypothesis is rejected. It can be shown that when </a:t>
            </a:r>
            <a:r>
              <a:rPr lang="en-US" sz="1800" i="1" dirty="0"/>
              <a:t>p</a:t>
            </a:r>
            <a:r>
              <a:rPr lang="en-US" sz="1800" baseline="-25000" dirty="0"/>
              <a:t>2</a:t>
            </a:r>
            <a:r>
              <a:rPr lang="en-US" sz="1800" b="1" dirty="0"/>
              <a:t> reaches an error rate of </a:t>
            </a:r>
            <a:r>
              <a:rPr lang="en-US" sz="1800" dirty="0"/>
              <a:t>0.073</a:t>
            </a:r>
            <a:r>
              <a:rPr lang="en-US" sz="1800" b="1" dirty="0"/>
              <a:t>,  </a:t>
            </a:r>
            <a:r>
              <a:rPr lang="en-US" sz="1800" dirty="0"/>
              <a:t>Z=2.34</a:t>
            </a:r>
            <a:r>
              <a:rPr lang="en-US" sz="1800" b="1" dirty="0"/>
              <a:t>.</a:t>
            </a:r>
          </a:p>
          <a:p>
            <a:pPr marL="165100" indent="-165100">
              <a:spcAft>
                <a:spcPts val="600"/>
              </a:spcAft>
              <a:buFont typeface="Arial" pitchFamily="34" charset="0"/>
              <a:buChar char="•"/>
            </a:pPr>
            <a:r>
              <a:rPr lang="en-US" sz="1800" b="1" dirty="0"/>
              <a:t>Similarly, it can be shown that at a </a:t>
            </a:r>
            <a:r>
              <a:rPr lang="en-US" sz="1800" dirty="0"/>
              <a:t>10%</a:t>
            </a:r>
            <a:r>
              <a:rPr lang="en-US" sz="1800" b="1" dirty="0"/>
              <a:t> significance level, </a:t>
            </a:r>
            <a:r>
              <a:rPr lang="en-US" sz="1800" i="1" dirty="0"/>
              <a:t>p</a:t>
            </a:r>
            <a:r>
              <a:rPr lang="en-US" sz="1800" baseline="-25000" dirty="0"/>
              <a:t>2</a:t>
            </a:r>
            <a:r>
              <a:rPr lang="en-US" sz="1800" b="1" dirty="0"/>
              <a:t> = </a:t>
            </a:r>
            <a:r>
              <a:rPr lang="en-US" sz="1800" dirty="0"/>
              <a:t>10.6%</a:t>
            </a:r>
            <a:r>
              <a:rPr lang="en-US" sz="1800" b="1" dirty="0"/>
              <a:t> error.</a:t>
            </a: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30"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a:t>The overall likelihood of the sentence given the words is a product of the individual word probabilities.</a:t>
            </a:r>
          </a:p>
          <a:p>
            <a:pPr marL="165100" indent="-165100">
              <a:spcAft>
                <a:spcPts val="600"/>
              </a:spcAft>
              <a:buFont typeface="Arial" pitchFamily="34" charset="0"/>
              <a:buChar char="•"/>
            </a:pPr>
            <a:r>
              <a:rPr lang="en-US" sz="1800" b="1" dirty="0"/>
              <a:t>Hence, we would like to use “word” or event posteriors as the confidence measure.</a:t>
            </a:r>
          </a:p>
          <a:p>
            <a:pPr marL="165100" indent="-165100">
              <a:spcAft>
                <a:spcPts val="600"/>
              </a:spcAft>
              <a:buFont typeface="Arial" pitchFamily="34" charset="0"/>
              <a:buChar char="•"/>
            </a:pPr>
            <a:r>
              <a:rPr lang="en-US" sz="1800" b="1" dirty="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a:t>This can be approximated using a </a:t>
            </a:r>
            <a:br>
              <a:rPr lang="en-US" sz="1800" b="1" dirty="0"/>
            </a:br>
            <a:r>
              <a:rPr lang="en-US" sz="1800" b="1" dirty="0"/>
              <a:t>“word graph”:</a:t>
            </a:r>
          </a:p>
          <a:p>
            <a:pPr marL="165100" indent="-165100">
              <a:spcAft>
                <a:spcPts val="600"/>
              </a:spcAft>
              <a:buFont typeface="Arial" pitchFamily="34" charset="0"/>
              <a:buChar char="•"/>
            </a:pPr>
            <a:r>
              <a:rPr lang="en-US" sz="1800" b="1" dirty="0"/>
              <a:t>There are assorted practical issues</a:t>
            </a:r>
            <a:br>
              <a:rPr lang="en-US" sz="1800" b="1" dirty="0"/>
            </a:br>
            <a:r>
              <a:rPr lang="en-US" sz="1800" b="1" dirty="0"/>
              <a:t>associated with this approach, including</a:t>
            </a:r>
            <a:br>
              <a:rPr lang="en-US" sz="1800" b="1" dirty="0"/>
            </a:br>
            <a:r>
              <a:rPr lang="en-US" sz="1800" b="1" dirty="0"/>
              <a:t>the “depth” of the word graph, time</a:t>
            </a:r>
            <a:br>
              <a:rPr lang="en-US" sz="1800" b="1" dirty="0"/>
            </a:br>
            <a:r>
              <a:rPr lang="en-US" sz="1800" b="1" dirty="0"/>
              <a:t>registration, and “acoustic” (e.g., HMM)</a:t>
            </a:r>
            <a:br>
              <a:rPr lang="en-US" sz="1800" b="1" dirty="0"/>
            </a:br>
            <a:r>
              <a:rPr lang="en-US" sz="1800" b="1" dirty="0"/>
              <a:t>vs. “grammar” (e.g., language model)</a:t>
            </a:r>
            <a:br>
              <a:rPr lang="en-US" sz="1800" b="1" dirty="0"/>
            </a:br>
            <a:r>
              <a:rPr lang="en-US" sz="1800" b="1" dirty="0"/>
              <a:t>weights. </a:t>
            </a:r>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defPPr>
              <a:defRPr lang="en-US"/>
            </a:defPPr>
            <a:lvl1pPr>
              <a:spcBef>
                <a:spcPct val="50000"/>
              </a:spcBef>
              <a:defRPr b="1">
                <a:solidFill>
                  <a:schemeClr val="accent2"/>
                </a:solidFill>
              </a:defRPr>
            </a:lvl1pPr>
          </a:lstStyle>
          <a:p>
            <a:r>
              <a:rPr lang="en-US" dirty="0"/>
              <a:t>Confidence Measures</a:t>
            </a: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7803</TotalTime>
  <Words>1804</Words>
  <Application>Microsoft Macintosh PowerPoint</Application>
  <PresentationFormat>Letter Paper (8.5x11 in)</PresentationFormat>
  <Paragraphs>74</Paragraphs>
  <Slides>12</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8" baseType="lpstr">
      <vt:lpstr>Arial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492</cp:revision>
  <dcterms:created xsi:type="dcterms:W3CDTF">2002-09-12T17:13:32Z</dcterms:created>
  <dcterms:modified xsi:type="dcterms:W3CDTF">2021-03-29T12:48:23Z</dcterms:modified>
</cp:coreProperties>
</file>