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1"/>
  </p:notesMasterIdLst>
  <p:handoutMasterIdLst>
    <p:handoutMasterId r:id="rId12"/>
  </p:handoutMasterIdLst>
  <p:sldIdLst>
    <p:sldId id="356" r:id="rId3"/>
    <p:sldId id="546" r:id="rId4"/>
    <p:sldId id="547" r:id="rId5"/>
    <p:sldId id="548" r:id="rId6"/>
    <p:sldId id="549" r:id="rId7"/>
    <p:sldId id="550" r:id="rId8"/>
    <p:sldId id="561" r:id="rId9"/>
    <p:sldId id="560" r:id="rId1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144" userDrawn="1">
          <p15:clr>
            <a:srgbClr val="A4A3A4"/>
          </p15:clr>
        </p15:guide>
        <p15:guide id="3" pos="1512" userDrawn="1">
          <p15:clr>
            <a:srgbClr val="A4A3A4"/>
          </p15:clr>
        </p15:guide>
        <p15:guide id="4" pos="2880" userDrawn="1">
          <p15:clr>
            <a:srgbClr val="A4A3A4"/>
          </p15:clr>
        </p15:guide>
        <p15:guide id="5" pos="4248" userDrawn="1">
          <p15:clr>
            <a:srgbClr val="A4A3A4"/>
          </p15:clr>
        </p15:guide>
        <p15:guide id="6" pos="5616" userDrawn="1">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9" autoAdjust="0"/>
    <p:restoredTop sz="95097" autoAdjust="0"/>
  </p:normalViewPr>
  <p:slideViewPr>
    <p:cSldViewPr snapToGrid="0">
      <p:cViewPr varScale="1">
        <p:scale>
          <a:sx n="124" d="100"/>
          <a:sy n="124" d="100"/>
        </p:scale>
        <p:origin x="2464" y="176"/>
      </p:cViewPr>
      <p:guideLst>
        <p:guide orient="horz" pos="146"/>
        <p:guide pos="144"/>
        <p:guide pos="1512"/>
        <p:guide pos="2880"/>
        <p:guide pos="4248"/>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7" Type="http://schemas.openxmlformats.org/officeDocument/2006/relationships/image" Target="../media/image4.png"/><Relationship Id="rId2" Type="http://schemas.openxmlformats.org/officeDocument/2006/relationships/hyperlink" Target="http://en.wikipedia.org/wiki/Statistical_significance"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stat.yale.edu/Courses/1997-98/101/confint.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hyperphysics.phy-astr.gsu.edu/hbase/Math/gaufcn.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ts val="1200"/>
              </a:spcBef>
              <a:spcAft>
                <a:spcPts val="60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p>
          <a:p>
            <a:pPr marL="173038" marR="0" lvl="0" defTabSz="914400" rtl="0" eaLnBrk="1" fontAlgn="auto" latinLnBrk="0" hangingPunct="1">
              <a:spcBef>
                <a:spcPts val="0"/>
              </a:spcBef>
              <a:spcAft>
                <a:spcPts val="0"/>
              </a:spcAft>
              <a:buClrTx/>
              <a:buSzTx/>
              <a:defRPr/>
            </a:pPr>
            <a:r>
              <a:rPr lang="en-US" sz="1800" b="1" dirty="0">
                <a:solidFill>
                  <a:schemeClr val="tx2"/>
                </a:solidFill>
                <a:latin typeface="+mn-lt"/>
              </a:rPr>
              <a:t>Statistical Significance</a:t>
            </a:r>
          </a:p>
          <a:p>
            <a:pPr marL="173038" marR="0" lvl="0" defTabSz="914400" rtl="0" eaLnBrk="1" fontAlgn="auto" latinLnBrk="0" hangingPunct="1">
              <a:spcBef>
                <a:spcPts val="0"/>
              </a:spcBef>
              <a:spcAft>
                <a:spcPts val="0"/>
              </a:spcAft>
              <a:buClrTx/>
              <a:buSzTx/>
              <a:defRPr/>
            </a:pPr>
            <a:r>
              <a:rPr lang="en-US" sz="1800" b="1" dirty="0">
                <a:solidFill>
                  <a:schemeClr val="tx2"/>
                </a:solidFill>
                <a:latin typeface="+mn-lt"/>
              </a:rPr>
              <a:t>Hypothesis Testing</a:t>
            </a:r>
            <a:br>
              <a:rPr lang="en-US" sz="1800" b="1" dirty="0">
                <a:solidFill>
                  <a:schemeClr val="tx2"/>
                </a:solidFill>
                <a:latin typeface="+mn-lt"/>
              </a:rPr>
            </a:br>
            <a:r>
              <a:rPr lang="en-US" sz="1800" b="1" dirty="0">
                <a:solidFill>
                  <a:schemeClr val="tx2"/>
                </a:solidFill>
                <a:latin typeface="+mn-lt"/>
              </a:rPr>
              <a:t>Confidence Intervals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lang="en-US" b="1" dirty="0">
                <a:solidFill>
                  <a:schemeClr val="accent1"/>
                </a:solidFill>
                <a:latin typeface="+mn-lt"/>
              </a:rPr>
              <a:t>Resources:</a:t>
            </a:r>
          </a:p>
          <a:p>
            <a:pPr marL="173038" fontAlgn="auto">
              <a:spcBef>
                <a:spcPts val="0"/>
              </a:spcBef>
              <a:spcAft>
                <a:spcPts val="0"/>
              </a:spcAft>
              <a:defRPr/>
            </a:pPr>
            <a:r>
              <a:rPr lang="en-US" sz="1800" b="1" dirty="0">
                <a:solidFill>
                  <a:schemeClr val="tx2"/>
                </a:solidFill>
                <a:latin typeface="+mn-lt"/>
                <a:hlinkClick r:id="rId2">
                  <a:extLst>
                    <a:ext uri="{A12FA001-AC4F-418D-AE19-62706E023703}">
                      <ahyp:hlinkClr xmlns:ahyp="http://schemas.microsoft.com/office/drawing/2018/hyperlinkcolor" val="tx"/>
                    </a:ext>
                  </a:extLst>
                </a:hlinkClick>
              </a:rPr>
              <a:t>Wiki: Statistical Significance</a:t>
            </a:r>
            <a:br>
              <a:rPr lang="en-US" sz="1800" b="1" dirty="0">
                <a:solidFill>
                  <a:schemeClr val="tx2"/>
                </a:solidFill>
                <a:latin typeface="+mn-lt"/>
              </a:rPr>
            </a:br>
            <a:r>
              <a:rPr lang="en-US" sz="1800" b="1" dirty="0">
                <a:solidFill>
                  <a:schemeClr val="tx2"/>
                </a:solidFill>
                <a:latin typeface="+mn-lt"/>
                <a:hlinkClick r:id="rId3">
                  <a:extLst>
                    <a:ext uri="{A12FA001-AC4F-418D-AE19-62706E023703}">
                      <ahyp:hlinkClr xmlns:ahyp="http://schemas.microsoft.com/office/drawing/2018/hyperlinkcolor" val="tx"/>
                    </a:ext>
                  </a:extLst>
                </a:hlinkClick>
              </a:rPr>
              <a:t>C.R.S.: Statistical Significance</a:t>
            </a:r>
            <a:br>
              <a:rPr lang="en-US" sz="1800" b="1" dirty="0">
                <a:solidFill>
                  <a:schemeClr val="tx2"/>
                </a:solidFill>
                <a:latin typeface="+mn-lt"/>
              </a:rPr>
            </a:br>
            <a:r>
              <a:rPr lang="en-US" sz="1800" b="1" dirty="0">
                <a:solidFill>
                  <a:schemeClr val="tx2"/>
                </a:solidFill>
                <a:latin typeface="+mn-lt"/>
                <a:hlinkClick r:id="rId4">
                  <a:extLst>
                    <a:ext uri="{A12FA001-AC4F-418D-AE19-62706E023703}">
                      <ahyp:hlinkClr xmlns:ahyp="http://schemas.microsoft.com/office/drawing/2018/hyperlinkcolor" val="tx"/>
                    </a:ext>
                  </a:extLst>
                </a:hlinkClick>
              </a:rPr>
              <a:t>Yale: </a:t>
            </a:r>
            <a:r>
              <a:rPr lang="en-US" sz="1800" b="1">
                <a:solidFill>
                  <a:schemeClr val="tx2"/>
                </a:solidFill>
                <a:latin typeface="+mn-lt"/>
                <a:hlinkClick r:id="rId4">
                  <a:extLst>
                    <a:ext uri="{A12FA001-AC4F-418D-AE19-62706E023703}">
                      <ahyp:hlinkClr xmlns:ahyp="http://schemas.microsoft.com/office/drawing/2018/hyperlinkcolor" val="tx"/>
                    </a:ext>
                  </a:extLst>
                </a:hlinkClick>
              </a:rPr>
              <a:t>Confidence Intervals</a:t>
            </a:r>
            <a:endParaRPr lang="en-US" sz="1800" b="1" dirty="0">
              <a:solidFill>
                <a:schemeClr val="tx2"/>
              </a:solidFill>
              <a:latin typeface="+mn-lt"/>
            </a:endParaRPr>
          </a:p>
        </p:txBody>
      </p:sp>
      <p:sp>
        <p:nvSpPr>
          <p:cNvPr id="9"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29: Statistical Significance and Confidence</a:t>
            </a:r>
            <a:endParaRPr lang="en-US" b="1" dirty="0">
              <a:solidFill>
                <a:schemeClr val="accent2"/>
              </a:solidFill>
            </a:endParaRPr>
          </a:p>
        </p:txBody>
      </p:sp>
      <p:pic>
        <p:nvPicPr>
          <p:cNvPr id="10" name="Picture 9"/>
          <p:cNvPicPr>
            <a:picLocks noChangeAspect="1" noChangeArrowheads="1"/>
          </p:cNvPicPr>
          <p:nvPr/>
        </p:nvPicPr>
        <p:blipFill>
          <a:blip r:embed="rId5"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6"/>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7"/>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0"/>
            <a:ext cx="8686800" cy="484632"/>
          </a:xfrm>
          <a:prstGeom prst="rect">
            <a:avLst/>
          </a:prstGeom>
          <a:noFill/>
          <a:ln w="9525">
            <a:noFill/>
            <a:miter lim="800000"/>
            <a:headEnd/>
            <a:tailEnd/>
          </a:ln>
        </p:spPr>
        <p:txBody>
          <a:bodyPr lIns="0" tIns="0" rIns="0" bIns="0" anchor="ctr" anchorCtr="0">
            <a:noAutofit/>
          </a:bodyPr>
          <a:lstStyle/>
          <a:p>
            <a:pPr>
              <a:spcBef>
                <a:spcPct val="50000"/>
              </a:spcBef>
            </a:pPr>
            <a:r>
              <a:rPr lang="en-US" b="1" dirty="0">
                <a:solidFill>
                  <a:schemeClr val="accent2"/>
                </a:solidFill>
              </a:rPr>
              <a:t>Statistical Significance</a:t>
            </a:r>
          </a:p>
        </p:txBody>
      </p:sp>
      <mc:AlternateContent xmlns:mc="http://schemas.openxmlformats.org/markup-compatibility/2006" xmlns:a14="http://schemas.microsoft.com/office/drawing/2010/main">
        <mc:Choice Requires="a14">
          <p:sp>
            <p:nvSpPr>
              <p:cNvPr id="9" name="Text Box 4"/>
              <p:cNvSpPr txBox="1">
                <a:spLocks noChangeArrowheads="1"/>
              </p:cNvSpPr>
              <p:nvPr/>
            </p:nvSpPr>
            <p:spPr bwMode="auto">
              <a:xfrm>
                <a:off x="228599" y="622665"/>
                <a:ext cx="8686801" cy="6063198"/>
              </a:xfrm>
              <a:prstGeom prst="rect">
                <a:avLst/>
              </a:prstGeom>
              <a:noFill/>
              <a:ln w="9525">
                <a:noFill/>
                <a:miter lim="800000"/>
                <a:headEnd/>
                <a:tailEnd/>
              </a:ln>
            </p:spPr>
            <p:txBody>
              <a:bodyPr wrap="square" lIns="0" tIns="0" rIns="0" bIns="0">
                <a:spAutoFit/>
              </a:bodyPr>
              <a:lstStyle/>
              <a:p>
                <a:pPr marL="225425" indent="-225425">
                  <a:spcAft>
                    <a:spcPts val="1200"/>
                  </a:spcAft>
                  <a:buFont typeface="Arial" pitchFamily="34" charset="0"/>
                  <a:buChar char="•"/>
                </a:pPr>
                <a:r>
                  <a:rPr lang="en-US" sz="1800" b="1" dirty="0"/>
                  <a:t>A result is called statistically significant if it is unlikely to have occurred by chance.</a:t>
                </a:r>
              </a:p>
              <a:p>
                <a:pPr marL="225425" indent="-225425">
                  <a:spcAft>
                    <a:spcPts val="1200"/>
                  </a:spcAft>
                  <a:buFont typeface="Arial" pitchFamily="34" charset="0"/>
                  <a:buChar char="•"/>
                </a:pPr>
                <a:r>
                  <a:rPr lang="en-US" sz="1800" b="1" dirty="0"/>
                  <a:t>A “statistically significant difference” means there is statistical evidence that there is a difference.</a:t>
                </a:r>
              </a:p>
              <a:p>
                <a:pPr marL="225425" indent="-225425">
                  <a:spcAft>
                    <a:spcPts val="1200"/>
                  </a:spcAft>
                  <a:buFont typeface="Arial" pitchFamily="34" charset="0"/>
                  <a:buChar char="•"/>
                </a:pPr>
                <a:r>
                  <a:rPr lang="en-US" sz="1800" b="1" dirty="0"/>
                  <a:t>It does not mean the difference is necessarily large, important, or significant in the common meaning of the word.</a:t>
                </a:r>
              </a:p>
              <a:p>
                <a:pPr marL="225425" indent="-225425">
                  <a:spcAft>
                    <a:spcPts val="1200"/>
                  </a:spcAft>
                  <a:buFont typeface="Arial" pitchFamily="34" charset="0"/>
                  <a:buChar char="•"/>
                </a:pPr>
                <a:r>
                  <a:rPr lang="en-US" sz="1800" b="1" dirty="0"/>
                  <a:t>The significance level of a test is traditionally based on the notion of hypothesis testing.</a:t>
                </a:r>
              </a:p>
              <a:p>
                <a:pPr marL="225425" indent="-225425">
                  <a:spcAft>
                    <a:spcPts val="1200"/>
                  </a:spcAft>
                  <a:buFont typeface="Arial" pitchFamily="34" charset="0"/>
                  <a:buChar char="•"/>
                </a:pPr>
                <a:r>
                  <a:rPr lang="en-US" sz="1800" b="1" dirty="0"/>
                  <a:t>In simple cases, it is defined as the probability of making a decision to reject the null hypothesis when the null hypothesis is actually true.</a:t>
                </a:r>
              </a:p>
              <a:p>
                <a:pPr marL="225425" indent="-225425">
                  <a:spcAft>
                    <a:spcPts val="1200"/>
                  </a:spcAft>
                  <a:buFont typeface="Arial" pitchFamily="34" charset="0"/>
                  <a:buChar char="•"/>
                </a:pPr>
                <a:r>
                  <a:rPr lang="en-US" sz="1800" b="1" dirty="0"/>
                  <a:t>The decision is often made using the </a:t>
                </a:r>
                <a14:m>
                  <m:oMath xmlns:m="http://schemas.openxmlformats.org/officeDocument/2006/math">
                    <m:r>
                      <a:rPr lang="en-US" sz="1800" i="1" dirty="0" smtClean="0">
                        <a:solidFill>
                          <a:schemeClr val="accent1"/>
                        </a:solidFill>
                        <a:latin typeface="Cambria Math" panose="02040503050406030204" pitchFamily="18" charset="0"/>
                      </a:rPr>
                      <m:t>𝑝</m:t>
                    </m:r>
                  </m:oMath>
                </a14:m>
                <a:r>
                  <a:rPr lang="en-US" sz="1800" b="1" dirty="0">
                    <a:solidFill>
                      <a:schemeClr val="accent1"/>
                    </a:solidFill>
                  </a:rPr>
                  <a:t>-value</a:t>
                </a:r>
                <a:r>
                  <a:rPr lang="en-US" sz="1800" b="1" dirty="0"/>
                  <a:t>: the </a:t>
                </a:r>
                <a14:m>
                  <m:oMath xmlns:m="http://schemas.openxmlformats.org/officeDocument/2006/math">
                    <m:r>
                      <a:rPr lang="en-US" sz="1800" i="1" dirty="0" smtClean="0">
                        <a:latin typeface="Cambria Math" panose="02040503050406030204" pitchFamily="18" charset="0"/>
                      </a:rPr>
                      <m:t>𝑝</m:t>
                    </m:r>
                  </m:oMath>
                </a14:m>
                <a:r>
                  <a:rPr lang="en-US" sz="1800" b="1" dirty="0"/>
                  <a:t>-value is the probability of obtaining a value of the test statistic at least as extreme as the one that was actually observed, given that the null hypothesis is true.</a:t>
                </a:r>
              </a:p>
              <a:p>
                <a:pPr marL="225425" indent="-225425">
                  <a:spcAft>
                    <a:spcPts val="1200"/>
                  </a:spcAft>
                  <a:buFont typeface="Arial" pitchFamily="34" charset="0"/>
                  <a:buChar char="•"/>
                </a:pPr>
                <a:r>
                  <a:rPr lang="en-US" sz="1800" b="1" dirty="0"/>
                  <a:t>If the </a:t>
                </a:r>
                <a14:m>
                  <m:oMath xmlns:m="http://schemas.openxmlformats.org/officeDocument/2006/math">
                    <m:r>
                      <a:rPr lang="en-US" sz="1800" i="1" dirty="0">
                        <a:latin typeface="Cambria Math" panose="02040503050406030204" pitchFamily="18" charset="0"/>
                      </a:rPr>
                      <m:t>𝑝</m:t>
                    </m:r>
                    <m:r>
                      <a:rPr lang="en-US" sz="1800" i="1" dirty="0">
                        <a:latin typeface="Cambria Math" panose="02040503050406030204" pitchFamily="18" charset="0"/>
                      </a:rPr>
                      <m:t> </m:t>
                    </m:r>
                  </m:oMath>
                </a14:m>
                <a:r>
                  <a:rPr lang="en-US" sz="1800" b="1" dirty="0"/>
                  <a:t>-value is less than the significance level, then the null hypothesis is rejected. The smaller the </a:t>
                </a:r>
                <a14:m>
                  <m:oMath xmlns:m="http://schemas.openxmlformats.org/officeDocument/2006/math">
                    <m:r>
                      <a:rPr lang="en-US" sz="1800" i="1" dirty="0">
                        <a:latin typeface="Cambria Math" panose="02040503050406030204" pitchFamily="18" charset="0"/>
                      </a:rPr>
                      <m:t>𝑝</m:t>
                    </m:r>
                    <m:r>
                      <a:rPr lang="en-US" sz="1800" i="1" dirty="0">
                        <a:latin typeface="Cambria Math" panose="02040503050406030204" pitchFamily="18" charset="0"/>
                      </a:rPr>
                      <m:t> </m:t>
                    </m:r>
                  </m:oMath>
                </a14:m>
                <a:r>
                  <a:rPr lang="en-US" sz="1800" b="1" dirty="0"/>
                  <a:t>-value, the more significant the result is said to be.</a:t>
                </a:r>
              </a:p>
              <a:p>
                <a:pPr marL="225425" indent="-225425">
                  <a:spcAft>
                    <a:spcPts val="1200"/>
                  </a:spcAft>
                  <a:buFont typeface="Arial" pitchFamily="34" charset="0"/>
                  <a:buChar char="•"/>
                </a:pPr>
                <a:r>
                  <a:rPr lang="en-US" sz="1800" b="1" dirty="0"/>
                  <a:t>The notion of statistical significance, the probability that an experimental result could not have been determined by chance, and confidence, how sure we are that this result did not occur by chance, are intimately related.</a:t>
                </a:r>
              </a:p>
            </p:txBody>
          </p:sp>
        </mc:Choice>
        <mc:Fallback xmlns="">
          <p:sp>
            <p:nvSpPr>
              <p:cNvPr id="9" name="Text Box 4"/>
              <p:cNvSpPr txBox="1">
                <a:spLocks noRot="1" noChangeAspect="1" noMove="1" noResize="1" noEditPoints="1" noAdjustHandles="1" noChangeArrowheads="1" noChangeShapeType="1" noTextEdit="1"/>
              </p:cNvSpPr>
              <p:nvPr/>
            </p:nvSpPr>
            <p:spPr bwMode="auto">
              <a:xfrm>
                <a:off x="228599" y="622665"/>
                <a:ext cx="8686801" cy="6063198"/>
              </a:xfrm>
              <a:prstGeom prst="rect">
                <a:avLst/>
              </a:prstGeom>
              <a:blipFill>
                <a:blip r:embed="rId2"/>
                <a:stretch>
                  <a:fillRect l="-1458" t="-1044" r="-1312" b="-1461"/>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63026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Example: Coin Toss</a:t>
            </a:r>
            <a:endParaRPr lang="en-US" b="1" baseline="30000" dirty="0">
              <a:solidFill>
                <a:schemeClr val="accent2"/>
              </a:solidFill>
            </a:endParaRPr>
          </a:p>
        </p:txBody>
      </p:sp>
      <mc:AlternateContent xmlns:mc="http://schemas.openxmlformats.org/markup-compatibility/2006" xmlns:a14="http://schemas.microsoft.com/office/drawing/2010/main">
        <mc:Choice Requires="a14">
          <p:sp>
            <p:nvSpPr>
              <p:cNvPr id="9" name="Text Box 4"/>
              <p:cNvSpPr txBox="1">
                <a:spLocks noChangeArrowheads="1"/>
              </p:cNvSpPr>
              <p:nvPr/>
            </p:nvSpPr>
            <p:spPr bwMode="auto">
              <a:xfrm>
                <a:off x="228599" y="654895"/>
                <a:ext cx="8686801" cy="5601533"/>
              </a:xfrm>
              <a:prstGeom prst="rect">
                <a:avLst/>
              </a:prstGeom>
              <a:noFill/>
              <a:ln w="9525">
                <a:noFill/>
                <a:miter lim="800000"/>
                <a:headEnd/>
                <a:tailEnd/>
              </a:ln>
            </p:spPr>
            <p:txBody>
              <a:bodyPr wrap="square" lIns="0" tIns="0" rIns="0" bIns="0">
                <a:spAutoFit/>
              </a:bodyPr>
              <a:lstStyle/>
              <a:p>
                <a:pPr marL="165100" indent="-165100">
                  <a:spcAft>
                    <a:spcPts val="1200"/>
                  </a:spcAft>
                  <a:buFont typeface="Arial" pitchFamily="34" charset="0"/>
                  <a:buChar char="•"/>
                </a:pPr>
                <a:r>
                  <a:rPr lang="en-US" sz="1800" b="1" dirty="0"/>
                  <a:t>A coin flip is considered fair if there is </a:t>
                </a:r>
                <a14:m>
                  <m:oMath xmlns:m="http://schemas.openxmlformats.org/officeDocument/2006/math">
                    <m:r>
                      <a:rPr lang="en-US" sz="1800" b="1" i="1" dirty="0" smtClean="0">
                        <a:latin typeface="Cambria Math" panose="02040503050406030204" pitchFamily="18" charset="0"/>
                      </a:rPr>
                      <m:t>𝟓𝟎</m:t>
                    </m:r>
                    <m:r>
                      <a:rPr lang="en-US" sz="1800" b="1" i="1" dirty="0" smtClean="0">
                        <a:latin typeface="Cambria Math" panose="02040503050406030204" pitchFamily="18" charset="0"/>
                      </a:rPr>
                      <m:t>%</m:t>
                    </m:r>
                  </m:oMath>
                </a14:m>
                <a:r>
                  <a:rPr lang="en-US" sz="1800" b="1" dirty="0"/>
                  <a:t> chance of landing heads or tails. How do we test this in practice since for any finite data set, one will occur more frequently than the other?</a:t>
                </a:r>
              </a:p>
              <a:p>
                <a:pPr marL="165100" indent="-165100">
                  <a:spcAft>
                    <a:spcPts val="1200"/>
                  </a:spcAft>
                  <a:buFont typeface="Arial" pitchFamily="34" charset="0"/>
                  <a:buChar char="•"/>
                </a:pPr>
                <a:r>
                  <a:rPr lang="en-US" sz="1800" b="1" dirty="0"/>
                  <a:t>Since we consider both biased alternatives, a two-tailed test is performed. The null hypothesis is that the coin is fair, and that any deviations from the </a:t>
                </a:r>
                <a14:m>
                  <m:oMath xmlns:m="http://schemas.openxmlformats.org/officeDocument/2006/math">
                    <m:r>
                      <a:rPr lang="en-US" sz="1800" b="1" i="1" dirty="0">
                        <a:latin typeface="Cambria Math" panose="02040503050406030204" pitchFamily="18" charset="0"/>
                      </a:rPr>
                      <m:t>𝟓𝟎</m:t>
                    </m:r>
                    <m:r>
                      <a:rPr lang="en-US" sz="1800" b="1" i="1" dirty="0">
                        <a:latin typeface="Cambria Math" panose="02040503050406030204" pitchFamily="18" charset="0"/>
                      </a:rPr>
                      <m:t>%</m:t>
                    </m:r>
                  </m:oMath>
                </a14:m>
                <a:r>
                  <a:rPr lang="en-US" sz="1800" b="1" dirty="0"/>
                  <a:t> rate can be ascribed to chance alone. </a:t>
                </a:r>
              </a:p>
              <a:p>
                <a:pPr marL="165100" indent="-165100">
                  <a:spcAft>
                    <a:spcPts val="1200"/>
                  </a:spcAft>
                  <a:buFont typeface="Arial" pitchFamily="34" charset="0"/>
                  <a:buChar char="•"/>
                </a:pPr>
                <a:r>
                  <a:rPr lang="en-US" sz="1800" b="1" dirty="0"/>
                  <a:t>Suppose that the experimental results show the coin turning up heads </a:t>
                </a:r>
                <a14:m>
                  <m:oMath xmlns:m="http://schemas.openxmlformats.org/officeDocument/2006/math">
                    <m:r>
                      <a:rPr lang="en-US" sz="1800" b="1" i="1" dirty="0" smtClean="0">
                        <a:latin typeface="Cambria Math" panose="02040503050406030204" pitchFamily="18" charset="0"/>
                      </a:rPr>
                      <m:t>𝟏𝟒</m:t>
                    </m:r>
                  </m:oMath>
                </a14:m>
                <a:r>
                  <a:rPr lang="en-US" sz="1800" b="1" dirty="0"/>
                  <a:t> times out of </a:t>
                </a:r>
                <a14:m>
                  <m:oMath xmlns:m="http://schemas.openxmlformats.org/officeDocument/2006/math">
                    <m:r>
                      <a:rPr lang="en-US" sz="1800" b="1" i="1" dirty="0" smtClean="0">
                        <a:latin typeface="Cambria Math" panose="02040503050406030204" pitchFamily="18" charset="0"/>
                      </a:rPr>
                      <m:t>𝟐𝟎</m:t>
                    </m:r>
                  </m:oMath>
                </a14:m>
                <a:r>
                  <a:rPr lang="en-US" sz="1800" b="1" dirty="0"/>
                  <a:t> total flips. The </a:t>
                </a:r>
                <a14:m>
                  <m:oMath xmlns:m="http://schemas.openxmlformats.org/officeDocument/2006/math">
                    <m:r>
                      <a:rPr lang="en-US" sz="1800" i="1" dirty="0" smtClean="0">
                        <a:latin typeface="Cambria Math" panose="02040503050406030204" pitchFamily="18" charset="0"/>
                      </a:rPr>
                      <m:t>𝑝</m:t>
                    </m:r>
                  </m:oMath>
                </a14:m>
                <a:r>
                  <a:rPr lang="en-US" sz="1800" b="1" dirty="0"/>
                  <a:t>-value of this result would be the chance of a fair coin landing on heads at least </a:t>
                </a:r>
                <a14:m>
                  <m:oMath xmlns:m="http://schemas.openxmlformats.org/officeDocument/2006/math">
                    <m:r>
                      <a:rPr lang="en-US" sz="1800" b="1" i="1" dirty="0" smtClean="0">
                        <a:latin typeface="Cambria Math" panose="02040503050406030204" pitchFamily="18" charset="0"/>
                      </a:rPr>
                      <m:t>𝟏𝟒</m:t>
                    </m:r>
                  </m:oMath>
                </a14:m>
                <a:r>
                  <a:rPr lang="en-US" sz="1800" b="1" dirty="0"/>
                  <a:t> times out of </a:t>
                </a:r>
                <a14:m>
                  <m:oMath xmlns:m="http://schemas.openxmlformats.org/officeDocument/2006/math">
                    <m:r>
                      <a:rPr lang="en-US" sz="1800" b="1" i="1" dirty="0" smtClean="0">
                        <a:latin typeface="Cambria Math" panose="02040503050406030204" pitchFamily="18" charset="0"/>
                      </a:rPr>
                      <m:t>𝟐𝟎</m:t>
                    </m:r>
                  </m:oMath>
                </a14:m>
                <a:r>
                  <a:rPr lang="en-US" sz="1800" b="1" dirty="0"/>
                  <a:t> flips plus the chance of a fair coin landing on heads </a:t>
                </a:r>
                <a14:m>
                  <m:oMath xmlns:m="http://schemas.openxmlformats.org/officeDocument/2006/math">
                    <m:r>
                      <a:rPr lang="en-US" sz="1800" b="1" i="1" dirty="0" smtClean="0">
                        <a:latin typeface="Cambria Math" panose="02040503050406030204" pitchFamily="18" charset="0"/>
                      </a:rPr>
                      <m:t>𝟔</m:t>
                    </m:r>
                  </m:oMath>
                </a14:m>
                <a:r>
                  <a:rPr lang="en-US" sz="1800" b="1" dirty="0"/>
                  <a:t> or fewer times out of </a:t>
                </a:r>
                <a14:m>
                  <m:oMath xmlns:m="http://schemas.openxmlformats.org/officeDocument/2006/math">
                    <m:r>
                      <a:rPr lang="en-US" sz="1800" b="1" i="1" dirty="0" smtClean="0">
                        <a:latin typeface="Cambria Math" panose="02040503050406030204" pitchFamily="18" charset="0"/>
                      </a:rPr>
                      <m:t>𝟐𝟎</m:t>
                    </m:r>
                  </m:oMath>
                </a14:m>
                <a:r>
                  <a:rPr lang="en-US" sz="1800" b="1" dirty="0"/>
                  <a:t> flips. </a:t>
                </a:r>
              </a:p>
              <a:p>
                <a:pPr marL="165100" indent="-165100">
                  <a:spcAft>
                    <a:spcPts val="1200"/>
                  </a:spcAft>
                  <a:buFont typeface="Arial" pitchFamily="34" charset="0"/>
                  <a:buChar char="•"/>
                </a:pPr>
                <a:r>
                  <a:rPr lang="en-US" sz="1800" b="1" dirty="0"/>
                  <a:t>In this case the  random  variable </a:t>
                </a:r>
                <a:r>
                  <a:rPr lang="en-US" sz="1800" i="1" dirty="0"/>
                  <a:t>T </a:t>
                </a:r>
                <a:r>
                  <a:rPr lang="en-US" sz="1800" b="1" dirty="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1200"/>
                  </a:spcAft>
                  <a:buFont typeface="Arial" pitchFamily="34" charset="0"/>
                  <a:buChar char="•"/>
                </a:pPr>
                <a:r>
                  <a:rPr lang="en-US" sz="1800" b="1" dirty="0"/>
                  <a:t>Generally, one rejects the null hypothesis if the </a:t>
                </a:r>
                <a:r>
                  <a:rPr lang="en-US" sz="1800" i="1" dirty="0"/>
                  <a:t>p</a:t>
                </a:r>
                <a:r>
                  <a:rPr lang="en-US" sz="1800" b="1" dirty="0"/>
                  <a:t>-value is smaller than or equal to the significance level, often represented by the Greek letter </a:t>
                </a:r>
                <a:r>
                  <a:rPr lang="en-US" sz="1800" i="1" dirty="0"/>
                  <a:t>α</a:t>
                </a:r>
                <a:r>
                  <a:rPr lang="en-US" sz="1800" b="1" dirty="0"/>
                  <a:t>. If the significance level is 0.05, then the results are only 5% likely to be as extraordinary as just seen, given that the null hypothesis is true.</a:t>
                </a:r>
              </a:p>
            </p:txBody>
          </p:sp>
        </mc:Choice>
        <mc:Fallback xmlns="">
          <p:sp>
            <p:nvSpPr>
              <p:cNvPr id="9" name="Text Box 4"/>
              <p:cNvSpPr txBox="1">
                <a:spLocks noRot="1" noChangeAspect="1" noMove="1" noResize="1" noEditPoints="1" noAdjustHandles="1" noChangeArrowheads="1" noChangeShapeType="1" noTextEdit="1"/>
              </p:cNvSpPr>
              <p:nvPr/>
            </p:nvSpPr>
            <p:spPr bwMode="auto">
              <a:xfrm>
                <a:off x="228599" y="654895"/>
                <a:ext cx="8686801" cy="5601533"/>
              </a:xfrm>
              <a:prstGeom prst="rect">
                <a:avLst/>
              </a:prstGeom>
              <a:blipFill>
                <a:blip r:embed="rId2"/>
                <a:stretch>
                  <a:fillRect l="-1458" t="-1357" r="-2187" b="-1584"/>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308180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140142"/>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our example:</a:t>
            </a:r>
          </a:p>
          <a:p>
            <a:pPr marL="347663" indent="-174625">
              <a:spcAft>
                <a:spcPts val="0"/>
              </a:spcAft>
              <a:buFont typeface="Wingdings" pitchFamily="2" charset="2"/>
              <a:buChar char="§"/>
            </a:pPr>
            <a:r>
              <a:rPr lang="en-US" sz="1400" b="1" dirty="0"/>
              <a:t> null hypothesis (</a:t>
            </a:r>
            <a:r>
              <a:rPr lang="en-US" sz="1400" i="1" dirty="0"/>
              <a:t>H</a:t>
            </a:r>
            <a:r>
              <a:rPr lang="en-US" sz="1400" baseline="-25000" dirty="0"/>
              <a:t>0</a:t>
            </a:r>
            <a:r>
              <a:rPr lang="en-US" sz="1400" b="1" dirty="0"/>
              <a:t>) – fair coin;</a:t>
            </a:r>
          </a:p>
          <a:p>
            <a:pPr marL="347663" indent="-174625">
              <a:spcAft>
                <a:spcPts val="0"/>
              </a:spcAft>
              <a:buFont typeface="Wingdings" pitchFamily="2" charset="2"/>
              <a:buChar char="§"/>
            </a:pPr>
            <a:r>
              <a:rPr lang="en-US" sz="1400" b="1" dirty="0"/>
              <a:t> observation (O) – 14 heads out of 20 flips;</a:t>
            </a:r>
          </a:p>
          <a:p>
            <a:pPr marL="347663" indent="-174625">
              <a:spcAft>
                <a:spcPts val="0"/>
              </a:spcAft>
              <a:buFont typeface="Wingdings" pitchFamily="2" charset="2"/>
              <a:buChar char="§"/>
            </a:pPr>
            <a:r>
              <a:rPr lang="en-US" sz="1400" b="1" dirty="0"/>
              <a:t> probability (</a:t>
            </a:r>
            <a:r>
              <a:rPr lang="en-US" sz="1400" i="1" dirty="0"/>
              <a:t>p</a:t>
            </a:r>
            <a:r>
              <a:rPr lang="en-US" sz="1400" b="1" dirty="0"/>
              <a:t>-value) of observation (O) given </a:t>
            </a:r>
            <a:r>
              <a:rPr lang="en-US" sz="1400" i="1" dirty="0"/>
              <a:t>H</a:t>
            </a:r>
            <a:r>
              <a:rPr lang="en-US" sz="1400" baseline="-25000" dirty="0"/>
              <a:t>0</a:t>
            </a:r>
            <a:r>
              <a:rPr lang="en-US" sz="1400" b="1" dirty="0"/>
              <a:t>:</a:t>
            </a:r>
          </a:p>
          <a:p>
            <a:pPr marL="347663">
              <a:spcAft>
                <a:spcPts val="1200"/>
              </a:spcAft>
              <a:tabLst>
                <a:tab pos="3656013" algn="l"/>
              </a:tabLst>
            </a:pPr>
            <a:r>
              <a:rPr lang="en-US" sz="1400" b="1" dirty="0"/>
              <a:t>➢ (one-tailed) p(O|</a:t>
            </a:r>
            <a:r>
              <a:rPr lang="en-US" sz="1400" i="1" dirty="0"/>
              <a:t>H</a:t>
            </a:r>
            <a:r>
              <a:rPr lang="en-US" sz="1400" baseline="-25000" dirty="0"/>
              <a:t>0</a:t>
            </a:r>
            <a:r>
              <a:rPr lang="en-US" sz="1400" b="1" dirty="0"/>
              <a:t>) = </a:t>
            </a:r>
            <a:r>
              <a:rPr lang="en-US" sz="1400" dirty="0"/>
              <a:t>0.0577x2</a:t>
            </a:r>
            <a:r>
              <a:rPr lang="en-US" sz="1400" b="1" dirty="0"/>
              <a:t>	➢ (two-tailed) = </a:t>
            </a:r>
            <a:r>
              <a:rPr lang="en-US" sz="1400" dirty="0"/>
              <a:t>0.1154 (11.54%)</a:t>
            </a:r>
            <a:endParaRPr lang="en-US" sz="1400" b="1" dirty="0"/>
          </a:p>
          <a:p>
            <a:pPr marL="165100" indent="-165100">
              <a:spcAft>
                <a:spcPts val="1200"/>
              </a:spcAft>
              <a:buFont typeface="Arial" pitchFamily="34" charset="0"/>
              <a:buChar char="•"/>
            </a:pPr>
            <a:r>
              <a:rPr lang="en-US" sz="1800" b="1" dirty="0"/>
              <a:t>The calculated </a:t>
            </a:r>
            <a:r>
              <a:rPr lang="en-US" sz="1800" i="1" dirty="0"/>
              <a:t>p</a:t>
            </a:r>
            <a:r>
              <a:rPr lang="en-US" sz="1800" b="1" dirty="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1200"/>
              </a:spcAft>
              <a:buFont typeface="Arial" pitchFamily="34" charset="0"/>
              <a:buChar char="•"/>
            </a:pPr>
            <a:r>
              <a:rPr lang="en-US" sz="1800" b="1" dirty="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1200"/>
              </a:spcAft>
              <a:buFont typeface="Arial" pitchFamily="34" charset="0"/>
              <a:buChar char="•"/>
            </a:pPr>
            <a:r>
              <a:rPr lang="en-US" sz="1800" b="1" dirty="0"/>
              <a:t>However, had a single extra head been obtained, the resulting </a:t>
            </a:r>
            <a:r>
              <a:rPr lang="en-US" sz="1800" i="1" dirty="0"/>
              <a:t>p</a:t>
            </a:r>
            <a:r>
              <a:rPr lang="en-US" sz="1800" b="1" dirty="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a:t>Critics of </a:t>
            </a:r>
            <a:r>
              <a:rPr lang="en-US" sz="1800" i="1" dirty="0"/>
              <a:t>p</a:t>
            </a:r>
            <a:r>
              <a:rPr lang="en-US" sz="1800" b="1" dirty="0"/>
              <a:t>-values point out that the criterion is based on the somewhat arbitrary choice of level (often set at 0.05).</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A </a:t>
            </a:r>
            <a:r>
              <a:rPr lang="en-US" sz="1800" b="1" dirty="0">
                <a:solidFill>
                  <a:schemeClr val="accent1"/>
                </a:solidFill>
              </a:rPr>
              <a:t>confidence interval</a:t>
            </a:r>
            <a:r>
              <a:rPr lang="en-US" sz="1800" b="1" dirty="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a:t>The </a:t>
            </a:r>
            <a:r>
              <a:rPr lang="en-US" sz="1800" b="1" dirty="0">
                <a:solidFill>
                  <a:schemeClr val="accent1"/>
                </a:solidFill>
              </a:rPr>
              <a:t>level </a:t>
            </a:r>
            <a:r>
              <a:rPr lang="en-US" sz="1800" i="1" dirty="0">
                <a:solidFill>
                  <a:schemeClr val="accent1"/>
                </a:solidFill>
              </a:rPr>
              <a:t>C</a:t>
            </a:r>
            <a:r>
              <a:rPr lang="en-US" sz="1800" b="1" dirty="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a:t>For example, a 95% confidence interval covers 95% of the normal curve – the probability of observing a value outside of this area is less than 0.05. </a:t>
            </a:r>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218"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219"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Because the normal curve is symmetric, </a:t>
            </a:r>
            <a:br>
              <a:rPr lang="en-US" sz="1800" b="1" dirty="0"/>
            </a:br>
            <a:r>
              <a:rPr lang="en-US" sz="1800" b="1" dirty="0"/>
              <a:t>half of the area is in the left tail of the curve,</a:t>
            </a:r>
            <a:br>
              <a:rPr lang="en-US" sz="1800" b="1" dirty="0"/>
            </a:br>
            <a:r>
              <a:rPr lang="en-US" sz="1800" b="1" dirty="0"/>
              <a:t>and the other half of the area is in the right </a:t>
            </a:r>
            <a:br>
              <a:rPr lang="en-US" sz="1800" b="1" dirty="0"/>
            </a:br>
            <a:r>
              <a:rPr lang="en-US" sz="1800" b="1" dirty="0"/>
              <a:t>tail of the curve.</a:t>
            </a:r>
          </a:p>
          <a:p>
            <a:pPr marL="165100" indent="-165100">
              <a:spcAft>
                <a:spcPts val="600"/>
              </a:spcAft>
              <a:buFont typeface="Arial" pitchFamily="34" charset="0"/>
              <a:buChar char="•"/>
            </a:pPr>
            <a:r>
              <a:rPr lang="en-US" sz="1800" b="1" dirty="0"/>
              <a:t>As shown in the diagram to the right, for a </a:t>
            </a:r>
            <a:br>
              <a:rPr lang="en-US" sz="1800" b="1" dirty="0"/>
            </a:br>
            <a:r>
              <a:rPr lang="en-US" sz="1800" b="1" dirty="0"/>
              <a:t>confidence interval with level </a:t>
            </a:r>
            <a:r>
              <a:rPr lang="en-US" sz="1800" i="1" dirty="0"/>
              <a:t>C</a:t>
            </a:r>
            <a:r>
              <a:rPr lang="en-US" sz="1800" b="1" dirty="0"/>
              <a:t>, the area in</a:t>
            </a:r>
            <a:br>
              <a:rPr lang="en-US" sz="1800" b="1" dirty="0"/>
            </a:br>
            <a:r>
              <a:rPr lang="en-US" sz="1800" b="1" dirty="0"/>
              <a:t>each tail of the curve is equal to (1-</a:t>
            </a:r>
            <a:r>
              <a:rPr lang="en-US" sz="1800" i="1" dirty="0"/>
              <a:t> C</a:t>
            </a:r>
            <a:r>
              <a:rPr lang="en-US" sz="1800" b="1" dirty="0"/>
              <a:t>)/2. For</a:t>
            </a:r>
            <a:br>
              <a:rPr lang="en-US" sz="1800" b="1" dirty="0"/>
            </a:br>
            <a:r>
              <a:rPr lang="en-US" sz="1800" b="1" dirty="0"/>
              <a:t>a 95% confidence interval, the area in each</a:t>
            </a:r>
            <a:br>
              <a:rPr lang="en-US" sz="1800" b="1" dirty="0"/>
            </a:br>
            <a:r>
              <a:rPr lang="en-US" sz="1800" b="1" dirty="0"/>
              <a:t>tail is equal to 0.05/2 = 0.025.</a:t>
            </a:r>
          </a:p>
          <a:p>
            <a:pPr marL="165100" indent="-165100">
              <a:spcAft>
                <a:spcPts val="600"/>
              </a:spcAft>
              <a:buFont typeface="Arial" pitchFamily="34" charset="0"/>
              <a:buChar char="•"/>
            </a:pPr>
            <a:r>
              <a:rPr lang="en-US" sz="1800" b="1" dirty="0"/>
              <a:t>The value </a:t>
            </a:r>
            <a:r>
              <a:rPr lang="en-US" sz="1800" i="1" dirty="0"/>
              <a:t>z</a:t>
            </a:r>
            <a:r>
              <a:rPr lang="en-US" sz="1800" i="1" baseline="30000" dirty="0"/>
              <a:t>*</a:t>
            </a:r>
            <a:r>
              <a:rPr lang="en-US" sz="1800" b="1" dirty="0"/>
              <a:t> representing the point on the </a:t>
            </a:r>
            <a:br>
              <a:rPr lang="en-US" sz="1800" b="1" dirty="0"/>
            </a:br>
            <a:r>
              <a:rPr lang="en-US" sz="1800" b="1" dirty="0"/>
              <a:t>standard normal density curve such that </a:t>
            </a:r>
            <a:br>
              <a:rPr lang="en-US" sz="1800" b="1" dirty="0"/>
            </a:br>
            <a:r>
              <a:rPr lang="en-US" sz="1800" b="1" dirty="0"/>
              <a:t>the probability of observing a value greater</a:t>
            </a:r>
            <a:br>
              <a:rPr lang="en-US" sz="1800" b="1" dirty="0"/>
            </a:br>
            <a:r>
              <a:rPr lang="en-US" sz="1800" b="1" dirty="0"/>
              <a:t>than </a:t>
            </a:r>
            <a:r>
              <a:rPr lang="en-US" sz="1800" i="1" dirty="0"/>
              <a:t>z</a:t>
            </a:r>
            <a:r>
              <a:rPr lang="en-US" sz="1800" i="1" baseline="30000" dirty="0"/>
              <a:t>*</a:t>
            </a:r>
            <a:r>
              <a:rPr lang="en-US" sz="1800" b="1" dirty="0"/>
              <a:t> is equal to </a:t>
            </a:r>
            <a:r>
              <a:rPr lang="en-US" sz="1800" i="1" dirty="0"/>
              <a:t>p</a:t>
            </a:r>
            <a:r>
              <a:rPr lang="en-US" sz="1800" b="1" dirty="0"/>
              <a:t> is known as the upper </a:t>
            </a:r>
            <a:r>
              <a:rPr lang="en-US" sz="1800" i="1" dirty="0"/>
              <a:t>p</a:t>
            </a:r>
            <a:r>
              <a:rPr lang="en-US" sz="1800" b="1" dirty="0"/>
              <a:t> critical value of the standard normal distribution. </a:t>
            </a:r>
          </a:p>
          <a:p>
            <a:pPr marL="165100" indent="-165100">
              <a:spcAft>
                <a:spcPts val="600"/>
              </a:spcAft>
              <a:buFont typeface="Arial" pitchFamily="34" charset="0"/>
              <a:buChar char="•"/>
            </a:pPr>
            <a:r>
              <a:rPr lang="en-US" sz="1800" b="1" dirty="0"/>
              <a:t>For example, if </a:t>
            </a:r>
            <a:r>
              <a:rPr lang="en-US" sz="1800" i="1" dirty="0"/>
              <a:t>p</a:t>
            </a:r>
            <a:r>
              <a:rPr lang="en-US" sz="1800" dirty="0"/>
              <a:t> = 0.025</a:t>
            </a:r>
            <a:r>
              <a:rPr lang="en-US" sz="1800" b="1" dirty="0"/>
              <a:t>, the value </a:t>
            </a:r>
            <a:r>
              <a:rPr lang="en-US" sz="1800" i="1" dirty="0"/>
              <a:t>z</a:t>
            </a:r>
            <a:r>
              <a:rPr lang="en-US" sz="1800" i="1" baseline="30000" dirty="0"/>
              <a:t>*</a:t>
            </a:r>
            <a:r>
              <a:rPr lang="en-US" sz="1800" dirty="0"/>
              <a:t> </a:t>
            </a:r>
            <a:r>
              <a:rPr lang="en-US" sz="1800" b="1" dirty="0"/>
              <a:t>such that </a:t>
            </a:r>
            <a:r>
              <a:rPr lang="en-US" sz="1800" i="1" dirty="0"/>
              <a:t>P(Z &gt; z</a:t>
            </a:r>
            <a:r>
              <a:rPr lang="en-US" sz="1800" i="1" baseline="30000" dirty="0"/>
              <a:t>*</a:t>
            </a:r>
            <a:r>
              <a:rPr lang="en-US" sz="1800" i="1" dirty="0"/>
              <a:t>)</a:t>
            </a:r>
            <a:r>
              <a:rPr lang="en-US" sz="1800" dirty="0"/>
              <a:t> = 0.025</a:t>
            </a:r>
            <a:r>
              <a:rPr lang="en-US" sz="1800" b="1" dirty="0"/>
              <a:t>, or </a:t>
            </a:r>
            <a:r>
              <a:rPr lang="en-US" sz="1800" dirty="0"/>
              <a:t>P(Z </a:t>
            </a:r>
            <a:r>
              <a:rPr lang="en-US" sz="1800" u="sng" dirty="0"/>
              <a:t>&lt;</a:t>
            </a:r>
            <a:r>
              <a:rPr lang="en-US" sz="1800" dirty="0"/>
              <a:t> z</a:t>
            </a:r>
            <a:r>
              <a:rPr lang="en-US" sz="1800" baseline="30000" dirty="0"/>
              <a:t>*</a:t>
            </a:r>
            <a:r>
              <a:rPr lang="en-US" sz="1800" dirty="0"/>
              <a:t>) = 0.975</a:t>
            </a:r>
            <a:r>
              <a:rPr lang="en-US" sz="1800" b="1" dirty="0"/>
              <a:t>, is equal to 1.96. For a confidence interval with level </a:t>
            </a:r>
            <a:r>
              <a:rPr lang="en-US" sz="1800" i="1" dirty="0"/>
              <a:t>C</a:t>
            </a:r>
            <a:r>
              <a:rPr lang="en-US" sz="1800" b="1" dirty="0"/>
              <a:t>, the value</a:t>
            </a:r>
            <a:r>
              <a:rPr lang="en-US" sz="1800" dirty="0"/>
              <a:t> </a:t>
            </a:r>
            <a:r>
              <a:rPr lang="en-US" sz="1800" i="1" dirty="0"/>
              <a:t>p</a:t>
            </a:r>
            <a:r>
              <a:rPr lang="en-US" sz="1800" dirty="0"/>
              <a:t> </a:t>
            </a:r>
            <a:r>
              <a:rPr lang="en-US" sz="1800" b="1" dirty="0"/>
              <a:t>is equal to (1-</a:t>
            </a:r>
            <a:r>
              <a:rPr lang="en-US" sz="1800" i="1" dirty="0"/>
              <a:t> C</a:t>
            </a:r>
            <a:r>
              <a:rPr lang="en-US" sz="1800" b="1" dirty="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a:t>This connection between </a:t>
            </a:r>
            <a:r>
              <a:rPr lang="en-US" sz="1800" i="1" dirty="0"/>
              <a:t>z</a:t>
            </a:r>
            <a:r>
              <a:rPr lang="en-US" sz="1800" b="1" dirty="0"/>
              <a:t> and </a:t>
            </a:r>
            <a:r>
              <a:rPr lang="en-US" sz="1800" i="1" dirty="0"/>
              <a:t>C</a:t>
            </a:r>
            <a:r>
              <a:rPr lang="en-US" sz="1800" b="1" dirty="0"/>
              <a:t> is often referred to as the </a:t>
            </a:r>
            <a:r>
              <a:rPr lang="en-US" sz="1800" i="1" dirty="0"/>
              <a:t>z</a:t>
            </a:r>
            <a:r>
              <a:rPr lang="en-US" sz="1800" b="1" dirty="0"/>
              <a:t>-test or </a:t>
            </a:r>
            <a:r>
              <a:rPr lang="en-US" sz="1800" i="1" dirty="0"/>
              <a:t>z</a:t>
            </a:r>
            <a:r>
              <a:rPr lang="en-US" sz="1800" b="1" dirty="0"/>
              <a:t>-statistic.</a:t>
            </a:r>
          </a:p>
          <a:p>
            <a:pPr marL="165100" indent="-165100">
              <a:spcAft>
                <a:spcPts val="600"/>
              </a:spcAft>
              <a:buFont typeface="Arial" pitchFamily="34" charset="0"/>
              <a:buChar char="•"/>
            </a:pPr>
            <a:endParaRPr lang="en-US" sz="1800" b="1" dirty="0"/>
          </a:p>
          <a:p>
            <a:pPr marL="342900" indent="-342900">
              <a:spcBef>
                <a:spcPct val="20000"/>
              </a:spcBef>
              <a:buFontTx/>
              <a:buChar char="•"/>
            </a:pPr>
            <a:endParaRPr lang="en-US" sz="1800" b="1" kern="0" dirty="0"/>
          </a:p>
        </p:txBody>
      </p:sp>
      <p:sp>
        <p:nvSpPr>
          <p:cNvPr id="3" name="Text Box 3"/>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70714" y="616002"/>
            <a:ext cx="3739924" cy="3197635"/>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3170" name="Picture 2" descr="Gaussian Distribution">
            <a:hlinkClick r:id="rId2"/>
            <a:extLst>
              <a:ext uri="{FF2B5EF4-FFF2-40B4-BE49-F238E27FC236}">
                <a16:creationId xmlns:a16="http://schemas.microsoft.com/office/drawing/2014/main" id="{600B7FF4-022C-6646-B03F-DE328A4ACB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0800" y="1416050"/>
            <a:ext cx="6502400" cy="40259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3">
            <a:extLst>
              <a:ext uri="{FF2B5EF4-FFF2-40B4-BE49-F238E27FC236}">
                <a16:creationId xmlns:a16="http://schemas.microsoft.com/office/drawing/2014/main" id="{30598FF8-6213-8246-9B7E-B8A5EE290DC0}"/>
              </a:ext>
            </a:extLst>
          </p:cNvPr>
          <p:cNvSpPr txBox="1">
            <a:spLocks noChangeArrowheads="1"/>
          </p:cNvSpPr>
          <p:nvPr/>
        </p:nvSpPr>
        <p:spPr bwMode="auto">
          <a:xfrm>
            <a:off x="227013" y="0"/>
            <a:ext cx="8686800" cy="484632"/>
          </a:xfrm>
          <a:prstGeom prst="rect">
            <a:avLst/>
          </a:prstGeom>
          <a:noFill/>
          <a:ln w="9525">
            <a:noFill/>
            <a:miter lim="800000"/>
            <a:headEnd/>
            <a:tailEnd/>
          </a:ln>
        </p:spPr>
        <p:txBody>
          <a:bodyPr wrap="square" lIns="0" tIns="0" rIns="0" bIns="0" anchor="ctr" anchorCtr="0">
            <a:noAutofit/>
          </a:bodyPr>
          <a:lstStyle/>
          <a:p>
            <a:pPr>
              <a:spcBef>
                <a:spcPct val="50000"/>
              </a:spcBef>
            </a:pPr>
            <a:r>
              <a:rPr lang="en-US" b="1" dirty="0">
                <a:solidFill>
                  <a:schemeClr val="accent2"/>
                </a:solidFill>
              </a:rPr>
              <a:t>Area Under The Curve </a:t>
            </a:r>
            <a:r>
              <a:rPr lang="en-US" b="1">
                <a:solidFill>
                  <a:schemeClr val="accent2"/>
                </a:solidFill>
              </a:rPr>
              <a:t>(Review)</a:t>
            </a:r>
            <a:endParaRPr lang="en-US" b="1" baseline="30000" dirty="0">
              <a:solidFill>
                <a:schemeClr val="accent2"/>
              </a:solidFill>
            </a:endParaRPr>
          </a:p>
        </p:txBody>
      </p:sp>
    </p:spTree>
    <p:extLst>
      <p:ext uri="{BB962C8B-B14F-4D97-AF65-F5344CB8AC3E}">
        <p14:creationId xmlns:p14="http://schemas.microsoft.com/office/powerpoint/2010/main" val="229269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187531" y="0"/>
            <a:ext cx="8686800" cy="484632"/>
          </a:xfrm>
          <a:prstGeom prst="rect">
            <a:avLst/>
          </a:prstGeom>
          <a:noFill/>
          <a:ln w="9525">
            <a:noFill/>
            <a:miter lim="800000"/>
            <a:headEnd/>
            <a:tailEnd/>
          </a:ln>
        </p:spPr>
        <p:txBody>
          <a:bodyPr lIns="0" tIns="0" rIns="0" bIns="0" anchor="ctr" anchorCtr="0">
            <a:no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228599" y="622665"/>
            <a:ext cx="8686801" cy="553998"/>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Reviewed basic concepts in statistics such as statistical significance and confidence measures.</a:t>
            </a:r>
          </a:p>
        </p:txBody>
      </p:sp>
    </p:spTree>
    <p:extLst>
      <p:ext uri="{BB962C8B-B14F-4D97-AF65-F5344CB8AC3E}">
        <p14:creationId xmlns:p14="http://schemas.microsoft.com/office/powerpoint/2010/main" val="821470724"/>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7779</TotalTime>
  <Words>1310</Words>
  <Application>Microsoft Macintosh PowerPoint</Application>
  <PresentationFormat>Letter Paper (8.5x11 in)</PresentationFormat>
  <Paragraphs>47</Paragraphs>
  <Slides>8</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Cambria Math</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491</cp:revision>
  <dcterms:created xsi:type="dcterms:W3CDTF">2002-09-12T17:13:32Z</dcterms:created>
  <dcterms:modified xsi:type="dcterms:W3CDTF">2021-03-29T12:31:20Z</dcterms:modified>
</cp:coreProperties>
</file>