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4" r:id="rId4"/>
    <p:sldId id="415" r:id="rId5"/>
    <p:sldId id="416" r:id="rId6"/>
    <p:sldId id="417" r:id="rId7"/>
    <p:sldId id="418" r:id="rId8"/>
    <p:sldId id="419" r:id="rId9"/>
    <p:sldId id="426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52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8" autoAdjust="0"/>
    <p:restoredTop sz="95161" autoAdjust="0"/>
  </p:normalViewPr>
  <p:slideViewPr>
    <p:cSldViewPr snapToGrid="0">
      <p:cViewPr>
        <p:scale>
          <a:sx n="120" d="100"/>
          <a:sy n="120" d="100"/>
        </p:scale>
        <p:origin x="928" y="272"/>
      </p:cViewPr>
      <p:guideLst>
        <p:guide orient="horz" pos="3816"/>
        <p:guide pos="5616"/>
        <p:guide pos="2880"/>
        <p:guide pos="144"/>
        <p:guide pos="55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eee.metu.edu.tr/~alatan/Courses/Demo/AppletParzen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rii.ricoh.com/~stork/DHSch4part1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gm.cs.mcgill.ca/~soss/cs644/projects/simard/" TargetMode="External"/><Relationship Id="rId5" Type="http://schemas.openxmlformats.org/officeDocument/2006/relationships/hyperlink" Target="http://people.revoledu.com/kardi/tutorial/KNN/" TargetMode="External"/><Relationship Id="rId4" Type="http://schemas.openxmlformats.org/officeDocument/2006/relationships/hyperlink" Target="http://www.cs.rutgers.edu/~mdstone/class/520-spring-00/lec6.pdf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uropepmc.org%2Farticle%2Fpmc%2F2914143&amp;psig=AOvVaw3pMlGvv1aBTPClK7ZmTSlF&amp;ust=1614539202489000&amp;source=images&amp;cd=vfe&amp;ved=0CAIQjRxqFwoTCNCFn7Dhiu8CFQAAAAAdAAAAABA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sip.piconepress.com/courses/temple/ece_8527/resources/dhs_book/dhs_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stack.imgur.com/qxD32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Density Estimation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Parzen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Windows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k-Nearest Neighbor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Properties of Metrics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4625"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4 (Part 1)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4 (Part 2)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EB&amp;OS: Parzen Windows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MS: Nonparametric Density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5"/>
              </a:rPr>
              <a:t>KT: K-Nearest Neighbor Rule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SOSS: KNN Tutorial</a:t>
            </a:r>
            <a:endParaRPr lang="en-US" sz="1800" b="1" dirty="0">
              <a:solidFill>
                <a:srgbClr val="004000"/>
              </a:solidFill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Nonparametric Techniques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3898" y="1454044"/>
            <a:ext cx="2473377" cy="185503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0937" y="3415969"/>
            <a:ext cx="2486338" cy="19014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6351" y="2687351"/>
            <a:ext cx="2360952" cy="17707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Application: Estimation of </a:t>
            </a:r>
            <a:r>
              <a:rPr lang="en-US" b="1" i="1" dirty="0">
                <a:solidFill>
                  <a:schemeClr val="accent2"/>
                </a:solidFill>
              </a:rPr>
              <a:t>A Posteriori </a:t>
            </a:r>
            <a:r>
              <a:rPr lang="en-US" b="1" dirty="0">
                <a:solidFill>
                  <a:schemeClr val="accent2"/>
                </a:solidFill>
              </a:rPr>
              <a:t>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Goal: estimate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from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labeled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Let’s place a cell of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around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and capture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samples amongst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turned out to be labeled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then: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A reasonable estimate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d>
                      <m:dPr>
                        <m:ctrlP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𝜔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sup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 is the fraction of the samples within the cell that are labeled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To achieve the minimum error rate,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the most frequently represented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category within the cell is selected.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large and the cell sufficiently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small, the performance will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approach the best possible.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kNN is a very powerful classifier,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but is not computationally efficient.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We will soon see that deep learning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systems offer an interesting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compromise.</a:t>
                </a:r>
                <a:endParaRPr lang="en-US" sz="1800" b="1" dirty="0"/>
              </a:p>
              <a:p>
                <a:pPr marL="165100" lvl="3" indent="-165100" eaLnBrk="1" hangingPunct="1">
                  <a:spcBef>
                    <a:spcPts val="18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blipFill>
                <a:blip r:embed="rId2"/>
                <a:stretch>
                  <a:fillRect l="-1606" t="-1302" b="-21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868" name="Picture 52" descr="Comparison of multivariate classifiers and response normalizations for  pattern-information fMRI. - Abstract - Europe PMC">
            <a:hlinkClick r:id="rId3"/>
            <a:extLst>
              <a:ext uri="{FF2B5EF4-FFF2-40B4-BE49-F238E27FC236}">
                <a16:creationId xmlns:a16="http://schemas.microsoft.com/office/drawing/2014/main" id="{56FB2F8A-D7B7-C746-8C55-2EDF385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0615"/>
            <a:ext cx="4572000" cy="30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7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Nearest-Neighbor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be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labeled prototypes.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be the closest prototype to a test point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Nearest-Neighbor Rule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classifying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by assigning it the label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nearest-neighbor rule leads to an error rate greater than the minimum possible (the Bayes rate). See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2"/>
                  </a:rPr>
                  <a:t>this textbook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for the derivation.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If the number of prototypes is very large, the error rate of the nearest-neighbor classifier is never worse than twice the Bayes rate:</a:t>
                </a:r>
              </a:p>
              <a:p>
                <a:pPr marL="465138" lvl="1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This produces a Voronoi tesselation of the space, and the individual decision regions are called Voronoi cells: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complex problems, this </a:t>
                </a:r>
                <a:br>
                  <a:rPr lang="en-US" sz="1800" b="1" dirty="0"/>
                </a:br>
                <a:r>
                  <a:rPr lang="en-US" sz="1800" b="1" dirty="0"/>
                  <a:t>approach can be very effective</a:t>
                </a:r>
                <a:br>
                  <a:rPr lang="en-US" sz="1800" b="1" dirty="0"/>
                </a:br>
                <a:r>
                  <a:rPr lang="en-US" sz="1800" b="1" dirty="0"/>
                  <a:t>but it is not computationally efficient.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blipFill>
                <a:blip r:embed="rId3"/>
                <a:stretch>
                  <a:fillRect l="-1451" t="-1302" r="-20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1969"/>
          <a:stretch/>
        </p:blipFill>
        <p:spPr>
          <a:xfrm>
            <a:off x="4659208" y="4269660"/>
            <a:ext cx="4168983" cy="2086150"/>
          </a:xfrm>
        </p:spPr>
      </p:pic>
    </p:spTree>
    <p:extLst>
      <p:ext uri="{BB962C8B-B14F-4D97-AF65-F5344CB8AC3E}">
        <p14:creationId xmlns:p14="http://schemas.microsoft.com/office/powerpoint/2010/main" val="1133024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K-Nearest-Neighbor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k-nearest neighbor rule (kNN) is a </a:t>
                </a:r>
                <a:br>
                  <a:rPr lang="en-US" sz="1800" b="1" dirty="0"/>
                </a:br>
                <a:r>
                  <a:rPr lang="en-US" sz="1800" b="1" dirty="0"/>
                  <a:t>straightforward modification of the </a:t>
                </a:r>
                <a:br>
                  <a:rPr lang="en-US" sz="1800" b="1" dirty="0"/>
                </a:br>
                <a:r>
                  <a:rPr lang="en-US" sz="1800" b="1" dirty="0"/>
                  <a:t>nearest neighbor rule that builds on the </a:t>
                </a:r>
                <a:br>
                  <a:rPr lang="en-US" sz="1800" b="1" dirty="0"/>
                </a:br>
                <a:r>
                  <a:rPr lang="en-US" sz="1800" b="1" dirty="0"/>
                  <a:t>concept of majority voting.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Start at the data point,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and grow a</a:t>
                </a:r>
                <a:br>
                  <a:rPr lang="en-US" sz="1800" b="1" dirty="0"/>
                </a:br>
                <a:r>
                  <a:rPr lang="en-US" sz="1800" b="1" dirty="0"/>
                  <a:t>spherical region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training </a:t>
                </a:r>
                <a:br>
                  <a:rPr lang="en-US" sz="1800" b="1" dirty="0"/>
                </a:br>
                <a:r>
                  <a:rPr lang="en-US" sz="1800" b="1" dirty="0"/>
                  <a:t>samples (find the nearest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points).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data point,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is labeled by a majority </a:t>
                </a:r>
                <a:br>
                  <a:rPr lang="en-US" sz="1800" b="1" dirty="0"/>
                </a:br>
                <a:r>
                  <a:rPr lang="en-US" sz="1800" b="1" dirty="0"/>
                  <a:t>vote of the class assignments for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</a:t>
                </a:r>
                <a:br>
                  <a:rPr lang="en-US" sz="1800" b="1" dirty="0"/>
                </a:br>
                <a:r>
                  <a:rPr lang="en-US" sz="1800" b="1" dirty="0"/>
                  <a:t>nearest samples.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very large data sets, the performance </a:t>
                </a:r>
                <a:br>
                  <a:rPr lang="en-US" sz="1800" b="1" dirty="0"/>
                </a:br>
                <a:r>
                  <a:rPr lang="en-US" sz="1800" b="1" dirty="0"/>
                  <a:t>approaches the Bayes error rate.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computational complexity of this approach can be high. Each distance calculation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thus the search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parallel implementation exists that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in time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in space.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Tree-structured searches can gain further efficiency, and the training set can be “pruned” to eliminate “useless” prototypes (complexity: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blipFill>
                <a:blip r:embed="rId2"/>
                <a:stretch>
                  <a:fillRect l="-1460" t="-1121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61F280-4A0D-F645-93C6-09424E84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673520"/>
            <a:ext cx="3708378" cy="36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Properties of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Algorithms such as kNN are only as good as the distance measure used.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Prewhitening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of features using LDA or PCA is also popular.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properly constructed distance measure should obey these properties: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Nonnegativity: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Reflexivity: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𝒊𝒇𝒇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Triangle Inequality: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Minkowski metric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is a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generalization of a Euclidean distance: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called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</a:t>
                </a:r>
                <a:br>
                  <a:rPr lang="en-US" altLang="en-US" sz="1800" b="1" dirty="0">
                    <a:solidFill>
                      <a:schemeClr val="accent1"/>
                    </a:solidFill>
                  </a:rPr>
                </a:br>
                <a:r>
                  <a:rPr lang="en-US" altLang="en-US" sz="1800" b="1" dirty="0">
                    <a:solidFill>
                      <a:schemeClr val="accent1"/>
                    </a:solidFill>
                  </a:rPr>
                  <a:t>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because it gives the shortest path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each segment of which is parallel to a coordinate axis (diagonal segments are not allowed).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 We now understand this is only valid if all the dimensions are of equal variance. Otherwise, dimensions with the greatest variance dominate.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a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measure because it minimizes the maximum contribution to the distance measure.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blipFill>
                <a:blip r:embed="rId2"/>
                <a:stretch>
                  <a:fillRect l="-1606" t="-117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DF6C59A-CCB5-DE44-AA16-A53EA5C10BFC}"/>
              </a:ext>
            </a:extLst>
          </p:cNvPr>
          <p:cNvGrpSpPr/>
          <p:nvPr/>
        </p:nvGrpSpPr>
        <p:grpSpPr>
          <a:xfrm>
            <a:off x="5488357" y="2970625"/>
            <a:ext cx="3425456" cy="1096582"/>
            <a:chOff x="2667000" y="6157309"/>
            <a:chExt cx="3425456" cy="10965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/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525">
                    <a:spcBef>
                      <a:spcPts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alt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blipFill>
                  <a:blip r:embed="rId3"/>
                  <a:stretch>
                    <a:fillRect t="-68182" b="-10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3F8919-5273-B248-811C-CA70C21DD8DB}"/>
                </a:ext>
              </a:extLst>
            </p:cNvPr>
            <p:cNvSpPr/>
            <p:nvPr/>
          </p:nvSpPr>
          <p:spPr>
            <a:xfrm>
              <a:off x="2667000" y="6157309"/>
              <a:ext cx="3425456" cy="971745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Motivated the need for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nonparameteric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density estimation by discussing the pros and cons of parametric fits using approaches such as Gaussian mixture distributions.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two general approaches to nonparametric estimates: estimating a likelihood and estimating a posterior. Solutions to these approaches generated two algorithms: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 err="1">
                    <a:solidFill>
                      <a:schemeClr val="accent1"/>
                    </a:solidFill>
                  </a:rPr>
                  <a:t>Parzen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 Windows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build the distribution as a weighted sum of kernel functions based on the training samples.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K Nearest Neighbor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classify data based the properties of the k closest points in the training set.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theoretical errors rates for these approaches are bounded by the Bayes error rate: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Nonparametric methods are heavily dependent on the quality of your distance measure: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blipFill>
                <a:blip r:embed="rId2"/>
                <a:stretch>
                  <a:fillRect l="-1606" t="-1142" r="-1752" b="-15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8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of Density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Supervised learning assumes we know the form of the underlying density function, which is often not true in real applications.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All parametric densities are </a:t>
                </a:r>
                <a:r>
                  <a:rPr lang="en-US" sz="1800" b="1" dirty="0" err="1"/>
                  <a:t>unimodal</a:t>
                </a:r>
                <a:r>
                  <a:rPr lang="en-US" sz="1800" b="1" dirty="0"/>
                  <a:t> (have a single local maximum), such as a Gaussian distribution, whereas many practical problems involve multi-modal densities. (We discussed mixture distributions as a way to deal with this.)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Nonparametric procedures can be used with arbitrary distributions and without the assumption that the forms of the underlying densities are known. They are data-driven (estimated from the data) and of course suffer the same challenges with respect to </a:t>
                </a:r>
                <a:r>
                  <a:rPr lang="en-US" sz="1800" b="1" dirty="0" err="1"/>
                  <a:t>overfitting</a:t>
                </a:r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types of nonparametric methods:</a:t>
                </a:r>
              </a:p>
              <a:p>
                <a:pPr marL="344488" lvl="1" indent="-17938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Estimating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344488" lvl="1" indent="-17938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Bypass probability and go directly to </a:t>
                </a:r>
                <a:r>
                  <a:rPr lang="en-US" sz="1800" b="1" i="1" dirty="0"/>
                  <a:t>a posteriori</a:t>
                </a:r>
                <a:r>
                  <a:rPr lang="en-US" sz="1800" b="1" dirty="0"/>
                  <a:t> probability estimation,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r>
                  <a:rPr lang="en-US" sz="1800" b="1" dirty="0"/>
                  <a:t> Examples of this approach include many forms of neural networks.</a:t>
                </a:r>
              </a:p>
              <a:p>
                <a:pPr marL="165100" lvl="1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basic idea in density estimation is that a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will fall in a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with probability: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/>
                  <a:t>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 is a smoothed or averaged version</a:t>
                </a:r>
                <a:br>
                  <a:rPr lang="en-US" sz="1800" b="1" dirty="0"/>
                </a:br>
                <a:r>
                  <a:rPr lang="en-US" sz="1800" b="1" dirty="0"/>
                  <a:t>of the density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blipFill>
                <a:blip r:embed="rId2"/>
                <a:stretch>
                  <a:fillRect l="-1493" t="-1310" r="-299" b="-80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3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Motivation Based on a 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Suppose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samples are drawn independently and identically distributed (</a:t>
                </a:r>
                <a:r>
                  <a:rPr lang="en-US" sz="1800" b="1" dirty="0" err="1"/>
                  <a:t>i.i.d</a:t>
                </a:r>
                <a:r>
                  <a:rPr lang="en-US" sz="1800" b="1" dirty="0"/>
                  <a:t>.)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of these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fall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is given by: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  </a:t>
                </a:r>
                <a:r>
                  <a:rPr lang="en-US" sz="1800" b="1" dirty="0"/>
                  <a:t>(a binomial distribution)</a:t>
                </a:r>
              </a:p>
              <a:p>
                <a:pPr marL="173038" lvl="1" indent="-173038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/>
                  <a:t>The expected value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ML estimate of the mean of this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Assume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continuous and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so small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does not vary significantly within it.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  <a:sym typeface="Symbol" pitchFamily="18" charset="2"/>
                  </a:rPr>
                  <a:t>We can write: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, w</a:t>
                </a:r>
                <a:r>
                  <a:rPr lang="en-US" sz="1800" b="1" dirty="0"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point within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is the volume enclosed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. Hence: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endParaRPr lang="en-US" sz="1800" b="1" dirty="0">
                  <a:latin typeface="+mj-lt"/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blipFill>
                <a:blip r:embed="rId2"/>
                <a:stretch>
                  <a:fillRect l="-1603" t="-1587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1" dirty="0"/>
                  <a:t> of finding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patterns in a volume where the space averaged probability is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 as a function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true probability,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was chosen to be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sz="1800" b="1" dirty="0"/>
                  <a:t>. We see the binomial distribution peaks strongly at the true probability, and the variance shrinks as n increases.</a:t>
                </a:r>
              </a:p>
            </p:txBody>
          </p:sp>
        </mc:Choice>
        <mc:Fallback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blipFill>
                <a:blip r:embed="rId3"/>
                <a:stretch>
                  <a:fillRect l="-2500" t="-3571" r="-3000" b="-41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84B17B10-B1AB-674C-B995-65C18727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8908"/>
            <a:ext cx="3349509" cy="22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for Defining a Volume (Bin Size)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However,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cannot become arbitrarily small because we reach a point where no samples are contained in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, so we cannot get convergence this way.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Alternate approach: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cannot be allowed to become small since the number of samples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is always limited.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One will have to accept a certain amount of variance in the ratio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Theoretically, if an unlimited number of samples is available, we can circumvent this difficulty.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To estimate the density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, we form a sequence of regions</a:t>
                </a:r>
                <a:br>
                  <a:rPr lang="en-US" sz="1800" b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,… </a:t>
                </a:r>
                <a:r>
                  <a:rPr lang="en-US" sz="1800" b="1" dirty="0">
                    <a:latin typeface="+mj-lt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: the first region contains one sample, the second two samples and so 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volume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the number of samples falling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Three necessary conditions should apply if we want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to converge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:r>
                  <a:rPr lang="en-US" sz="1800" b="1" dirty="0">
                    <a:latin typeface="+mj-lt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and 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We can create two classes of nonparametric algorithms that meet these constraints.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blipFill>
                <a:blip r:embed="rId2"/>
                <a:stretch>
                  <a:fillRect l="-1606" t="-131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49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Methods for Defining a Volume 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1" indent="-165100" eaLnBrk="1" hangingPunct="1">
                  <a:spcBef>
                    <a:spcPts val="42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different ways of obtaining sequences of regions that satisfy these conditions:</a:t>
                </a: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 err="1">
                    <a:solidFill>
                      <a:schemeClr val="accent1"/>
                    </a:solidFill>
                  </a:rPr>
                  <a:t>Parzen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 Window Density Estimation</a:t>
                </a:r>
                <a:r>
                  <a:rPr lang="en-US" sz="1800" b="1" dirty="0"/>
                  <a:t>: shrink an initial region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>
                    <a:sym typeface="Symbol" pitchFamily="18" charset="2"/>
                  </a:rPr>
                  <a:t>and show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pos m:val="top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1800" b="0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baseline="-25000" dirty="0">
                    <a:solidFill>
                      <a:schemeClr val="accent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 Neighbor Estimation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s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pecify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as some function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; grow the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blipFill>
                <a:blip r:embed="rId2"/>
                <a:stretch>
                  <a:fillRect l="-1451" t="-3822" r="-1161" b="-57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A33735-13D6-314B-A3E1-7695054DEAE4}"/>
              </a:ext>
            </a:extLst>
          </p:cNvPr>
          <p:cNvGrpSpPr/>
          <p:nvPr/>
        </p:nvGrpSpPr>
        <p:grpSpPr>
          <a:xfrm>
            <a:off x="244112" y="2712565"/>
            <a:ext cx="8683805" cy="1759533"/>
            <a:chOff x="244439" y="3038498"/>
            <a:chExt cx="8683805" cy="17595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/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blipFill>
                  <a:blip r:embed="rId3"/>
                  <a:stretch>
                    <a:fillRect t="-156522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Diagram, shape&#10;&#10;Description automatically generated">
              <a:extLst>
                <a:ext uri="{FF2B5EF4-FFF2-40B4-BE49-F238E27FC236}">
                  <a16:creationId xmlns:a16="http://schemas.microsoft.com/office/drawing/2014/main" id="{289B0A77-9E5F-4F43-8BE1-07A4E423D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r="2034" b="48249"/>
            <a:stretch/>
          </p:blipFill>
          <p:spPr>
            <a:xfrm>
              <a:off x="1541125" y="3038498"/>
              <a:ext cx="7387119" cy="175953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47BD21-E049-8C4F-A2A5-782DAE088FCB}"/>
              </a:ext>
            </a:extLst>
          </p:cNvPr>
          <p:cNvGrpSpPr/>
          <p:nvPr/>
        </p:nvGrpSpPr>
        <p:grpSpPr>
          <a:xfrm>
            <a:off x="256525" y="4472098"/>
            <a:ext cx="8671392" cy="1612682"/>
            <a:chOff x="256852" y="4798031"/>
            <a:chExt cx="8671392" cy="16126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/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Diagram, shape&#10;&#10;Description automatically generated">
              <a:extLst>
                <a:ext uri="{FF2B5EF4-FFF2-40B4-BE49-F238E27FC236}">
                  <a16:creationId xmlns:a16="http://schemas.microsoft.com/office/drawing/2014/main" id="{079561DF-0178-C840-8482-ED0E7A8F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t="52568" r="2034"/>
            <a:stretch/>
          </p:blipFill>
          <p:spPr>
            <a:xfrm>
              <a:off x="1541125" y="4798031"/>
              <a:ext cx="7387119" cy="161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30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Parzen Windows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Parzen-window approach to estimate densities assume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1" dirty="0">
                    <a:latin typeface="+mj-lt"/>
                  </a:rPr>
                  <a:t>-dimensional hypercube:</a:t>
                </a:r>
              </a:p>
              <a:p>
                <a:pPr marL="460375" lvl="1" eaLnBrk="1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b="1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latin typeface="+mj-lt"/>
                  </a:rPr>
                  <a:t>: the length of the edge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)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+mj-lt"/>
                      </a:rPr>
                      <m:t>𝜑</m:t>
                    </m:r>
                    <m:d>
                      <m:dPr>
                        <m:ctrlPr>
                          <a:rPr lang="en-US" sz="1800" b="1">
                            <a:latin typeface="+mj-lt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1">
                            <a:latin typeface="+mj-lt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 be the window function:</a:t>
                </a:r>
              </a:p>
              <a:p>
                <a:pPr marL="460375" lvl="1">
                  <a:spcBef>
                    <a:spcPts val="0"/>
                  </a:spcBef>
                  <a:spcAft>
                    <a:spcPts val="1200"/>
                  </a:spcAft>
                  <a:tabLst>
                    <a:tab pos="50276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	Note: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number of samples in this hypercube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>
                    <a:latin typeface="+mj-lt"/>
                  </a:rPr>
                  <a:t>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𝑉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as a weighted average of kernel or basis functions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 and the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1,… 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This reminiscent of how we represent a digitally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sampled signal as a weighted sum of </a:t>
                </a:r>
                <a:r>
                  <a:rPr lang="en-US" sz="1800" b="1" dirty="0" err="1">
                    <a:latin typeface="+mj-lt"/>
                  </a:rPr>
                  <a:t>Sinc</a:t>
                </a:r>
                <a:r>
                  <a:rPr lang="en-US" sz="1800" b="1" dirty="0">
                    <a:latin typeface="+mj-lt"/>
                  </a:rPr>
                  <a:t> 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functions (the Sampling Theorem). 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sampling functions used in a </a:t>
                </a:r>
                <a:r>
                  <a:rPr lang="en-US" sz="1800" b="1" dirty="0" err="1">
                    <a:latin typeface="+mj-lt"/>
                  </a:rPr>
                  <a:t>Parzen</a:t>
                </a:r>
                <a:r>
                  <a:rPr lang="en-US" sz="1800" b="1" dirty="0">
                    <a:latin typeface="+mj-lt"/>
                  </a:rPr>
                  <a:t> Window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can be any form (e.g., Gaussian).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blipFill>
                <a:blip r:embed="rId2"/>
                <a:stretch>
                  <a:fillRect l="-1606" t="-4130" r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878" name="Picture 110">
            <a:hlinkClick r:id="rId3"/>
            <a:extLst>
              <a:ext uri="{FF2B5EF4-FFF2-40B4-BE49-F238E27FC236}">
                <a16:creationId xmlns:a16="http://schemas.microsoft.com/office/drawing/2014/main" id="{B01286AD-33BE-984C-96B6-6D72E3A0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4505927"/>
            <a:ext cx="2979506" cy="17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0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35280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Kernels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D9A202-00C1-D842-A012-8C6263E8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74" y="598932"/>
            <a:ext cx="6151652" cy="291942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80487BC-0CDE-244A-9AB2-4A41D9986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0" y="3632660"/>
            <a:ext cx="6982860" cy="28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5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</a:t>
            </a:r>
            <a:r>
              <a:rPr lang="en-US" b="1" dirty="0" err="1">
                <a:solidFill>
                  <a:schemeClr val="accent2"/>
                </a:solidFill>
              </a:rPr>
              <a:t>Parzen</a:t>
            </a:r>
            <a:r>
              <a:rPr lang="en-US" b="1" dirty="0">
                <a:solidFill>
                  <a:schemeClr val="accent2"/>
                </a:solidFill>
              </a:rPr>
              <a:t> Window Using A Gaussian Kernel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Wingdings" pitchFamily="2" charset="2"/>
                  </a:rPr>
                  <a:t>Let our Kernel be a normal distribution (Gaussian):</a:t>
                </a:r>
              </a:p>
              <a:p>
                <a:pPr marL="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𝜑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–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1" dirty="0">
                  <a:sym typeface="Wingdings" pitchFamily="2" charset="2"/>
                </a:endParaRPr>
              </a:p>
              <a:p>
                <a:pPr marL="173038" lvl="2" eaLnBrk="1" hangingPunct="1">
                  <a:spcAft>
                    <a:spcPts val="1200"/>
                  </a:spcAft>
                </a:pPr>
                <a:r>
                  <a:rPr lang="en-US" sz="1800" b="1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.</m:t>
                        </m:r>
                      </m:e>
                    </m:rad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marL="173038" lvl="2" indent="-163513" eaLnBrk="1" hangingPunct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known.</a:t>
                </a:r>
              </a:p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Thus:</a:t>
                </a:r>
              </a:p>
              <a:p>
                <a:pPr marL="23495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𝑉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baseline="-25000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800" i="1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h</m:t>
                                  </m:r>
                                  <m:r>
                                    <a:rPr lang="en-US" sz="1800" i="1" baseline="-25000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858838" lvl="2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–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 smtClean="0"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baseline="-25000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i="1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sz="1800" i="1" baseline="-25000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165100" lvl="2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an average of normal densities centered at the samples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</p:txBody>
          </p:sp>
        </mc:Choice>
        <mc:Fallback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blipFill>
                <a:blip r:embed="rId2"/>
                <a:stretch>
                  <a:fillRect l="-4000" t="-1500" r="-3200" b="-7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7CCD40D0-ADD5-2C4D-8892-6656762E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949"/>
            <a:ext cx="5521692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Approach: Nearest Neighbor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a solution for the problem of the unknown “best” window function.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be viewed as a data-driven approach to classification.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Estimate density using actual labeled (training) data points.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the cell volume be a function of the training data.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Center a cell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let it grow until it captures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samples.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data samples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called the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nearest-neighbors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possibilities can occur: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high near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therefore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the cell will be small which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provides good resolution.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low; therefore the cell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will grow large and stop until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higher density regions are reached.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obtain a family of estimates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by setting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 and choosing </a:t>
                </a:r>
                <a:b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different values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blipFill>
                <a:blip r:embed="rId2"/>
                <a:stretch>
                  <a:fillRect l="-1606" t="-1342" b="-15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833B1E4-0C87-A545-A2D5-A864C44B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6" y="3429000"/>
            <a:ext cx="4461687" cy="28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8511</TotalTime>
  <Words>1985</Words>
  <Application>Microsoft Macintosh PowerPoint</Application>
  <PresentationFormat>Letter Paper (8.5x11 in)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458</cp:revision>
  <dcterms:created xsi:type="dcterms:W3CDTF">2002-09-12T17:13:32Z</dcterms:created>
  <dcterms:modified xsi:type="dcterms:W3CDTF">2021-02-27T21:08:35Z</dcterms:modified>
</cp:coreProperties>
</file>