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20"/>
  </p:notesMasterIdLst>
  <p:handoutMasterIdLst>
    <p:handoutMasterId r:id="rId21"/>
  </p:handoutMasterIdLst>
  <p:sldIdLst>
    <p:sldId id="356" r:id="rId3"/>
    <p:sldId id="413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34" r:id="rId13"/>
    <p:sldId id="429" r:id="rId14"/>
    <p:sldId id="430" r:id="rId15"/>
    <p:sldId id="431" r:id="rId16"/>
    <p:sldId id="432" r:id="rId17"/>
    <p:sldId id="433" r:id="rId18"/>
    <p:sldId id="420" r:id="rId19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616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pos="576" userDrawn="1">
          <p15:clr>
            <a:srgbClr val="A4A3A4"/>
          </p15:clr>
        </p15:guide>
        <p15:guide id="6" pos="42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F"/>
    <a:srgbClr val="CBCBCB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5097" autoAdjust="0"/>
  </p:normalViewPr>
  <p:slideViewPr>
    <p:cSldViewPr snapToGrid="0">
      <p:cViewPr varScale="1">
        <p:scale>
          <a:sx n="124" d="100"/>
          <a:sy n="124" d="100"/>
        </p:scale>
        <p:origin x="2384" y="176"/>
      </p:cViewPr>
      <p:guideLst>
        <p:guide orient="horz" pos="3816"/>
        <p:guide pos="5616"/>
        <p:guide pos="2880"/>
        <p:guide pos="144"/>
        <p:guide pos="576"/>
        <p:guide pos="4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3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17,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arkov_random_field" TargetMode="External"/><Relationship Id="rId13" Type="http://schemas.openxmlformats.org/officeDocument/2006/relationships/hyperlink" Target="https://qnlab.weill.cornell.edu/sites/default/files/styles/panopoly_image_original/public/causal_markov.jpg?itok=03FhXInv" TargetMode="External"/><Relationship Id="rId3" Type="http://schemas.openxmlformats.org/officeDocument/2006/relationships/hyperlink" Target="https://www.isip.piconepress.com/courses/temple/ece_8527/resources/dhs_book/dhs_bayesian_belief_networks.pdf" TargetMode="External"/><Relationship Id="rId7" Type="http://schemas.openxmlformats.org/officeDocument/2006/relationships/hyperlink" Target="https://web.engr.oregonstate.edu/mcai/materials/Wednesday/BayesianNetworks2.ppt" TargetMode="External"/><Relationship Id="rId12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jsmf.org/meetings/2003/meek.ppt" TargetMode="External"/><Relationship Id="rId11" Type="http://schemas.openxmlformats.org/officeDocument/2006/relationships/hyperlink" Target="https://codesachin.files.wordpress.com/2017/03/bayesian-networks-a-brief-introduction-7-638.jpg" TargetMode="External"/><Relationship Id="rId5" Type="http://schemas.openxmlformats.org/officeDocument/2006/relationships/hyperlink" Target="https://en.wikipedia.org/wiki/Bayesian_network" TargetMode="External"/><Relationship Id="rId15" Type="http://schemas.openxmlformats.org/officeDocument/2006/relationships/hyperlink" Target="https://www.springer.com/us/book/9783030277482" TargetMode="External"/><Relationship Id="rId10" Type="http://schemas.openxmlformats.org/officeDocument/2006/relationships/hyperlink" Target="https://personal.utdallas.edu/~nrr150130/cs6347/2016sp/lects/Lecture_4_MRFs.pdf" TargetMode="External"/><Relationship Id="rId4" Type="http://schemas.openxmlformats.org/officeDocument/2006/relationships/hyperlink" Target="https://machinelearningmastery.com/introduction-to-bayesian-belief-networks/" TargetMode="External"/><Relationship Id="rId9" Type="http://schemas.openxmlformats.org/officeDocument/2006/relationships/hyperlink" Target="http://homes.sice.indiana.edu/natarasr/Courses/I590/Papers/MRF.pdf" TargetMode="External"/><Relationship Id="rId1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inf.u-szeged.hu/~ssip/2008/presentations2/Kato_ssip2008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inf.u-szeged.hu/~ssip/2008/presentations2/Kato_ssip2008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inf.u-szeged.hu/~ssip/2008/presentations2/Kato_ssip2008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inf.u-szeged.hu/~ssip/2008/presentations2/Kato_ssip2008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inf.u-szeged.hu/~ssip/2008/presentations2/Kato_ssip2008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stanford.edu/class/ee367/Winter2018/yue_ee367_win18_report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link.springer.com/content/pdf/10.1007/978-3-642-41184-7_7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rmongroup.github.io/cs228-notes/representation/undirected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lecture/probabilistic-graphical-models/i-maps-and-perfect-maps-dJYD6" TargetMode="External"/><Relationship Id="rId2" Type="http://schemas.openxmlformats.org/officeDocument/2006/relationships/hyperlink" Target="https://cedar.buffalo.edu/~srihari/CSE674/Chap3/3.2-I-Map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9" y="1358900"/>
            <a:ext cx="4030662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Objectives:</a:t>
            </a:r>
          </a:p>
          <a:p>
            <a:pPr marL="173038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Graphical Models</a:t>
            </a:r>
          </a:p>
          <a:p>
            <a:pPr marL="173038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Bayesian Belief Networks</a:t>
            </a:r>
          </a:p>
          <a:p>
            <a:pPr marL="173038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Markov Random Fields</a:t>
            </a:r>
          </a:p>
          <a:p>
            <a:pPr marL="173038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Conditional Random Fields</a:t>
            </a:r>
          </a:p>
          <a:p>
            <a:pPr marL="173038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  <a:p>
            <a:pPr marL="176213" lvl="0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</a:p>
          <a:p>
            <a:pPr marL="173038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hlinkClick r:id="rId3"/>
              </a:rPr>
              <a:t>D.H.S.: Bayesian Belief Networks</a:t>
            </a:r>
            <a:endParaRPr lang="en-US" sz="1800" b="1" dirty="0">
              <a:solidFill>
                <a:schemeClr val="accent2"/>
              </a:solidFill>
            </a:endParaRPr>
          </a:p>
          <a:p>
            <a:pPr marL="173038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hlinkClick r:id="rId4"/>
              </a:rPr>
              <a:t>MLM: Bayesian Networks</a:t>
            </a:r>
            <a:endParaRPr lang="en-US" sz="1800" b="1" dirty="0">
              <a:solidFill>
                <a:schemeClr val="accent2"/>
              </a:solidFill>
            </a:endParaRPr>
          </a:p>
          <a:p>
            <a:pPr marL="173038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hlinkClick r:id="rId5"/>
              </a:rPr>
              <a:t>Wiki: Bayesian Networks</a:t>
            </a:r>
            <a:endParaRPr lang="en-US" sz="1800" b="1" dirty="0">
              <a:solidFill>
                <a:schemeClr val="accent2"/>
              </a:solidFill>
            </a:endParaRPr>
          </a:p>
          <a:p>
            <a:pPr marL="173038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hlinkClick r:id="rId6"/>
              </a:rPr>
              <a:t>Meek: Learning Parameters</a:t>
            </a:r>
            <a:endParaRPr lang="en-US" sz="1800" b="1" dirty="0">
              <a:solidFill>
                <a:schemeClr val="accent2"/>
              </a:solidFill>
            </a:endParaRPr>
          </a:p>
          <a:p>
            <a:pPr marL="173038"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hlinkClick r:id="rId7"/>
              </a:rPr>
              <a:t>MCAI: Bayesian Net Example</a:t>
            </a:r>
            <a:endParaRPr lang="en-US" sz="1800" b="1" dirty="0">
              <a:solidFill>
                <a:schemeClr val="accent2"/>
              </a:solidFill>
            </a:endParaRPr>
          </a:p>
          <a:p>
            <a:pPr marL="173038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hlinkClick r:id="rId8"/>
              </a:rPr>
              <a:t>Wiki: Markov Random Field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9"/>
              </a:rPr>
              <a:t>ABPK: Markov Random Field</a:t>
            </a:r>
            <a:endParaRPr lang="en-US" sz="1800" b="1" dirty="0">
              <a:solidFill>
                <a:schemeClr val="accent2"/>
              </a:solidFill>
            </a:endParaRPr>
          </a:p>
          <a:p>
            <a:pPr marL="173038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0"/>
              </a:rPr>
              <a:t>NRR: Markov Random Field</a:t>
            </a:r>
            <a:endParaRPr kumimoji="0" lang="en-US" sz="1800" b="1" i="0" u="none" strike="noStrike" kern="120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Box 29">
            <a:extLst>
              <a:ext uri="{FF2B5EF4-FFF2-40B4-BE49-F238E27FC236}">
                <a16:creationId xmlns:a16="http://schemas.microsoft.com/office/drawing/2014/main" id="{49263999-E6DE-DC40-98AA-E7D42D137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17: Bayesian Belief Networks and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Markov Random Fields</a:t>
            </a:r>
          </a:p>
        </p:txBody>
      </p:sp>
      <p:pic>
        <p:nvPicPr>
          <p:cNvPr id="153602" name="Picture 2">
            <a:hlinkClick r:id="rId11"/>
            <a:extLst>
              <a:ext uri="{FF2B5EF4-FFF2-40B4-BE49-F238E27FC236}">
                <a16:creationId xmlns:a16="http://schemas.microsoft.com/office/drawing/2014/main" id="{1F515377-BDF0-FC45-B86E-1FEC47C97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t="26379" r="4455" b="9265"/>
          <a:stretch/>
        </p:blipFill>
        <p:spPr bwMode="auto">
          <a:xfrm>
            <a:off x="4703765" y="1848794"/>
            <a:ext cx="3181575" cy="1695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04" name="Picture 4">
            <a:hlinkClick r:id="rId13"/>
            <a:extLst>
              <a:ext uri="{FF2B5EF4-FFF2-40B4-BE49-F238E27FC236}">
                <a16:creationId xmlns:a16="http://schemas.microsoft.com/office/drawing/2014/main" id="{7BF7DF2A-7CD7-2B48-9C68-248669E73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5" y="4588032"/>
            <a:ext cx="3564032" cy="1537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06" name="Picture 6">
            <a:hlinkClick r:id="rId15"/>
            <a:extLst>
              <a:ext uri="{FF2B5EF4-FFF2-40B4-BE49-F238E27FC236}">
                <a16:creationId xmlns:a16="http://schemas.microsoft.com/office/drawing/2014/main" id="{F1606CF3-EF28-2B42-9B49-A7822DFF5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486" y="3045213"/>
            <a:ext cx="1357236" cy="2052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Applications to Image Processing</a:t>
            </a:r>
          </a:p>
        </p:txBody>
      </p:sp>
      <p:pic>
        <p:nvPicPr>
          <p:cNvPr id="3" name="Picture 2" descr="A picture containing diagram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B844274B-2391-3B43-B820-A3386AC1E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0053"/>
            <a:ext cx="8382000" cy="592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5639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Applications to Image Processing</a:t>
            </a:r>
          </a:p>
        </p:txBody>
      </p:sp>
      <p:pic>
        <p:nvPicPr>
          <p:cNvPr id="3" name="Picture 2" descr="Graphical user interface, text, chat or text messag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1BA59F0E-DBF0-9248-A57F-D44E84C18D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5127" r="5000"/>
          <a:stretch/>
        </p:blipFill>
        <p:spPr>
          <a:xfrm>
            <a:off x="386443" y="646602"/>
            <a:ext cx="8371114" cy="590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8156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Applications to Image Processing</a:t>
            </a:r>
          </a:p>
        </p:txBody>
      </p:sp>
      <p:pic>
        <p:nvPicPr>
          <p:cNvPr id="3" name="Picture 2" descr="A picture containing graphical user interfac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AE501474-18EB-9844-A8BD-B59729764C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" t="11990" r="7738"/>
          <a:stretch/>
        </p:blipFill>
        <p:spPr>
          <a:xfrm>
            <a:off x="506185" y="593513"/>
            <a:ext cx="8131629" cy="595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8432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Applications to Image Processing</a:t>
            </a:r>
          </a:p>
        </p:txBody>
      </p:sp>
      <p:pic>
        <p:nvPicPr>
          <p:cNvPr id="3" name="Picture 2" descr="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7E756A3-7164-D447-9A40-AF83ACBB40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2" t="13701" r="6191" b="5209"/>
          <a:stretch/>
        </p:blipFill>
        <p:spPr>
          <a:xfrm>
            <a:off x="334969" y="549946"/>
            <a:ext cx="8474061" cy="593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3101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Applications to Image Processing</a:t>
            </a:r>
          </a:p>
        </p:txBody>
      </p:sp>
      <p:pic>
        <p:nvPicPr>
          <p:cNvPr id="3" name="Picture 2" descr="A picture containing graphical user interfac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38F1C0E4-5EC8-D149-83BD-92E913B12E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14790" r="3333" b="13948"/>
          <a:stretch/>
        </p:blipFill>
        <p:spPr>
          <a:xfrm>
            <a:off x="430517" y="715736"/>
            <a:ext cx="8282966" cy="495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2990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Applications to Image Processing</a:t>
            </a:r>
          </a:p>
        </p:txBody>
      </p:sp>
      <p:pic>
        <p:nvPicPr>
          <p:cNvPr id="3" name="Picture 2" descr="A picture containing calendar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81D61316-5CD0-F146-9E46-E2A54FCD8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28" y="608777"/>
            <a:ext cx="6291943" cy="594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779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Applications to Image Processing</a:t>
            </a:r>
          </a:p>
        </p:txBody>
      </p:sp>
      <p:pic>
        <p:nvPicPr>
          <p:cNvPr id="3" name="Picture 2" descr="A picture containing company nam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DADE7010-CE12-2E4A-A12B-A9886032E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43" y="663311"/>
            <a:ext cx="5551714" cy="588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3342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27012" y="682625"/>
            <a:ext cx="8688387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Hidden Markov Model: </a:t>
            </a:r>
            <a:r>
              <a:rPr lang="en-US" sz="1800" b="1" dirty="0">
                <a:solidFill>
                  <a:schemeClr val="bg1"/>
                </a:solidFill>
              </a:rPr>
              <a:t>a directed graph in which nodes, or states, represent output (emission) distributions and arcs represent transitions between these nodes. Emission distributions can be discrete or continuous.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Bayesian Belief Network: </a:t>
            </a:r>
            <a:r>
              <a:rPr lang="en-US" sz="1800" b="1" dirty="0">
                <a:solidFill>
                  <a:schemeClr val="bg1"/>
                </a:solidFill>
              </a:rPr>
              <a:t>a directed acyclic graph that can be used to encode dependencies using conditional probabilities.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Parameter Estimation:</a:t>
            </a:r>
            <a:r>
              <a:rPr lang="en-US" sz="1800" b="1" dirty="0">
                <a:solidFill>
                  <a:schemeClr val="bg1"/>
                </a:solidFill>
              </a:rPr>
              <a:t> it is possible to learn the structure of the networks and the parameters of the probability distributions using optimization and information theory techniques.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Markov Random Field: </a:t>
            </a:r>
            <a:r>
              <a:rPr lang="en-US" sz="1800" b="1" dirty="0">
                <a:solidFill>
                  <a:schemeClr val="bg1"/>
                </a:solidFill>
              </a:rPr>
              <a:t>a generalization that supports automated learning of dependencies.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Conditional Random Fields: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undirected graphical models that represent conditional probability distributions and support learning of mappings.</a:t>
            </a:r>
            <a:endParaRPr lang="en-US" sz="1800" b="1" dirty="0">
              <a:solidFill>
                <a:schemeClr val="bg1"/>
              </a:solidFill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Applications:</a:t>
            </a:r>
            <a:r>
              <a:rPr lang="en-US" sz="1800" b="1" dirty="0">
                <a:solidFill>
                  <a:schemeClr val="bg1"/>
                </a:solidFill>
              </a:rPr>
              <a:t> Graphical representations of the relationships between data are used in many areas of science including social network analysis, disease modeling, genomics and human computer dialog systems.</a:t>
            </a:r>
          </a:p>
        </p:txBody>
      </p:sp>
    </p:spTree>
    <p:extLst>
      <p:ext uri="{BB962C8B-B14F-4D97-AF65-F5344CB8AC3E}">
        <p14:creationId xmlns:p14="http://schemas.microsoft.com/office/powerpoint/2010/main" val="281528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Why Belief Networks or Probabilistic Graphs?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4D3144FE-451B-8D43-878D-516FC2BE85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424" y="589937"/>
                <a:ext cx="8686799" cy="5797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We have assumed we could parameterize the 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distributions by a feature vector </a:t>
                </a:r>
                <a14:m>
                  <m:oMath xmlns:m="http://schemas.openxmlformats.org/officeDocument/2006/math">
                    <m:r>
                      <a:rPr lang="el-GR" sz="1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𝜽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1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Bayes Rule/ML</a:t>
                </a: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l-GR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 we had prior information about the distribution of 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l-GR" sz="1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𝜽</m:t>
                    </m:r>
                  </m:oMath>
                </a14:m>
                <a:r>
                  <a:rPr lang="el-GR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this too could be used (</a:t>
                </a:r>
                <a:r>
                  <a:rPr lang="en-US" sz="1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Bayesian Parameter </a:t>
                </a:r>
                <a:br>
                  <a:rPr lang="en-US" sz="1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Estimation</a:t>
                </a: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Sometimes our knowledge about a distribution 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is not directly of this type, but instead about the 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statistical dependencies (or independencies) among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component features (e.g.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i="1" baseline="-2500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i="1" baseline="-2500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are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statistically independent, but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i="1" baseline="-2500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i="1" baseline="-2500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are not).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Bayesian Belief Networks </a:t>
                </a: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are a way to encode statistical 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dependencies using a directed acyclic graph (DAG).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are many related variants: probabilistic graphical 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models, Bayesian nets, dynamic Bayesian networks.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Developing the model topology and estimating the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parameters, including latent variables, are challenges.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To some extent, these structures have been supplanted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by deep learning systems.</a:t>
                </a:r>
              </a:p>
              <a:p>
                <a:pPr marL="173038">
                  <a:spcBef>
                    <a:spcPts val="0"/>
                  </a:spcBef>
                  <a:spcAft>
                    <a:spcPts val="1200"/>
                  </a:spcAft>
                </a:pPr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4625">
                  <a:spcBef>
                    <a:spcPts val="0"/>
                  </a:spcBef>
                  <a:spcAft>
                    <a:spcPts val="600"/>
                  </a:spcAft>
                </a:pPr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4625">
                  <a:spcBef>
                    <a:spcPts val="0"/>
                  </a:spcBef>
                  <a:spcAft>
                    <a:spcPts val="600"/>
                  </a:spcAft>
                </a:pP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4D3144FE-451B-8D43-878D-516FC2BE8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424" y="589937"/>
                <a:ext cx="8686799" cy="5797513"/>
              </a:xfrm>
              <a:prstGeom prst="rect">
                <a:avLst/>
              </a:prstGeom>
              <a:blipFill>
                <a:blip r:embed="rId2"/>
                <a:stretch>
                  <a:fillRect l="-1460" t="-1310" b="-65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284424FE-97F2-874B-AEF0-EBF6DBA28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23" y="642404"/>
            <a:ext cx="2794000" cy="2692400"/>
          </a:xfrm>
          <a:prstGeom prst="rect">
            <a:avLst/>
          </a:prstGeom>
        </p:spPr>
      </p:pic>
      <p:pic>
        <p:nvPicPr>
          <p:cNvPr id="8" name="Picture 7" descr="A picture containing text, watch&#10;&#10;Description automatically generated">
            <a:extLst>
              <a:ext uri="{FF2B5EF4-FFF2-40B4-BE49-F238E27FC236}">
                <a16:creationId xmlns:a16="http://schemas.microsoft.com/office/drawing/2014/main" id="{B7F61D46-8BCC-0648-9CF3-78650FA74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166" y="3523197"/>
            <a:ext cx="1709057" cy="286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19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Elements of a Bayesian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4D3144FE-451B-8D43-878D-516FC2BE85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424" y="589937"/>
                <a:ext cx="8686799" cy="5797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 belief network consists of nodes (labelled with upper 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case bold letters) and their associated discrete states 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(in lower-case).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node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has states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..., denoted simply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node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has states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..., denoted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so forth.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links between nodes represent conditional probabilities.</a:t>
                </a:r>
              </a:p>
              <a:p>
                <a:pPr marL="346075" indent="-173038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sz="1800" b="1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can be described by a matrix: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1800" i="1" dirty="0" err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en-US" sz="1800" i="1" baseline="-25000" dirty="0" err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1800" i="1" dirty="0" err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en-US" sz="1800" i="1" dirty="0" err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𝑎𝑗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It is useful to distinguish the set of nodes before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called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called its parents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the set of those nodes after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br>
                  <a:rPr lang="en-US" sz="1800" b="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called its children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When we evaluate the probabilities at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we must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treat the parents of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differently from its children. 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Thus,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are in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while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are in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𝒞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belief of a set of propositions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…) 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on 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node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describes the relative belief probabilities of the 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variables given all the evidence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𝒆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throughout the 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rest of the network, i.e.,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sz="1800" b="1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𝒆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4D3144FE-451B-8D43-878D-516FC2BE8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424" y="589937"/>
                <a:ext cx="8686799" cy="5797513"/>
              </a:xfrm>
              <a:prstGeom prst="rect">
                <a:avLst/>
              </a:prstGeom>
              <a:blipFill>
                <a:blip r:embed="rId2"/>
                <a:stretch>
                  <a:fillRect l="-1460" t="-131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picture containing text, watch&#10;&#10;Description automatically generated">
            <a:extLst>
              <a:ext uri="{FF2B5EF4-FFF2-40B4-BE49-F238E27FC236}">
                <a16:creationId xmlns:a16="http://schemas.microsoft.com/office/drawing/2014/main" id="{B7F61D46-8BCC-0648-9CF3-78650FA74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538" y="624440"/>
            <a:ext cx="1709057" cy="2864253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05B1394-C434-2F44-B0B3-48EB3D123D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026" y="4069442"/>
            <a:ext cx="2252550" cy="198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77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Factorization of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4D3144FE-451B-8D43-878D-516FC2BE85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424" y="589937"/>
                <a:ext cx="8686799" cy="5963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We can divide the dependency of the belief upon the parents and children:</a:t>
                </a:r>
              </a:p>
              <a:p>
                <a:pPr marL="466725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∝</m:t>
                    </m:r>
                    <m:r>
                      <a:rPr lang="en-US" sz="18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𝒞</m:t>
                            </m:r>
                          </m:sup>
                        </m:sSup>
                      </m:e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𝒫</m:t>
                            </m:r>
                          </m:sup>
                        </m:sSup>
                      </m:e>
                    </m:d>
                  </m:oMath>
                </a14:m>
                <a:endParaRPr lang="en-US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𝒞</m:t>
                              </m:r>
                            </m:sup>
                          </m:sSup>
                        </m:e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𝒞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𝒞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𝒞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80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𝒞</m:t>
                                      </m:r>
                                    </m:e>
                                  </m:d>
                                </m:sub>
                              </m:sSub>
                            </m:sub>
                          </m:sSub>
                        </m:e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𝒞</m:t>
                              </m:r>
                            </m:e>
                          </m:d>
                        </m:sup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𝒆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𝒞</m:t>
                                      </m:r>
                                    </m:e>
                                    <m:sub>
                                      <m:r>
                                        <a:rPr lang="en-US" sz="18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3038" indent="-173038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Incorporating evidence from parent nodes is a bit more subtle: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𝒫</m:t>
                            </m:r>
                          </m:sup>
                        </m:sSup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1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e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𝒫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1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𝒫</m:t>
                                </m:r>
                              </m:e>
                              <m:sub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sz="1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𝒫</m:t>
                                </m:r>
                              </m:e>
                              <m:sub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𝒫</m:t>
                                    </m:r>
                                  </m:e>
                                </m:d>
                              </m:sub>
                            </m:sSub>
                          </m:sub>
                        </m:sSub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𝒍𝒍</m:t>
                        </m:r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𝑚𝑛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𝒫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𝑚𝑛</m:t>
                                </m:r>
                              </m:sub>
                            </m:sSub>
                          </m:e>
                        </m:d>
                        <m:nary>
                          <m:naryPr>
                            <m:chr m:val="∏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𝒊</m:t>
                            </m:r>
                            <m:r>
                              <a:rPr lang="en-US" sz="1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sz="1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𝒫</m:t>
                                    </m:r>
                                  </m:e>
                                </m:d>
                              </m:e>
                            </m:d>
                          </m:sup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𝒫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𝒫</m:t>
                                        </m:r>
                                      </m:e>
                                      <m:sub>
                                        <m:r>
                                          <a:rPr lang="en-US" sz="18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3038" indent="-173038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Therefore, we can write a final expression for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e>
                    </m:d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𝒆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∝</m:t>
                      </m:r>
                      <m:nary>
                        <m:naryPr>
                          <m:chr m:val="∏"/>
                          <m:ctrlPr>
                            <a:rPr 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𝒞</m:t>
                              </m:r>
                            </m:e>
                          </m:d>
                        </m:sup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𝒆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𝒞</m:t>
                                      </m:r>
                                    </m:e>
                                    <m:sub>
                                      <m:r>
                                        <a:rPr lang="en-US" sz="18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1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𝒍𝒍</m:t>
                          </m:r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𝒫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𝑚𝑛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𝒫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𝑚𝑛</m:t>
                                  </m:r>
                                </m:sub>
                              </m:sSub>
                            </m:e>
                          </m:d>
                          <m:nary>
                            <m:naryPr>
                              <m:chr m:val="∏"/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𝒊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8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𝒫</m:t>
                                      </m:r>
                                    </m:e>
                                  </m:d>
                                </m:e>
                              </m:d>
                            </m:sup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𝒫</m:t>
                                      </m:r>
                                    </m:e>
                                    <m:sub>
                                      <m:r>
                                        <a:rPr lang="en-US" sz="18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𝒆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𝒫</m:t>
                                          </m:r>
                                        </m:e>
                                        <m:sub>
                                          <m:r>
                                            <a:rPr lang="en-US" sz="18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3038" indent="-173038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probability of a particular values for node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product of two factors:</a:t>
                </a:r>
              </a:p>
              <a:p>
                <a:pPr marL="346075" indent="-161925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first is due to the children (the product of their independent likelihoods).</a:t>
                </a:r>
              </a:p>
              <a:p>
                <a:pPr marL="346075" indent="-161925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second is the sum over all possible configurations of states on the parent nodes of the prior probabilities of their values and the conditional probabilities of the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variables given those parent values. 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final values must be normalized to represent probabilities.</a:t>
                </a:r>
              </a:p>
            </p:txBody>
          </p:sp>
        </mc:Choice>
        <mc:Fallback xmlns=""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4D3144FE-451B-8D43-878D-516FC2BE8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424" y="589937"/>
                <a:ext cx="8686799" cy="5963263"/>
              </a:xfrm>
              <a:prstGeom prst="rect">
                <a:avLst/>
              </a:prstGeom>
              <a:blipFill>
                <a:blip r:embed="rId2"/>
                <a:stretch>
                  <a:fillRect l="-1460" t="-2128" r="-1460" b="-127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22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 Simple Example</a:t>
            </a:r>
          </a:p>
        </p:txBody>
      </p:sp>
      <p:graphicFrame>
        <p:nvGraphicFramePr>
          <p:cNvPr id="8" name="Group 232">
            <a:extLst>
              <a:ext uri="{FF2B5EF4-FFF2-40B4-BE49-F238E27FC236}">
                <a16:creationId xmlns:a16="http://schemas.microsoft.com/office/drawing/2014/main" id="{325A0A2D-04AA-4E45-B1BE-C3FA0F89C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625953"/>
              </p:ext>
            </p:extLst>
          </p:nvPr>
        </p:nvGraphicFramePr>
        <p:xfrm>
          <a:off x="1143000" y="1001820"/>
          <a:ext cx="1295400" cy="1006476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P(B)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false</a:t>
                      </a:r>
                    </a:p>
                  </a:txBody>
                  <a:tcPr marT="45749" marB="4574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0.999</a:t>
                      </a:r>
                    </a:p>
                  </a:txBody>
                  <a:tcPr marT="45749" marB="45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true</a:t>
                      </a:r>
                    </a:p>
                  </a:txBody>
                  <a:tcPr marT="45749" marB="4574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0.001</a:t>
                      </a:r>
                    </a:p>
                  </a:txBody>
                  <a:tcPr marT="45749" marB="45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Group 238">
            <a:extLst>
              <a:ext uri="{FF2B5EF4-FFF2-40B4-BE49-F238E27FC236}">
                <a16:creationId xmlns:a16="http://schemas.microsoft.com/office/drawing/2014/main" id="{BFF92640-2CE2-7D43-9DFF-ECBB7389B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486636"/>
              </p:ext>
            </p:extLst>
          </p:nvPr>
        </p:nvGraphicFramePr>
        <p:xfrm>
          <a:off x="3028950" y="3166491"/>
          <a:ext cx="2819400" cy="301783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P(A|B,E)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false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false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false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0.999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false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false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false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false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0.710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false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0.290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true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false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false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0.060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true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false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0.940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true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false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0.050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true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0.950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0" name="Group 218">
            <a:extLst>
              <a:ext uri="{FF2B5EF4-FFF2-40B4-BE49-F238E27FC236}">
                <a16:creationId xmlns:a16="http://schemas.microsoft.com/office/drawing/2014/main" id="{1F5DC0C1-F539-C74E-A319-BCB42EA19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156740"/>
              </p:ext>
            </p:extLst>
          </p:nvPr>
        </p:nvGraphicFramePr>
        <p:xfrm>
          <a:off x="6743700" y="1105352"/>
          <a:ext cx="1295400" cy="1006476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P(E)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false</a:t>
                      </a:r>
                    </a:p>
                  </a:txBody>
                  <a:tcPr marT="45749" marB="4574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0.998</a:t>
                      </a:r>
                    </a:p>
                  </a:txBody>
                  <a:tcPr marT="45749" marB="45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true</a:t>
                      </a:r>
                    </a:p>
                  </a:txBody>
                  <a:tcPr marT="45749" marB="4574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0.002</a:t>
                      </a:r>
                    </a:p>
                  </a:txBody>
                  <a:tcPr marT="45749" marB="45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Oval 4">
            <a:extLst>
              <a:ext uri="{FF2B5EF4-FFF2-40B4-BE49-F238E27FC236}">
                <a16:creationId xmlns:a16="http://schemas.microsoft.com/office/drawing/2014/main" id="{2E69C076-621A-C544-AEB2-D089E7EDD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050" y="2414016"/>
            <a:ext cx="1219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/>
              <a:t>Alarm</a:t>
            </a:r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57FDB05F-A00C-5D44-BE54-6B98EA647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1194816"/>
            <a:ext cx="1447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/>
              <a:t>Burglary</a:t>
            </a:r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4CD957A2-8377-A348-991B-1E35C8FC0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0" y="1194816"/>
            <a:ext cx="16002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/>
              <a:t>Earthquake</a:t>
            </a:r>
          </a:p>
        </p:txBody>
      </p:sp>
      <p:cxnSp>
        <p:nvCxnSpPr>
          <p:cNvPr id="14" name="AutoShape 14">
            <a:extLst>
              <a:ext uri="{FF2B5EF4-FFF2-40B4-BE49-F238E27FC236}">
                <a16:creationId xmlns:a16="http://schemas.microsoft.com/office/drawing/2014/main" id="{64354323-491B-D54E-9C67-A7EDA431ECFA}"/>
              </a:ext>
            </a:extLst>
          </p:cNvPr>
          <p:cNvCxnSpPr>
            <a:cxnSpLocks noChangeShapeType="1"/>
            <a:stCxn id="12" idx="4"/>
            <a:endCxn id="11" idx="1"/>
          </p:cNvCxnSpPr>
          <p:nvPr/>
        </p:nvCxnSpPr>
        <p:spPr bwMode="auto">
          <a:xfrm>
            <a:off x="3638550" y="1728216"/>
            <a:ext cx="368300" cy="752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15">
            <a:extLst>
              <a:ext uri="{FF2B5EF4-FFF2-40B4-BE49-F238E27FC236}">
                <a16:creationId xmlns:a16="http://schemas.microsoft.com/office/drawing/2014/main" id="{70065CE9-27E3-E94D-A4F1-A44A83F5197F}"/>
              </a:ext>
            </a:extLst>
          </p:cNvPr>
          <p:cNvCxnSpPr>
            <a:cxnSpLocks noChangeShapeType="1"/>
            <a:stCxn id="13" idx="4"/>
            <a:endCxn id="11" idx="7"/>
          </p:cNvCxnSpPr>
          <p:nvPr/>
        </p:nvCxnSpPr>
        <p:spPr bwMode="auto">
          <a:xfrm flipH="1">
            <a:off x="4870450" y="1728216"/>
            <a:ext cx="596900" cy="752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1413951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Markov Random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4D3144FE-451B-8D43-878D-516FC2BE85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424" y="589937"/>
                <a:ext cx="8686799" cy="5797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3038" indent="-173038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 Markov random field is an undirected graphical model:</a:t>
                </a:r>
              </a:p>
              <a:p>
                <a:pPr marL="346075" indent="-173038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Undirected graph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346075" indent="-173038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One node for each random variable </a:t>
                </a:r>
              </a:p>
              <a:p>
                <a:pPr marL="346075" indent="-173038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Potential function or "factor" associated with cliques,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𝒞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of the graph </a:t>
                </a:r>
              </a:p>
              <a:p>
                <a:pPr marL="346075" indent="-173038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Nonnegative potential functions represent interactions and need not correspond to conditional probabilities (may not even sum to one)</a:t>
                </a:r>
              </a:p>
            </p:txBody>
          </p:sp>
        </mc:Choice>
        <mc:Fallback xmlns=""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4D3144FE-451B-8D43-878D-516FC2BE8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424" y="589937"/>
                <a:ext cx="8686799" cy="5797513"/>
              </a:xfrm>
              <a:prstGeom prst="rect">
                <a:avLst/>
              </a:prstGeom>
              <a:blipFill>
                <a:blip r:embed="rId2"/>
                <a:stretch>
                  <a:fillRect l="-1460" t="-131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5650" name="Picture 2" descr="Undirected graphical representation of a joint probability of voting preferences over four individuals. The figure on the right illustrates the pairwise factors present in the model.">
            <a:hlinkClick r:id="rId3"/>
            <a:extLst>
              <a:ext uri="{FF2B5EF4-FFF2-40B4-BE49-F238E27FC236}">
                <a16:creationId xmlns:a16="http://schemas.microsoft.com/office/drawing/2014/main" id="{4048EA24-6E5F-154E-BC16-23FD098DD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7" y="3568228"/>
            <a:ext cx="4340223" cy="214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CE9BF9B-1722-6141-808F-01B9FAC3A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371" y="2990411"/>
            <a:ext cx="4089852" cy="367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noAutofit/>
          </a:bodyPr>
          <a:lstStyle/>
          <a:p>
            <a:pPr marL="173038" indent="-16351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Example: undirected graphical representation of a joint probability of voting preferences over four individuals.</a:t>
            </a:r>
          </a:p>
          <a:p>
            <a:pPr marL="173038" indent="-16351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A,B,C,D represent four people.</a:t>
            </a:r>
          </a:p>
          <a:p>
            <a:pPr marL="173038" indent="-16351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(A,B), (B,C), (C,D), and (D,A) are friends, and friends tend to have similar voting preferences.</a:t>
            </a:r>
          </a:p>
          <a:p>
            <a:pPr marL="173038" indent="-16351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 ellipses encircling pairs of nodes illustrate the pairwise factors present in the model.</a:t>
            </a: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6351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>
              <a:spcBef>
                <a:spcPts val="0"/>
              </a:spcBef>
              <a:spcAft>
                <a:spcPts val="600"/>
              </a:spcAft>
            </a:pPr>
            <a:endParaRPr lang="en-US" alt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9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Factorization of the Joint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4D3144FE-451B-8D43-878D-516FC2BE85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424" y="589937"/>
                <a:ext cx="8686799" cy="5797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3038" indent="-173038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Corresponds to a factorization of the joint distribution: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∏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𝑍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𝒞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3038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normalizing constant,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𝑍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is called the partition function.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Assume some variables are independent: </a:t>
                </a:r>
                <a:endParaRPr lang="en-US" sz="18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1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den>
                    </m:f>
                  </m:oMath>
                </a14:m>
                <a:r>
                  <a:rPr lang="en-US" sz="1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endParaRPr lang="en-US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3038" indent="-173038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Each variable is independent of all of its non-neighbors given its neighbors:</a:t>
                </a:r>
              </a:p>
              <a:p>
                <a:pPr marL="346075" indent="-173038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All paths leaving a single variable must pass through some neighbor</a:t>
                </a:r>
              </a:p>
              <a:p>
                <a:pPr marL="346075" indent="-173038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 the joint probability distribution,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factorizes with respect to the graph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is an </a:t>
                </a: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  <a:hlinkClick r:id="rId2"/>
                  </a:rPr>
                  <a:t>I-map</a:t>
                </a: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6075" indent="-173038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is an </a:t>
                </a: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  <a:hlinkClick r:id="rId3"/>
                  </a:rPr>
                  <a:t>I-map</a:t>
                </a: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of a strictly positive distribution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factorizes with respect to the graph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(Hamersley-Clifford Theorem).</a:t>
                </a:r>
              </a:p>
              <a:p>
                <a:pPr marL="173038" indent="-163513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𝜓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d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𝜓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1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𝜓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d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𝜓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d>
                  </m:oMath>
                </a14:m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4D3144FE-451B-8D43-878D-516FC2BE8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424" y="589937"/>
                <a:ext cx="8686799" cy="5797513"/>
              </a:xfrm>
              <a:prstGeom prst="rect">
                <a:avLst/>
              </a:prstGeom>
              <a:blipFill>
                <a:blip r:embed="rId4"/>
                <a:stretch>
                  <a:fillRect l="-1460" t="-10917" r="-29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080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Comparison Between BNs and MRFs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B8E828E-1337-7A4B-8B06-37B50F283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104309"/>
              </p:ext>
            </p:extLst>
          </p:nvPr>
        </p:nvGraphicFramePr>
        <p:xfrm>
          <a:off x="228600" y="650382"/>
          <a:ext cx="8683623" cy="2081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771">
                  <a:extLst>
                    <a:ext uri="{9D8B030D-6E8A-4147-A177-3AD203B41FA5}">
                      <a16:colId xmlns:a16="http://schemas.microsoft.com/office/drawing/2014/main" val="2909713850"/>
                    </a:ext>
                  </a:extLst>
                </a:gridCol>
                <a:gridCol w="3712029">
                  <a:extLst>
                    <a:ext uri="{9D8B030D-6E8A-4147-A177-3AD203B41FA5}">
                      <a16:colId xmlns:a16="http://schemas.microsoft.com/office/drawing/2014/main" val="1185280161"/>
                    </a:ext>
                  </a:extLst>
                </a:gridCol>
                <a:gridCol w="3044823">
                  <a:extLst>
                    <a:ext uri="{9D8B030D-6E8A-4147-A177-3AD203B41FA5}">
                      <a16:colId xmlns:a16="http://schemas.microsoft.com/office/drawing/2014/main" val="2665125141"/>
                    </a:ext>
                  </a:extLst>
                </a:gridCol>
              </a:tblGrid>
              <a:tr h="34698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Property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Bayesian Belief Networks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Markov Random Fields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787796"/>
                  </a:ext>
                </a:extLst>
              </a:tr>
              <a:tr h="346989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Conditional Distributions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 Functions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739891"/>
                  </a:ext>
                </a:extLst>
              </a:tr>
              <a:tr h="346989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Distribution</a:t>
                      </a:r>
                    </a:p>
                  </a:txBody>
                  <a:tcP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 of Conditional Distributions</a:t>
                      </a:r>
                    </a:p>
                  </a:txBody>
                  <a:tcP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Normalized Product of Potentials</a:t>
                      </a:r>
                    </a:p>
                  </a:txBody>
                  <a:tcP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143312"/>
                  </a:ext>
                </a:extLst>
              </a:tr>
              <a:tr h="346989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Allowed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69289"/>
                  </a:ext>
                </a:extLst>
              </a:tr>
              <a:tr h="346989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Partition 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Potentially NP-hard to Compute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45993"/>
                  </a:ext>
                </a:extLst>
              </a:tr>
              <a:tr h="346989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Independence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d-Separation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Separation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23786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4">
                <a:extLst>
                  <a:ext uri="{FF2B5EF4-FFF2-40B4-BE49-F238E27FC236}">
                    <a16:creationId xmlns:a16="http://schemas.microsoft.com/office/drawing/2014/main" id="{36040944-A344-5948-B114-2F23E188B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" y="2898066"/>
                <a:ext cx="8683623" cy="3655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3038" indent="-173038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MRFs have several advantages over directed models:</a:t>
                </a:r>
              </a:p>
              <a:p>
                <a:pPr marL="346075" indent="-173038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/>
                  <a:t>They can be applied to a wider range of problems in which there is no natural directionality associated with variable dependencies.</a:t>
                </a:r>
              </a:p>
              <a:p>
                <a:pPr marL="346075" indent="-173038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/>
                  <a:t>Undirected graphs can succinctly express certain dependencies that Bayesian nets cannot easily describe (although the converse is also true).</a:t>
                </a:r>
              </a:p>
              <a:p>
                <a:pPr marL="173038" indent="-173038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They also possess several important drawbacks:</a:t>
                </a:r>
              </a:p>
              <a:p>
                <a:pPr marL="346075" indent="-173038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/>
                  <a:t>Computing the normalization constant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1800" b="1" dirty="0"/>
                  <a:t> requires summing over a potentially exponential number of assignments (NP-hard).</a:t>
                </a:r>
              </a:p>
              <a:p>
                <a:pPr marL="346075" indent="-173038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/>
                  <a:t>Undirected models may be difficult to interpret.</a:t>
                </a:r>
              </a:p>
              <a:p>
                <a:pPr marL="346075" indent="-173038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/>
                  <a:t>BNs are a special case of MRFs with a very specific type of clique factor and a normalizing constant of one. </a:t>
                </a:r>
              </a:p>
            </p:txBody>
          </p:sp>
        </mc:Choice>
        <mc:Fallback xmlns="">
          <p:sp>
            <p:nvSpPr>
              <p:cNvPr id="6" name="Rectangle 4">
                <a:extLst>
                  <a:ext uri="{FF2B5EF4-FFF2-40B4-BE49-F238E27FC236}">
                    <a16:creationId xmlns:a16="http://schemas.microsoft.com/office/drawing/2014/main" id="{36040944-A344-5948-B114-2F23E188B3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2898066"/>
                <a:ext cx="8683623" cy="3655134"/>
              </a:xfrm>
              <a:prstGeom prst="rect">
                <a:avLst/>
              </a:prstGeom>
              <a:blipFill>
                <a:blip r:embed="rId2"/>
                <a:stretch>
                  <a:fillRect l="-1608" t="-2083" r="-1901" b="-138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870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Other Similar Types of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4D3144FE-451B-8D43-878D-516FC2BE85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424" y="589937"/>
                <a:ext cx="8686799" cy="5797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3038" indent="-173038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Conditional Random Fields:</a:t>
                </a: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undirected graphical models that represent conditional probability distributions:</a:t>
                </a:r>
              </a:p>
              <a:p>
                <a:pPr marL="466725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US" sz="18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18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𝑌</m:t>
                      </m:r>
                      <m:r>
                        <a:rPr lang="en-US" sz="18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  <m:r>
                        <a:rPr lang="en-US" sz="18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en-US" sz="18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∏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𝑍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𝒴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𝒞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6075" indent="-173038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An important special case of Markov Random Fields common in supervised learning settings in which we are given 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and want to predict 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6075" indent="-161925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This setting is also known as </a:t>
                </a:r>
                <a:r>
                  <a:rPr lang="en-US" sz="1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structured prediction</a:t>
                </a: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Log-Linear Models:</a:t>
                </a:r>
                <a:endParaRPr lang="en-US" sz="1800" i="1" dirty="0">
                  <a:solidFill>
                    <a:schemeClr val="accent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𝜓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1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exp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3038" indent="-173038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Factor Graphs:</a:t>
                </a: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view MRFs in a way where factors and 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variables are explicit and separate in the representation. </a:t>
                </a:r>
              </a:p>
              <a:p>
                <a:pPr marL="346075" indent="-161925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 factor graph is a bipartite graph where one group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variables in the distribution being modeled, and 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other group is the factors defined on these 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variables. Edges go between factors and variables.</a:t>
                </a:r>
              </a:p>
            </p:txBody>
          </p:sp>
        </mc:Choice>
        <mc:Fallback xmlns=""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4D3144FE-451B-8D43-878D-516FC2BE8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424" y="589937"/>
                <a:ext cx="8686799" cy="5797513"/>
              </a:xfrm>
              <a:prstGeom prst="rect">
                <a:avLst/>
              </a:prstGeom>
              <a:blipFill>
                <a:blip r:embed="rId2"/>
                <a:stretch>
                  <a:fillRect l="-1460" t="-6114" r="-1168" b="-109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8722" name="Picture 2" descr="Example of a factor graph with three variables and four factors.">
            <a:extLst>
              <a:ext uri="{FF2B5EF4-FFF2-40B4-BE49-F238E27FC236}">
                <a16:creationId xmlns:a16="http://schemas.microsoft.com/office/drawing/2014/main" id="{6EF98696-B3E5-A247-8C4F-A58E6DF0A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868" y="4870481"/>
            <a:ext cx="2206708" cy="13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893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8242</TotalTime>
  <Words>1415</Words>
  <Application>Microsoft Macintosh PowerPoint</Application>
  <PresentationFormat>Letter Paper (8.5x11 in)</PresentationFormat>
  <Paragraphs>183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Cambria Math</vt:lpstr>
      <vt:lpstr>Times New Roman</vt:lpstr>
      <vt:lpstr>Wingdings</vt:lpstr>
      <vt:lpstr>isip_default</vt:lpstr>
      <vt:lpstr>1_lecture_title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500</cp:revision>
  <dcterms:created xsi:type="dcterms:W3CDTF">2002-09-12T17:13:32Z</dcterms:created>
  <dcterms:modified xsi:type="dcterms:W3CDTF">2021-03-01T15:51:32Z</dcterms:modified>
</cp:coreProperties>
</file>