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702" r:id="rId3"/>
  </p:sldMasterIdLst>
  <p:notesMasterIdLst>
    <p:notesMasterId r:id="rId19"/>
  </p:notesMasterIdLst>
  <p:handoutMasterIdLst>
    <p:handoutMasterId r:id="rId20"/>
  </p:handoutMasterIdLst>
  <p:sldIdLst>
    <p:sldId id="356" r:id="rId4"/>
    <p:sldId id="434" r:id="rId5"/>
    <p:sldId id="427" r:id="rId6"/>
    <p:sldId id="438" r:id="rId7"/>
    <p:sldId id="436" r:id="rId8"/>
    <p:sldId id="415" r:id="rId9"/>
    <p:sldId id="437" r:id="rId10"/>
    <p:sldId id="416" r:id="rId11"/>
    <p:sldId id="417" r:id="rId12"/>
    <p:sldId id="418" r:id="rId13"/>
    <p:sldId id="419" r:id="rId14"/>
    <p:sldId id="420" r:id="rId15"/>
    <p:sldId id="421" r:id="rId16"/>
    <p:sldId id="422" r:id="rId17"/>
    <p:sldId id="425" r:id="rId1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2880"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4" autoAdjust="0"/>
    <p:restoredTop sz="95071" autoAdjust="0"/>
  </p:normalViewPr>
  <p:slideViewPr>
    <p:cSldViewPr snapToGrid="0">
      <p:cViewPr varScale="1">
        <p:scale>
          <a:sx n="123" d="100"/>
          <a:sy n="123" d="100"/>
        </p:scale>
        <p:origin x="576" y="192"/>
      </p:cViewPr>
      <p:guideLst>
        <p:guide orient="horz" pos="3816"/>
        <p:guide pos="144"/>
        <p:guide pos="2880"/>
        <p:guide pos="561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24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6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427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6"/>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99" r:id="rId1"/>
    <p:sldLayoutId id="2147483666" r:id="rId2"/>
    <p:sldLayoutId id="2147483667" r:id="rId3"/>
    <p:sldLayoutId id="2147483701" r:id="rId4"/>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41702759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7" Type="http://schemas.openxmlformats.org/officeDocument/2006/relationships/image" Target="../media/image3.png"/><Relationship Id="rId2" Type="http://schemas.openxmlformats.org/officeDocument/2006/relationships/hyperlink" Target="http://rii.ricoh.com/~stork/DHSch3part3.ppt"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www.autonlab.org/tutorials/hmm.html" TargetMode="External"/><Relationship Id="rId4" Type="http://schemas.openxmlformats.org/officeDocument/2006/relationships/hyperlink" Target="http://www.amazon.com/Fundamentals-Speech-Recognition-Prentice-Processing/dp/013015157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rson.com/us/higher-education/program/Rabiner-Digital-Processing-of-Speech-Signals/PGM226522.html" TargetMode="External"/><Relationship Id="rId2" Type="http://schemas.openxmlformats.org/officeDocument/2006/relationships/hyperlink" Target="https://www.isip.piconepress.com/courses/temple/ece_8527/resources/dhs_book/dhs_book.pdf"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Evaluation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Decoding</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Dynamic Programming (Intro)</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lvl="0" fontAlgn="auto">
              <a:spcBef>
                <a:spcPts val="0"/>
              </a:spcBef>
              <a:spcAft>
                <a:spcPts val="0"/>
              </a:spcAft>
              <a:defRPr/>
            </a:pP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D.H.S.: Chapter 3 (Part 3)</a:t>
            </a:r>
            <a:endParaRPr lang="en-US" sz="1800" b="1" dirty="0">
              <a:solidFill>
                <a:schemeClr val="tx2"/>
              </a:solidFill>
              <a:latin typeface="+mn-lt"/>
            </a:endParaRPr>
          </a:p>
          <a:p>
            <a:pPr marL="173038" lvl="0" fontAlgn="auto">
              <a:spcBef>
                <a:spcPts val="0"/>
              </a:spcBef>
              <a:spcAft>
                <a:spcPts val="0"/>
              </a:spcAft>
              <a:defRPr/>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F.J.: Statistical Methods</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R.J.: Fundamentals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HMM Tutorial</a:t>
            </a:r>
            <a:endParaRPr lang="en-US" sz="1800" b="1" dirty="0">
              <a:solidFill>
                <a:schemeClr val="tx2"/>
              </a:solidFill>
              <a:latin typeface="+mn-lt"/>
              <a:hlinkClick r:id="rId2">
                <a:extLst>
                  <a:ext uri="{A12FA001-AC4F-418D-AE19-62706E023703}">
                    <ahyp:hlinkClr xmlns:ahyp="http://schemas.microsoft.com/office/drawing/2018/hyperlinkcolor" val="tx"/>
                  </a:ext>
                </a:extLst>
              </a:hlinkClick>
            </a:endParaRPr>
          </a:p>
          <a:p>
            <a:pPr lvl="0" fontAlgn="auto">
              <a:spcBef>
                <a:spcPts val="1400"/>
              </a:spcBef>
              <a:spcAft>
                <a:spcPts val="0"/>
              </a:spcAft>
              <a:defRPr/>
            </a:pP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14: Hidden Markov Models – </a:t>
            </a:r>
            <a:br>
              <a:rPr lang="en-US" b="1">
                <a:solidFill>
                  <a:schemeClr val="accent1"/>
                </a:solidFill>
              </a:rPr>
            </a:br>
            <a:r>
              <a:rPr lang="en-US" b="1">
                <a:solidFill>
                  <a:schemeClr val="accent1"/>
                </a:solidFill>
              </a:rPr>
              <a:t>Evaluation</a:t>
            </a:r>
            <a:endParaRPr lang="en-US" b="1" dirty="0">
              <a:solidFill>
                <a:schemeClr val="accent1"/>
              </a:solidFill>
            </a:endParaRPr>
          </a:p>
        </p:txBody>
      </p:sp>
      <p:pic>
        <p:nvPicPr>
          <p:cNvPr id="12" name="Picture 2"/>
          <p:cNvPicPr>
            <a:picLocks noChangeAspect="1" noChangeArrowheads="1"/>
          </p:cNvPicPr>
          <p:nvPr/>
        </p:nvPicPr>
        <p:blipFill>
          <a:blip r:embed="rId6"/>
          <a:srcRect/>
          <a:stretch>
            <a:fillRect/>
          </a:stretch>
        </p:blipFill>
        <p:spPr bwMode="auto">
          <a:xfrm>
            <a:off x="5765150" y="4075265"/>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6091085" y="1622321"/>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4129549" y="2890683"/>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Normalization Is Important</a:t>
            </a:r>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228600" y="589938"/>
                <a:ext cx="8686800" cy="57173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Normalization is required to avoid such recursive algorithms from accumulating large amounts of computational noise since these probabilities tend to zero as </a:t>
                </a:r>
                <a14:m>
                  <m:oMath xmlns:m="http://schemas.openxmlformats.org/officeDocument/2006/math">
                    <m:r>
                      <a:rPr lang="en-US" altLang="en-US" sz="1800" b="1" i="1" dirty="0" smtClean="0">
                        <a:solidFill>
                          <a:schemeClr val="bg1"/>
                        </a:solidFill>
                        <a:latin typeface="Cambria Math" panose="02040503050406030204" pitchFamily="18" charset="0"/>
                      </a:rPr>
                      <m:t>𝑻</m:t>
                    </m:r>
                  </m:oMath>
                </a14:m>
                <a:r>
                  <a:rPr lang="en-US" altLang="en-US" sz="1800" b="1" dirty="0">
                    <a:solidFill>
                      <a:schemeClr val="bg1"/>
                    </a:solidFill>
                  </a:rPr>
                  <a:t> becomes large, and sums of positive numbers greater than 1 can overflow or exceed the limits of fixed-point hardware.</a:t>
                </a:r>
              </a:p>
              <a:p>
                <a:pPr marL="176213" indent="-176213">
                  <a:spcBef>
                    <a:spcPts val="0"/>
                  </a:spcBef>
                  <a:spcAft>
                    <a:spcPts val="600"/>
                  </a:spcAft>
                  <a:buFont typeface="Arial" pitchFamily="34" charset="0"/>
                  <a:buChar char="•"/>
                </a:pPr>
                <a:r>
                  <a:rPr lang="en-US" altLang="en-US" sz="1800" b="1" dirty="0">
                    <a:solidFill>
                      <a:schemeClr val="bg1"/>
                    </a:solidFill>
                  </a:rPr>
                  <a:t>We can apply a normalization factor at each step of the calculation:</a:t>
                </a:r>
              </a:p>
              <a:p>
                <a:pPr marL="463550">
                  <a:spcBef>
                    <a:spcPts val="0"/>
                  </a:spcBef>
                  <a:spcAft>
                    <a:spcPts val="1200"/>
                  </a:spcAft>
                </a:pPr>
                <a14:m>
                  <m:oMath xmlns:m="http://schemas.openxmlformats.org/officeDocument/2006/math">
                    <m:sSubSup>
                      <m:sSubSupPr>
                        <m:ctrlPr>
                          <a:rPr lang="en-US" altLang="en-US" sz="1800" i="1" smtClean="0">
                            <a:solidFill>
                              <a:schemeClr val="bg1"/>
                            </a:solidFill>
                            <a:latin typeface="Cambria Math" panose="02040503050406030204" pitchFamily="18" charset="0"/>
                            <a:ea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f>
                      <m:fPr>
                        <m:ctrlPr>
                          <a:rPr lang="en-US" altLang="en-US" sz="1800" i="1">
                            <a:solidFill>
                              <a:schemeClr val="bg1"/>
                            </a:solidFill>
                            <a:latin typeface="Cambria Math" panose="02040503050406030204" pitchFamily="18" charset="0"/>
                            <a:ea typeface="Cambria Math" panose="02040503050406030204" pitchFamily="18" charset="0"/>
                          </a:rPr>
                        </m:ctrlPr>
                      </m:fPr>
                      <m:num>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num>
                      <m:den>
                        <m:nary>
                          <m:naryPr>
                            <m:chr m:val="∏"/>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i="1">
                                <a:solidFill>
                                  <a:schemeClr val="bg1"/>
                                </a:solidFill>
                                <a:latin typeface="Cambria Math" panose="02040503050406030204" pitchFamily="18" charset="0"/>
                                <a:ea typeface="Cambria Math" panose="02040503050406030204" pitchFamily="18" charset="0"/>
                              </a:rPr>
                              <m:t>𝑖</m:t>
                            </m:r>
                            <m:r>
                              <a:rPr lang="en-US" altLang="en-US" sz="1800" i="1">
                                <a:solidFill>
                                  <a:schemeClr val="bg1"/>
                                </a:solidFill>
                                <a:latin typeface="Cambria Math" panose="02040503050406030204" pitchFamily="18" charset="0"/>
                                <a:ea typeface="Cambria Math" panose="02040503050406030204" pitchFamily="18" charset="0"/>
                              </a:rPr>
                              <m:t>=0</m:t>
                            </m:r>
                          </m:sub>
                          <m:sup>
                            <m:r>
                              <a:rPr lang="en-US" altLang="en-US" sz="1800" i="1">
                                <a:solidFill>
                                  <a:schemeClr val="bg1"/>
                                </a:solidFill>
                                <a:latin typeface="Cambria Math" panose="02040503050406030204" pitchFamily="18" charset="0"/>
                                <a:ea typeface="Cambria Math" panose="02040503050406030204" pitchFamily="18" charset="0"/>
                              </a:rPr>
                              <m:t>𝑡</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e>
                        </m:nary>
                      </m:den>
                    </m:f>
                  </m:oMath>
                </a14:m>
                <a:r>
                  <a:rPr lang="en-US" altLang="en-US" sz="1800" dirty="0">
                    <a:solidFill>
                      <a:schemeClr val="bg1"/>
                    </a:solidFill>
                  </a:rPr>
                  <a:t>   </a:t>
                </a:r>
                <a:r>
                  <a:rPr lang="en-US" altLang="en-US" sz="1800" b="1" dirty="0">
                    <a:solidFill>
                      <a:schemeClr val="bg1"/>
                    </a:solidFill>
                  </a:rPr>
                  <a:t>where the scale factor, Q, is given by: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i="1">
                            <a:solidFill>
                              <a:schemeClr val="bg1"/>
                            </a:solidFill>
                            <a:latin typeface="Cambria Math" panose="02040503050406030204" pitchFamily="18" charset="0"/>
                            <a:ea typeface="Cambria Math" panose="02040503050406030204" pitchFamily="18" charset="0"/>
                          </a:rPr>
                          <m:t>𝑖</m:t>
                        </m:r>
                      </m:sub>
                    </m:sSub>
                    <m:r>
                      <a:rPr lang="en-US" alt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altLang="en-US" sz="1800" b="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Sup>
                          <m:sSubSupPr>
                            <m:ctrlPr>
                              <a:rPr lang="en-US" altLang="en-US" sz="1800" b="0" i="1" smtClean="0">
                                <a:solidFill>
                                  <a:schemeClr val="bg1"/>
                                </a:solidFill>
                                <a:latin typeface="Cambria Math" panose="02040503050406030204" pitchFamily="18" charset="0"/>
                                <a:ea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up>
                            <m:r>
                              <a:rPr lang="en-US" altLang="en-US" sz="1800" b="0" i="1" smtClean="0">
                                <a:solidFill>
                                  <a:schemeClr val="bg1"/>
                                </a:solidFill>
                                <a:latin typeface="Cambria Math" panose="02040503050406030204" pitchFamily="18" charset="0"/>
                                <a:ea typeface="Cambria Math" panose="02040503050406030204" pitchFamily="18" charset="0"/>
                              </a:rPr>
                              <m:t>′</m:t>
                            </m:r>
                          </m:sup>
                        </m:sSubSup>
                      </m:e>
                    </m:nary>
                    <m:d>
                      <m:dPr>
                        <m:ctrlPr>
                          <a:rPr lang="en-US" altLang="en-US" sz="1800" b="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𝑄</m:t>
                        </m:r>
                      </m:e>
                      <m:sub>
                        <m:r>
                          <a:rPr lang="en-US" altLang="en-US" sz="1800" b="0" i="1" smtClean="0">
                            <a:solidFill>
                              <a:schemeClr val="bg1"/>
                            </a:solidFill>
                            <a:latin typeface="Cambria Math" panose="02040503050406030204" pitchFamily="18" charset="0"/>
                            <a:ea typeface="Cambria Math" panose="02040503050406030204" pitchFamily="18" charset="0"/>
                          </a:rPr>
                          <m:t>0</m:t>
                        </m:r>
                      </m:sub>
                    </m:sSub>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This normalization factor is applied once per state per unit time, and simply involves scaling the current </a:t>
                </a:r>
                <a:r>
                  <a:rPr lang="en-US" altLang="en-US" sz="1800" dirty="0">
                    <a:solidFill>
                      <a:schemeClr val="bg1"/>
                    </a:solidFill>
                    <a:sym typeface="Symbol"/>
                  </a:rPr>
                  <a:t>’s</a:t>
                </a:r>
                <a:r>
                  <a:rPr lang="en-US" altLang="en-US" sz="1800" b="1" dirty="0">
                    <a:solidFill>
                      <a:schemeClr val="bg1"/>
                    </a:solidFill>
                    <a:sym typeface="Symbol"/>
                  </a:rPr>
                  <a:t> </a:t>
                </a:r>
                <a:r>
                  <a:rPr lang="en-US" altLang="en-US" sz="1800" b="1" dirty="0">
                    <a:solidFill>
                      <a:schemeClr val="bg1"/>
                    </a:solidFill>
                  </a:rPr>
                  <a:t>by their sum at each epoch (e.g., a frame).</a:t>
                </a:r>
              </a:p>
              <a:p>
                <a:pPr marL="176213" indent="-176213">
                  <a:spcBef>
                    <a:spcPts val="0"/>
                  </a:spcBef>
                  <a:spcAft>
                    <a:spcPts val="1200"/>
                  </a:spcAft>
                  <a:buFont typeface="Arial" pitchFamily="34" charset="0"/>
                  <a:buChar char="•"/>
                </a:pPr>
                <a:r>
                  <a:rPr lang="en-US" altLang="en-US" sz="1800" b="1" dirty="0">
                    <a:solidFill>
                      <a:schemeClr val="bg1"/>
                    </a:solidFill>
                  </a:rPr>
                  <a:t>Also, likelihoods tend to zero as time increases and can cause underflow. Therefore, it is more common to operate on log probabilities to maintain numerical precision. This converts products to sums but still involves essentially the same algorithm.</a:t>
                </a:r>
              </a:p>
              <a:p>
                <a:pPr marL="176213" indent="-176213">
                  <a:spcBef>
                    <a:spcPts val="0"/>
                  </a:spcBef>
                  <a:spcAft>
                    <a:spcPts val="1200"/>
                  </a:spcAft>
                  <a:buFont typeface="Arial" pitchFamily="34" charset="0"/>
                  <a:buChar char="•"/>
                </a:pPr>
                <a:r>
                  <a:rPr lang="en-US" altLang="en-US" sz="1800" b="1" dirty="0">
                    <a:solidFill>
                      <a:schemeClr val="bg1"/>
                    </a:solidFill>
                  </a:rPr>
                  <a:t>An approximation for the log of a sum is used to compute probabilities involving the summations: </a:t>
                </a:r>
                <a14:m>
                  <m:oMath xmlns:m="http://schemas.openxmlformats.org/officeDocument/2006/math">
                    <m:r>
                      <a:rPr lang="en-US" altLang="en-US" sz="1800" b="0" i="1" smtClean="0">
                        <a:solidFill>
                          <a:schemeClr val="bg1"/>
                        </a:solidFill>
                        <a:latin typeface="Cambria Math" panose="02040503050406030204" pitchFamily="18" charset="0"/>
                      </a:rPr>
                      <m:t>𝑙𝑜𝑔</m:t>
                    </m:r>
                    <m:r>
                      <a:rPr lang="en-US" altLang="en-US" sz="1800" b="0" i="1" smtClean="0">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𝑥</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𝑥</m:t>
                    </m:r>
                  </m:oMath>
                </a14:m>
                <a:r>
                  <a:rPr lang="en-US" altLang="en-US" sz="1800" b="1" dirty="0">
                    <a:solidFill>
                      <a:schemeClr val="bg1"/>
                    </a:solidFill>
                  </a:rPr>
                  <a:t>. Computation of probabilities using the forward and backward algorithms require both products and sums of probabilities (which is difficult when they are log sums).</a:t>
                </a:r>
              </a:p>
              <a:p>
                <a:pPr>
                  <a:spcBef>
                    <a:spcPts val="0"/>
                  </a:spcBef>
                  <a:spcAft>
                    <a:spcPts val="1200"/>
                  </a:spcAft>
                </a:pPr>
                <a:endParaRPr lang="en-US" altLang="en-US" sz="1800" b="1" dirty="0">
                  <a:solidFill>
                    <a:schemeClr val="bg1"/>
                  </a:solidFill>
                </a:endParaRPr>
              </a:p>
            </p:txBody>
          </p:sp>
        </mc:Choice>
        <mc:Fallback>
          <p:sp>
            <p:nvSpPr>
              <p:cNvPr id="8" name="Rectangle 4"/>
              <p:cNvSpPr>
                <a:spLocks noRot="1" noChangeAspect="1" noMove="1" noResize="1" noEditPoints="1" noAdjustHandles="1" noChangeArrowheads="1" noChangeShapeType="1" noTextEdit="1"/>
              </p:cNvSpPr>
              <p:nvPr/>
            </p:nvSpPr>
            <p:spPr bwMode="auto">
              <a:xfrm>
                <a:off x="228600" y="589938"/>
                <a:ext cx="8686800" cy="5717344"/>
              </a:xfrm>
              <a:prstGeom prst="rect">
                <a:avLst/>
              </a:prstGeom>
              <a:blipFill>
                <a:blip r:embed="rId2"/>
                <a:stretch>
                  <a:fillRect l="-1606" t="-1330" r="-204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1918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Using HMMs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7"/>
                <a:ext cx="8686800" cy="584203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600"/>
                  </a:spcAft>
                  <a:buFont typeface="Arial" pitchFamily="34" charset="0"/>
                  <a:buChar char="•"/>
                </a:pPr>
                <a:r>
                  <a:rPr lang="en-US" altLang="en-US" sz="1800" b="1" dirty="0">
                    <a:solidFill>
                      <a:schemeClr val="bg1"/>
                    </a:solidFill>
                  </a:rPr>
                  <a:t>If we concatenate our HMM parameters into a single vector, </a:t>
                </a:r>
                <a:r>
                  <a:rPr lang="en-US" altLang="en-US" sz="1800" b="1" dirty="0">
                    <a:solidFill>
                      <a:schemeClr val="bg1"/>
                    </a:solidFill>
                    <a:sym typeface="Symbol"/>
                  </a:rPr>
                  <a:t>, we can write Bayes formula as: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r>
                            <a:rPr lang="en-US" altLang="en-US" sz="1800" b="1" i="1" smtClean="0">
                              <a:solidFill>
                                <a:schemeClr val="bg1"/>
                              </a:solidFill>
                              <a:latin typeface="Cambria Math" panose="02040503050406030204" pitchFamily="18" charset="0"/>
                              <a:ea typeface="Cambria Math" panose="02040503050406030204" pitchFamily="18" charset="0"/>
                              <a:sym typeface="Symbol"/>
                            </a:rPr>
                            <m:t>𝜽</m:t>
                          </m:r>
                        </m:e>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0" i="1" smtClean="0">
                          <a:solidFill>
                            <a:schemeClr val="bg1"/>
                          </a:solidFill>
                          <a:latin typeface="Cambria Math" panose="02040503050406030204" pitchFamily="18" charset="0"/>
                          <a:sym typeface="Symbol"/>
                        </a:rPr>
                        <m:t>=</m:t>
                      </m:r>
                      <m:f>
                        <m:fPr>
                          <m:ctrlPr>
                            <a:rPr lang="en-US" altLang="en-US" sz="1800" i="1" smtClean="0">
                              <a:solidFill>
                                <a:schemeClr val="bg1"/>
                              </a:solidFill>
                              <a:latin typeface="Cambria Math" panose="02040503050406030204" pitchFamily="18" charset="0"/>
                              <a:sym typeface="Symbol"/>
                            </a:rPr>
                          </m:ctrlPr>
                        </m:fPr>
                        <m:num>
                          <m:r>
                            <a:rPr lang="en-US" altLang="en-US" sz="1800" b="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b="0" i="1">
                                  <a:solidFill>
                                    <a:schemeClr val="bg1"/>
                                  </a:solidFill>
                                  <a:latin typeface="Cambria Math" panose="02040503050406030204" pitchFamily="18" charset="0"/>
                                  <a:ea typeface="Cambria Math" panose="02040503050406030204" pitchFamily="18" charset="0"/>
                                  <a:sym typeface="Symbol"/>
                                </a:rPr>
                                <m:t>𝜃</m:t>
                              </m:r>
                            </m:e>
                          </m:d>
                          <m:r>
                            <a:rPr lang="en-US" altLang="en-US" sz="1800" b="0" i="1" smtClean="0">
                              <a:solidFill>
                                <a:schemeClr val="bg1"/>
                              </a:solidFill>
                              <a:latin typeface="Cambria Math" panose="02040503050406030204" pitchFamily="18" charset="0"/>
                              <a:ea typeface="Cambria Math" panose="02040503050406030204" pitchFamily="18" charset="0"/>
                            </a:rPr>
                            <m:t>𝑃</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num>
                        <m:den>
                          <m:r>
                            <a:rPr lang="en-US" altLang="en-US" sz="1800" b="0" i="1">
                              <a:solidFill>
                                <a:schemeClr val="bg1"/>
                              </a:solidFill>
                              <a:latin typeface="Cambria Math" panose="02040503050406030204" pitchFamily="18" charset="0"/>
                              <a:sym typeface="Symbol"/>
                            </a:rPr>
                            <m:t>𝑃</m:t>
                          </m:r>
                          <m:d>
                            <m:dPr>
                              <m:ctrlPr>
                                <a:rPr lang="en-US" altLang="en-US" sz="1800" i="1" smtClean="0">
                                  <a:solidFill>
                                    <a:schemeClr val="bg1"/>
                                  </a:solidFill>
                                  <a:latin typeface="Cambria Math" panose="02040503050406030204" pitchFamily="18" charset="0"/>
                                  <a:sym typeface="Symbol"/>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e>
                          </m:d>
                        </m:den>
                      </m:f>
                    </m:oMath>
                  </m:oMathPara>
                </a14:m>
                <a:endParaRPr lang="en-US" altLang="en-US" sz="1800" dirty="0">
                  <a:solidFill>
                    <a:schemeClr val="bg1"/>
                  </a:solidFill>
                  <a:sym typeface="Symbol"/>
                </a:endParaRPr>
              </a:p>
              <a:p>
                <a:pPr marL="285750" indent="-285750">
                  <a:spcBef>
                    <a:spcPts val="0"/>
                  </a:spcBef>
                  <a:spcAft>
                    <a:spcPts val="1200"/>
                  </a:spcAft>
                  <a:buFont typeface="Arial" pitchFamily="34" charset="0"/>
                  <a:buChar char="•"/>
                </a:pPr>
                <a:r>
                  <a:rPr lang="en-US" altLang="en-US" sz="1800" b="1" dirty="0">
                    <a:solidFill>
                      <a:schemeClr val="bg1"/>
                    </a:solidFill>
                    <a:sym typeface="Symbol"/>
                  </a:rPr>
                  <a:t>The forward algorithm gives us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ignore the denominator term (evidence) during the maximization.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some applications, we use domain knowledge to compute</a:t>
                </a:r>
                <a:r>
                  <a:rPr lang="en-US" altLang="en-US" sz="1800" dirty="0">
                    <a:solidFill>
                      <a:schemeClr val="bg1"/>
                    </a:solidFill>
                    <a:ea typeface="Cambria Math" panose="02040503050406030204" pitchFamily="18" charset="0"/>
                  </a:rPr>
                  <a:t>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For example, in speech recognition, this most often represents the probability of a word or sound, which comes from a “language model.”</a:t>
                </a:r>
              </a:p>
              <a:p>
                <a:pPr marL="285750" indent="-285750">
                  <a:spcBef>
                    <a:spcPts val="0"/>
                  </a:spcBef>
                  <a:spcAft>
                    <a:spcPts val="1200"/>
                  </a:spcAft>
                  <a:buFont typeface="Arial" pitchFamily="34" charset="0"/>
                  <a:buChar char="•"/>
                </a:pPr>
                <a:r>
                  <a:rPr lang="en-US" altLang="en-US" sz="1800" b="1" dirty="0">
                    <a:solidFill>
                      <a:schemeClr val="bg1"/>
                    </a:solidFill>
                    <a:sym typeface="Symbol"/>
                  </a:rPr>
                  <a:t>It is also possible to use HMMs to model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𝑃</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1" i="1">
                            <a:solidFill>
                              <a:schemeClr val="bg1"/>
                            </a:solidFill>
                            <a:latin typeface="Cambria Math" panose="02040503050406030204" pitchFamily="18" charset="0"/>
                            <a:ea typeface="Cambria Math" panose="02040503050406030204" pitchFamily="18" charset="0"/>
                            <a:sym typeface="Symbol"/>
                          </a:rPr>
                          <m:t>𝜽</m:t>
                        </m:r>
                      </m:e>
                    </m:d>
                  </m:oMath>
                </a14:m>
                <a:r>
                  <a:rPr lang="en-US" altLang="en-US" sz="1800" b="1" dirty="0">
                    <a:solidFill>
                      <a:schemeClr val="bg1"/>
                    </a:solidFill>
                    <a:sym typeface="Symbol"/>
                  </a:rPr>
                  <a:t> (e.g., statistical language modeling in speech recognition).</a:t>
                </a:r>
              </a:p>
              <a:p>
                <a:pPr marL="285750" indent="-285750">
                  <a:spcBef>
                    <a:spcPts val="0"/>
                  </a:spcBef>
                  <a:spcAft>
                    <a:spcPts val="1200"/>
                  </a:spcAft>
                  <a:buFont typeface="Arial" pitchFamily="34" charset="0"/>
                  <a:buChar char="•"/>
                </a:pPr>
                <a:r>
                  <a:rPr lang="en-US" altLang="en-US" sz="1800" b="1" dirty="0">
                    <a:solidFill>
                      <a:schemeClr val="bg1"/>
                    </a:solidFill>
                    <a:sym typeface="Symbol"/>
                  </a:rPr>
                  <a:t>In a typical classification application, there are a set of HMMs, one for each category, and the above calculation is performed for each model </a:t>
                </a:r>
                <a14:m>
                  <m:oMath xmlns:m="http://schemas.openxmlformats.org/officeDocument/2006/math">
                    <m:r>
                      <a:rPr lang="en-US" altLang="en-US" sz="1800" b="0" i="1" dirty="0" smtClean="0">
                        <a:solidFill>
                          <a:schemeClr val="bg1"/>
                        </a:solidFill>
                        <a:latin typeface="Cambria Math" panose="02040503050406030204" pitchFamily="18" charset="0"/>
                        <a:sym typeface="Symbol"/>
                      </a:rPr>
                      <m:t>(</m:t>
                    </m:r>
                    <m:r>
                      <a:rPr lang="en-US" altLang="en-US" sz="1800" b="1" i="1" dirty="0" smtClean="0">
                        <a:solidFill>
                          <a:schemeClr val="bg1"/>
                        </a:solidFill>
                        <a:latin typeface="Cambria Math" panose="02040503050406030204" pitchFamily="18" charset="0"/>
                        <a:sym typeface="Symbol"/>
                      </a:rPr>
                      <m:t></m:t>
                    </m:r>
                    <m:r>
                      <a:rPr lang="en-US" altLang="en-US" sz="1800" b="0" i="1" baseline="-25000" dirty="0" err="1">
                        <a:solidFill>
                          <a:schemeClr val="bg1"/>
                        </a:solidFill>
                        <a:latin typeface="Cambria Math" panose="02040503050406030204" pitchFamily="18" charset="0"/>
                        <a:sym typeface="Symbol"/>
                      </a:rPr>
                      <m:t>𝑖</m:t>
                    </m:r>
                    <m:r>
                      <a:rPr lang="en-US" altLang="en-US" sz="1800" b="0" i="1" dirty="0">
                        <a:solidFill>
                          <a:schemeClr val="bg1"/>
                        </a:solidFill>
                        <a:latin typeface="Cambria Math" panose="02040503050406030204" pitchFamily="18" charset="0"/>
                        <a:sym typeface="Symbol"/>
                      </a:rPr>
                      <m:t>)</m:t>
                    </m:r>
                  </m:oMath>
                </a14:m>
                <a:r>
                  <a:rPr lang="en-US" altLang="en-US" sz="1800" b="1" dirty="0">
                    <a:solidFill>
                      <a:schemeClr val="bg1"/>
                    </a:solidFill>
                    <a:sym typeface="Symbol"/>
                  </a:rPr>
                  <a:t>.</a:t>
                </a:r>
              </a:p>
              <a:p>
                <a:pPr marL="285750" indent="-285750">
                  <a:spcBef>
                    <a:spcPts val="0"/>
                  </a:spcBef>
                  <a:spcAft>
                    <a:spcPts val="1200"/>
                  </a:spcAft>
                  <a:buFont typeface="Arial" pitchFamily="34" charset="0"/>
                  <a:buChar char="•"/>
                </a:pPr>
                <a:r>
                  <a:rPr lang="en-US" altLang="en-US" sz="1800" b="1" dirty="0">
                    <a:solidFill>
                      <a:schemeClr val="bg1"/>
                    </a:solidFill>
                    <a:sym typeface="Symbol"/>
                  </a:rPr>
                  <a:t>We will also soon see that each component of a classically–based HMM system can be replaced with a deep learning system.</a:t>
                </a:r>
              </a:p>
              <a:p>
                <a:pPr marL="285750" indent="-285750">
                  <a:spcBef>
                    <a:spcPts val="0"/>
                  </a:spcBef>
                  <a:spcAft>
                    <a:spcPts val="1200"/>
                  </a:spcAft>
                  <a:buFont typeface="Arial" pitchFamily="34" charset="0"/>
                  <a:buChar char="•"/>
                </a:pPr>
                <a:r>
                  <a:rPr lang="en-US" altLang="en-US" sz="1800" b="1" dirty="0">
                    <a:solidFill>
                      <a:schemeClr val="bg1"/>
                    </a:solidFill>
                    <a:sym typeface="Symbol"/>
                  </a:rPr>
                  <a:t>However, the formalism popularized by the HMM model is important.</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7"/>
                <a:ext cx="8686800" cy="5842035"/>
              </a:xfrm>
              <a:prstGeom prst="rect">
                <a:avLst/>
              </a:prstGeom>
              <a:blipFill>
                <a:blip r:embed="rId2"/>
                <a:stretch>
                  <a:fillRect l="-1606" t="-1302" b="-43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65328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r>
                        <a:rPr lang="en-US" altLang="en-US" sz="1400" b="0" i="1" smtClean="0">
                          <a:solidFill>
                            <a:schemeClr val="bg1"/>
                          </a:solidFill>
                          <a:latin typeface="Cambria Math" panose="02040503050406030204" pitchFamily="18" charset="0"/>
                          <a:ea typeface="Cambria Math" panose="02040503050406030204" pitchFamily="18" charset="0"/>
                        </a:rPr>
                        <m:t>𝑣</m:t>
                      </m:r>
                      <m:d>
                        <m:dPr>
                          <m:ctrlPr>
                            <a:rPr lang="en-US" altLang="en-US" sz="1400" b="0" i="1" smtClean="0">
                              <a:solidFill>
                                <a:schemeClr val="bg1"/>
                              </a:solidFill>
                              <a:latin typeface="Cambria Math" panose="02040503050406030204" pitchFamily="18" charset="0"/>
                              <a:ea typeface="Cambria Math" panose="02040503050406030204" pitchFamily="18" charset="0"/>
                            </a:rPr>
                          </m:ctrlPr>
                        </m:dPr>
                        <m:e>
                          <m:r>
                            <a:rPr lang="en-US" altLang="en-US" sz="1400" b="0" i="1" smtClean="0">
                              <a:solidFill>
                                <a:schemeClr val="bg1"/>
                              </a:solidFill>
                              <a:latin typeface="Cambria Math" panose="02040503050406030204" pitchFamily="18" charset="0"/>
                              <a:ea typeface="Cambria Math" panose="02040503050406030204" pitchFamily="18" charset="0"/>
                            </a:rPr>
                            <m:t>𝑡</m:t>
                          </m:r>
                        </m:e>
                      </m:d>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b="1" i="1" smtClean="0">
                              <a:latin typeface="Cambria Math" panose="02040503050406030204" pitchFamily="18" charset="0"/>
                              <a:ea typeface="Cambria Math" panose="02040503050406030204" pitchFamily="18" charset="0"/>
                            </a:rPr>
                          </m:ctrlPr>
                        </m:sSubPr>
                        <m:e>
                          <m:r>
                            <a:rPr lang="en-US" sz="1400" b="1" i="1">
                              <a:latin typeface="Cambria Math" panose="02040503050406030204" pitchFamily="18" charset="0"/>
                              <a:ea typeface="Cambria Math" panose="02040503050406030204" pitchFamily="18" charset="0"/>
                            </a:rPr>
                            <m:t>𝝎</m:t>
                          </m:r>
                        </m:e>
                        <m:sub>
                          <m:sSup>
                            <m:sSupPr>
                              <m:ctrlPr>
                                <a:rPr lang="en-US" sz="1400" b="1" i="1" smtClean="0">
                                  <a:latin typeface="Cambria Math" panose="02040503050406030204" pitchFamily="18" charset="0"/>
                                  <a:ea typeface="Cambria Math" panose="02040503050406030204" pitchFamily="18" charset="0"/>
                                </a:rPr>
                              </m:ctrlPr>
                            </m:sSupPr>
                            <m:e>
                              <m:r>
                                <a:rPr lang="en-US" sz="1400" b="1" i="1" smtClean="0">
                                  <a:latin typeface="Cambria Math" panose="02040503050406030204" pitchFamily="18" charset="0"/>
                                  <a:ea typeface="Cambria Math" panose="02040503050406030204" pitchFamily="18" charset="0"/>
                                </a:rPr>
                                <m:t>𝒋</m:t>
                              </m:r>
                            </m:e>
                            <m:sup>
                              <m:r>
                                <a:rPr lang="en-US" sz="1400" b="1"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577"/>
                  </a:stretch>
                </a:blipFill>
              </p:spPr>
              <p:txBody>
                <a:bodyPr/>
                <a:lstStyle/>
                <a:p>
                  <a:r>
                    <a:rPr lang="en-US">
                      <a:noFill/>
                    </a:rPr>
                    <a:t> </a:t>
                  </a:r>
                </a:p>
              </p:txBody>
            </p:sp>
          </mc:Fallback>
        </mc:AlternateContent>
      </p:grpSp>
    </p:spTree>
    <p:extLst>
      <p:ext uri="{BB962C8B-B14F-4D97-AF65-F5344CB8AC3E}">
        <p14:creationId xmlns:p14="http://schemas.microsoft.com/office/powerpoint/2010/main" val="2296524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4817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227952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7013" y="682625"/>
            <a:ext cx="8488362" cy="3739485"/>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800" b="1" dirty="0">
                <a:solidFill>
                  <a:schemeClr val="bg1"/>
                </a:solidFill>
              </a:rPr>
              <a:t>Where are we in the process:</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600"/>
              </a:spcAft>
              <a:buFontTx/>
              <a:buChar char="•"/>
            </a:pPr>
            <a:r>
              <a:rPr lang="en-US" sz="1800" b="1" dirty="0">
                <a:solidFill>
                  <a:schemeClr val="bg1"/>
                </a:solidFill>
              </a:rPr>
              <a:t>Derived general properties of the model.</a:t>
            </a:r>
          </a:p>
          <a:p>
            <a:pPr marL="171450" indent="-171450">
              <a:spcBef>
                <a:spcPts val="0"/>
              </a:spcBef>
              <a:spcAft>
                <a:spcPts val="600"/>
              </a:spcAft>
              <a:buFontTx/>
              <a:buChar char="•"/>
            </a:pPr>
            <a:r>
              <a:rPr lang="en-US" sz="1800" b="1" dirty="0">
                <a:solidFill>
                  <a:schemeClr val="bg1"/>
                </a:solidFill>
              </a:rPr>
              <a:t>Introduced the Forward Algorithm as a fast way to do evaluation.</a:t>
            </a:r>
          </a:p>
          <a:p>
            <a:pPr marL="171450" indent="-171450">
              <a:spcBef>
                <a:spcPts val="0"/>
              </a:spcBef>
              <a:spcAft>
                <a:spcPts val="1200"/>
              </a:spcAft>
              <a:buFontTx/>
              <a:buChar char="•"/>
            </a:pPr>
            <a:r>
              <a:rPr lang="en-US" sz="1800" b="1" dirty="0">
                <a:solidFill>
                  <a:schemeClr val="bg1"/>
                </a:solidFill>
              </a:rPr>
              <a:t>Introduced the Viterbi Algorithm as a reasonable way to do decoding.</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12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860343"/>
            <a:ext cx="2331798" cy="2239701"/>
          </a:xfrm>
          <a:prstGeom prst="rect">
            <a:avLst/>
          </a:prstGeom>
        </p:spPr>
      </p:pic>
    </p:spTree>
    <p:extLst>
      <p:ext uri="{BB962C8B-B14F-4D97-AF65-F5344CB8AC3E}">
        <p14:creationId xmlns:p14="http://schemas.microsoft.com/office/powerpoint/2010/main" val="14377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207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Evaluation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6"/>
                <a:ext cx="8689974" cy="5963263"/>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1200"/>
                  </a:spcAft>
                  <a:buFont typeface="Arial" pitchFamily="34" charset="0"/>
                  <a:buChar char="•"/>
                </a:pPr>
                <a:r>
                  <a:rPr lang="en-US" sz="1800" b="1" dirty="0">
                    <a:solidFill>
                      <a:schemeClr val="bg1"/>
                    </a:solidFill>
                  </a:rPr>
                  <a:t>Unroll the model into a ‘lattice’.</a:t>
                </a:r>
              </a:p>
              <a:p>
                <a:pPr marL="176213" indent="-176213">
                  <a:spcBef>
                    <a:spcPts val="0"/>
                  </a:spcBef>
                  <a:spcAft>
                    <a:spcPts val="600"/>
                  </a:spcAft>
                  <a:buFont typeface="Arial" pitchFamily="34" charset="0"/>
                  <a:buChar char="•"/>
                </a:pPr>
                <a:r>
                  <a:rPr lang="en-US" altLang="en-US" sz="1800" b="1" dirty="0">
                    <a:solidFill>
                      <a:schemeClr val="bg1"/>
                    </a:solidFill>
                  </a:rPr>
                  <a:t>The probability of being in any state at</a:t>
                </a:r>
                <a:br>
                  <a:rPr lang="en-US" altLang="en-US" sz="1800" b="1" dirty="0">
                    <a:solidFill>
                      <a:schemeClr val="bg1"/>
                    </a:solidFill>
                  </a:rPr>
                </a:br>
                <a:r>
                  <a:rPr lang="en-US" altLang="en-US" sz="1800" b="1" dirty="0">
                    <a:solidFill>
                      <a:schemeClr val="bg1"/>
                    </a:solidFill>
                  </a:rPr>
                  <a:t>time </a:t>
                </a:r>
                <a14:m>
                  <m:oMath xmlns:m="http://schemas.openxmlformats.org/officeDocument/2006/math">
                    <m:r>
                      <a:rPr lang="en-US" altLang="en-US" sz="1800" b="0" i="1" dirty="0" smtClean="0">
                        <a:solidFill>
                          <a:schemeClr val="bg1"/>
                        </a:solidFill>
                        <a:latin typeface="Cambria Math" panose="02040503050406030204" pitchFamily="18" charset="0"/>
                      </a:rPr>
                      <m:t>𝑡</m:t>
                    </m:r>
                    <m:r>
                      <a:rPr lang="en-US" altLang="en-US" sz="1800" b="0" i="1" dirty="0" smtClean="0">
                        <a:solidFill>
                          <a:schemeClr val="bg1"/>
                        </a:solidFill>
                        <a:latin typeface="Cambria Math" panose="02040503050406030204" pitchFamily="18" charset="0"/>
                      </a:rPr>
                      <m:t>=0, 1, …</m:t>
                    </m:r>
                  </m:oMath>
                </a14:m>
                <a:r>
                  <a:rPr lang="en-US" altLang="en-US" sz="1800" b="1" dirty="0">
                    <a:solidFill>
                      <a:schemeClr val="bg1"/>
                    </a:solidFill>
                  </a:rPr>
                  <a:t> is easily computed by</a:t>
                </a:r>
                <a:br>
                  <a:rPr lang="en-US" altLang="en-US" sz="1800" b="1" dirty="0">
                    <a:solidFill>
                      <a:schemeClr val="bg1"/>
                    </a:solidFill>
                  </a:rPr>
                </a:br>
                <a:r>
                  <a:rPr lang="en-US" altLang="en-US" sz="1800" b="1" dirty="0">
                    <a:solidFill>
                      <a:schemeClr val="bg1"/>
                    </a:solidFill>
                  </a:rPr>
                  <a:t>exploiting the 1</a:t>
                </a:r>
                <a:r>
                  <a:rPr lang="en-US" altLang="en-US" sz="1800" b="1" baseline="30000" dirty="0">
                    <a:solidFill>
                      <a:schemeClr val="bg1"/>
                    </a:solidFill>
                  </a:rPr>
                  <a:t>st</a:t>
                </a:r>
                <a:r>
                  <a:rPr lang="en-US" altLang="en-US" sz="1800" b="1" dirty="0">
                    <a:solidFill>
                      <a:schemeClr val="bg1"/>
                    </a:solidFill>
                  </a:rPr>
                  <a:t>-order property.</a:t>
                </a:r>
              </a:p>
              <a:p>
                <a:pPr marL="176213" indent="-176213">
                  <a:spcBef>
                    <a:spcPts val="0"/>
                  </a:spcBef>
                  <a:spcAft>
                    <a:spcPts val="600"/>
                  </a:spcAft>
                  <a:buFont typeface="Arial" pitchFamily="34" charset="0"/>
                  <a:buChar char="•"/>
                </a:pPr>
                <a:r>
                  <a:rPr lang="en-US" altLang="en-US" sz="1800" b="1" dirty="0">
                    <a:solidFill>
                      <a:schemeClr val="bg1"/>
                    </a:solidFill>
                  </a:rPr>
                  <a:t>We can sum all possible paths </a:t>
                </a:r>
                <a:br>
                  <a:rPr lang="en-US" altLang="en-US" sz="1800" b="1" dirty="0">
                    <a:solidFill>
                      <a:schemeClr val="bg1"/>
                    </a:solidFill>
                  </a:rPr>
                </a:br>
                <a:r>
                  <a:rPr lang="en-US" altLang="en-US" sz="1800" b="1" dirty="0">
                    <a:solidFill>
                      <a:schemeClr val="bg1"/>
                    </a:solidFill>
                  </a:rPr>
                  <a:t>from previous states:</a:t>
                </a: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smtClean="0">
                              <a:solidFill>
                                <a:schemeClr val="bg1"/>
                              </a:solidFill>
                              <a:latin typeface="Cambria Math" panose="02040503050406030204" pitchFamily="18" charset="0"/>
                            </a:rPr>
                          </m:ctrlPr>
                        </m:dPr>
                        <m:e>
                          <m:m>
                            <m:mPr>
                              <m:mcs>
                                <m:mc>
                                  <m:mcPr>
                                    <m:count m:val="1"/>
                                    <m:mcJc m:val="center"/>
                                  </m:mcPr>
                                </m:mc>
                              </m:mcs>
                              <m:ctrlPr>
                                <a:rPr lang="en-US" altLang="en-US" sz="1800" i="1" smtClean="0">
                                  <a:solidFill>
                                    <a:schemeClr val="bg1"/>
                                  </a:solidFill>
                                  <a:latin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rPr>
                                  <m:t>𝑃</m:t>
                                </m:r>
                                <m:d>
                                  <m:dPr>
                                    <m:ctrlPr>
                                      <a:rPr lang="en-US" altLang="en-US" sz="1800" i="1" smtClean="0">
                                        <a:solidFill>
                                          <a:schemeClr val="bg1"/>
                                        </a:solidFill>
                                        <a:latin typeface="Cambria Math" panose="02040503050406030204" pitchFamily="18" charset="0"/>
                                      </a:rPr>
                                    </m:ctrlPr>
                                  </m:dPr>
                                  <m:e>
                                    <m:sSubSup>
                                      <m:sSubSupPr>
                                        <m:ctrlPr>
                                          <a:rPr lang="en-US" altLang="en-US" sz="1800" i="1" smtClean="0">
                                            <a:solidFill>
                                              <a:schemeClr val="bg1"/>
                                            </a:solidFill>
                                            <a:latin typeface="Cambria Math" panose="02040503050406030204" pitchFamily="18" charset="0"/>
                                          </a:rPr>
                                        </m:ctrlPr>
                                      </m:sSubSupPr>
                                      <m:e>
                                        <m:r>
                                          <a:rPr lang="en-US" altLang="en-US" sz="1800" b="0" i="1" smtClean="0">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1</m:t>
                                        </m:r>
                                      </m:sup>
                                    </m:sSubSup>
                                  </m:e>
                                </m:d>
                              </m:e>
                            </m:mr>
                            <m:mr>
                              <m:e>
                                <m:r>
                                  <a:rPr lang="en-US" altLang="en-US" sz="1800" b="0" i="1" smtClean="0">
                                    <a:solidFill>
                                      <a:schemeClr val="bg1"/>
                                    </a:solidFill>
                                    <a:latin typeface="Cambria Math" panose="02040503050406030204" pitchFamily="18" charset="0"/>
                                  </a:rPr>
                                  <m:t>⋮</m:t>
                                </m:r>
                              </m:e>
                            </m:mr>
                            <m:mr>
                              <m:e>
                                <m:r>
                                  <m:rPr>
                                    <m:brk m:alnAt="7"/>
                                  </m:rPr>
                                  <a:rPr lang="en-US" altLang="en-US" sz="1800" b="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b="0" i="1">
                                            <a:solidFill>
                                              <a:schemeClr val="bg1"/>
                                            </a:solidFill>
                                            <a:latin typeface="Cambria Math" panose="02040503050406030204" pitchFamily="18" charset="0"/>
                                            <a:ea typeface="Cambria Math" panose="02040503050406030204" pitchFamily="18" charset="0"/>
                                          </a:rPr>
                                          <m:t>𝜔</m:t>
                                        </m:r>
                                      </m:e>
                                      <m:sub>
                                        <m:r>
                                          <a:rPr lang="en-US" altLang="en-US" sz="1800" b="0" i="1" smtClean="0">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rPr>
                                          <m:t>1</m:t>
                                        </m:r>
                                      </m:sup>
                                    </m:sSubSup>
                                  </m:e>
                                </m:d>
                              </m:e>
                            </m:mr>
                          </m:m>
                        </m:e>
                      </m:d>
                      <m:r>
                        <a:rPr lang="en-US" altLang="en-US" sz="1800" b="1" i="1" smtClean="0">
                          <a:solidFill>
                            <a:schemeClr val="bg1"/>
                          </a:solidFill>
                          <a:latin typeface="Cambria Math" panose="02040503050406030204" pitchFamily="18" charset="0"/>
                        </a:rPr>
                        <m:t>=</m:t>
                      </m:r>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rPr>
                                      <m:t>0</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smtClean="0">
                          <a:solidFill>
                            <a:schemeClr val="bg1"/>
                          </a:solidFill>
                          <a:latin typeface="Cambria Math" panose="02040503050406030204" pitchFamily="18" charset="0"/>
                          <a:ea typeface="Cambria Math" panose="02040503050406030204" pitchFamily="18" charset="0"/>
                        </a:rPr>
                        <m:t>,</m:t>
                      </m:r>
                    </m:oMath>
                  </m:oMathPara>
                </a14:m>
                <a:endParaRPr lang="en-US" altLang="en-US" sz="1800" b="1" dirty="0">
                  <a:solidFill>
                    <a:schemeClr val="bg1"/>
                  </a:solidFill>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2</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b="0" i="1" smtClean="0">
                                            <a:solidFill>
                                              <a:schemeClr val="bg1"/>
                                            </a:solidFill>
                                            <a:latin typeface="Cambria Math" panose="02040503050406030204" pitchFamily="18" charset="0"/>
                                            <a:ea typeface="Cambria Math" panose="02040503050406030204" pitchFamily="18" charset="0"/>
                                          </a:rPr>
                                          <m:t>2</m:t>
                                        </m:r>
                                      </m:sup>
                                    </m:sSubSup>
                                  </m:e>
                                </m:d>
                              </m:e>
                            </m:mr>
                          </m:m>
                        </m:e>
                      </m:d>
                      <m:r>
                        <a:rPr lang="en-US" altLang="en-US" sz="1800" b="1" i="1">
                          <a:solidFill>
                            <a:schemeClr val="bg1"/>
                          </a:solidFill>
                          <a:latin typeface="Cambria Math" panose="02040503050406030204" pitchFamily="18" charset="0"/>
                        </a:rPr>
                        <m:t>=</m:t>
                      </m:r>
                      <m:d>
                        <m:dPr>
                          <m:begChr m:val="["/>
                          <m:endChr m:val="]"/>
                          <m:ctrlPr>
                            <a:rPr lang="en-US" altLang="en-US" sz="1800" b="1" i="1" smtClean="0">
                              <a:solidFill>
                                <a:schemeClr val="bg1"/>
                              </a:solidFill>
                              <a:latin typeface="Cambria Math" panose="02040503050406030204" pitchFamily="18" charset="0"/>
                            </a:rPr>
                          </m:ctrlPr>
                        </m:dPr>
                        <m:e>
                          <m:m>
                            <m:mPr>
                              <m:mcs>
                                <m:mc>
                                  <m:mcPr>
                                    <m:count m:val="2"/>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11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i="1">
                                        <a:solidFill>
                                          <a:schemeClr val="bg1"/>
                                        </a:solidFill>
                                        <a:latin typeface="Cambria Math" panose="02040503050406030204" pitchFamily="18" charset="0"/>
                                      </a:rPr>
                                      <m:t>1</m:t>
                                    </m:r>
                                    <m:r>
                                      <a:rPr lang="en-US" altLang="en-US" sz="1800" b="0" i="1" smtClean="0">
                                        <a:solidFill>
                                          <a:schemeClr val="bg1"/>
                                        </a:solidFill>
                                        <a:latin typeface="Cambria Math" panose="02040503050406030204" pitchFamily="18" charset="0"/>
                                      </a:rPr>
                                      <m:t>2</m:t>
                                    </m:r>
                                  </m:sub>
                                </m:sSub>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21</m:t>
                                    </m:r>
                                  </m:sub>
                                </m:sSub>
                              </m:e>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rPr>
                                      <m:t>𝑎</m:t>
                                    </m:r>
                                  </m:e>
                                  <m:sub>
                                    <m:r>
                                      <a:rPr lang="en-US" altLang="en-US" sz="1800" b="0" i="1" smtClean="0">
                                        <a:solidFill>
                                          <a:schemeClr val="bg1"/>
                                        </a:solidFill>
                                        <a:latin typeface="Cambria Math" panose="02040503050406030204" pitchFamily="18" charset="0"/>
                                      </a:rPr>
                                      <m:t>22</m:t>
                                    </m:r>
                                  </m:sub>
                                </m:sSub>
                              </m:e>
                            </m:mr>
                          </m:m>
                        </m:e>
                      </m:d>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b="1" i="1">
                                  <a:solidFill>
                                    <a:schemeClr val="bg1"/>
                                  </a:solidFill>
                                  <a:latin typeface="Cambria Math" panose="02040503050406030204" pitchFamily="18" charset="0"/>
                                </a:rPr>
                              </m:ctrlPr>
                            </m:mP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rPr>
                                      <m:t>0</m:t>
                                    </m:r>
                                  </m:sub>
                                </m:sSub>
                              </m:e>
                            </m:mr>
                            <m:mr>
                              <m:e>
                                <m:r>
                                  <a:rPr lang="en-US" altLang="en-US" sz="1800" b="1" i="1">
                                    <a:solidFill>
                                      <a:schemeClr val="bg1"/>
                                    </a:solidFill>
                                    <a:latin typeface="Cambria Math" panose="02040503050406030204" pitchFamily="18" charset="0"/>
                                  </a:rPr>
                                  <m:t>⋮</m:t>
                                </m:r>
                              </m:e>
                            </m:mr>
                            <m:mr>
                              <m:e>
                                <m:sSub>
                                  <m:sSubPr>
                                    <m:ctrlPr>
                                      <a:rPr lang="en-US" altLang="en-US" sz="1800" i="1">
                                        <a:solidFill>
                                          <a:schemeClr val="bg1"/>
                                        </a:solidFill>
                                        <a:latin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𝜋</m:t>
                                    </m:r>
                                  </m:e>
                                  <m:sub>
                                    <m:r>
                                      <a:rPr lang="en-US" altLang="en-US" sz="1800" i="1">
                                        <a:solidFill>
                                          <a:schemeClr val="bg1"/>
                                        </a:solidFill>
                                        <a:latin typeface="Cambria Math" panose="02040503050406030204" pitchFamily="18" charset="0"/>
                                        <a:ea typeface="Cambria Math" panose="02040503050406030204" pitchFamily="18" charset="0"/>
                                      </a:rPr>
                                      <m:t>𝑐</m:t>
                                    </m:r>
                                  </m:sub>
                                </m:sSub>
                              </m:e>
                            </m:mr>
                          </m:m>
                        </m:e>
                      </m:d>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1" i="1" dirty="0" smtClean="0">
                          <a:solidFill>
                            <a:schemeClr val="bg1"/>
                          </a:solidFill>
                          <a:latin typeface="Cambria Math" panose="02040503050406030204" pitchFamily="18" charset="0"/>
                        </a:rPr>
                        <m:t>… </m:t>
                      </m:r>
                    </m:oMath>
                  </m:oMathPara>
                </a14:m>
                <a:endParaRPr lang="en-US" altLang="en-US" sz="1800" b="1" i="1" dirty="0">
                  <a:solidFill>
                    <a:schemeClr val="bg1"/>
                  </a:solidFill>
                  <a:latin typeface="Cambria Math" panose="02040503050406030204" pitchFamily="18" charset="0"/>
                </a:endParaRPr>
              </a:p>
              <a:p>
                <a:pPr marL="461963">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ea typeface="Cambria Math" panose="02040503050406030204" pitchFamily="18" charset="0"/>
                                          </a:rPr>
                                          <m:t>𝜔</m:t>
                                        </m:r>
                                      </m:e>
                                      <m:sub>
                                        <m:r>
                                          <a:rPr lang="en-US" altLang="en-US" sz="1800" i="1">
                                            <a:solidFill>
                                              <a:schemeClr val="bg1"/>
                                            </a:solidFill>
                                            <a:latin typeface="Cambria Math" panose="02040503050406030204" pitchFamily="18" charset="0"/>
                                            <a:ea typeface="Cambria Math" panose="02040503050406030204" pitchFamily="18" charset="0"/>
                                          </a:rPr>
                                          <m:t>𝑐</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altLang="en-US" sz="1800" b="1" dirty="0">
                  <a:solidFill>
                    <a:schemeClr val="bg1"/>
                  </a:solidFill>
                  <a:ea typeface="Cambria Math" panose="02040503050406030204" pitchFamily="18" charset="0"/>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6"/>
                <a:ext cx="8689974" cy="5963263"/>
              </a:xfrm>
              <a:prstGeom prst="rect">
                <a:avLst/>
              </a:prstGeom>
              <a:blipFill>
                <a:blip r:embed="rId2"/>
                <a:stretch>
                  <a:fillRect l="-1460" t="-1277"/>
                </a:stretch>
              </a:blipFill>
              <a:ln w="9525">
                <a:noFill/>
                <a:miter lim="800000"/>
                <a:headEnd/>
                <a:tailEnd/>
              </a:ln>
              <a:effectLst/>
            </p:spPr>
            <p:txBody>
              <a:bodyPr/>
              <a:lstStyle/>
              <a:p>
                <a:r>
                  <a:rPr lang="en-US">
                    <a:noFill/>
                  </a:rPr>
                  <a:t> </a:t>
                </a:r>
              </a:p>
            </p:txBody>
          </p:sp>
        </mc:Fallback>
      </mc:AlternateContent>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05299" y="589935"/>
            <a:ext cx="1710101" cy="1971135"/>
          </a:xfrm>
          <a:prstGeom prst="rect">
            <a:avLst/>
          </a:prstGeom>
          <a:ln w="38100">
            <a:noFill/>
          </a:ln>
        </p:spPr>
      </p:pic>
      <p:grpSp>
        <p:nvGrpSpPr>
          <p:cNvPr id="3" name="Group 2">
            <a:extLst>
              <a:ext uri="{FF2B5EF4-FFF2-40B4-BE49-F238E27FC236}">
                <a16:creationId xmlns:a16="http://schemas.microsoft.com/office/drawing/2014/main" id="{E916AD36-2C7A-B540-B90E-451438E22C08}"/>
              </a:ext>
            </a:extLst>
          </p:cNvPr>
          <p:cNvGrpSpPr/>
          <p:nvPr/>
        </p:nvGrpSpPr>
        <p:grpSpPr>
          <a:xfrm>
            <a:off x="4644736" y="2561070"/>
            <a:ext cx="4234919" cy="3496830"/>
            <a:chOff x="4644736" y="2561070"/>
            <a:chExt cx="4234919" cy="349683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8686" r="8686"/>
            <a:stretch/>
          </p:blipFill>
          <p:spPr>
            <a:xfrm>
              <a:off x="4644736" y="2666374"/>
              <a:ext cx="4234919" cy="3391526"/>
            </a:xfrm>
            <a:prstGeom prst="rect">
              <a:avLst/>
            </a:prstGeom>
          </p:spPr>
        </p:pic>
        <p:sp>
          <p:nvSpPr>
            <p:cNvPr id="2" name="Rectangle 1">
              <a:extLst>
                <a:ext uri="{FF2B5EF4-FFF2-40B4-BE49-F238E27FC236}">
                  <a16:creationId xmlns:a16="http://schemas.microsoft.com/office/drawing/2014/main" id="{26A9D7BD-0A50-B846-9E33-81E1CB777A56}"/>
                </a:ext>
              </a:extLst>
            </p:cNvPr>
            <p:cNvSpPr/>
            <p:nvPr/>
          </p:nvSpPr>
          <p:spPr>
            <a:xfrm>
              <a:off x="4644736" y="2561070"/>
              <a:ext cx="2639291" cy="4211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ent Arrow 10">
            <a:extLst>
              <a:ext uri="{FF2B5EF4-FFF2-40B4-BE49-F238E27FC236}">
                <a16:creationId xmlns:a16="http://schemas.microsoft.com/office/drawing/2014/main" id="{2EE13FB1-57EC-734E-ACF1-6A0C5BE7F3A0}"/>
              </a:ext>
            </a:extLst>
          </p:cNvPr>
          <p:cNvSpPr/>
          <p:nvPr/>
        </p:nvSpPr>
        <p:spPr>
          <a:xfrm rot="16200000" flipH="1">
            <a:off x="5909054" y="1817975"/>
            <a:ext cx="1146811" cy="807555"/>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9703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Computational Complexity of Direct Evaluation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accent1"/>
                    </a:solidFill>
                  </a:rPr>
                  <a:t>Evaluation:</a:t>
                </a:r>
                <a:r>
                  <a:rPr lang="en-US" sz="1800" b="1" dirty="0">
                    <a:solidFill>
                      <a:schemeClr val="bg1"/>
                    </a:solidFill>
                  </a:rPr>
                  <a:t> How do we efficiently compute the </a:t>
                </a:r>
                <a:br>
                  <a:rPr lang="en-US" sz="1800" b="1" dirty="0">
                    <a:solidFill>
                      <a:schemeClr val="bg1"/>
                    </a:solidFill>
                  </a:rPr>
                </a:br>
                <a:r>
                  <a:rPr lang="en-US" sz="1800" b="1" dirty="0">
                    <a:solidFill>
                      <a:schemeClr val="bg1"/>
                    </a:solidFill>
                  </a:rPr>
                  <a:t>probability that a particular sequence of events</a:t>
                </a:r>
                <a:br>
                  <a:rPr lang="en-US" sz="1800" b="1" dirty="0">
                    <a:solidFill>
                      <a:schemeClr val="bg1"/>
                    </a:solidFill>
                  </a:rPr>
                </a:br>
                <a:r>
                  <a:rPr lang="en-US" sz="1800" b="1" dirty="0">
                    <a:solidFill>
                      <a:schemeClr val="bg1"/>
                    </a:solidFill>
                  </a:rPr>
                  <a:t>was observed?</a:t>
                </a:r>
              </a:p>
              <a:p>
                <a:pPr marL="176213" indent="-176213">
                  <a:spcBef>
                    <a:spcPts val="0"/>
                  </a:spcBef>
                  <a:spcAft>
                    <a:spcPts val="600"/>
                  </a:spcAft>
                  <a:buFont typeface="Arial" pitchFamily="34" charset="0"/>
                  <a:buChar char="•"/>
                </a:pPr>
                <a:r>
                  <a:rPr lang="en-US" altLang="en-US" sz="1800" b="1" dirty="0">
                    <a:solidFill>
                      <a:schemeClr val="bg1"/>
                    </a:solidFill>
                  </a:rPr>
                  <a:t>The probability of the observed sequence </a:t>
                </a:r>
                <a:br>
                  <a:rPr lang="en-US" altLang="en-US" sz="1800" b="1" dirty="0">
                    <a:solidFill>
                      <a:schemeClr val="bg1"/>
                    </a:solidFill>
                  </a:rPr>
                </a:br>
                <a:r>
                  <a:rPr lang="en-US" altLang="en-US" sz="1800" b="1" dirty="0">
                    <a:solidFill>
                      <a:schemeClr val="bg1"/>
                    </a:solidFill>
                  </a:rPr>
                  <a:t>can be found by multiplying by the output </a:t>
                </a:r>
                <a:br>
                  <a:rPr lang="en-US" altLang="en-US" sz="1800" b="1" dirty="0">
                    <a:solidFill>
                      <a:schemeClr val="bg1"/>
                    </a:solidFill>
                  </a:rPr>
                </a:br>
                <a:r>
                  <a:rPr lang="en-US" altLang="en-US" sz="1800" b="1" dirty="0">
                    <a:solidFill>
                      <a:schemeClr val="bg1"/>
                    </a:solidFill>
                  </a:rPr>
                  <a:t>probability matrix:</a:t>
                </a:r>
              </a:p>
              <a:p>
                <a:pPr marL="463550">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sz="1800" b="1" i="1">
                              <a:solidFill>
                                <a:schemeClr val="bg1"/>
                              </a:solidFill>
                              <a:latin typeface="Cambria Math" panose="02040503050406030204" pitchFamily="18" charset="0"/>
                            </a:rPr>
                          </m:ctrlPr>
                        </m:dPr>
                        <m:e>
                          <m:m>
                            <m:mPr>
                              <m:mcs>
                                <m:mc>
                                  <m:mcPr>
                                    <m:count m:val="1"/>
                                    <m:mcJc m:val="center"/>
                                  </m:mcPr>
                                </m:mc>
                              </m:mcs>
                              <m:ctrlPr>
                                <a:rPr lang="en-US" altLang="en-US" sz="1800" i="1">
                                  <a:solidFill>
                                    <a:schemeClr val="bg1"/>
                                  </a:solidFill>
                                  <a:latin typeface="Cambria Math" panose="02040503050406030204" pitchFamily="18" charset="0"/>
                                </a:rPr>
                              </m:ctrlPr>
                            </m:mP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rPr>
                                          <m:t>1</m:t>
                                        </m:r>
                                      </m:sub>
                                      <m:sup>
                                        <m:r>
                                          <a:rPr lang="en-US" altLang="en-US" sz="1800" i="1">
                                            <a:solidFill>
                                              <a:schemeClr val="bg1"/>
                                            </a:solidFill>
                                            <a:latin typeface="Cambria Math" panose="02040503050406030204" pitchFamily="18" charset="0"/>
                                          </a:rPr>
                                          <m:t>𝑡</m:t>
                                        </m:r>
                                      </m:sup>
                                    </m:sSubSup>
                                  </m:e>
                                </m:d>
                              </m:e>
                            </m:mr>
                            <m:mr>
                              <m:e>
                                <m:r>
                                  <a:rPr lang="en-US" altLang="en-US" sz="1800" i="1">
                                    <a:solidFill>
                                      <a:schemeClr val="bg1"/>
                                    </a:solidFill>
                                    <a:latin typeface="Cambria Math" panose="02040503050406030204" pitchFamily="18" charset="0"/>
                                  </a:rPr>
                                  <m:t>⋮</m:t>
                                </m:r>
                              </m:e>
                            </m:mr>
                            <m:mr>
                              <m:e>
                                <m:r>
                                  <m:rPr>
                                    <m:brk m:alnAt="7"/>
                                  </m:rPr>
                                  <a:rPr lang="en-US" altLang="en-US" sz="1800" i="1">
                                    <a:solidFill>
                                      <a:schemeClr val="bg1"/>
                                    </a:solidFill>
                                    <a:latin typeface="Cambria Math" panose="02040503050406030204" pitchFamily="18" charset="0"/>
                                  </a:rPr>
                                  <m:t>𝑃</m:t>
                                </m:r>
                                <m:d>
                                  <m:dPr>
                                    <m:ctrlPr>
                                      <a:rPr lang="en-US" altLang="en-US" sz="1800" i="1">
                                        <a:solidFill>
                                          <a:schemeClr val="bg1"/>
                                        </a:solidFill>
                                        <a:latin typeface="Cambria Math" panose="02040503050406030204" pitchFamily="18" charset="0"/>
                                      </a:rPr>
                                    </m:ctrlPr>
                                  </m:dPr>
                                  <m:e>
                                    <m:sSubSup>
                                      <m:sSubSupPr>
                                        <m:ctrlPr>
                                          <a:rPr lang="en-US" altLang="en-US" sz="1800" i="1">
                                            <a:solidFill>
                                              <a:schemeClr val="bg1"/>
                                            </a:solidFill>
                                            <a:latin typeface="Cambria Math" panose="02040503050406030204" pitchFamily="18" charset="0"/>
                                          </a:rPr>
                                        </m:ctrlPr>
                                      </m:sSubSupPr>
                                      <m:e>
                                        <m:r>
                                          <a:rPr lang="en-US" altLang="en-US" sz="1800" i="1">
                                            <a:solidFill>
                                              <a:schemeClr val="bg1"/>
                                            </a:solidFill>
                                            <a:latin typeface="Cambria Math" panose="02040503050406030204" pitchFamily="18" charset="0"/>
                                          </a:rPr>
                                          <m:t>𝑣</m:t>
                                        </m:r>
                                      </m:e>
                                      <m:sub>
                                        <m:r>
                                          <a:rPr lang="en-US" altLang="en-US" sz="1800" i="1">
                                            <a:solidFill>
                                              <a:schemeClr val="bg1"/>
                                            </a:solidFill>
                                            <a:latin typeface="Cambria Math" panose="02040503050406030204" pitchFamily="18" charset="0"/>
                                            <a:ea typeface="Cambria Math" panose="02040503050406030204" pitchFamily="18" charset="0"/>
                                          </a:rPr>
                                          <m:t>𝑀</m:t>
                                        </m:r>
                                      </m:sub>
                                      <m:sup>
                                        <m:r>
                                          <a:rPr lang="en-US" altLang="en-US" sz="1800" i="1">
                                            <a:solidFill>
                                              <a:schemeClr val="bg1"/>
                                            </a:solidFill>
                                            <a:latin typeface="Cambria Math" panose="02040503050406030204" pitchFamily="18" charset="0"/>
                                          </a:rPr>
                                          <m:t>𝑡</m:t>
                                        </m:r>
                                      </m:sup>
                                    </m:sSubSup>
                                  </m:e>
                                </m:d>
                              </m:e>
                            </m:mr>
                          </m:m>
                        </m:e>
                      </m:d>
                      <m:r>
                        <a:rPr lang="en-US" altLang="en-US" sz="1800" b="1" i="1">
                          <a:solidFill>
                            <a:schemeClr val="bg1"/>
                          </a:solidFill>
                          <a:latin typeface="Cambria Math" panose="02040503050406030204" pitchFamily="18" charset="0"/>
                        </a:rPr>
                        <m:t>=</m:t>
                      </m:r>
                      <m:sSup>
                        <m:sSupPr>
                          <m:ctrlPr>
                            <a:rPr lang="en-US" altLang="en-US" sz="1800" b="1" i="1">
                              <a:solidFill>
                                <a:schemeClr val="bg1"/>
                              </a:solidFill>
                              <a:latin typeface="Cambria Math" panose="02040503050406030204" pitchFamily="18" charset="0"/>
                            </a:rPr>
                          </m:ctrlPr>
                        </m:sSupPr>
                        <m:e>
                          <m:r>
                            <a:rPr lang="en-US" altLang="en-US" sz="1800" b="1" i="1">
                              <a:solidFill>
                                <a:schemeClr val="bg1"/>
                              </a:solidFill>
                              <a:latin typeface="Cambria Math" panose="02040503050406030204" pitchFamily="18" charset="0"/>
                            </a:rPr>
                            <m:t>𝑩𝑨</m:t>
                          </m:r>
                        </m:e>
                        <m:sup>
                          <m:r>
                            <a:rPr lang="en-US" altLang="en-US" sz="1800" i="1">
                              <a:solidFill>
                                <a:schemeClr val="bg1"/>
                              </a:solidFill>
                              <a:latin typeface="Cambria Math" panose="02040503050406030204" pitchFamily="18" charset="0"/>
                            </a:rPr>
                            <m:t>𝑡</m:t>
                          </m:r>
                        </m:sup>
                      </m:sSup>
                      <m:r>
                        <a:rPr lang="en-US" altLang="en-US" sz="1800" b="1" i="1">
                          <a:solidFill>
                            <a:schemeClr val="bg1"/>
                          </a:solidFill>
                          <a:latin typeface="Cambria Math" panose="02040503050406030204" pitchFamily="18" charset="0"/>
                          <a:ea typeface="Cambria Math" panose="02040503050406030204" pitchFamily="18" charset="0"/>
                        </a:rPr>
                        <m:t>𝝅</m:t>
                      </m:r>
                    </m:oMath>
                  </m:oMathPara>
                </a14:m>
                <a:endParaRPr lang="en-US" sz="1800" dirty="0"/>
              </a:p>
              <a:p>
                <a:pPr marL="176213" indent="-176213">
                  <a:spcBef>
                    <a:spcPts val="0"/>
                  </a:spcBef>
                  <a:spcAft>
                    <a:spcPts val="1200"/>
                  </a:spcAft>
                  <a:buFont typeface="Arial" pitchFamily="34" charset="0"/>
                  <a:buChar char="•"/>
                </a:pPr>
                <a:r>
                  <a:rPr lang="en-US" altLang="en-US" sz="1800" b="1" dirty="0">
                    <a:solidFill>
                      <a:schemeClr val="bg1"/>
                    </a:solidFill>
                  </a:rPr>
                  <a:t>But these computations, which are of complexity </a:t>
                </a:r>
                <a:br>
                  <a:rPr lang="en-US" altLang="en-US" sz="1800" i="1" dirty="0">
                    <a:solidFill>
                      <a:schemeClr val="bg1"/>
                    </a:solidFill>
                    <a:latin typeface="Cambria Math" panose="02040503050406030204" pitchFamily="18" charset="0"/>
                  </a:rPr>
                </a:br>
                <a14:m>
                  <m:oMath xmlns:m="http://schemas.openxmlformats.org/officeDocument/2006/math">
                    <m:r>
                      <a:rPr lang="en-US" altLang="en-US" sz="1800" i="1" dirty="0">
                        <a:solidFill>
                          <a:schemeClr val="bg1"/>
                        </a:solidFill>
                        <a:latin typeface="Cambria Math" panose="02040503050406030204" pitchFamily="18" charset="0"/>
                      </a:rPr>
                      <m:t>𝑂</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r>
                      <a:rPr lang="en-US" altLang="en-US" sz="1800" i="1" dirty="0" err="1">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b="1" dirty="0">
                    <a:solidFill>
                      <a:schemeClr val="bg1"/>
                    </a:solidFill>
                  </a:rPr>
                  <a:t>, where </a:t>
                </a:r>
                <a14:m>
                  <m:oMath xmlns:m="http://schemas.openxmlformats.org/officeDocument/2006/math">
                    <m:r>
                      <a:rPr lang="en-US" altLang="en-US" sz="1800" i="1" dirty="0">
                        <a:solidFill>
                          <a:schemeClr val="bg1"/>
                        </a:solidFill>
                        <a:latin typeface="Cambria Math" panose="02040503050406030204" pitchFamily="18" charset="0"/>
                      </a:rPr>
                      <m:t>𝑇</m:t>
                    </m:r>
                  </m:oMath>
                </a14:m>
                <a:r>
                  <a:rPr lang="en-US" altLang="en-US" sz="1800" b="1" dirty="0">
                    <a:solidFill>
                      <a:schemeClr val="bg1"/>
                    </a:solidFill>
                  </a:rPr>
                  <a:t> is the length of the sequence, </a:t>
                </a:r>
                <a:br>
                  <a:rPr lang="en-US" altLang="en-US" sz="1800" b="1" dirty="0">
                    <a:solidFill>
                      <a:schemeClr val="bg1"/>
                    </a:solidFill>
                  </a:rPr>
                </a:br>
                <a:r>
                  <a:rPr lang="en-US" altLang="en-US" sz="1800" b="1" dirty="0">
                    <a:solidFill>
                      <a:schemeClr val="bg1"/>
                    </a:solidFill>
                  </a:rPr>
                  <a:t>are prohibitive for even the simplest of models </a:t>
                </a:r>
                <a:br>
                  <a:rPr lang="en-US" altLang="en-US" sz="1800" b="1" dirty="0">
                    <a:solidFill>
                      <a:schemeClr val="bg1"/>
                    </a:solidFill>
                  </a:rPr>
                </a:br>
                <a:r>
                  <a:rPr lang="en-US" altLang="en-US" sz="1800" b="1" dirty="0">
                    <a:solidFill>
                      <a:schemeClr val="bg1"/>
                    </a:solidFill>
                  </a:rPr>
                  <a:t>(e.g., </a:t>
                </a:r>
                <a14:m>
                  <m:oMath xmlns:m="http://schemas.openxmlformats.org/officeDocument/2006/math">
                    <m:r>
                      <a:rPr lang="en-US" altLang="en-US" sz="1800" i="1" dirty="0">
                        <a:solidFill>
                          <a:schemeClr val="bg1"/>
                        </a:solidFill>
                        <a:latin typeface="Cambria Math" panose="02040503050406030204" pitchFamily="18" charset="0"/>
                      </a:rPr>
                      <m:t>𝑐</m:t>
                    </m:r>
                    <m:r>
                      <a:rPr lang="en-US" altLang="en-US" sz="1800" i="1" dirty="0">
                        <a:solidFill>
                          <a:schemeClr val="bg1"/>
                        </a:solidFill>
                        <a:latin typeface="Cambria Math" panose="02040503050406030204" pitchFamily="18" charset="0"/>
                      </a:rPr>
                      <m:t>=10 </m:t>
                    </m:r>
                  </m:oMath>
                </a14:m>
                <a:r>
                  <a:rPr lang="en-US" altLang="en-US" sz="1800" b="1" dirty="0">
                    <a:solidFill>
                      <a:schemeClr val="bg1"/>
                    </a:solidFill>
                  </a:rPr>
                  <a:t>and </a:t>
                </a:r>
                <a14:m>
                  <m:oMath xmlns:m="http://schemas.openxmlformats.org/officeDocument/2006/math">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=20 →102120=2</m:t>
                    </m:r>
                    <m:r>
                      <a:rPr lang="en-US" altLang="en-US" sz="1800" b="0" i="1" dirty="0" smtClean="0">
                        <a:solidFill>
                          <a:schemeClr val="bg1"/>
                        </a:solidFill>
                        <a:latin typeface="Cambria Math" panose="02040503050406030204" pitchFamily="18" charset="0"/>
                      </a:rPr>
                      <m:t>𝑥</m:t>
                    </m:r>
                    <m:sSup>
                      <m:sSupPr>
                        <m:ctrlPr>
                          <a:rPr lang="en-US" altLang="en-US" sz="1800" b="0" i="1" dirty="0" smtClean="0">
                            <a:solidFill>
                              <a:schemeClr val="bg1"/>
                            </a:solidFill>
                            <a:latin typeface="Cambria Math" panose="02040503050406030204" pitchFamily="18" charset="0"/>
                          </a:rPr>
                        </m:ctrlPr>
                      </m:sSupPr>
                      <m:e>
                        <m:r>
                          <a:rPr lang="en-US" altLang="en-US" sz="1800" b="0" i="1" dirty="0" smtClean="0">
                            <a:solidFill>
                              <a:schemeClr val="bg1"/>
                            </a:solidFill>
                            <a:latin typeface="Cambria Math" panose="02040503050406030204" pitchFamily="18" charset="0"/>
                          </a:rPr>
                          <m:t>10</m:t>
                        </m:r>
                      </m:e>
                      <m:sup>
                        <m:r>
                          <a:rPr lang="en-US" altLang="en-US" sz="1800" b="0" i="1" dirty="0" smtClean="0">
                            <a:solidFill>
                              <a:schemeClr val="bg1"/>
                            </a:solidFill>
                            <a:latin typeface="Cambria Math" panose="02040503050406030204" pitchFamily="18" charset="0"/>
                          </a:rPr>
                          <m:t>21</m:t>
                        </m:r>
                      </m:sup>
                    </m:sSup>
                  </m:oMath>
                </a14:m>
                <a:r>
                  <a:rPr lang="en-US" altLang="en-US" sz="1800" b="1" dirty="0">
                    <a:solidFill>
                      <a:schemeClr val="bg1"/>
                    </a:solidFill>
                  </a:rPr>
                  <a:t> calculations).</a:t>
                </a:r>
              </a:p>
              <a:p>
                <a:pPr marL="176213" indent="-176213">
                  <a:spcBef>
                    <a:spcPts val="0"/>
                  </a:spcBef>
                  <a:spcAft>
                    <a:spcPts val="1200"/>
                  </a:spcAft>
                  <a:buFont typeface="Arial" pitchFamily="34" charset="0"/>
                  <a:buChar char="•"/>
                </a:pPr>
                <a:r>
                  <a:rPr lang="en-US" altLang="en-US" sz="1800" b="1" dirty="0">
                    <a:solidFill>
                      <a:schemeClr val="bg1"/>
                    </a:solidFill>
                  </a:rPr>
                  <a:t>To put this in perspective, an HMM-based speech recognizer typically would use 10,000 models, each with 3 states, and be capable of recognizing over 100,000 words. The total number of states in such a system could be millions.</a:t>
                </a:r>
              </a:p>
              <a:p>
                <a:pPr marL="176213" indent="-176213">
                  <a:spcBef>
                    <a:spcPts val="0"/>
                  </a:spcBef>
                  <a:spcAft>
                    <a:spcPts val="1200"/>
                  </a:spcAft>
                  <a:buFont typeface="Arial" pitchFamily="34" charset="0"/>
                  <a:buChar char="•"/>
                </a:pPr>
                <a:r>
                  <a:rPr lang="en-US" altLang="en-US" sz="1800" b="1" dirty="0">
                    <a:solidFill>
                      <a:schemeClr val="bg1"/>
                    </a:solidFill>
                  </a:rPr>
                  <a:t>Hence, efficient computational techniques were essential to the success of this technology.</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r="-876" b="-218"/>
                </a:stretch>
              </a:blipFill>
              <a:ln w="9525">
                <a:noFill/>
                <a:miter lim="800000"/>
                <a:headEnd/>
                <a:tailEnd/>
              </a:ln>
              <a:effectLst/>
            </p:spPr>
            <p:txBody>
              <a:bodyPr/>
              <a:lstStyle/>
              <a:p>
                <a:r>
                  <a:rPr lang="en-US">
                    <a:noFill/>
                  </a:rPr>
                  <a:t> </a:t>
                </a:r>
              </a:p>
            </p:txBody>
          </p:sp>
        </mc:Fallback>
      </mc:AlternateContent>
      <p:pic>
        <p:nvPicPr>
          <p:cNvPr id="17" name="Picture 16" descr="x.JPG"/>
          <p:cNvPicPr>
            <a:picLocks noChangeAspect="1"/>
          </p:cNvPicPr>
          <p:nvPr/>
        </p:nvPicPr>
        <p:blipFill rotWithShape="1">
          <a:blip r:embed="rId3"/>
          <a:srcRect l="11280" t="3796" r="6485"/>
          <a:stretch/>
        </p:blipFill>
        <p:spPr>
          <a:xfrm>
            <a:off x="6336792" y="2188738"/>
            <a:ext cx="2578607" cy="2065072"/>
          </a:xfrm>
          <a:prstGeom prst="rect">
            <a:avLst/>
          </a:prstGeom>
        </p:spPr>
      </p:pic>
      <p:pic>
        <p:nvPicPr>
          <p:cNvPr id="10" name="Picture 9">
            <a:extLst>
              <a:ext uri="{FF2B5EF4-FFF2-40B4-BE49-F238E27FC236}">
                <a16:creationId xmlns:a16="http://schemas.microsoft.com/office/drawing/2014/main" id="{ABB97E8D-EE50-9C44-8AD8-2BCC8FEE7C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1048" y="526800"/>
            <a:ext cx="1375076" cy="1584971"/>
          </a:xfrm>
          <a:prstGeom prst="rect">
            <a:avLst/>
          </a:prstGeom>
          <a:ln w="38100">
            <a:noFill/>
          </a:ln>
        </p:spPr>
      </p:pic>
      <p:sp>
        <p:nvSpPr>
          <p:cNvPr id="11" name="Bent Arrow 10">
            <a:extLst>
              <a:ext uri="{FF2B5EF4-FFF2-40B4-BE49-F238E27FC236}">
                <a16:creationId xmlns:a16="http://schemas.microsoft.com/office/drawing/2014/main" id="{2EE13FB1-57EC-734E-ACF1-6A0C5BE7F3A0}"/>
              </a:ext>
            </a:extLst>
          </p:cNvPr>
          <p:cNvSpPr/>
          <p:nvPr/>
        </p:nvSpPr>
        <p:spPr>
          <a:xfrm rot="5400000">
            <a:off x="7693335" y="1487426"/>
            <a:ext cx="754093" cy="515082"/>
          </a:xfrm>
          <a:prstGeom prst="bentArrow">
            <a:avLst>
              <a:gd name="adj1" fmla="val 25000"/>
              <a:gd name="adj2" fmla="val 26640"/>
              <a:gd name="adj3" fmla="val 25000"/>
              <a:gd name="adj4" fmla="val 4375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2085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mc:Choice xmlns:a14="http://schemas.microsoft.com/office/drawing/2010/main"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1" i="1">
                        <a:solidFill>
                          <a:schemeClr val="bg1"/>
                        </a:solidFill>
                        <a:latin typeface="Cambria Math" panose="02040503050406030204" pitchFamily="18" charset="0"/>
                        <a:ea typeface="Cambria Math" panose="02040503050406030204" pitchFamily="18" charset="0"/>
                      </a:rPr>
                      <m:t>𝑷</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9058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9D31F-50E1-E040-8874-77CB59A236D3}"/>
              </a:ext>
            </a:extLst>
          </p:cNvPr>
          <p:cNvSpPr/>
          <p:nvPr/>
        </p:nvSpPr>
        <p:spPr>
          <a:xfrm>
            <a:off x="550718" y="2514600"/>
            <a:ext cx="5476009"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Backward Algorithm</a:t>
            </a:r>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228600" y="589938"/>
                <a:ext cx="8669337" cy="9692397"/>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algorithm has a computational complexity of </a:t>
                </a:r>
                <a14:m>
                  <m:oMath xmlns:m="http://schemas.openxmlformats.org/officeDocument/2006/math">
                    <m:r>
                      <a:rPr lang="en-US" altLang="en-US" sz="1800" i="1" dirty="0" smtClean="0">
                        <a:solidFill>
                          <a:schemeClr val="bg1"/>
                        </a:solidFill>
                        <a:latin typeface="Cambria Math" panose="02040503050406030204" pitchFamily="18" charset="0"/>
                      </a:rPr>
                      <m:t>𝑂</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𝑐</m:t>
                    </m:r>
                    <m:r>
                      <a:rPr lang="en-US" altLang="en-US" sz="1800" i="1" baseline="30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𝑇</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For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dirty="0" smtClean="0">
                        <a:solidFill>
                          <a:schemeClr val="bg1"/>
                        </a:solidFill>
                        <a:latin typeface="Cambria Math" panose="02040503050406030204" pitchFamily="18" charset="0"/>
                      </a:rPr>
                      <m:t>=10</m:t>
                    </m:r>
                    <m:r>
                      <a:rPr lang="en-US" altLang="en-US" sz="1800" b="1" i="1" dirty="0">
                        <a:solidFill>
                          <a:schemeClr val="bg1"/>
                        </a:solidFill>
                        <a:latin typeface="Cambria Math" panose="02040503050406030204" pitchFamily="18" charset="0"/>
                      </a:rPr>
                      <m:t> </m:t>
                    </m:r>
                  </m:oMath>
                </a14:m>
                <a:r>
                  <a:rPr lang="en-US" altLang="en-US" sz="1800" b="1" dirty="0">
                    <a:solidFill>
                      <a:schemeClr val="bg1"/>
                    </a:solidFill>
                  </a:rPr>
                  <a:t>and</a:t>
                </a:r>
                <a:br>
                  <a:rPr lang="en-US" altLang="en-US" sz="1800" b="1" dirty="0">
                    <a:solidFill>
                      <a:schemeClr val="bg1"/>
                    </a:solidFill>
                  </a:rPr>
                </a:br>
                <a14:m>
                  <m:oMath xmlns:m="http://schemas.openxmlformats.org/officeDocument/2006/math">
                    <m:r>
                      <a:rPr lang="en-US" altLang="en-US" sz="1800" i="1" dirty="0" smtClean="0">
                        <a:solidFill>
                          <a:schemeClr val="bg1"/>
                        </a:solidFill>
                        <a:latin typeface="Cambria Math" panose="02040503050406030204" pitchFamily="18" charset="0"/>
                      </a:rPr>
                      <m:t>𝑇</m:t>
                    </m:r>
                    <m:r>
                      <a:rPr lang="en-US" altLang="en-US" sz="1800" i="1" dirty="0" smtClean="0">
                        <a:solidFill>
                          <a:schemeClr val="bg1"/>
                        </a:solidFill>
                        <a:latin typeface="Cambria Math" panose="02040503050406030204" pitchFamily="18" charset="0"/>
                      </a:rPr>
                      <m:t>=20</m:t>
                    </m:r>
                  </m:oMath>
                </a14:m>
                <a:r>
                  <a:rPr lang="en-US" altLang="en-US" sz="1800" b="1" dirty="0">
                    <a:solidFill>
                      <a:schemeClr val="bg1"/>
                    </a:solidFill>
                  </a:rPr>
                  <a:t>, this is on the order of </a:t>
                </a:r>
                <a14:m>
                  <m:oMath xmlns:m="http://schemas.openxmlformats.org/officeDocument/2006/math">
                    <m:r>
                      <a:rPr lang="en-US" altLang="en-US" sz="1800" i="1" dirty="0" smtClean="0">
                        <a:solidFill>
                          <a:schemeClr val="bg1"/>
                        </a:solidFill>
                        <a:latin typeface="Cambria Math" panose="02040503050406030204" pitchFamily="18" charset="0"/>
                      </a:rPr>
                      <m:t>2,000</m:t>
                    </m:r>
                  </m:oMath>
                </a14:m>
                <a:r>
                  <a:rPr lang="en-US" altLang="en-US" sz="1800" b="1" dirty="0">
                    <a:solidFill>
                      <a:schemeClr val="bg1"/>
                    </a:solidFill>
                  </a:rPr>
                  <a:t> calculations, or </a:t>
                </a:r>
                <a14:m>
                  <m:oMath xmlns:m="http://schemas.openxmlformats.org/officeDocument/2006/math">
                    <m:r>
                      <a:rPr lang="en-US" altLang="en-US" sz="1800" i="1" dirty="0" smtClean="0">
                        <a:solidFill>
                          <a:schemeClr val="bg1"/>
                        </a:solidFill>
                        <a:latin typeface="Cambria Math" panose="02040503050406030204" pitchFamily="18" charset="0"/>
                      </a:rPr>
                      <m:t>18</m:t>
                    </m:r>
                  </m:oMath>
                </a14:m>
                <a:r>
                  <a:rPr lang="en-US" altLang="en-US" sz="1800" b="1" dirty="0">
                    <a:solidFill>
                      <a:schemeClr val="bg1"/>
                    </a:solidFill>
                  </a:rPr>
                  <a:t> orders of magnitude fewer computations compared to the brute force method.</a:t>
                </a:r>
              </a:p>
              <a:p>
                <a:pPr marL="176213" indent="-176213">
                  <a:spcBef>
                    <a:spcPts val="0"/>
                  </a:spcBef>
                  <a:spcAft>
                    <a:spcPts val="1200"/>
                  </a:spcAft>
                  <a:buFont typeface="Arial" pitchFamily="34" charset="0"/>
                  <a:buChar char="•"/>
                </a:pPr>
                <a:r>
                  <a:rPr lang="en-US" altLang="en-US" sz="1800" b="1" dirty="0">
                    <a:solidFill>
                      <a:schemeClr val="bg1"/>
                    </a:solidFill>
                  </a:rPr>
                  <a:t>We will need a time-reversed version of this algorithm, known as the </a:t>
                </a:r>
                <a:r>
                  <a:rPr lang="en-US" altLang="en-US" sz="1800" b="1" dirty="0">
                    <a:solidFill>
                      <a:schemeClr val="accent1"/>
                    </a:solidFill>
                  </a:rPr>
                  <a:t>Backward Algorithm</a:t>
                </a:r>
                <a:r>
                  <a:rPr lang="en-US" altLang="en-US" sz="1800" b="1" dirty="0">
                    <a:solidFill>
                      <a:schemeClr val="bg1"/>
                    </a:solidFill>
                  </a:rPr>
                  <a:t>, which computes probabilities backwards in time starting at </a:t>
                </a:r>
                <a14:m>
                  <m:oMath xmlns:m="http://schemas.openxmlformats.org/officeDocument/2006/math">
                    <m:r>
                      <a:rPr lang="en-US" altLang="en-US" sz="1800" i="1" dirty="0" smtClean="0">
                        <a:solidFill>
                          <a:schemeClr val="bg1"/>
                        </a:solidFill>
                        <a:latin typeface="Cambria Math" panose="02040503050406030204" pitchFamily="18" charset="0"/>
                      </a:rPr>
                      <m:t>𝑡</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𝜔</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r>
                      <a:rPr lang="en-US" altLang="en-US" sz="1800" i="1">
                        <a:solidFill>
                          <a:schemeClr val="bg1"/>
                        </a:solidFill>
                        <a:latin typeface="Cambria Math" panose="02040503050406030204" pitchFamily="18" charset="0"/>
                        <a:ea typeface="Cambria Math" panose="02040503050406030204" pitchFamily="18" charset="0"/>
                      </a:rPr>
                      <m:t>, </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r>
                      <a:rPr lang="en-US" altLang="en-US" sz="1800" i="1">
                        <a:solidFill>
                          <a:schemeClr val="bg1"/>
                        </a:solidFill>
                        <a:latin typeface="Cambria Math" panose="02040503050406030204" pitchFamily="18" charset="0"/>
                        <a:ea typeface="Cambria Math" panose="02040503050406030204" pitchFamily="18" charset="0"/>
                      </a:rPr>
                      <m:t>,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i="1">
                            <a:solidFill>
                              <a:schemeClr val="bg1"/>
                            </a:solidFill>
                            <a:latin typeface="Cambria Math" panose="02040503050406030204" pitchFamily="18" charset="0"/>
                            <a:ea typeface="Cambria Math" panose="02040503050406030204" pitchFamily="18" charset="0"/>
                          </a:rPr>
                          <m:t>𝑇</m:t>
                        </m:r>
                      </m:sup>
                    </m:sSup>
                  </m:oMath>
                </a14:m>
                <a:endParaRPr lang="en-US" altLang="en-US" sz="180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smtClean="0">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1" i="1">
                                <a:solidFill>
                                  <a:schemeClr val="bg1"/>
                                </a:solidFill>
                                <a:latin typeface="Cambria Math" panose="02040503050406030204" pitchFamily="18" charset="0"/>
                                <a:ea typeface="Cambria Math" panose="02040503050406030204" pitchFamily="18" charset="0"/>
                              </a:rPr>
                              <m:t>𝑻</m:t>
                            </m:r>
                          </m:sup>
                        </m:sSup>
                      </m:e>
                    </m:d>
                    <m:r>
                      <a:rPr lang="en-US" altLang="en-US" sz="1800" b="1" i="1">
                        <a:solidFill>
                          <a:schemeClr val="bg1"/>
                        </a:solidFill>
                        <a:latin typeface="Cambria Math" panose="02040503050406030204" pitchFamily="18" charset="0"/>
                        <a:ea typeface="Cambria Math" panose="02040503050406030204" pitchFamily="18" charset="0"/>
                      </a:rPr>
                      <m:t>←</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𝛽</m:t>
                        </m:r>
                      </m:e>
                      <m:sub>
                        <m:r>
                          <a:rPr lang="en-US" altLang="en-US" sz="1800" i="1">
                            <a:solidFill>
                              <a:schemeClr val="bg1"/>
                            </a:solidFill>
                            <a:latin typeface="Cambria Math" panose="02040503050406030204" pitchFamily="18" charset="0"/>
                            <a:ea typeface="Cambria Math" panose="02040503050406030204" pitchFamily="18" charset="0"/>
                          </a:rPr>
                          <m:t>𝑖</m:t>
                        </m:r>
                      </m:sub>
                    </m:sSub>
                    <m:d>
                      <m:dPr>
                        <m:ctrlPr>
                          <a:rPr lang="en-US" altLang="en-US" sz="1800" b="1"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oMath>
                </a14:m>
                <a:endParaRPr lang="en-US" altLang="en-US" sz="1800" dirty="0">
                  <a:solidFill>
                    <a:schemeClr val="bg1"/>
                  </a:solidFill>
                  <a:ea typeface="Cambria Math" panose="02040503050406030204" pitchFamily="18" charset="0"/>
                </a:endParaRPr>
              </a:p>
              <a:p>
                <a:pPr marL="463550">
                  <a:spcBef>
                    <a:spcPts val="0"/>
                  </a:spcBef>
                  <a:spcAft>
                    <a:spcPts val="1200"/>
                  </a:spcAft>
                </a:pPr>
                <a:r>
                  <a:rPr lang="en-US" altLang="en-US" sz="1800" b="1" dirty="0">
                    <a:solidFill>
                      <a:schemeClr val="bg1"/>
                    </a:solidFill>
                  </a:rPr>
                  <a:t>end</a:t>
                </a: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See the </a:t>
                </a:r>
                <a:r>
                  <a:rPr lang="en-US" altLang="en-US" sz="1800" b="1" dirty="0">
                    <a:solidFill>
                      <a:schemeClr val="bg1"/>
                    </a:solidFill>
                    <a:hlinkClick r:id="rId2"/>
                  </a:rPr>
                  <a:t>Duda and Hart book </a:t>
                </a:r>
                <a:r>
                  <a:rPr lang="en-US" altLang="en-US" sz="1800" b="1" dirty="0">
                    <a:solidFill>
                      <a:schemeClr val="bg1"/>
                    </a:solidFill>
                  </a:rPr>
                  <a:t>for an excellent example of how these calculations proceed.</a:t>
                </a:r>
              </a:p>
              <a:p>
                <a:pPr marL="174625" indent="-174625">
                  <a:spcBef>
                    <a:spcPts val="0"/>
                  </a:spcBef>
                  <a:spcAft>
                    <a:spcPts val="0"/>
                  </a:spcAft>
                  <a:buFont typeface="Arial" panose="020B0604020202020204" pitchFamily="34" charset="0"/>
                  <a:buChar char="•"/>
                </a:pPr>
                <a:r>
                  <a:rPr lang="en-US" altLang="en-US" sz="1800" b="1" dirty="0">
                    <a:solidFill>
                      <a:schemeClr val="bg1"/>
                    </a:solidFill>
                    <a:hlinkClick r:id="rId3"/>
                  </a:rPr>
                  <a:t>Rabiner and Shaeffer, Digital Processing of Speech,</a:t>
                </a:r>
                <a:r>
                  <a:rPr lang="en-US" altLang="en-US" sz="1800" b="1" dirty="0">
                    <a:solidFill>
                      <a:schemeClr val="bg1"/>
                    </a:solidFill>
                  </a:rPr>
                  <a:t> has an excellent derivation of these algorithms.</a:t>
                </a:r>
              </a:p>
              <a:p>
                <a:pPr marL="176213" indent="-176213">
                  <a:spcBef>
                    <a:spcPts val="0"/>
                  </a:spcBef>
                  <a:spcAft>
                    <a:spcPts val="1200"/>
                  </a:spcAft>
                  <a:buFont typeface="Arial" pitchFamily="34" charset="0"/>
                  <a:buChar char="•"/>
                </a:pPr>
                <a:endParaRPr lang="en-US" altLang="en-US" sz="1800" b="1" dirty="0">
                  <a:solidFill>
                    <a:schemeClr val="bg1"/>
                  </a:solidFill>
                </a:endParaRPr>
              </a:p>
              <a:p>
                <a:pPr marL="176213" indent="-176213">
                  <a:spcBef>
                    <a:spcPts val="25600"/>
                  </a:spcBef>
                  <a:spcAft>
                    <a:spcPts val="1800"/>
                  </a:spcAft>
                  <a:buFont typeface="Arial" pitchFamily="34" charset="0"/>
                  <a:buChar char="•"/>
                </a:pPr>
                <a:r>
                  <a:rPr lang="en-US" altLang="en-US" sz="1800" b="1" dirty="0">
                    <a:solidFill>
                      <a:schemeClr val="bg1"/>
                    </a:solidFill>
                  </a:rPr>
                  <a:t>The probability of being in any state at any time can therefore be calculated as the product of </a:t>
                </a:r>
                <a:r>
                  <a:rPr lang="en-US" altLang="en-US" sz="1800" dirty="0">
                    <a:solidFill>
                      <a:schemeClr val="bg1"/>
                    </a:solidFill>
                    <a:sym typeface="Symbol"/>
                  </a:rPr>
                  <a:t></a:t>
                </a:r>
                <a:r>
                  <a:rPr lang="en-US" altLang="en-US" sz="1800" b="1" dirty="0">
                    <a:solidFill>
                      <a:schemeClr val="bg1"/>
                    </a:solidFill>
                    <a:sym typeface="Symbol"/>
                  </a:rPr>
                  <a:t> (for the path from </a:t>
                </a:r>
                <a:r>
                  <a:rPr lang="en-US" altLang="en-US" sz="1800" dirty="0">
                    <a:solidFill>
                      <a:schemeClr val="bg1"/>
                    </a:solidFill>
                    <a:sym typeface="Symbol"/>
                  </a:rPr>
                  <a:t>[0,t]</a:t>
                </a:r>
                <a:r>
                  <a:rPr lang="en-US" altLang="en-US" sz="1800" b="1" dirty="0">
                    <a:solidFill>
                      <a:schemeClr val="bg1"/>
                    </a:solidFill>
                    <a:sym typeface="Symbol"/>
                  </a:rPr>
                  <a:t>) and </a:t>
                </a:r>
                <a:r>
                  <a:rPr lang="en-US" altLang="en-US" sz="1800" dirty="0">
                    <a:solidFill>
                      <a:schemeClr val="bg1"/>
                    </a:solidFill>
                    <a:sym typeface="Symbol"/>
                  </a:rPr>
                  <a:t></a:t>
                </a:r>
                <a:r>
                  <a:rPr lang="en-US" altLang="en-US" sz="1800" b="1" dirty="0">
                    <a:solidFill>
                      <a:schemeClr val="bg1"/>
                    </a:solidFill>
                    <a:sym typeface="Symbol"/>
                  </a:rPr>
                  <a:t> (for </a:t>
                </a:r>
                <a:r>
                  <a:rPr lang="en-US" altLang="en-US" sz="1800" dirty="0">
                    <a:solidFill>
                      <a:schemeClr val="bg1"/>
                    </a:solidFill>
                    <a:sym typeface="Symbol"/>
                  </a:rPr>
                  <a:t>[t+1,T]</a:t>
                </a:r>
                <a:r>
                  <a:rPr lang="en-US" altLang="en-US" sz="1800" b="1" dirty="0">
                    <a:solidFill>
                      <a:schemeClr val="bg1"/>
                    </a:solidFill>
                    <a:sym typeface="Symbol"/>
                  </a:rPr>
                  <a:t>), a fact that we will use later.</a:t>
                </a:r>
                <a:endParaRPr lang="en-US" altLang="en-US" sz="1800" b="1" dirty="0">
                  <a:solidFill>
                    <a:schemeClr val="bg1"/>
                  </a:solidFill>
                </a:endParaRPr>
              </a:p>
            </p:txBody>
          </p:sp>
        </mc:Choice>
        <mc:Fallback>
          <p:sp>
            <p:nvSpPr>
              <p:cNvPr id="8" name="Rectangle 4"/>
              <p:cNvSpPr>
                <a:spLocks noRot="1" noChangeAspect="1" noMove="1" noResize="1" noEditPoints="1" noAdjustHandles="1" noChangeArrowheads="1" noChangeShapeType="1" noTextEdit="1"/>
              </p:cNvSpPr>
              <p:nvPr/>
            </p:nvSpPr>
            <p:spPr bwMode="auto">
              <a:xfrm>
                <a:off x="228600" y="589938"/>
                <a:ext cx="8669337" cy="9692397"/>
              </a:xfrm>
              <a:prstGeom prst="rect">
                <a:avLst/>
              </a:prstGeom>
              <a:blipFill>
                <a:blip r:embed="rId4"/>
                <a:stretch>
                  <a:fillRect l="-1611" t="-785" r="-1903" b="-52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79149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8116</TotalTime>
  <Words>2307</Words>
  <Application>Microsoft Macintosh PowerPoint</Application>
  <PresentationFormat>Letter Paper (8.5x11 in)</PresentationFormat>
  <Paragraphs>172</Paragraphs>
  <Slides>15</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Cambria Math</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459</cp:revision>
  <dcterms:created xsi:type="dcterms:W3CDTF">2002-09-12T17:13:32Z</dcterms:created>
  <dcterms:modified xsi:type="dcterms:W3CDTF">2021-02-25T22:17:32Z</dcterms:modified>
</cp:coreProperties>
</file>