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4"/>
  </p:notesMasterIdLst>
  <p:handoutMasterIdLst>
    <p:handoutMasterId r:id="rId15"/>
  </p:handoutMasterIdLst>
  <p:sldIdLst>
    <p:sldId id="356" r:id="rId3"/>
    <p:sldId id="433" r:id="rId4"/>
    <p:sldId id="431" r:id="rId5"/>
    <p:sldId id="434" r:id="rId6"/>
    <p:sldId id="429" r:id="rId7"/>
    <p:sldId id="427" r:id="rId8"/>
    <p:sldId id="428" r:id="rId9"/>
    <p:sldId id="412" r:id="rId10"/>
    <p:sldId id="413" r:id="rId11"/>
    <p:sldId id="414" r:id="rId12"/>
    <p:sldId id="425" r:id="rId1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20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80" autoAdjust="0"/>
    <p:restoredTop sz="95070" autoAdjust="0"/>
  </p:normalViewPr>
  <p:slideViewPr>
    <p:cSldViewPr snapToGrid="0">
      <p:cViewPr varScale="1">
        <p:scale>
          <a:sx n="113" d="100"/>
          <a:sy n="113" d="100"/>
        </p:scale>
        <p:origin x="352" y="176"/>
      </p:cViewPr>
      <p:guideLst>
        <p:guide orient="horz" pos="3816"/>
        <p:guide pos="144"/>
        <p:guide pos="5616"/>
        <p:guide pos="2880"/>
        <p:guide pos="4248"/>
        <p:guide pos="201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97459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24114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4483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7" Type="http://schemas.openxmlformats.org/officeDocument/2006/relationships/hyperlink" Target="http://www.isip.piconepress.com/courses/msstate/ece_8463/lectures/current/lecture_22/" TargetMode="External"/><Relationship Id="rId2" Type="http://schemas.openxmlformats.org/officeDocument/2006/relationships/hyperlink" Target="http://rii.ricoh.com/~stork/DHSch3part3.ppt" TargetMode="External"/><Relationship Id="rId1" Type="http://schemas.openxmlformats.org/officeDocument/2006/relationships/slideLayout" Target="../slideLayouts/slideLayout2.xml"/><Relationship Id="rId6" Type="http://schemas.openxmlformats.org/officeDocument/2006/relationships/hyperlink" Target="http://mat.gsia.cmu.edu/classes/dynamic/dynamic.html" TargetMode="External"/><Relationship Id="rId5" Type="http://schemas.openxmlformats.org/officeDocument/2006/relationships/hyperlink" Target="http://www.autonlab.org/tutorials/hmm.html" TargetMode="External"/><Relationship Id="rId10" Type="http://schemas.openxmlformats.org/officeDocument/2006/relationships/image" Target="../media/image4.png"/><Relationship Id="rId4" Type="http://schemas.openxmlformats.org/officeDocument/2006/relationships/hyperlink" Target="http://www.amazon.com/Fundamentals-Speech-Recognition-Prentice-Processing/dp/0130151572"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s.slideplayer.com/14/4460824/slides/slide_18.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69900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Markov Processes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Doubly Stochastic Systems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Elements of a Discrete Model</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Example Calculations</a:t>
            </a: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chemeClr val="accent2"/>
                </a:solidFill>
                <a:hlinkClick r:id="rId2"/>
              </a:rPr>
              <a:t>D.H.S</a:t>
            </a:r>
            <a:r>
              <a:rPr lang="en-US" sz="18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Chapter 3 (Part 3) </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F.J.: Statistical Methods</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R.J.: Fundamentals</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A.M.: HMM Tutorial</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M.T.: Dynamic Programming</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ISIP: HMM Overview</a:t>
            </a:r>
            <a:br>
              <a:rPr lang="en-US" sz="1800" b="1" dirty="0">
                <a:solidFill>
                  <a:schemeClr val="bg1"/>
                </a:solidFill>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p:txBody>
      </p:sp>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12: Hidden Markov Models – Basic Elements</a:t>
            </a:r>
          </a:p>
        </p:txBody>
      </p:sp>
      <p:pic>
        <p:nvPicPr>
          <p:cNvPr id="12" name="Picture 2"/>
          <p:cNvPicPr>
            <a:picLocks noChangeAspect="1" noChangeArrowheads="1"/>
          </p:cNvPicPr>
          <p:nvPr/>
        </p:nvPicPr>
        <p:blipFill>
          <a:blip r:embed="rId8"/>
          <a:srcRect/>
          <a:stretch>
            <a:fillRect/>
          </a:stretch>
        </p:blipFill>
        <p:spPr bwMode="auto">
          <a:xfrm>
            <a:off x="5765150" y="4075265"/>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9"/>
          <a:srcRect/>
          <a:stretch>
            <a:fillRect/>
          </a:stretch>
        </p:blipFill>
        <p:spPr bwMode="auto">
          <a:xfrm>
            <a:off x="6091085" y="1622321"/>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10"/>
          <a:srcRect/>
          <a:stretch>
            <a:fillRect/>
          </a:stretch>
        </p:blipFill>
        <p:spPr bwMode="auto">
          <a:xfrm>
            <a:off x="4129549" y="2890683"/>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41841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187531" y="682625"/>
            <a:ext cx="8688388" cy="4093428"/>
          </a:xfrm>
          <a:prstGeom prst="rect">
            <a:avLst/>
          </a:prstGeom>
          <a:noFill/>
          <a:ln w="9525">
            <a:noFill/>
            <a:miter lim="800000"/>
            <a:headEnd/>
            <a:tailEnd/>
          </a:ln>
        </p:spPr>
        <p:txBody>
          <a:bodyPr lIns="0" tIns="0" rIns="0" bIns="0">
            <a:spAutoFit/>
          </a:bodyPr>
          <a:lstStyle/>
          <a:p>
            <a:pPr>
              <a:spcBef>
                <a:spcPts val="0"/>
              </a:spcBef>
              <a:spcAft>
                <a:spcPts val="600"/>
              </a:spcAft>
            </a:pPr>
            <a:r>
              <a:rPr lang="en-US" sz="1800" b="1" dirty="0">
                <a:solidFill>
                  <a:schemeClr val="bg1"/>
                </a:solidFill>
              </a:rPr>
              <a:t>Progress thus far:</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1200"/>
              </a:spcAft>
              <a:buFontTx/>
              <a:buChar char="•"/>
            </a:pPr>
            <a:r>
              <a:rPr lang="en-US" sz="1800" b="1" dirty="0">
                <a:solidFill>
                  <a:schemeClr val="bg1"/>
                </a:solidFill>
              </a:rPr>
              <a:t>Derived general properties of the model.</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Tx/>
              <a:buChar char="•"/>
            </a:pPr>
            <a:r>
              <a:rPr lang="en-US" sz="1800" b="1" dirty="0">
                <a:solidFill>
                  <a:schemeClr val="bg1"/>
                </a:solidFill>
              </a:rPr>
              <a:t>Introduce the Forward Algorithm as a fast way to do evaluation.</a:t>
            </a:r>
          </a:p>
          <a:p>
            <a:pPr marL="171450" indent="-171450">
              <a:spcBef>
                <a:spcPts val="0"/>
              </a:spcBef>
              <a:spcAft>
                <a:spcPts val="600"/>
              </a:spcAft>
              <a:buFontTx/>
              <a:buChar char="•"/>
            </a:pPr>
            <a:r>
              <a:rPr lang="en-US" sz="1800" b="1" dirty="0">
                <a:solidFill>
                  <a:schemeClr val="bg1"/>
                </a:solidFill>
              </a:rPr>
              <a:t>Introduce the Viterbi Algorithm as a reasonable way to do decoding.</a:t>
            </a:r>
          </a:p>
          <a:p>
            <a:pPr marL="171450" indent="-171450">
              <a:spcBef>
                <a:spcPts val="0"/>
              </a:spcBef>
              <a:spcAft>
                <a:spcPts val="600"/>
              </a:spcAft>
              <a:buFontTx/>
              <a:buChar char="•"/>
            </a:pPr>
            <a:r>
              <a:rPr lang="en-US" sz="1800" b="1" dirty="0">
                <a:solidFill>
                  <a:schemeClr val="bg1"/>
                </a:solidFill>
              </a:rPr>
              <a:t>Introduce dynamic programming using a string matching example.</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6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86034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Calculations</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probability that given today is sunny, the weather follows this series of events: sun-sun-rain-rain-sun-cloudy-sun?</a:t>
                </a:r>
              </a:p>
              <a:p>
                <a:pPr marL="342900" indent="-171450">
                  <a:spcAft>
                    <a:spcPts val="600"/>
                  </a:spcAft>
                  <a:buFont typeface="Wingdings" pitchFamily="2" charset="2"/>
                  <a:buChar char="§"/>
                </a:pPr>
                <a:r>
                  <a:rPr lang="en-US" sz="1800" b="1" dirty="0">
                    <a:solidFill>
                      <a:schemeClr val="bg1"/>
                    </a:solidFill>
                  </a:rPr>
                  <a:t>Observable symbols map directly to the state sequence:</a:t>
                </a:r>
              </a:p>
              <a:p>
                <a:pPr marL="457200">
                  <a:spcAft>
                    <a:spcPts val="1200"/>
                  </a:spcAft>
                </a:pPr>
                <a14:m>
                  <m:oMathPara xmlns:m="http://schemas.openxmlformats.org/officeDocument/2006/math">
                    <m:oMathParaPr>
                      <m:jc m:val="left"/>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𝒗</m:t>
                          </m:r>
                        </m:e>
                        <m:sup>
                          <m:r>
                            <a:rPr lang="en-US" sz="1800" b="0" i="1" smtClean="0">
                              <a:solidFill>
                                <a:schemeClr val="bg1"/>
                              </a:solidFill>
                              <a:latin typeface="Cambria Math" panose="02040503050406030204" pitchFamily="18" charset="0"/>
                            </a:rPr>
                            <m:t>𝑇</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𝑠𝑢𝑛</m:t>
                          </m:r>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𝑐𝑙𝑜𝑢𝑑𝑦</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e>
                      </m:d>
                    </m:oMath>
                  </m:oMathPara>
                </a14:m>
                <a:endParaRPr lang="en-US" sz="1800" dirty="0">
                  <a:solidFill>
                    <a:schemeClr val="bg1"/>
                  </a:solidFill>
                </a:endParaRPr>
              </a:p>
              <a:p>
                <a:pPr marL="342900" indent="-171450">
                  <a:spcAft>
                    <a:spcPts val="600"/>
                  </a:spcAft>
                  <a:buFont typeface="Wingdings" pitchFamily="2" charset="2"/>
                  <a:buChar char="§"/>
                </a:pPr>
                <a:r>
                  <a:rPr lang="en-US" sz="1800" b="1" dirty="0">
                    <a:solidFill>
                      <a:schemeClr val="bg1"/>
                    </a:solidFill>
                  </a:rPr>
                  <a:t>Probability computation (ignoring the probability of today being sunny):</a:t>
                </a:r>
              </a:p>
              <a:p>
                <a:pPr marL="457200">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𝒗</m:t>
                              </m:r>
                            </m:e>
                            <m:sup>
                              <m:r>
                                <a:rPr lang="en-US" sz="1800" i="1">
                                  <a:solidFill>
                                    <a:schemeClr val="bg1"/>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3</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e>
                        <m:e>
                          <m:r>
                            <a:rPr lang="en-US" sz="1800" b="0" i="1" smtClean="0">
                              <a:solidFill>
                                <a:schemeClr val="bg1"/>
                              </a:solidFill>
                              <a:latin typeface="Cambria Math" panose="02040503050406030204" pitchFamily="18" charset="0"/>
                            </a:rPr>
                            <m:t>1</m:t>
                          </m:r>
                        </m:e>
                      </m:d>
                      <m:r>
                        <a:rPr lang="en-US" sz="1800" i="1" smtClean="0">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1</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2</m:t>
                          </m:r>
                        </m:e>
                      </m:d>
                    </m:oMath>
                  </m:oMathPara>
                </a14:m>
                <a:endParaRPr lang="en-US" sz="1800" b="1" dirty="0">
                  <a:solidFill>
                    <a:schemeClr val="bg1"/>
                  </a:solidFill>
                </a:endParaRPr>
              </a:p>
              <a:p>
                <a:pPr marL="1028700">
                  <a:spcAft>
                    <a:spcPts val="600"/>
                  </a:spcAft>
                </a:pPr>
                <a14:m>
                  <m:oMath xmlns:m="http://schemas.openxmlformats.org/officeDocument/2006/math">
                    <m:r>
                      <a:rPr lang="en-US" sz="1800" i="1">
                        <a:solidFill>
                          <a:schemeClr val="bg1"/>
                        </a:solidFill>
                        <a:latin typeface="Cambria Math" panose="02040503050406030204" pitchFamily="18" charset="0"/>
                      </a:rPr>
                      <m:t>=</m:t>
                    </m:r>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33</m:t>
                        </m:r>
                      </m:sub>
                    </m:sSub>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2</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3</m:t>
                        </m:r>
                      </m:sub>
                    </m:sSub>
                  </m:oMath>
                </a14:m>
                <a:endParaRPr lang="en-US" sz="1800" dirty="0">
                  <a:solidFill>
                    <a:schemeClr val="bg1"/>
                  </a:solidFill>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0.4</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0.3</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0.2</m:t>
                          </m:r>
                        </m:e>
                      </m:d>
                      <m:r>
                        <a:rPr lang="en-US" sz="1800" i="1">
                          <a:solidFill>
                            <a:schemeClr val="bg1"/>
                          </a:solidFill>
                          <a:latin typeface="Cambria Math" panose="02040503050406030204" pitchFamily="18" charset="0"/>
                        </a:rPr>
                        <m:t>=1.536</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10</m:t>
                          </m:r>
                        </m:e>
                        <m:sup>
                          <m:r>
                            <a:rPr lang="en-US" sz="1800" i="1">
                              <a:solidFill>
                                <a:schemeClr val="bg1"/>
                              </a:solidFill>
                              <a:latin typeface="Cambria Math" panose="02040503050406030204" pitchFamily="18" charset="0"/>
                              <a:ea typeface="Cambria Math" panose="02040503050406030204" pitchFamily="18" charset="0"/>
                            </a:rPr>
                            <m:t>−4</m:t>
                          </m:r>
                        </m:sup>
                      </m:sSup>
                    </m:oMath>
                  </m:oMathPara>
                </a14:m>
                <a:endParaRPr lang="en-US" sz="1800" dirty="0">
                  <a:solidFill>
                    <a:schemeClr val="bg1"/>
                  </a:solidFill>
                </a:endParaRPr>
              </a:p>
              <a:p>
                <a:pPr marL="176213" indent="-176213">
                  <a:spcAft>
                    <a:spcPts val="1200"/>
                  </a:spcAft>
                  <a:buFont typeface="Arial" pitchFamily="34" charset="0"/>
                  <a:buChar char="•"/>
                </a:pPr>
                <a:r>
                  <a:rPr lang="en-US" sz="1800" b="1" dirty="0">
                    <a:solidFill>
                      <a:schemeClr val="bg1"/>
                    </a:solidFill>
                  </a:rPr>
                  <a:t>What is the probability that the system stays in same state,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for </a:t>
                </a:r>
                <a14:m>
                  <m:oMath xmlns:m="http://schemas.openxmlformats.org/officeDocument/2006/math">
                    <m:r>
                      <a:rPr lang="en-US" sz="1800" b="1" i="1" dirty="0" smtClean="0">
                        <a:solidFill>
                          <a:schemeClr val="bg1"/>
                        </a:solidFill>
                        <a:latin typeface="Cambria Math" panose="02040503050406030204" pitchFamily="18" charset="0"/>
                      </a:rPr>
                      <m:t>𝒅</m:t>
                    </m:r>
                  </m:oMath>
                </a14:m>
                <a:r>
                  <a:rPr lang="en-US" sz="1800" b="1" dirty="0">
                    <a:solidFill>
                      <a:schemeClr val="bg1"/>
                    </a:solidFill>
                  </a:rPr>
                  <a:t> consecutive days?</a:t>
                </a:r>
              </a:p>
              <a:p>
                <a:pPr marL="457200">
                  <a:spcAft>
                    <a:spcPts val="600"/>
                  </a:spcAft>
                </a:pPr>
                <a14:m>
                  <m:oMathPara xmlns:m="http://schemas.openxmlformats.org/officeDocument/2006/math">
                    <m:oMathParaPr>
                      <m:jc m:val="left"/>
                    </m:oMathParaPr>
                    <m:oMath xmlns:m="http://schemas.openxmlformats.org/officeDocument/2006/math">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r>
                        <a:rPr lang="en-US" sz="1800" i="1">
                          <a:solidFill>
                            <a:schemeClr val="bg1"/>
                          </a:solidFill>
                          <a:latin typeface="Cambria Math" panose="02040503050406030204" pitchFamily="18" charset="0"/>
                        </a:rPr>
                        <m:t>=</m:t>
                      </m:r>
                      <m:d>
                        <m:dPr>
                          <m:begChr m:val="{"/>
                          <m:endChr m:val="}"/>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=2</m:t>
                              </m:r>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𝑑</m:t>
                              </m:r>
                            </m:e>
                          </m:d>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𝑑</m:t>
                              </m:r>
                              <m:r>
                                <a:rPr lang="en-US" sz="1800" b="0" i="1" smtClean="0">
                                  <a:solidFill>
                                    <a:schemeClr val="bg1"/>
                                  </a:solidFill>
                                  <a:latin typeface="Cambria Math" panose="02040503050406030204" pitchFamily="18" charset="0"/>
                                  <a:ea typeface="Cambria Math" panose="02040503050406030204" pitchFamily="18" charset="0"/>
                                </a:rPr>
                                <m:t>+1</m:t>
                              </m:r>
                            </m:e>
                          </m:d>
                        </m:e>
                      </m:d>
                    </m:oMath>
                  </m:oMathPara>
                </a14:m>
                <a:endParaRPr lang="en-US" sz="1800" dirty="0">
                  <a:solidFill>
                    <a:schemeClr val="bg1"/>
                  </a:solidFill>
                  <a:ea typeface="Cambria Math" panose="02040503050406030204" pitchFamily="18" charset="0"/>
                </a:endParaRPr>
              </a:p>
              <a:p>
                <a:pPr marL="457200">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sSubSup>
                        <m:sSubSupPr>
                          <m:ctrlPr>
                            <a:rPr lang="en-US" sz="180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p>
                      </m:sSubSup>
                      <m:d>
                        <m:dPr>
                          <m:begChr m:val="["/>
                          <m:endChr m:val="]"/>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𝑝𝑟𝑜𝑏𝑎𝑏𝑖𝑙𝑖𝑡𝑦</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𝑙𝑒𝑎𝑣𝑒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𝑠𝑡𝑎𝑡𝑒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𝑖</m:t>
                          </m:r>
                        </m:e>
                      </m:d>
                    </m:oMath>
                  </m:oMathPara>
                </a14:m>
                <a:endParaRPr lang="en-US" sz="1800" i="1" dirty="0">
                  <a:solidFill>
                    <a:schemeClr val="bg1"/>
                  </a:solidFill>
                  <a:latin typeface="Cambria Math" panose="02040503050406030204" pitchFamily="18" charset="0"/>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oMath>
                  </m:oMathPara>
                </a14:m>
                <a:endParaRPr lang="en-US" sz="1800" dirty="0">
                  <a:solidFill>
                    <a:schemeClr val="bg1"/>
                  </a:solidFill>
                </a:endParaRPr>
              </a:p>
              <a:p>
                <a:pPr marL="457200" indent="-274638">
                  <a:spcAft>
                    <a:spcPts val="1200"/>
                  </a:spcAft>
                  <a:buFont typeface="Wingdings" pitchFamily="2" charset="2"/>
                  <a:buChar char="§"/>
                </a:pPr>
                <a:r>
                  <a:rPr lang="en-US" sz="1800" b="1" dirty="0">
                    <a:solidFill>
                      <a:schemeClr val="bg1"/>
                    </a:solidFill>
                  </a:rPr>
                  <a:t>Note the exponentially decaying form of this equation. This will have implications for modeling sequential data such as written language.</a:t>
                </a:r>
              </a:p>
              <a:p>
                <a:pPr marL="457200" indent="-274638">
                  <a:spcAft>
                    <a:spcPts val="1200"/>
                  </a:spcAft>
                  <a:buFont typeface="Wingdings" pitchFamily="2" charset="2"/>
                  <a:buChar char="§"/>
                </a:pPr>
                <a:r>
                  <a:rPr lang="en-US" sz="1800" b="1" dirty="0">
                    <a:solidFill>
                      <a:schemeClr val="bg1"/>
                    </a:solidFill>
                  </a:rPr>
                  <a:t>We refer to this exponential distribution as a duration model.</a:t>
                </a:r>
              </a:p>
              <a:p>
                <a:pPr>
                  <a:spcAft>
                    <a:spcPts val="1200"/>
                  </a:spcAft>
                </a:pPr>
                <a:endParaRPr lang="en-US" sz="1800" b="1" dirty="0">
                  <a:solidFill>
                    <a:schemeClr val="bg1"/>
                  </a:solidFill>
                </a:endParaRP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b="-128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0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One More Example Calculation</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expected number of observations for a state given that we started in that state? In other words, how long can we expect to stay in a state?</a:t>
                </a:r>
              </a:p>
              <a:p>
                <a:pPr marL="342900" indent="-171450">
                  <a:spcAft>
                    <a:spcPts val="600"/>
                  </a:spcAft>
                  <a:buFont typeface="Wingdings" pitchFamily="2" charset="2"/>
                  <a:buChar char="§"/>
                </a:pPr>
                <a:r>
                  <a:rPr lang="en-US" sz="1800" b="1" dirty="0">
                    <a:solidFill>
                      <a:schemeClr val="bg1"/>
                    </a:solidFill>
                  </a:rPr>
                  <a:t>We can average our previous expression over </a:t>
                </a:r>
                <a14:m>
                  <m:oMath xmlns:m="http://schemas.openxmlformats.org/officeDocument/2006/math">
                    <m:r>
                      <a:rPr lang="en-US" sz="1800" i="1" dirty="0" smtClean="0">
                        <a:solidFill>
                          <a:schemeClr val="bg1"/>
                        </a:solidFill>
                        <a:latin typeface="Cambria Math" panose="02040503050406030204" pitchFamily="18" charset="0"/>
                      </a:rPr>
                      <m:t>𝑑</m:t>
                    </m:r>
                  </m:oMath>
                </a14:m>
                <a:r>
                  <a:rPr lang="en-US" sz="1800" b="1" dirty="0">
                    <a:solidFill>
                      <a:schemeClr val="bg1"/>
                    </a:solidFill>
                  </a:rPr>
                  <a:t> observations:</a:t>
                </a:r>
              </a:p>
              <a:p>
                <a:pPr marL="457200">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𝐸</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𝑑</m:t>
                          </m:r>
                        </m:e>
                      </m:d>
                      <m:r>
                        <a:rPr lang="en-US" sz="1800" b="0" i="1" smtClean="0">
                          <a:solidFill>
                            <a:schemeClr val="bg1"/>
                          </a:solidFill>
                          <a:latin typeface="Cambria Math" panose="02040503050406030204" pitchFamily="18" charset="0"/>
                        </a:rPr>
                        <m:t>=</m:t>
                      </m:r>
                      <m:nary>
                        <m:naryPr>
                          <m:chr m:val="∑"/>
                          <m:ctrlPr>
                            <a:rPr lang="en-US" sz="1800" b="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m:t>
                          </m:r>
                        </m:sup>
                        <m:e>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m:t>
                          </m:r>
                        </m:sup>
                        <m:e>
                          <m:r>
                            <a:rPr lang="en-US" sz="1800" i="1">
                              <a:solidFill>
                                <a:schemeClr val="bg1"/>
                              </a:solidFill>
                              <a:latin typeface="Cambria Math" panose="02040503050406030204" pitchFamily="18" charset="0"/>
                            </a:rPr>
                            <m:t>𝑑</m:t>
                          </m:r>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sup>
                              </m:sSubSup>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0</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e>
                      </m:d>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e>
                      </m:d>
                      <m:r>
                        <a:rPr lang="en-US" sz="1800" b="0" i="1" smtClean="0">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3</m:t>
                              </m:r>
                            </m:sup>
                          </m:sSubSup>
                        </m:e>
                      </m:d>
                      <m:r>
                        <a:rPr lang="en-US" sz="1800" b="0" i="1" smtClean="0">
                          <a:solidFill>
                            <a:schemeClr val="bg1"/>
                          </a:solidFill>
                          <a:latin typeface="Cambria Math" panose="02040503050406030204" pitchFamily="18" charset="0"/>
                        </a:rPr>
                        <m:t>+…</m:t>
                      </m:r>
                    </m:oMath>
                  </m:oMathPara>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=1+(1)</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1</m:t>
                        </m:r>
                      </m:sup>
                    </m:sSubSup>
                  </m:oMath>
                </a14:m>
                <a:r>
                  <a:rPr lang="en-US" sz="1800" dirty="0">
                    <a:solidFill>
                      <a:schemeClr val="bg1"/>
                    </a:solidFill>
                  </a:rPr>
                  <a:t>+ </a:t>
                </a:r>
                <a14:m>
                  <m:oMath xmlns:m="http://schemas.openxmlformats.org/officeDocument/2006/math">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b="0" i="1" smtClean="0">
                        <a:solidFill>
                          <a:schemeClr val="bg1"/>
                        </a:solidFill>
                        <a:latin typeface="Cambria Math" panose="02040503050406030204" pitchFamily="18" charset="0"/>
                      </a:rPr>
                      <m:t>+…</m:t>
                    </m:r>
                  </m:oMath>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m:t>
                    </m:r>
                    <m:f>
                      <m:fPr>
                        <m:ctrlPr>
                          <a:rPr lang="en-US" sz="1800" b="0" i="1" smtClean="0">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1</m:t>
                        </m:r>
                      </m:num>
                      <m:den>
                        <m:r>
                          <a:rPr lang="en-US" sz="1800" b="0" i="1" smtClean="0">
                            <a:solidFill>
                              <a:schemeClr val="bg1"/>
                            </a:solidFill>
                            <a:latin typeface="Cambria Math" panose="02040503050406030204" pitchFamily="18" charset="0"/>
                          </a:rPr>
                          <m:t>1−</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Sub>
                      </m:den>
                    </m:f>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𝑤h𝑒𝑟𝑒</m:t>
                    </m:r>
                    <m:r>
                      <a:rPr lang="en-US" sz="1800" b="0" i="1" smtClean="0">
                        <a:solidFill>
                          <a:schemeClr val="bg1"/>
                        </a:solidFill>
                        <a:latin typeface="Cambria Math" panose="02040503050406030204" pitchFamily="18" charset="0"/>
                      </a:rPr>
                      <m:t> </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b="0" i="1" smtClean="0">
                        <a:solidFill>
                          <a:schemeClr val="bg1"/>
                        </a:solidFill>
                        <a:latin typeface="Cambria Math" panose="02040503050406030204" pitchFamily="18" charset="0"/>
                      </a:rPr>
                      <m:t>&lt;1.   </m:t>
                    </m:r>
                  </m:oMath>
                </a14:m>
                <a:r>
                  <a:rPr lang="en-US" sz="1800" dirty="0">
                    <a:solidFill>
                      <a:schemeClr val="bg1"/>
                    </a:solidFill>
                  </a:rPr>
                  <a:t> </a:t>
                </a:r>
              </a:p>
              <a:p>
                <a:pPr marL="457200" indent="-274638">
                  <a:spcAft>
                    <a:spcPts val="1200"/>
                  </a:spcAft>
                  <a:buFont typeface="Wingdings" pitchFamily="2" charset="2"/>
                  <a:buChar char="§"/>
                </a:pPr>
                <a:r>
                  <a:rPr lang="en-US" sz="1800" b="1" dirty="0">
                    <a:solidFill>
                      <a:schemeClr val="bg1"/>
                    </a:solidFill>
                  </a:rPr>
                  <a:t>Again we note the inverse nature of this expression (as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i="1">
                        <a:solidFill>
                          <a:schemeClr val="bg1"/>
                        </a:solidFill>
                        <a:latin typeface="Cambria Math" panose="02040503050406030204" pitchFamily="18" charset="0"/>
                      </a:rPr>
                      <m:t> </m:t>
                    </m:r>
                  </m:oMath>
                </a14:m>
                <a:r>
                  <a:rPr lang="en-US" sz="1800" b="1" dirty="0">
                    <a:solidFill>
                      <a:schemeClr val="bg1"/>
                    </a:solidFill>
                  </a:rPr>
                  <a:t>goes to 1, the expected number of observations increases rapidly).</a:t>
                </a: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146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335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FB0704AC-F1BF-A643-8D0F-E435F0361A0C}"/>
                  </a:ext>
                </a:extLst>
              </p:cNvPr>
              <p:cNvSpPr txBox="1">
                <a:spLocks noChangeArrowheads="1"/>
              </p:cNvSpPr>
              <p:nvPr/>
            </p:nvSpPr>
            <p:spPr bwMode="auto">
              <a:xfrm>
                <a:off x="228600" y="647699"/>
                <a:ext cx="8686800" cy="5410201"/>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Consider the problem of predicting the outcome of a coin toss experiment. You observe the following sequence:</a:t>
                </a: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𝑇</m:t>
                          </m:r>
                        </m:sup>
                      </m:sSup>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smtClean="0">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179388" indent="-179388">
                  <a:spcAft>
                    <a:spcPts val="600"/>
                  </a:spcAft>
                  <a:buFont typeface="Arial" panose="020B0604020202020204" pitchFamily="34" charset="0"/>
                  <a:buChar char="•"/>
                </a:pPr>
                <a:r>
                  <a:rPr lang="en-US" sz="1800" b="1" dirty="0">
                    <a:solidFill>
                      <a:schemeClr val="bg1"/>
                    </a:solidFill>
                  </a:rPr>
                  <a:t>1-Coin Fully Observable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Note there is no ambiguity between </a:t>
                </a:r>
                <a:br>
                  <a:rPr lang="en-US" sz="1800" b="1" dirty="0">
                    <a:solidFill>
                      <a:schemeClr val="bg1"/>
                    </a:solidFill>
                  </a:rPr>
                </a:br>
                <a:r>
                  <a:rPr lang="en-US" sz="1800" b="1" dirty="0">
                    <a:solidFill>
                      <a:schemeClr val="bg1"/>
                    </a:solidFill>
                  </a:rPr>
                  <a:t>what state you are in and what observation</a:t>
                </a:r>
                <a:br>
                  <a:rPr lang="en-US" sz="1800" b="1" dirty="0">
                    <a:solidFill>
                      <a:schemeClr val="bg1"/>
                    </a:solidFill>
                  </a:rPr>
                </a:br>
                <a:r>
                  <a:rPr lang="en-US" sz="1800" b="1" dirty="0">
                    <a:solidFill>
                      <a:schemeClr val="bg1"/>
                    </a:solidFill>
                  </a:rPr>
                  <a:t>was produced.</a:t>
                </a:r>
              </a:p>
              <a:p>
                <a:pPr marL="179388" indent="-179388">
                  <a:spcAft>
                    <a:spcPts val="1200"/>
                  </a:spcAft>
                  <a:buFont typeface="Arial" panose="020B0604020202020204" pitchFamily="34" charset="0"/>
                  <a:buChar char="•"/>
                </a:pPr>
                <a:r>
                  <a:rPr lang="en-US" sz="1800" b="1" dirty="0">
                    <a:solidFill>
                      <a:schemeClr val="bg1"/>
                    </a:solidFill>
                  </a:rPr>
                  <a:t>If the coins were biased, how would this model change?</a:t>
                </a:r>
              </a:p>
              <a:p>
                <a:pPr marL="179388" indent="-179388">
                  <a:spcAft>
                    <a:spcPts val="1200"/>
                  </a:spcAft>
                  <a:buFont typeface="Arial" panose="020B0604020202020204" pitchFamily="34" charset="0"/>
                  <a:buChar char="•"/>
                </a:pPr>
                <a:r>
                  <a:rPr lang="en-US" sz="1800" b="1" dirty="0">
                    <a:solidFill>
                      <a:schemeClr val="bg1"/>
                    </a:solidFill>
                  </a:rPr>
                  <a:t>If two coins were being flipped, what type of fully observable model would you use?</a:t>
                </a:r>
              </a:p>
            </p:txBody>
          </p:sp>
        </mc:Choice>
        <mc:Fallback xmlns="">
          <p:sp>
            <p:nvSpPr>
              <p:cNvPr id="4" name="Text Box 9">
                <a:extLst>
                  <a:ext uri="{FF2B5EF4-FFF2-40B4-BE49-F238E27FC236}">
                    <a16:creationId xmlns:a16="http://schemas.microsoft.com/office/drawing/2014/main" id="{FB0704AC-F1BF-A643-8D0F-E435F0361A0C}"/>
                  </a:ext>
                </a:extLst>
              </p:cNvPr>
              <p:cNvSpPr txBox="1">
                <a:spLocks noRot="1" noChangeAspect="1" noMove="1" noResize="1" noEditPoints="1" noAdjustHandles="1" noChangeArrowheads="1" noChangeShapeType="1" noTextEdit="1"/>
              </p:cNvSpPr>
              <p:nvPr/>
            </p:nvSpPr>
            <p:spPr bwMode="auto">
              <a:xfrm>
                <a:off x="228600" y="647699"/>
                <a:ext cx="8686800" cy="5410201"/>
              </a:xfrm>
              <a:prstGeom prst="rect">
                <a:avLst/>
              </a:prstGeom>
              <a:blipFill>
                <a:blip r:embed="rId2"/>
                <a:stretch>
                  <a:fillRect l="-1606" t="-1168"/>
                </a:stretch>
              </a:blipFill>
              <a:ln w="9525">
                <a:noFill/>
                <a:miter lim="800000"/>
                <a:headEnd/>
                <a:tailEnd/>
              </a:ln>
            </p:spPr>
            <p:txBody>
              <a:bodyPr/>
              <a:lstStyle/>
              <a:p>
                <a:r>
                  <a:rPr lang="en-US">
                    <a:noFill/>
                  </a:rPr>
                  <a:t> </a:t>
                </a:r>
              </a:p>
            </p:txBody>
          </p:sp>
        </mc:Fallback>
      </mc:AlternateContent>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 Single Coin Toss Model – Fully Observable</a:t>
            </a:r>
          </a:p>
        </p:txBody>
      </p:sp>
      <p:pic>
        <p:nvPicPr>
          <p:cNvPr id="6" name="Picture 5" descr="Text&#10;&#10;Description automatically generated">
            <a:extLst>
              <a:ext uri="{FF2B5EF4-FFF2-40B4-BE49-F238E27FC236}">
                <a16:creationId xmlns:a16="http://schemas.microsoft.com/office/drawing/2014/main" id="{2AF45911-736B-7F4A-882B-F031EE721168}"/>
              </a:ext>
            </a:extLst>
          </p:cNvPr>
          <p:cNvPicPr>
            <a:picLocks noChangeAspect="1"/>
          </p:cNvPicPr>
          <p:nvPr/>
        </p:nvPicPr>
        <p:blipFill rotWithShape="1">
          <a:blip r:embed="rId3">
            <a:extLst>
              <a:ext uri="{28A0092B-C50C-407E-A947-70E740481C1C}">
                <a14:useLocalDpi xmlns:a14="http://schemas.microsoft.com/office/drawing/2010/main" val="0"/>
              </a:ext>
            </a:extLst>
          </a:blip>
          <a:srcRect r="59533"/>
          <a:stretch/>
        </p:blipFill>
        <p:spPr>
          <a:xfrm>
            <a:off x="5291315" y="1194391"/>
            <a:ext cx="3622498" cy="2029998"/>
          </a:xfrm>
          <a:prstGeom prst="rect">
            <a:avLst/>
          </a:prstGeom>
        </p:spPr>
      </p:pic>
    </p:spTree>
    <p:extLst>
      <p:ext uri="{BB962C8B-B14F-4D97-AF65-F5344CB8AC3E}">
        <p14:creationId xmlns:p14="http://schemas.microsoft.com/office/powerpoint/2010/main" val="27588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083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Balls and Urns: Another Example of a Hidden Model</a:t>
            </a:r>
          </a:p>
        </p:txBody>
      </p:sp>
      <p:pic>
        <p:nvPicPr>
          <p:cNvPr id="1028" name="Picture 4">
            <a:hlinkClick r:id="rId2"/>
            <a:extLst>
              <a:ext uri="{FF2B5EF4-FFF2-40B4-BE49-F238E27FC236}">
                <a16:creationId xmlns:a16="http://schemas.microsoft.com/office/drawing/2014/main" id="{F43C4F7C-8E13-6F41-A85C-4E5760E0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1" y="588433"/>
            <a:ext cx="7870237" cy="59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8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Thus far we have dealt with parameter estimation for the static pattern classification problem: estimating the parameters of class-conditional densities needed to make a single decision.</a:t>
            </a:r>
          </a:p>
          <a:p>
            <a:pPr marL="176213" indent="-176213">
              <a:spcAft>
                <a:spcPts val="1200"/>
              </a:spcAft>
              <a:buFont typeface="Arial" pitchFamily="34" charset="0"/>
              <a:buChar char="•"/>
            </a:pPr>
            <a:r>
              <a:rPr lang="en-US" sz="1800" b="1" dirty="0">
                <a:solidFill>
                  <a:schemeClr val="bg1"/>
                </a:solidFill>
              </a:rPr>
              <a:t>Many problems have an inherent temporal dimension – the vectors of  interest come from a time series that unfolds as a function of time. Modeling temporal relationships between these vectors is an important part of the problem.</a:t>
            </a:r>
          </a:p>
          <a:p>
            <a:pPr marL="176213" indent="-176213">
              <a:spcAft>
                <a:spcPts val="600"/>
              </a:spcAft>
              <a:buFont typeface="Arial" pitchFamily="34" charset="0"/>
              <a:buChar char="•"/>
            </a:pPr>
            <a:r>
              <a:rPr lang="en-US" sz="1800" b="1" dirty="0">
                <a:solidFill>
                  <a:schemeClr val="bg1"/>
                </a:solidFill>
              </a:rPr>
              <a:t>Markov models are a popular way to model such signals. There are many generalizations of these approaches, including Markov Random Fields and Bayesian Networks.</a:t>
            </a:r>
          </a:p>
          <a:p>
            <a:pPr marL="339725" lvl="1" indent="-163513">
              <a:spcAft>
                <a:spcPts val="600"/>
              </a:spcAft>
              <a:buFont typeface="Wingdings" pitchFamily="2" charset="2"/>
              <a:buChar char="§"/>
            </a:pPr>
            <a:r>
              <a:rPr lang="en-US" sz="1800" b="1" dirty="0">
                <a:solidFill>
                  <a:schemeClr val="bg1"/>
                </a:solidFill>
              </a:rPr>
              <a:t>First-order Markov processes are very effective because they are sufficiently powerful and computationally efficient.</a:t>
            </a:r>
          </a:p>
          <a:p>
            <a:pPr marL="339725" lvl="1" indent="-163513">
              <a:spcAft>
                <a:spcPts val="1200"/>
              </a:spcAft>
              <a:buFont typeface="Wingdings" pitchFamily="2" charset="2"/>
              <a:buChar char="§"/>
            </a:pPr>
            <a:r>
              <a:rPr lang="en-US" sz="1800" b="1" dirty="0">
                <a:solidFill>
                  <a:schemeClr val="bg1"/>
                </a:solidFill>
              </a:rPr>
              <a:t>Higher-order Markov processes can be represented using first-order processes.</a:t>
            </a:r>
          </a:p>
          <a:p>
            <a:pPr marL="176213" lvl="1" indent="-176213">
              <a:spcAft>
                <a:spcPts val="1200"/>
              </a:spcAft>
              <a:buFont typeface="Arial" pitchFamily="34" charset="0"/>
              <a:buChar char="•"/>
            </a:pPr>
            <a:r>
              <a:rPr lang="en-US" sz="1800" b="1" dirty="0">
                <a:solidFill>
                  <a:schemeClr val="bg1"/>
                </a:solidFill>
              </a:rPr>
              <a:t>Markov models are very attractive because of their ability to automatically learn underlying structure. Often this structure has relevance to the pattern recognition problem (e.g., the states represents physical attributes of the system that generated the data).</a:t>
            </a:r>
          </a:p>
          <a:p>
            <a:pPr marL="339725" lvl="1" indent="-163513">
              <a:spcAft>
                <a:spcPts val="1800"/>
              </a:spcAft>
              <a:buFont typeface="Wingdings" pitchFamily="2" charset="2"/>
              <a:buChar char="§"/>
            </a:pPr>
            <a:endParaRPr lang="en-US" sz="1800" b="1" dirty="0">
              <a:solidFill>
                <a:schemeClr val="bg1"/>
              </a:solidFill>
            </a:endParaRP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Motivation</a:t>
            </a:r>
          </a:p>
        </p:txBody>
      </p:sp>
    </p:spTree>
    <p:extLst>
      <p:ext uri="{BB962C8B-B14F-4D97-AF65-F5344CB8AC3E}">
        <p14:creationId xmlns:p14="http://schemas.microsoft.com/office/powerpoint/2010/main" val="28560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18593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7726</TotalTime>
  <Words>1196</Words>
  <Application>Microsoft Macintosh PowerPoint</Application>
  <PresentationFormat>Letter Paper (8.5x11 in)</PresentationFormat>
  <Paragraphs>113</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469</cp:revision>
  <dcterms:created xsi:type="dcterms:W3CDTF">2002-09-12T17:13:32Z</dcterms:created>
  <dcterms:modified xsi:type="dcterms:W3CDTF">2021-02-25T22:16:53Z</dcterms:modified>
</cp:coreProperties>
</file>