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22"/>
  </p:notesMasterIdLst>
  <p:handoutMasterIdLst>
    <p:handoutMasterId r:id="rId23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09" r:id="rId15"/>
    <p:sldId id="410" r:id="rId16"/>
    <p:sldId id="421" r:id="rId17"/>
    <p:sldId id="404" r:id="rId18"/>
    <p:sldId id="405" r:id="rId19"/>
    <p:sldId id="406" r:id="rId20"/>
    <p:sldId id="424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5419" autoAdjust="0"/>
  </p:normalViewPr>
  <p:slideViewPr>
    <p:cSldViewPr snapToGrid="0">
      <p:cViewPr varScale="1">
        <p:scale>
          <a:sx n="110" d="100"/>
          <a:sy n="110" d="100"/>
        </p:scale>
        <p:origin x="176" y="488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ip.piconepress.com/publications/ms_projects/1999/lda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hyperlink" Target="http://www.amazon.com/Introduction-Statistical-Recognition-Scientific-Computing/dp/0122698517" TargetMode="External"/><Relationship Id="rId12" Type="http://schemas.openxmlformats.org/officeDocument/2006/relationships/hyperlink" Target="http://www.nature.com/srep/2012/121211/srep00961/images/srep00961-f1.jpg" TargetMode="External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ip.piconepress.com/courses/msstate/ece_8463/lectures/current/lecture_19/index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stat.cmu.edu/~cshalizi/uADA/12/lectures/ch18.pdf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en.wikipedia.org/wiki/Principal_component_analysis" TargetMode="External"/><Relationship Id="rId9" Type="http://schemas.openxmlformats.org/officeDocument/2006/relationships/hyperlink" Target="http://www.nlpca.org/fig_pca_principal_component_analysis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Rayleigh_quotie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ip.piconepress.com/courses/temple/ece_8527/resources/imld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ffine_transform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10: 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0773" y="1333344"/>
            <a:ext cx="4721225" cy="5067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Principal Component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Fisher Linear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Multiple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Independent Component Analysis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6213" indent="-176213"/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JL: Layman’s Explanation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342900" indent="-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QT: PCA Introduction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342900" indent="-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Wiki: PCA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342900" indent="-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CS: Principal Component Analysis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342900" indent="-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JP: Speech Processing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342900" indent="-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KF: Pattern Recognition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342900" indent="-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8"/>
              </a:rPr>
              <a:t>SB: PCA Fails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hlinkClick r:id="rId9"/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ratio is the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generalized Rayleigh quotient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has the property that the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that maximizes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must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solution is: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is Fisher’s linear discriminant, also known as the canonical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variate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solution maps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problem to a one-dimensional problem (in this case).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From Chapter 2, when the conditional densities,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|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are multivariate Gaussian with equal covariances, the optimal decision boundary is given by: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is related to the prior probabilities.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 computational complexity is dominated by the calculation of the within-class scatter and its inverse, an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𝑶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𝒅</m:t>
                    </m:r>
                    <m:r>
                      <a:rPr lang="en-US" alt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calculation. But this is done offline!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blipFill>
                <a:blip r:embed="rId3"/>
                <a:stretch>
                  <a:fillRect l="-1606" t="-1124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-class problem in a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space, the natural generalization involves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within-class scatter is defined as: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total mean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and a total scatter matrix,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 is related to the within-class scatter (derivation omitted):</a:t>
                </a:r>
              </a:p>
              <a:p>
                <a:pPr marL="465138">
                  <a:spcAft>
                    <a:spcPts val="1200"/>
                  </a:spcAft>
                  <a:tabLst>
                    <a:tab pos="2162175" algn="ctr"/>
                    <a:tab pos="5080000" algn="ctr"/>
                  </a:tabLs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 of the form: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 is: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. The solution to maximizing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or,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sum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rank one or less matrices, and because only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these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of rank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or less.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blipFill>
                <a:blip r:embed="rId2"/>
                <a:stretch>
                  <a:fillRect l="-1606" t="-1082" b="-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Goal is to discover underlying structure in a signal.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Originally gained popularity for applications in blind source separation (BSS), the process of extracting one or more unknown signals from noise</a:t>
                </a:r>
                <a:b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cocktail party effect).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Most often applied to time series analysis though it can also be used for traditional pattern recognition problems.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 signal  as a sum of statistically independent signals: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en-US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𝑨𝒔</m:t>
                    </m:r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1450" lvl="0">
                  <a:spcAft>
                    <a:spcPts val="6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 and 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If we can estimate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, then we can compute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by inverting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The signal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observable, but the parameters of the matrix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are not observable.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is the basic principle of blind deconvolution or BSS.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unique aspect of ICA is that it attempts to model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a sum of statistically independent non-Gaussian signals. Why?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blipFill>
                <a:blip r:embed="rId2"/>
                <a:stretch>
                  <a:fillRect l="-1606" t="-1304" r="-1606" b="-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6800" cy="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Unlike mean square error approaches, ICA attempts to optimize the parameters of the model based on a variety of information theoretic measures:</a:t>
                </a: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Differential Entropy: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</m:sSub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2" lvl="1">
                  <a:spcAft>
                    <a:spcPts val="12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a Gaussian random vector with the same covariance as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3038" lvl="1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Negentropy is a measure of non-Gaussianity.</a:t>
                </a:r>
                <a:r>
                  <a:rPr lang="en-US" dirty="0"/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Mutual information is a natural measure of the dependence between random variables.</a:t>
                </a:r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3038" lvl="1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Mutual information and negentropy are related by:</a:t>
                </a:r>
              </a:p>
              <a:p>
                <a:pPr marL="460375" lvl="1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is common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zero mean and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prewhiten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the data (using PCA) so that the technique can focus on the non-Gaussian aspects of the data. Since these are linear operations, they do not impact the non-Gaussian aspects of the model.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There are no closed form solutions for the problem described above, and a gradient descent approach must be used to find the model parameters.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blipFill>
                <a:blip r:embed="rId2"/>
                <a:stretch>
                  <a:fillRect l="-1606" t="-1304" r="-20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6846"/>
            <a:ext cx="8686800" cy="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Objective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very popular algorithm for ICA is based on finding a projection of x that maximizes non-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Gaussianity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lvl="0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an approximation to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1≤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a GRV with the same covariance as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an iterative equation solver to find the weight vector,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Choose an initial random guess for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(single channel case).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Compute: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𝒙𝒈</m:t>
                        </m:r>
                        <m:d>
                          <m:dPr>
                            <m:ctrlP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Compute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the direction of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changes, iterate.</a:t>
                </a:r>
              </a:p>
              <a:p>
                <a:pPr marL="176213" lvl="1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the first and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second derivatives of a nonlinear function,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1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FastICA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very similar to a gradient descent solution of the maximum likelihood equations.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blipFill>
                <a:blip r:embed="rId2"/>
                <a:stretch>
                  <a:fillRect l="-1606" t="-1432" b="-16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accent2"/>
                </a:solidFill>
              </a:rPr>
              <a:t>FastICA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Discriminant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There are many other forms of component analysis including heteroscedastic LDA (HLDA), neural network-based approaches (e.g., nonlinear PCA, learning vector quantization – LVQ), kernel-based approaches that use data-driven kernels, probabilistic ICA, and support vector machines.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Heteroscedastic Linear Discriminant Analysis (HLDA)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Heteroscedastic: when random variables have different variances.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might we observe </a:t>
            </a:r>
            <a:r>
              <a:rPr lang="en-US" sz="1800" b="1" dirty="0"/>
              <a:t>heteroscedasticity?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Suppose 100 students enroll in a typing class — some of which have typing experience and some of which do not.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first class there would be a great deal of dispersion in the number of typing mistakes.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final class the dispersion would be smaller.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error variance is non-constant — it decreases as time increases.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example is shown to the right. The two classes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have nearly the same mean, but different variances,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and the variances differ in one direction.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LDA would project these classes onto a line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that does not achieve maximal separation.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seeks a transform that will account for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unequal variances.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is typically useful when classes have significant overlap.</a:t>
            </a:r>
          </a:p>
        </p:txBody>
      </p:sp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2"/>
          <a:srcRect l="22621" t="16807" r="24173" b="6509"/>
          <a:stretch>
            <a:fillRect/>
          </a:stretch>
        </p:blipFill>
        <p:spPr bwMode="auto">
          <a:xfrm>
            <a:off x="7090823" y="3834582"/>
            <a:ext cx="1713964" cy="18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5456903" y="4129548"/>
            <a:ext cx="2728452" cy="79641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361" y="5526088"/>
            <a:ext cx="1386349" cy="18153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Partitioning Our Parameter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be partitioned into the first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retain, and the remaining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discard.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Then the dimensionality reduction problem can be viewed in two steps: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non-singular transform is applied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transform the features, and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dimensionality reduction is performed to reduce the output of this linear transformation,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a reduced dimension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partition the mean and variances as follows: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𝑝𝑥𝑝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en-US" sz="1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common to all terms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are different for each class.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blipFill>
                <a:blip r:embed="rId2"/>
                <a:stretch>
                  <a:fillRect l="-1606" t="-1583" r="-1898" b="-7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28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Density and Likelihood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density function of a data point under the model, assuming a Gaussian model (as we did with PCA and LDA),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an indicator function for the class assignment for each data point. (This simply represents the density function for the transformed data.)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likelihood function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334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Differentiating the likelihood with respect to the unknown means and variances gives: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blipFill>
                <a:blip r:embed="rId2"/>
                <a:stretch>
                  <a:fillRect l="-1606" t="-13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Optimal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Substituting the optimal values into the likelihood equation, and then maximizing with respect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gives: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𝐹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𝑙𝑜𝑔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These equations do not have a closed-form solution. For the general case, we must solve them iteratively using a gradient descent algorithm and a two-step process in which we estimate means and variances from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then estimate the optimal value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from the means and variances.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Simplifications exist for diagonal and equal covariances, but the benefits of the algorithm seem to diminish in these cases.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To classify data, one must compute the log-likelihood distance from each class and then assign the class based on the maximum likelihood.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Let’s work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2"/>
                  </a:rPr>
                  <a:t>some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3"/>
                  </a:rPr>
                  <a:t>examples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(class-dependent PCA, LDA and HLDA).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HLDA training is significantly more expensive than PCA or LDA, but classification is of the same complexity as PCA and LDA because this is still essentially a linear transformation plus a Mahalanobis distance computation.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blipFill>
                <a:blip r:embed="rId4"/>
                <a:stretch>
                  <a:fillRect l="-1606" t="-3846" r="-1752" b="-1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9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Is also the basis for a classification algorithm since it is from the same family of algorithms as MLE and MAP estimation under Gaussian assumptions.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Principal Component Analysis (PCA):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Multiple Discriminant Analysis (MDA):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Independent Component Analysis (ICA):</a:t>
            </a:r>
            <a:r>
              <a:rPr lang="en-US" altLang="en-US" sz="1800" b="1" dirty="0">
                <a:solidFill>
                  <a:srgbClr val="000000"/>
                </a:solidFill>
              </a:rPr>
              <a:t>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(e.g., the mean, median or centroid).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This represents the total error, or distortion, that occurs by representing the data by this point.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What is the best value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? The value that minimizes the squared error? The value that minimizes the largest distance from any point? Other criteria?</a:t>
                </a: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minimizing the mean squared error is given by:</a:t>
                </a:r>
              </a:p>
              <a:p>
                <a:pPr marL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 involving a projection: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Can we choose the weights,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, to minimize the mean-squared error?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blipFill>
                <a:blip r:embed="rId2"/>
                <a:stretch>
                  <a:fillRect l="-1462" t="-1538" r="-1754" b="-182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The best projection in the mean-square error sense is the projection of the data onto a line through the sample mean in the direction of the eigenvector of the scatter matrix having the largest eigenvalue.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1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PCA models the directions of the data that have the greatest variance.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the elements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also known as an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affine transformation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Just as the vectors,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divided into two classes,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can be divided into two groups,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Our challenge is to find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that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maximizes the separation between the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two classes.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done by considering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ratio of the between-class scatter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to the within-class scatter.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blipFill>
                <a:blip r:embed="rId3"/>
                <a:stretch>
                  <a:fillRect l="-1606" t="-1496" b="-17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50" y="3944418"/>
            <a:ext cx="4322200" cy="2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8387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sample mean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are: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is just the projection of the mean (which is expected since this is a linear transformation).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follows that the distance between the projected means 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for the projected samples: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An estimate of the variance of the pooled data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is called the within-class scatter.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seek to minimize the within-class scatter, which means the data is packed tightly around the mean in the transformed space.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blipFill>
                <a:blip r:embed="rId2"/>
                <a:stretch>
                  <a:fillRect l="-1606" t="-735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Fisher linear discriminant maximizes the criteria: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matrix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scatter for the projected samples as: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the sum of the scatters can be written as:</a:t>
                </a:r>
              </a:p>
              <a:p>
                <a:pPr marL="466725"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blipFill>
                <a:blip r:embed="rId2"/>
                <a:stretch>
                  <a:fillRect l="-1606" t="-5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8386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separation of the projected means obeys: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between-class scatter,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given by: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within-class scatter and is proportional to the covariance of the pooled data.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, the between-class scatter, is symmetric and positive definite, but because it is the outer product of two vectors, its rank is at most one.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implies that for any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written as: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blipFill>
                <a:blip r:embed="rId2"/>
                <a:stretch>
                  <a:fillRect l="-1460" t="-1635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8592</TotalTime>
  <Words>2742</Words>
  <Application>Microsoft Macintosh PowerPoint</Application>
  <PresentationFormat>Letter Paper (8.5x11 in)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Times New Roman</vt:lpstr>
      <vt:lpstr>Wingdings</vt:lpstr>
      <vt:lpstr>1_lecture_title</vt:lpstr>
      <vt:lpstr>3_isip_default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497</cp:revision>
  <dcterms:created xsi:type="dcterms:W3CDTF">2002-09-12T17:13:32Z</dcterms:created>
  <dcterms:modified xsi:type="dcterms:W3CDTF">2021-02-15T03:31:23Z</dcterms:modified>
</cp:coreProperties>
</file>