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6"/>
  </p:notesMasterIdLst>
  <p:handoutMasterIdLst>
    <p:handoutMasterId r:id="rId17"/>
  </p:handoutMasterIdLst>
  <p:sldIdLst>
    <p:sldId id="356" r:id="rId3"/>
    <p:sldId id="381" r:id="rId4"/>
    <p:sldId id="379" r:id="rId5"/>
    <p:sldId id="363" r:id="rId6"/>
    <p:sldId id="382" r:id="rId7"/>
    <p:sldId id="371" r:id="rId8"/>
    <p:sldId id="372" r:id="rId9"/>
    <p:sldId id="373" r:id="rId10"/>
    <p:sldId id="374" r:id="rId11"/>
    <p:sldId id="281" r:id="rId12"/>
    <p:sldId id="310" r:id="rId13"/>
    <p:sldId id="361" r:id="rId14"/>
    <p:sldId id="315" r:id="rId1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8" autoAdjust="0"/>
    <p:restoredTop sz="95220" autoAdjust="0"/>
  </p:normalViewPr>
  <p:slideViewPr>
    <p:cSldViewPr snapToGrid="0">
      <p:cViewPr varScale="1">
        <p:scale>
          <a:sx n="124" d="100"/>
          <a:sy n="124" d="100"/>
        </p:scale>
        <p:origin x="256" y="176"/>
      </p:cViewPr>
      <p:guideLst>
        <p:guide orient="horz" pos="14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channelfoundation.org/VascAlert/ROC.gif" TargetMode="External"/><Relationship Id="rId3" Type="http://schemas.openxmlformats.org/officeDocument/2006/relationships/hyperlink" Target="http://www.amazon.com/exec/obidos/ASIN/0122698517/p11-20/ref=nosim/103-0027154-0169445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isip.piconepress.com/courses/temple/ece_8527/resources/dhs_book/dhs_chapter_02_04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ngr.sjsu.edu/~knapp/HCIRODPR/PR_simp/bndrys.htm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cosmolearning.com/video-lectures/learning-algorithms-generative-gaussian-discriminant-analysis-digression/" TargetMode="External"/><Relationship Id="rId10" Type="http://schemas.openxmlformats.org/officeDocument/2006/relationships/hyperlink" Target="http://www.isip.piconepress.com/projects/speech/software/demonstrations/applets/util/pattern_recognition/current/index.shtml" TargetMode="External"/><Relationship Id="rId4" Type="http://schemas.openxmlformats.org/officeDocument/2006/relationships/hyperlink" Target="http://meru.cecs.missouri.edu/courses/cecs476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iml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" y="552450"/>
            <a:ext cx="870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06: Generalized Gaussian Classifiers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693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3038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Generalized Gaussian Classifiers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Geometric Interpretation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Examples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• Resources:</a:t>
            </a:r>
          </a:p>
          <a:p>
            <a:pPr marL="176213" indent="-3175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2 (Part 4)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K.F.: Intro to PR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X. Z.: PR Course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A.N. : Gaussian Discriminants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482" t="13278" r="40593" b="33922"/>
          <a:stretch>
            <a:fillRect/>
          </a:stretch>
        </p:blipFill>
        <p:spPr bwMode="auto">
          <a:xfrm>
            <a:off x="479325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3402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Python, MATLAB and C++ toolboxes that implement state of the art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the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ISIP Machine Learning Demo (IMLD)</a:t>
            </a:r>
            <a:r>
              <a:rPr lang="en-US" sz="1800" b="1" dirty="0">
                <a:solidFill>
                  <a:schemeClr val="bg1"/>
                </a:solidFill>
              </a:rPr>
              <a:t> that lets you quickly explore how a variety of algorithms process the same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create data sets with the application, save them to disk, or upload new data sets.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select from a variety of machine learning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test generalization by creating training and open-set evaluation sets.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31775" y="57150"/>
            <a:ext cx="8683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ISIP Machine Learning Demo (IMLD)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5A179DB-7DE3-FE47-97CD-B9BD49EAE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796925"/>
            <a:ext cx="3896022" cy="3871732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A09B743B-0D94-A046-91DE-BF17BF7B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7753"/>
            <a:ext cx="4343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application is written in Python using PyQT5, PyQtGraph and the Python machine learning package </a:t>
            </a:r>
            <a:r>
              <a:rPr lang="en-US" sz="1800" b="1" dirty="0" err="1">
                <a:solidFill>
                  <a:schemeClr val="bg1"/>
                </a:solidFill>
              </a:rPr>
              <a:t>SciKit</a:t>
            </a:r>
            <a:r>
              <a:rPr lang="en-US" sz="1800" b="1" dirty="0">
                <a:solidFill>
                  <a:schemeClr val="bg1"/>
                </a:solidFill>
              </a:rPr>
              <a:t>-Learn.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Warning: still under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123846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31775" y="682625"/>
                <a:ext cx="8688388" cy="5401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Decision Surfaces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: a partition of the feature space into regions associated with particular classes.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Multivariate Gaussian Distributions: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completely specified by a mean vector and a covariance matrix.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Discriminant Functions: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functions we use to classify data.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Gaussian Classifiers: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data represented by multivariate Gaussian distributions can be classified using simple decisions surfaces that are easy to visualize.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Special Case: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If covariance matrices for two distributions are equal and proportional to the identity matrix, then the distributions are spherical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 and the boundary is a generalized hyperplane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dimensions, perpendicular to the line joining the means.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Class-Independent Principal Components Analysis: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The Bayesian MAP decoder was also known as a variant of Principal Components Analysis – an approach that emerged in the statistics literature in the mid-1900’s. In those days it was common to pool the data and compute a single covariance matrix. This was often referred to as “class-independent PCA” or a “pooled covariance” approach to data analysis. We will study this later in the course.</a:t>
                </a: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82625"/>
                <a:ext cx="8688388" cy="5401479"/>
              </a:xfrm>
              <a:prstGeom prst="rect">
                <a:avLst/>
              </a:prstGeom>
              <a:blipFill>
                <a:blip r:embed="rId2"/>
                <a:stretch>
                  <a:fillRect l="-1460" t="-1171" r="-1898" b="-14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994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</m:sub>
                    </m:sSub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𝜱𝜦𝜱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𝒚𝒚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approach is known as a whitening transformation, or more formally as Principal Component Analysis (PCA). Examining the eigenvectors of the covariance matrix provides information about the relationships between features.</a:t>
                </a:r>
              </a:p>
            </p:txBody>
          </p:sp>
        </mc:Choice>
        <mc:Fallback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994585"/>
              </a:xfrm>
              <a:prstGeom prst="rect">
                <a:avLst/>
              </a:prstGeom>
              <a:blipFill>
                <a:blip r:embed="rId2"/>
                <a:stretch>
                  <a:fillRect l="-1468" t="-1268" r="-1322" b="-12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52154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715645"/>
            <a:ext cx="8734425" cy="571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3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can be visualized as a connected graph with arcs and weights: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are the advantages of this type of visualization?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9550" y="5003800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71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Representation of a Classifier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r="7676"/>
          <a:stretch/>
        </p:blipFill>
        <p:spPr bwMode="auto">
          <a:xfrm>
            <a:off x="1525587" y="1240544"/>
            <a:ext cx="60928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508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Our simplest decision rule:</a:t>
                </a:r>
              </a:p>
              <a:p>
                <a:pPr marL="339725" lvl="2" indent="-16351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an observation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decide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</a:rPr>
                  <a:t> 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en-US" sz="1800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  <a:tabLst>
                    <a:tab pos="29083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	can be expressed as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𝒑𝒐𝒔𝒕𝒆𝒓𝒊𝒐𝒓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𝒍𝒊𝒌𝒆𝒍𝒊𝒉𝒐𝒐𝒅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𝒑𝒓𝒊𝒐𝒓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𝒆𝒗𝒊𝒅𝒆𝒏𝒄𝒆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.</a:t>
                </a: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decision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average probability of error is given by: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  <m:r>
                              <a:rPr lang="en-US" sz="1800" b="1" i="1" baseline="-25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blipFill>
                <a:blip r:embed="rId2"/>
                <a:stretch>
                  <a:fillRect l="-1606" t="-1082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7822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set of discriminant functions: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decision rule:</a:t>
                </a:r>
              </a:p>
              <a:p>
                <a:pPr marL="457200" lvl="2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+mj-lt"/>
                  <a:sym typeface="Symbol" pitchFamily="18" charset="2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expected loss from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𝜶</m:t>
                        </m:r>
                      </m:e>
                      <m:sub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is: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𝜶</m:t>
                          </m:r>
                          <m:r>
                            <a:rPr lang="en-US" sz="1800" b="1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Bayes classifier,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−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because the maximum discriminant function will correspond to the minimum conditional risk.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For the minimum error rate case,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so that the maximum discriminant function corresponds to the maximum posterior probability.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Choice of discriminant function is not unique:</a:t>
                </a:r>
              </a:p>
              <a:p>
                <a:pPr marL="685800" lvl="2" indent="-228600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multiply or add by same positive constant</a:t>
                </a:r>
              </a:p>
              <a:p>
                <a:pPr marL="685800" lvl="2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with a monotonically increasing function,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blipFill>
                <a:blip r:embed="rId3"/>
                <a:stretch>
                  <a:fillRect l="-1468" t="-1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Multicategory 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0317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Recall our discriminant function for minimum error rate classification: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multivariate normal distribution: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 the 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(statistical independence, equal variance, class-independent variance)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𝜎</m:t>
                              </m:r>
                              <m:r>
                                <a:rPr lang="en-US" sz="1800" b="1" i="1" baseline="30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00050"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𝜎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baseline="30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𝒅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Note that the determinant is independent of the class assignment,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blipFill>
                <a:blip r:embed="rId3"/>
                <a:stretch>
                  <a:fillRect l="-1468" t="-13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Discriminant Functions</a:t>
            </a:r>
          </a:p>
        </p:txBody>
      </p:sp>
    </p:spTree>
    <p:extLst>
      <p:ext uri="{BB962C8B-B14F-4D97-AF65-F5344CB8AC3E}">
        <p14:creationId xmlns:p14="http://schemas.microsoft.com/office/powerpoint/2010/main" val="10550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16" name="Rectangle 20"/>
              <p:cNvSpPr>
                <a:spLocks noChangeArrowheads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equation has a simple geometric interpretation:</a:t>
                </a:r>
              </a:p>
              <a:p>
                <a:pPr marL="46672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region when the priors are equal and the support regions are spherical is simply halfway between the means (Euclidean distance).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1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blipFill>
                <a:blip r:embed="rId2"/>
                <a:stretch>
                  <a:fillRect l="-1466" t="-3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5B6A2DC2-892D-5B45-B44D-50DC14EA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562248"/>
            <a:ext cx="8688388" cy="2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4" name="Equation" r:id="rId3" imgW="139680" imgH="291960" progId="Equation.DSMT4">
                  <p:embed/>
                </p:oleObj>
              </mc:Choice>
              <mc:Fallback>
                <p:oleObj name="Equation" r:id="rId3" imgW="139680" imgH="291960" progId="Equation.DSMT4">
                  <p:embed/>
                  <p:pic>
                    <p:nvPicPr>
                      <p:cNvPr id="169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Case for Gaussian Classifiers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/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unconstrained</a:t>
                </a:r>
              </a:p>
              <a:p>
                <a:pPr marL="238125">
                  <a:spcAft>
                    <a:spcPts val="600"/>
                  </a:spcAft>
                  <a:tabLst>
                    <a:tab pos="17684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	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∑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∑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	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 −</m:t>
                        </m:r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1200"/>
                  </a:spcAft>
                  <a:tabLst>
                    <a:tab pos="170338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600"/>
                  </a:spcAft>
                  <a:tabLst>
                    <a:tab pos="1535113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𝒃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 indent="969963">
                  <a:spcAft>
                    <a:spcPts val="600"/>
                  </a:spcAft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where:</a:t>
                </a:r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371600">
                  <a:spcAft>
                    <a:spcPts val="6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   b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</a:t>
                </a:r>
              </a:p>
              <a:p>
                <a:pPr marL="1371600">
                  <a:spcAft>
                    <a:spcPts val="12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=</a:t>
                </a: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63513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type of shape does this describe?</a:t>
                </a:r>
                <a:endParaRPr lang="en-US" sz="18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238125">
                  <a:tabLst>
                    <a:tab pos="17684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  <a:blipFill>
                <a:blip r:embed="rId5"/>
                <a:stretch>
                  <a:fillRect l="-585" t="-262" b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133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8512" name="Rectangle 32"/>
              <p:cNvSpPr>
                <a:spLocks noChangeArrowheads="1"/>
              </p:cNvSpPr>
              <p:nvPr/>
            </p:nvSpPr>
            <p:spPr bwMode="auto">
              <a:xfrm>
                <a:off x="228600" y="666107"/>
                <a:ext cx="8686800" cy="3710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1371600">
                  <a:spcAft>
                    <a:spcPts val="6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𝒃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</a:t>
                </a:r>
              </a:p>
              <a:p>
                <a:pPr marL="1371600">
                  <a:spcAft>
                    <a:spcPts val="12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=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63513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170973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Simplifies to: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𝒃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173038" indent="-16351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This can be rewritten as: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𝒘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7350" indent="-1597025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1709738" algn="l"/>
                  </a:tabLst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485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6107"/>
                <a:ext cx="8686800" cy="3710684"/>
              </a:xfrm>
              <a:prstGeom prst="rect">
                <a:avLst/>
              </a:prstGeom>
              <a:blipFill>
                <a:blip r:embed="rId2"/>
                <a:stretch>
                  <a:fillRect l="-1606" t="-2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Special Case: Identity Covariance</a:t>
            </a: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C0D31170-402C-1C44-8FCE-865C48EC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8153" t="33607" r="7761" b="30316"/>
          <a:stretch>
            <a:fillRect/>
          </a:stretch>
        </p:blipFill>
        <p:spPr bwMode="auto">
          <a:xfrm>
            <a:off x="1087685" y="4376791"/>
            <a:ext cx="6968630" cy="21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1560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8725" name="Rectangle 5125"/>
              <p:cNvSpPr>
                <a:spLocks noChangeArrowheads="1"/>
              </p:cNvSpPr>
              <p:nvPr/>
            </p:nvSpPr>
            <p:spPr bwMode="auto">
              <a:xfrm>
                <a:off x="244475" y="581698"/>
                <a:ext cx="8645525" cy="1648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: 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8725" name="Rectangle 5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581698"/>
                <a:ext cx="8645525" cy="1648897"/>
              </a:xfrm>
              <a:prstGeom prst="rect">
                <a:avLst/>
              </a:prstGeom>
              <a:blipFill>
                <a:blip r:embed="rId2"/>
                <a:stretch>
                  <a:fillRect l="-1468" t="-259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r="878"/>
          <a:stretch/>
        </p:blipFill>
        <p:spPr bwMode="auto">
          <a:xfrm>
            <a:off x="2093729" y="1307022"/>
            <a:ext cx="4956541" cy="513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Equal Covariances (But Not Diagonal)</a:t>
            </a:r>
          </a:p>
        </p:txBody>
      </p:sp>
    </p:spTree>
    <p:extLst>
      <p:ext uri="{BB962C8B-B14F-4D97-AF65-F5344CB8AC3E}">
        <p14:creationId xmlns:p14="http://schemas.microsoft.com/office/powerpoint/2010/main" val="10666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Arbitrary Covariances</a:t>
            </a:r>
          </a:p>
        </p:txBody>
      </p:sp>
    </p:spTree>
    <p:extLst>
      <p:ext uri="{BB962C8B-B14F-4D97-AF65-F5344CB8AC3E}">
        <p14:creationId xmlns:p14="http://schemas.microsoft.com/office/powerpoint/2010/main" val="640045458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7458</TotalTime>
  <Words>1181</Words>
  <Application>Microsoft Macintosh PowerPoint</Application>
  <PresentationFormat>Letter Paper (8.5x11 in)</PresentationFormat>
  <Paragraphs>102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Cambria Math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435</cp:revision>
  <dcterms:created xsi:type="dcterms:W3CDTF">2002-09-12T17:13:32Z</dcterms:created>
  <dcterms:modified xsi:type="dcterms:W3CDTF">2021-02-05T01:28:52Z</dcterms:modified>
</cp:coreProperties>
</file>