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94" r:id="rId1"/>
    <p:sldMasterId id="2147483682" r:id="rId2"/>
  </p:sldMasterIdLst>
  <p:notesMasterIdLst>
    <p:notesMasterId r:id="rId16"/>
  </p:notesMasterIdLst>
  <p:handoutMasterIdLst>
    <p:handoutMasterId r:id="rId17"/>
  </p:handoutMasterIdLst>
  <p:sldIdLst>
    <p:sldId id="333" r:id="rId3"/>
    <p:sldId id="323" r:id="rId4"/>
    <p:sldId id="325" r:id="rId5"/>
    <p:sldId id="312" r:id="rId6"/>
    <p:sldId id="313" r:id="rId7"/>
    <p:sldId id="314" r:id="rId8"/>
    <p:sldId id="315" r:id="rId9"/>
    <p:sldId id="316" r:id="rId10"/>
    <p:sldId id="317" r:id="rId11"/>
    <p:sldId id="318" r:id="rId12"/>
    <p:sldId id="320" r:id="rId13"/>
    <p:sldId id="319" r:id="rId14"/>
    <p:sldId id="310" r:id="rId15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76" userDrawn="1">
          <p15:clr>
            <a:srgbClr val="A4A3A4"/>
          </p15:clr>
        </p15:guide>
        <p15:guide id="2" pos="2856" userDrawn="1">
          <p15:clr>
            <a:srgbClr val="A4A3A4"/>
          </p15:clr>
        </p15:guide>
        <p15:guide id="3" pos="144" userDrawn="1">
          <p15:clr>
            <a:srgbClr val="A4A3A4"/>
          </p15:clr>
        </p15:guide>
        <p15:guide id="4" pos="5616" userDrawn="1">
          <p15:clr>
            <a:srgbClr val="A4A3A4"/>
          </p15:clr>
        </p15:guide>
        <p15:guide id="5" orient="horz" userDrawn="1">
          <p15:clr>
            <a:srgbClr val="A4A3A4"/>
          </p15:clr>
        </p15:guide>
        <p15:guide id="6" pos="4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72" autoAdjust="0"/>
    <p:restoredTop sz="95102" autoAdjust="0"/>
  </p:normalViewPr>
  <p:slideViewPr>
    <p:cSldViewPr snapToGrid="0">
      <p:cViewPr varScale="1">
        <p:scale>
          <a:sx n="117" d="100"/>
          <a:sy n="117" d="100"/>
        </p:scale>
        <p:origin x="584" y="176"/>
      </p:cViewPr>
      <p:guideLst>
        <p:guide orient="horz" pos="1176"/>
        <p:guide pos="2856"/>
        <p:guide pos="144"/>
        <p:guide pos="5616"/>
        <p:guide orient="horz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85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094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98D4B-7B82-4A29-B96A-D3B0FBF9DF53}" type="slidenum">
              <a:rPr lang="en-US"/>
              <a:pPr/>
              <a:t>1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1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3565D6-C9A9-40B4-B6E6-5887FB414E06}" type="slidenum">
              <a:rPr lang="en-US"/>
              <a:pPr/>
              <a:t>3</a:t>
            </a:fld>
            <a:endParaRPr lang="en-US"/>
          </a:p>
        </p:txBody>
      </p:sp>
      <p:sp>
        <p:nvSpPr>
          <p:cNvPr id="8192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2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/>
              <a:t>ECE 8527 – Introduction to Machine Learning and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8527: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faculty.cs.tamu.edu/rgutier/courses/cs790_wi02/l4.pdf" TargetMode="External"/><Relationship Id="rId7" Type="http://schemas.openxmlformats.org/officeDocument/2006/relationships/hyperlink" Target="http://www.clarklabs.org/images/imgGallery/fig3.gif" TargetMode="External"/><Relationship Id="rId2" Type="http://schemas.openxmlformats.org/officeDocument/2006/relationships/hyperlink" Target="https://www.isip.piconepress.com/courses/temple/ece_8527/resources/dhs_book/dhs_chapter_02_01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rst.gsfc.nasa.gov/Sect1/originals/Fig1_48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03: Probability Decision Theory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33399" y="1573623"/>
            <a:ext cx="4002973" cy="475988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algn="l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b="1" u="none" strike="noStrike" kern="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Objectives: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Decision Theory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Probability Functions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 Probabilities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Class-Conditional Probabilities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Posterior Probabilities</a:t>
            </a:r>
          </a:p>
          <a:p>
            <a:pPr marL="173038" lvl="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Bayes Rule</a:t>
            </a:r>
          </a:p>
          <a:p>
            <a:pPr marL="176213" indent="-176213" eaLnBrk="0" fontAlgn="auto" hangingPunct="0">
              <a:spcBef>
                <a:spcPts val="12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DHS: Chapter 2 (Part 1)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3038" indent="1588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dirty="0">
                <a:solidFill>
                  <a:srgbClr val="892034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R.G.O. : Intro to PR</a:t>
            </a:r>
            <a:endParaRPr lang="en-US" sz="1800" b="1" dirty="0">
              <a:solidFill>
                <a:srgbClr val="8920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31" descr="Z:\ece_8443\img0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3566" y="1573624"/>
            <a:ext cx="4155044" cy="3116283"/>
          </a:xfrm>
          <a:prstGeom prst="rect">
            <a:avLst/>
          </a:prstGeom>
          <a:noFill/>
        </p:spPr>
      </p:pic>
      <p:pic>
        <p:nvPicPr>
          <p:cNvPr id="6" name="Picture 33" descr="Z:\ece_8443\Fig1_48.jpg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6372" y="4726380"/>
            <a:ext cx="2410693" cy="1607129"/>
          </a:xfrm>
          <a:prstGeom prst="rect">
            <a:avLst/>
          </a:prstGeom>
          <a:noFill/>
        </p:spPr>
      </p:pic>
      <p:pic>
        <p:nvPicPr>
          <p:cNvPr id="7" name="Picture 32" descr="Z:\ece_8443\fig3.gif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 t="9390" b="16629"/>
          <a:stretch>
            <a:fillRect/>
          </a:stretch>
        </p:blipFill>
        <p:spPr bwMode="auto">
          <a:xfrm>
            <a:off x="6683903" y="4799326"/>
            <a:ext cx="2034707" cy="15480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>
            <a:extLst>
              <a:ext uri="{FF2B5EF4-FFF2-40B4-BE49-F238E27FC236}">
                <a16:creationId xmlns:a16="http://schemas.microsoft.com/office/drawing/2014/main" id="{C229D041-9382-9646-A36B-855D62D2E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/>
        </p:blipFill>
        <p:spPr bwMode="auto">
          <a:xfrm>
            <a:off x="350729" y="1369211"/>
            <a:ext cx="4095488" cy="2959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62" name="Rectangle 6"/>
              <p:cNvSpPr>
                <a:spLocks noChangeArrowheads="1"/>
              </p:cNvSpPr>
              <p:nvPr/>
            </p:nvSpPr>
            <p:spPr bwMode="auto">
              <a:xfrm>
                <a:off x="217268" y="4692227"/>
                <a:ext cx="8698132" cy="1749194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every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 posteriors sum to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𝟏𝟒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the probability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in category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𝟗𝟐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probability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in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0.08.</a:t>
                </a: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Likelihoods and posteriors are related via Bayes Rule.</a:t>
                </a:r>
              </a:p>
            </p:txBody>
          </p:sp>
        </mc:Choice>
        <mc:Fallback xmlns="">
          <p:sp>
            <p:nvSpPr>
              <p:cNvPr id="147462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7268" y="4692227"/>
                <a:ext cx="8698132" cy="1749194"/>
              </a:xfrm>
              <a:prstGeom prst="rect">
                <a:avLst/>
              </a:prstGeom>
              <a:blipFill>
                <a:blip r:embed="rId3"/>
                <a:stretch>
                  <a:fillRect l="-1603" t="-3597" b="-7914"/>
                </a:stretch>
              </a:blipFill>
              <a:ln w="3810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5" r="3055"/>
          <a:stretch/>
        </p:blipFill>
        <p:spPr bwMode="auto">
          <a:xfrm>
            <a:off x="4572000" y="1034783"/>
            <a:ext cx="4370094" cy="3381375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7459" name="Rectangle 3"/>
              <p:cNvSpPr>
                <a:spLocks noChangeArrowheads="1"/>
              </p:cNvSpPr>
              <p:nvPr/>
            </p:nvSpPr>
            <p:spPr bwMode="auto">
              <a:xfrm>
                <a:off x="228381" y="606002"/>
                <a:ext cx="8686800" cy="5286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Two-class fish sorting problem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</a:p>
            </p:txBody>
          </p:sp>
        </mc:Choice>
        <mc:Fallback xmlns="">
          <p:sp>
            <p:nvSpPr>
              <p:cNvPr id="147459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381" y="606002"/>
                <a:ext cx="8686800" cy="528638"/>
              </a:xfrm>
              <a:prstGeom prst="rect">
                <a:avLst/>
              </a:prstGeom>
              <a:blipFill>
                <a:blip r:embed="rId5"/>
                <a:stretch>
                  <a:fillRect l="-1460" t="-930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Posteriors Sum To 1.0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6C2720C-7911-AC4A-89A1-0D9F5F4C308E}"/>
              </a:ext>
            </a:extLst>
          </p:cNvPr>
          <p:cNvGrpSpPr/>
          <p:nvPr/>
        </p:nvGrpSpPr>
        <p:grpSpPr>
          <a:xfrm>
            <a:off x="5366658" y="1665511"/>
            <a:ext cx="2621196" cy="2425957"/>
            <a:chOff x="5366658" y="1665511"/>
            <a:chExt cx="2621196" cy="2425957"/>
          </a:xfrm>
        </p:grpSpPr>
        <p:sp>
          <p:nvSpPr>
            <p:cNvPr id="147466" name="Line 10"/>
            <p:cNvSpPr>
              <a:spLocks noChangeShapeType="1"/>
            </p:cNvSpPr>
            <p:nvPr/>
          </p:nvSpPr>
          <p:spPr bwMode="auto">
            <a:xfrm flipH="1">
              <a:off x="7987853" y="1665511"/>
              <a:ext cx="0" cy="2425957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1722D304-401C-1E47-8B68-06AEBF55CB1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366658" y="1665511"/>
              <a:ext cx="26211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  <p:sp>
          <p:nvSpPr>
            <p:cNvPr id="12" name="Line 10">
              <a:extLst>
                <a:ext uri="{FF2B5EF4-FFF2-40B4-BE49-F238E27FC236}">
                  <a16:creationId xmlns:a16="http://schemas.microsoft.com/office/drawing/2014/main" id="{0A7A1BE0-0E02-6C46-A71B-BF7C15D46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366658" y="3886195"/>
              <a:ext cx="2621196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3F359B8-25F5-0749-B57B-272B9B79EEB7}"/>
              </a:ext>
            </a:extLst>
          </p:cNvPr>
          <p:cNvGrpSpPr/>
          <p:nvPr/>
        </p:nvGrpSpPr>
        <p:grpSpPr>
          <a:xfrm>
            <a:off x="1012371" y="2928253"/>
            <a:ext cx="2584005" cy="1183625"/>
            <a:chOff x="1012371" y="2928253"/>
            <a:chExt cx="2584005" cy="1183625"/>
          </a:xfrm>
        </p:grpSpPr>
        <p:sp>
          <p:nvSpPr>
            <p:cNvPr id="147465" name="Line 9"/>
            <p:cNvSpPr>
              <a:spLocks noChangeShapeType="1"/>
            </p:cNvSpPr>
            <p:nvPr/>
          </p:nvSpPr>
          <p:spPr bwMode="auto">
            <a:xfrm>
              <a:off x="3596376" y="2928253"/>
              <a:ext cx="0" cy="1183625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3" name="Line 9">
              <a:extLst>
                <a:ext uri="{FF2B5EF4-FFF2-40B4-BE49-F238E27FC236}">
                  <a16:creationId xmlns:a16="http://schemas.microsoft.com/office/drawing/2014/main" id="{B6D1753D-1600-8846-96AD-BE18585991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371" y="2928254"/>
              <a:ext cx="2562233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  <p:sp>
          <p:nvSpPr>
            <p:cNvPr id="14" name="Line 9">
              <a:extLst>
                <a:ext uri="{FF2B5EF4-FFF2-40B4-BE49-F238E27FC236}">
                  <a16:creationId xmlns:a16="http://schemas.microsoft.com/office/drawing/2014/main" id="{14528D54-5633-454A-927D-86FC003C644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2371" y="3875309"/>
              <a:ext cx="2562233" cy="0"/>
            </a:xfrm>
            <a:prstGeom prst="line">
              <a:avLst/>
            </a:prstGeom>
            <a:noFill/>
            <a:ln w="38100">
              <a:solidFill>
                <a:srgbClr val="000080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180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AE1AAF-FEFE-1F45-9312-C7D48992AEBE}"/>
              </a:ext>
            </a:extLst>
          </p:cNvPr>
          <p:cNvCxnSpPr/>
          <p:nvPr/>
        </p:nvCxnSpPr>
        <p:spPr>
          <a:xfrm flipV="1">
            <a:off x="4081670" y="3988904"/>
            <a:ext cx="3737113" cy="1789044"/>
          </a:xfrm>
          <a:prstGeom prst="line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995758B-E4BF-C44A-B67A-D87FA4BC83A3}"/>
              </a:ext>
            </a:extLst>
          </p:cNvPr>
          <p:cNvCxnSpPr>
            <a:cxnSpLocks/>
          </p:cNvCxnSpPr>
          <p:nvPr/>
        </p:nvCxnSpPr>
        <p:spPr>
          <a:xfrm flipV="1">
            <a:off x="6347791" y="1954402"/>
            <a:ext cx="1514279" cy="3268697"/>
          </a:xfrm>
          <a:prstGeom prst="line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511" name="Rectangle 7"/>
              <p:cNvSpPr>
                <a:spLocks noChangeArrowheads="1"/>
              </p:cNvSpPr>
              <p:nvPr/>
            </p:nvSpPr>
            <p:spPr bwMode="auto">
              <a:xfrm>
                <a:off x="227013" y="648206"/>
                <a:ext cx="8688387" cy="56144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evidence,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is a scale factor that assures conditional probabilities sum to 1: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dirty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Using 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 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𝒑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den>
                    </m:f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begChr m:val="["/>
                        <m:endChr m:val="]"/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𝑷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𝒑</m:t>
                            </m:r>
                            <m:d>
                              <m:d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</m:d>
                          </m:den>
                        </m:f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  <a:latin typeface="Cambria Math" panose="02040503050406030204" pitchFamily="18" charset="0"/>
                  </a:rPr>
                  <a:t>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can eliminate the scale factor (which appears in both terms):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1800" b="1" i="1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Symbol" pitchFamily="18" charset="2"/>
                        </a:rPr>
                        <m:t>𝝎</m:t>
                      </m:r>
                      <m:r>
                        <a:rPr lang="en-US" sz="1800" b="1" i="1" baseline="-25000" dirty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𝒊𝒇𝒇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Symbol" pitchFamily="18" charset="2"/>
                            </a:rPr>
                            <m:t>𝝎</m:t>
                          </m:r>
                          <m:r>
                            <a:rPr lang="en-US" sz="1800" b="1" i="1" baseline="-25000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Special cases: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gives us no useful information.</a:t>
                </a:r>
              </a:p>
              <a:p>
                <a:pPr marL="339725" lvl="1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  <m:t>𝝎</m:t>
                        </m:r>
                        <m:r>
                          <a:rPr lang="en-US" sz="1800" b="1" i="1" baseline="-25000" dirty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priors give no useful information.</a:t>
                </a:r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49511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648206"/>
                <a:ext cx="8688387" cy="5614482"/>
              </a:xfrm>
              <a:prstGeom prst="rect">
                <a:avLst/>
              </a:prstGeom>
              <a:blipFill>
                <a:blip r:embed="rId2"/>
                <a:stretch>
                  <a:fillRect l="-1458" t="-1129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Evidence</a:t>
            </a:r>
          </a:p>
        </p:txBody>
      </p:sp>
    </p:spTree>
    <p:extLst>
      <p:ext uri="{BB962C8B-B14F-4D97-AF65-F5344CB8AC3E}">
        <p14:creationId xmlns:p14="http://schemas.microsoft.com/office/powerpoint/2010/main" val="300222995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8488" name="Rectangle 8"/>
              <p:cNvSpPr>
                <a:spLocks noChangeArrowheads="1"/>
              </p:cNvSpPr>
              <p:nvPr/>
            </p:nvSpPr>
            <p:spPr bwMode="auto">
              <a:xfrm>
                <a:off x="228600" y="704479"/>
                <a:ext cx="8686800" cy="49452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Decision rule:</a:t>
                </a:r>
              </a:p>
              <a:p>
                <a:pPr marL="339725" lvl="2" indent="-163513">
                  <a:spcBef>
                    <a:spcPts val="0"/>
                  </a:spcBef>
                  <a:spcAft>
                    <a:spcPts val="12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For an observation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choose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&gt;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choose</a:t>
                </a:r>
                <a14:m>
                  <m:oMath xmlns:m="http://schemas.openxmlformats.org/officeDocument/2006/math">
                    <m:r>
                      <a:rPr lang="en-US" sz="1800" b="1" i="0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 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</a:t>
                </a: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  <m:r>
                                      <a:rPr lang="en-US" sz="1800" b="1" i="1" baseline="-25000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800" b="1" i="1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sym typeface="Symbol" pitchFamily="18" charset="2"/>
                                  </a:rPr>
                                  <m:t>𝝎</m:t>
                                </m:r>
                                <m:r>
                                  <a:rPr lang="en-US" sz="1800" b="1" i="1" baseline="-25000" dirty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𝑷</m:t>
                                </m:r>
                                <m:d>
                                  <m:dPr>
                                    <m:ctrlP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1" i="1" dirty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𝝎</m:t>
                                        </m:r>
                                      </m:e>
                                      <m:sub>
                                        <m:r>
                                          <a:rPr lang="en-US" sz="1800" b="1" i="1" dirty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 panose="02040503050406030204" pitchFamily="18" charset="0"/>
                                            <a:sym typeface="Symbol" pitchFamily="18" charset="2"/>
                                          </a:rPr>
                                          <m:t>𝟏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1800" b="1" i="1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</m:d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   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∈</m:t>
                                </m:r>
                                <m:sSub>
                                  <m:sSubPr>
                                    <m:ctrlPr>
                                      <a:rPr lang="en-US" sz="18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1" i="1" dirty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𝝎</m:t>
                                    </m:r>
                                  </m:e>
                                  <m:sub>
                                    <m:r>
                                      <a:rPr lang="en-US" sz="1800" b="1" i="1" dirty="0" smtClean="0">
                                        <a:solidFill>
                                          <a:schemeClr val="bg1"/>
                                        </a:solidFill>
                                        <a:latin typeface="Cambria Math" panose="02040503050406030204" pitchFamily="18" charset="0"/>
                                        <a:sym typeface="Symbol" pitchFamily="18" charset="2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average probability of error is given by averaging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over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173038">
                  <a:spcBef>
                    <a:spcPts val="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𝒆𝒓𝒓𝒐𝒓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nary>
                            <m:naryPr>
                              <m:limLoc m:val="undOvr"/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p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𝑷</m:t>
                              </m:r>
                              <m:d>
                                <m:d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𝒆𝒓𝒓𝒐𝒓</m:t>
                                  </m:r>
                                </m:e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d>
                                <m:dPr>
                                  <m:ctrlP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1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𝒅𝒙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3038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𝒆𝒓𝒓𝒐𝒓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𝒎𝒊𝒏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Symbol" pitchFamily="18" charset="2"/>
                                </a:rPr>
                                <m:t>𝝎</m:t>
                              </m:r>
                              <m:r>
                                <a:rPr lang="en-US" sz="1800" b="1" i="1" baseline="-25000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sz="1800" b="1" i="1" dirty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(|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dirty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for every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we ensure that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𝒆𝒓𝒓𝒐𝒓</m:t>
                        </m:r>
                      </m:e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is as small as possible, then the integral is as small as possible. </a:t>
                </a:r>
              </a:p>
              <a:p>
                <a:pPr marL="176213" indent="-176213">
                  <a:spcBef>
                    <a:spcPts val="0"/>
                  </a:spcBef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Thus, Bayes decision rule minimizes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𝒆𝒓𝒓𝒐𝒓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148488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704479"/>
                <a:ext cx="8686800" cy="4945207"/>
              </a:xfrm>
              <a:prstGeom prst="rect">
                <a:avLst/>
              </a:prstGeom>
              <a:blipFill>
                <a:blip r:embed="rId2"/>
                <a:stretch>
                  <a:fillRect l="-1606" t="-6154" r="-131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 Decision Rule</a:t>
            </a:r>
          </a:p>
        </p:txBody>
      </p:sp>
    </p:spTree>
    <p:extLst>
      <p:ext uri="{BB962C8B-B14F-4D97-AF65-F5344CB8AC3E}">
        <p14:creationId xmlns:p14="http://schemas.microsoft.com/office/powerpoint/2010/main" val="29410145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231775" y="682625"/>
            <a:ext cx="8688388" cy="4370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Probability Decision Theory: </a:t>
            </a:r>
            <a:r>
              <a:rPr lang="en-US" sz="1800" b="1" dirty="0">
                <a:solidFill>
                  <a:schemeClr val="bg1"/>
                </a:solidFill>
              </a:rPr>
              <a:t>allows us to quantify the tradeoffs between various classification decisions using probability and the costs that accompany these decisions.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Prior Probabilities: </a:t>
            </a:r>
            <a:r>
              <a:rPr lang="en-US" sz="1800" b="1" dirty="0">
                <a:solidFill>
                  <a:schemeClr val="bg1"/>
                </a:solidFill>
              </a:rPr>
              <a:t>reflect our knowledge of the problem, which comes from “subject matter expertise.”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Likelihoods: </a:t>
            </a:r>
            <a:r>
              <a:rPr lang="en-US" sz="1800" b="1" dirty="0">
                <a:solidFill>
                  <a:schemeClr val="bg1"/>
                </a:solidFill>
              </a:rPr>
              <a:t>A model that assesses the probability a specific feature vector could have occurred from a specific class.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Posterior Probabilities: </a:t>
            </a:r>
            <a:r>
              <a:rPr lang="en-US" sz="1800" b="1" dirty="0">
                <a:solidFill>
                  <a:schemeClr val="bg1"/>
                </a:solidFill>
              </a:rPr>
              <a:t>the probability a class occurred given a specific feature vector (converts a measurement to a probability that it came from a specific class).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Rule</a:t>
            </a:r>
            <a:r>
              <a:rPr lang="en-US" sz="1800" b="1" dirty="0">
                <a:solidFill>
                  <a:schemeClr val="bg1"/>
                </a:solidFill>
              </a:rPr>
              <a:t>: factors a posterior into a combination of a likelihood, prior and the evidence. Is this the only appropriate engineering model?</a:t>
            </a:r>
          </a:p>
          <a:p>
            <a:pPr marL="171450" indent="-171450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Bayes Decision Rule</a:t>
            </a:r>
            <a:r>
              <a:rPr lang="en-US" sz="1800" b="1" dirty="0">
                <a:solidFill>
                  <a:schemeClr val="bg1"/>
                </a:solidFill>
              </a:rPr>
              <a:t>: choose the class that has the highest posterior.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-1603692" y="-29781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93725" y="1052513"/>
            <a:ext cx="8515350" cy="42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>
            <a:spAutoFit/>
          </a:bodyPr>
          <a:lstStyle/>
          <a:p>
            <a:pPr marL="230188" indent="-230188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endParaRPr lang="en-US">
              <a:solidFill>
                <a:schemeClr val="bg1"/>
              </a:solidFill>
              <a:latin typeface="Arial Unicode MS" pitchFamily="34" charset="-128"/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1295" name="Text Box 8"/>
          <p:cNvSpPr txBox="1">
            <a:spLocks noChangeArrowheads="1"/>
          </p:cNvSpPr>
          <p:nvPr/>
        </p:nvSpPr>
        <p:spPr bwMode="auto">
          <a:xfrm>
            <a:off x="238125" y="651906"/>
            <a:ext cx="4333875" cy="5859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Sorting Fish: </a:t>
            </a:r>
            <a:r>
              <a:rPr lang="en-US" sz="1800" b="1" dirty="0">
                <a:solidFill>
                  <a:schemeClr val="accent2"/>
                </a:solidFill>
              </a:rPr>
              <a:t>we seek to sort incoming fish according to their species using an optical sensing system (e.g., sea bass or salmon?)</a:t>
            </a:r>
          </a:p>
          <a:p>
            <a:pPr marL="176213" indent="-176213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n-US" sz="1800" b="1" dirty="0">
                <a:solidFill>
                  <a:schemeClr val="accent1"/>
                </a:solidFill>
              </a:rPr>
              <a:t>Problem Analysis: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We will set up one or more cameras, collect some sample images to use for system development.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How much data do we need to collect to develop a high performance system?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We decide to extract features automatically from the images.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With a little bit of thought, we decide to consider features such as length, lightness, width, number and shape of fins, position of mouth, etc.</a:t>
            </a:r>
          </a:p>
          <a:p>
            <a:pPr marL="344488" lvl="1" indent="-166688">
              <a:spcAft>
                <a:spcPts val="600"/>
              </a:spcAft>
              <a:buFont typeface="Wingdings" pitchFamily="2" charset="2"/>
              <a:buChar char="§"/>
            </a:pPr>
            <a:r>
              <a:rPr lang="en-US" sz="1800" b="1" dirty="0"/>
              <a:t>But how do we decide what is the best combination of features?</a:t>
            </a:r>
          </a:p>
          <a:p>
            <a:pPr marL="176213" indent="-176213">
              <a:spcBef>
                <a:spcPts val="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n-US" sz="1800" b="1" dirty="0">
              <a:solidFill>
                <a:schemeClr val="accent2"/>
              </a:solidFill>
            </a:endParaRPr>
          </a:p>
        </p:txBody>
      </p:sp>
      <p:pic>
        <p:nvPicPr>
          <p:cNvPr id="11296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00473" y="651906"/>
            <a:ext cx="1853981" cy="2777094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grpSp>
        <p:nvGrpSpPr>
          <p:cNvPr id="11272" name="Group 11"/>
          <p:cNvGrpSpPr>
            <a:grpSpLocks/>
          </p:cNvGrpSpPr>
          <p:nvPr/>
        </p:nvGrpSpPr>
        <p:grpSpPr bwMode="auto">
          <a:xfrm>
            <a:off x="5654675" y="3646090"/>
            <a:ext cx="2162175" cy="3068638"/>
            <a:chOff x="3732" y="2214"/>
            <a:chExt cx="1362" cy="1933"/>
          </a:xfrm>
          <a:solidFill>
            <a:schemeClr val="bg1"/>
          </a:solidFill>
        </p:grpSpPr>
        <p:grpSp>
          <p:nvGrpSpPr>
            <p:cNvPr id="11274" name="Group 12"/>
            <p:cNvGrpSpPr>
              <a:grpSpLocks/>
            </p:cNvGrpSpPr>
            <p:nvPr/>
          </p:nvGrpSpPr>
          <p:grpSpPr bwMode="auto">
            <a:xfrm>
              <a:off x="3732" y="3644"/>
              <a:ext cx="1362" cy="230"/>
              <a:chOff x="312" y="2365"/>
              <a:chExt cx="1362" cy="230"/>
            </a:xfrm>
            <a:grpFill/>
          </p:grpSpPr>
          <p:sp>
            <p:nvSpPr>
              <p:cNvPr id="11293" name="Rectangle 13"/>
              <p:cNvSpPr>
                <a:spLocks noChangeArrowheads="1"/>
              </p:cNvSpPr>
              <p:nvPr/>
            </p:nvSpPr>
            <p:spPr bwMode="auto">
              <a:xfrm>
                <a:off x="312" y="2365"/>
                <a:ext cx="1362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4" name="Text Box 14"/>
              <p:cNvSpPr txBox="1">
                <a:spLocks noChangeArrowheads="1"/>
              </p:cNvSpPr>
              <p:nvPr/>
            </p:nvSpPr>
            <p:spPr bwMode="auto">
              <a:xfrm>
                <a:off x="336" y="2394"/>
                <a:ext cx="1314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>
                    <a:solidFill>
                      <a:srgbClr val="FFFFFF"/>
                    </a:solidFill>
                  </a:rPr>
                  <a:t>Feature Extraction</a:t>
                </a:r>
              </a:p>
            </p:txBody>
          </p:sp>
        </p:grpSp>
        <p:grpSp>
          <p:nvGrpSpPr>
            <p:cNvPr id="11275" name="Group 15"/>
            <p:cNvGrpSpPr>
              <a:grpSpLocks/>
            </p:cNvGrpSpPr>
            <p:nvPr/>
          </p:nvGrpSpPr>
          <p:grpSpPr bwMode="auto">
            <a:xfrm>
              <a:off x="3783" y="3065"/>
              <a:ext cx="1260" cy="230"/>
              <a:chOff x="414" y="3037"/>
              <a:chExt cx="1260" cy="230"/>
            </a:xfrm>
            <a:grpFill/>
          </p:grpSpPr>
          <p:sp>
            <p:nvSpPr>
              <p:cNvPr id="11291" name="Rectangle 16"/>
              <p:cNvSpPr>
                <a:spLocks noChangeArrowheads="1"/>
              </p:cNvSpPr>
              <p:nvPr/>
            </p:nvSpPr>
            <p:spPr bwMode="auto">
              <a:xfrm>
                <a:off x="414" y="3037"/>
                <a:ext cx="1260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2" name="Text Box 17"/>
              <p:cNvSpPr txBox="1">
                <a:spLocks noChangeArrowheads="1"/>
              </p:cNvSpPr>
              <p:nvPr/>
            </p:nvSpPr>
            <p:spPr bwMode="auto">
              <a:xfrm>
                <a:off x="436" y="3066"/>
                <a:ext cx="1216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Segmentation</a:t>
                </a:r>
              </a:p>
            </p:txBody>
          </p:sp>
        </p:grpSp>
        <p:grpSp>
          <p:nvGrpSpPr>
            <p:cNvPr id="11276" name="Group 18"/>
            <p:cNvGrpSpPr>
              <a:grpSpLocks/>
            </p:cNvGrpSpPr>
            <p:nvPr/>
          </p:nvGrpSpPr>
          <p:grpSpPr bwMode="auto">
            <a:xfrm>
              <a:off x="3780" y="2486"/>
              <a:ext cx="1266" cy="230"/>
              <a:chOff x="408" y="3607"/>
              <a:chExt cx="1266" cy="230"/>
            </a:xfrm>
            <a:grpFill/>
          </p:grpSpPr>
          <p:sp>
            <p:nvSpPr>
              <p:cNvPr id="11289" name="Rectangle 19"/>
              <p:cNvSpPr>
                <a:spLocks noChangeArrowheads="1"/>
              </p:cNvSpPr>
              <p:nvPr/>
            </p:nvSpPr>
            <p:spPr bwMode="auto">
              <a:xfrm>
                <a:off x="408" y="3607"/>
                <a:ext cx="1266" cy="230"/>
              </a:xfrm>
              <a:prstGeom prst="rect">
                <a:avLst/>
              </a:prstGeom>
              <a:grpFill/>
              <a:ln w="38100">
                <a:solidFill>
                  <a:srgbClr val="004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90" name="Text Box 20"/>
              <p:cNvSpPr txBox="1">
                <a:spLocks noChangeArrowheads="1"/>
              </p:cNvSpPr>
              <p:nvPr/>
            </p:nvSpPr>
            <p:spPr bwMode="auto">
              <a:xfrm>
                <a:off x="430" y="3636"/>
                <a:ext cx="1222" cy="173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800" b="1" dirty="0">
                    <a:solidFill>
                      <a:srgbClr val="FFFFFF"/>
                    </a:solidFill>
                  </a:rPr>
                  <a:t>Sensing</a:t>
                </a:r>
              </a:p>
            </p:txBody>
          </p:sp>
        </p:grpSp>
        <p:grpSp>
          <p:nvGrpSpPr>
            <p:cNvPr id="11277" name="Group 21"/>
            <p:cNvGrpSpPr>
              <a:grpSpLocks/>
            </p:cNvGrpSpPr>
            <p:nvPr/>
          </p:nvGrpSpPr>
          <p:grpSpPr bwMode="auto">
            <a:xfrm flipV="1">
              <a:off x="4335" y="2214"/>
              <a:ext cx="156" cy="195"/>
              <a:chOff x="3504" y="2043"/>
              <a:chExt cx="666" cy="879"/>
            </a:xfrm>
            <a:grpFill/>
          </p:grpSpPr>
          <p:sp>
            <p:nvSpPr>
              <p:cNvPr id="11287" name="AutoShape 22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8" name="Rectangle 23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8" name="Group 24"/>
            <p:cNvGrpSpPr>
              <a:grpSpLocks/>
            </p:cNvGrpSpPr>
            <p:nvPr/>
          </p:nvGrpSpPr>
          <p:grpSpPr bwMode="auto">
            <a:xfrm flipV="1">
              <a:off x="4335" y="2793"/>
              <a:ext cx="156" cy="195"/>
              <a:chOff x="3504" y="2043"/>
              <a:chExt cx="666" cy="879"/>
            </a:xfrm>
            <a:grpFill/>
          </p:grpSpPr>
          <p:sp>
            <p:nvSpPr>
              <p:cNvPr id="11285" name="AutoShape 25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6" name="Rectangle 26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79" name="Group 27"/>
            <p:cNvGrpSpPr>
              <a:grpSpLocks/>
            </p:cNvGrpSpPr>
            <p:nvPr/>
          </p:nvGrpSpPr>
          <p:grpSpPr bwMode="auto">
            <a:xfrm flipV="1">
              <a:off x="4335" y="3372"/>
              <a:ext cx="156" cy="195"/>
              <a:chOff x="3504" y="2043"/>
              <a:chExt cx="666" cy="879"/>
            </a:xfrm>
            <a:grpFill/>
          </p:grpSpPr>
          <p:sp>
            <p:nvSpPr>
              <p:cNvPr id="11283" name="AutoShape 28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4" name="Rectangle 29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280" name="Group 30"/>
            <p:cNvGrpSpPr>
              <a:grpSpLocks/>
            </p:cNvGrpSpPr>
            <p:nvPr/>
          </p:nvGrpSpPr>
          <p:grpSpPr bwMode="auto">
            <a:xfrm flipV="1">
              <a:off x="4335" y="3952"/>
              <a:ext cx="156" cy="195"/>
              <a:chOff x="3504" y="2043"/>
              <a:chExt cx="666" cy="879"/>
            </a:xfrm>
            <a:grpFill/>
          </p:grpSpPr>
          <p:sp>
            <p:nvSpPr>
              <p:cNvPr id="11281" name="AutoShape 31"/>
              <p:cNvSpPr>
                <a:spLocks noChangeArrowheads="1"/>
              </p:cNvSpPr>
              <p:nvPr/>
            </p:nvSpPr>
            <p:spPr bwMode="auto">
              <a:xfrm>
                <a:off x="3504" y="2043"/>
                <a:ext cx="666" cy="576"/>
              </a:xfrm>
              <a:prstGeom prst="triangle">
                <a:avLst>
                  <a:gd name="adj" fmla="val 50000"/>
                </a:avLst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Rectangle 32"/>
              <p:cNvSpPr>
                <a:spLocks noChangeArrowheads="1"/>
              </p:cNvSpPr>
              <p:nvPr/>
            </p:nvSpPr>
            <p:spPr bwMode="auto">
              <a:xfrm>
                <a:off x="3647" y="2619"/>
                <a:ext cx="381" cy="303"/>
              </a:xfrm>
              <a:prstGeom prst="rect">
                <a:avLst/>
              </a:prstGeom>
              <a:grpFill/>
              <a:ln w="381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1273" name="Text Box 33"/>
          <p:cNvSpPr txBox="1">
            <a:spLocks noChangeArrowheads="1"/>
          </p:cNvSpPr>
          <p:nvPr/>
        </p:nvSpPr>
        <p:spPr bwMode="auto">
          <a:xfrm>
            <a:off x="238126" y="3814762"/>
            <a:ext cx="4343400" cy="191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>
            <a:defPPr>
              <a:defRPr lang="en-US"/>
            </a:defPPr>
            <a:lvl1pPr marL="176213" indent="-176213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b="1">
                <a:solidFill>
                  <a:schemeClr val="accent1"/>
                </a:solidFill>
              </a:defRPr>
            </a:lvl1pPr>
          </a:lstStyle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b="1" dirty="0"/>
          </a:p>
        </p:txBody>
      </p:sp>
      <p:sp>
        <p:nvSpPr>
          <p:cNvPr id="11271" name="Text Box 34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Image Processing Example: Sorting Fish</a:t>
            </a:r>
          </a:p>
        </p:txBody>
      </p:sp>
    </p:spTree>
    <p:extLst>
      <p:ext uri="{BB962C8B-B14F-4D97-AF65-F5344CB8AC3E}">
        <p14:creationId xmlns:p14="http://schemas.microsoft.com/office/powerpoint/2010/main" val="147387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36" b="8136"/>
          <a:stretch/>
        </p:blipFill>
        <p:spPr bwMode="auto">
          <a:xfrm>
            <a:off x="566738" y="2165350"/>
            <a:ext cx="8001000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5"/>
          <p:cNvSpPr txBox="1">
            <a:spLocks noChangeArrowheads="1"/>
          </p:cNvSpPr>
          <p:nvPr/>
        </p:nvSpPr>
        <p:spPr bwMode="auto">
          <a:xfrm>
            <a:off x="238126" y="584200"/>
            <a:ext cx="8686799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Treat features as a N-</a:t>
            </a:r>
            <a:r>
              <a:rPr lang="en-US" sz="1800" b="1" dirty="0" err="1">
                <a:solidFill>
                  <a:schemeClr val="bg1"/>
                </a:solidFill>
              </a:rPr>
              <a:t>tuple</a:t>
            </a:r>
            <a:r>
              <a:rPr lang="en-US" sz="1800" b="1" dirty="0">
                <a:solidFill>
                  <a:schemeClr val="bg1"/>
                </a:solidFill>
              </a:rPr>
              <a:t> (two-dimensional vector)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Create a scatter plot</a:t>
            </a:r>
          </a:p>
          <a:p>
            <a:pPr marL="176213" indent="-176213">
              <a:spcBef>
                <a:spcPts val="0"/>
              </a:spcBef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Draw a line (regression) separating the two classes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228600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Feature Combination: Width And Lightness</a:t>
            </a:r>
          </a:p>
        </p:txBody>
      </p:sp>
    </p:spTree>
    <p:extLst>
      <p:ext uri="{BB962C8B-B14F-4D97-AF65-F5344CB8AC3E}">
        <p14:creationId xmlns:p14="http://schemas.microsoft.com/office/powerpoint/2010/main" val="418767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79" name="Rectangle 3155"/>
          <p:cNvSpPr>
            <a:spLocks noChangeArrowheads="1"/>
          </p:cNvSpPr>
          <p:nvPr/>
        </p:nvSpPr>
        <p:spPr bwMode="auto">
          <a:xfrm>
            <a:off x="228600" y="691726"/>
            <a:ext cx="8686800" cy="4598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Bayesian Decision Theory is a fundamental statistical approach to the problem of pattern classification.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It allows us to quantify the tradeoffs between various classification decisions using probability and the costs that accompany these decisions.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We assume all relevant probability distributions are known.</a:t>
            </a:r>
          </a:p>
          <a:p>
            <a:pPr marL="466725" lvl="1" indent="-293688">
              <a:spcAft>
                <a:spcPts val="1200"/>
              </a:spcAft>
              <a:buFont typeface="Wingdings" pitchFamily="2" charset="2"/>
              <a:buChar char="Ø"/>
            </a:pPr>
            <a:r>
              <a:rPr lang="en-US" sz="1800" b="1" dirty="0">
                <a:solidFill>
                  <a:schemeClr val="bg1"/>
                </a:solidFill>
              </a:rPr>
              <a:t>Later, as part of the machine learning process, we will learn how to estimate these from data.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Can we exploit prior knowledge using Bayesian Decision Theory?</a:t>
            </a:r>
          </a:p>
          <a:p>
            <a:pPr marL="176213" indent="-176213">
              <a:spcAft>
                <a:spcPts val="1200"/>
              </a:spcAft>
              <a:buFontTx/>
              <a:buChar char="•"/>
            </a:pPr>
            <a:r>
              <a:rPr lang="en-US" sz="1800" b="1" dirty="0">
                <a:solidFill>
                  <a:schemeClr val="bg1"/>
                </a:solidFill>
              </a:rPr>
              <a:t>For example, in our fish classification problem: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Are the sequence of fish predictable? (statistics)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Is each class equally probable? (uniform priors)</a:t>
            </a:r>
          </a:p>
          <a:p>
            <a:pPr marL="466725" lvl="1" indent="-290513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1800" b="1" dirty="0">
                <a:solidFill>
                  <a:schemeClr val="bg1"/>
                </a:solidFill>
              </a:rPr>
              <a:t>What is the cost of an error? (risk, optimization)</a:t>
            </a:r>
          </a:p>
        </p:txBody>
      </p:sp>
      <p:sp>
        <p:nvSpPr>
          <p:cNvPr id="80899" name="Rectangle 3075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67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Probability Decision Theory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0530" name="Rectangle 2"/>
              <p:cNvSpPr>
                <a:spLocks noChangeArrowheads="1"/>
              </p:cNvSpPr>
              <p:nvPr/>
            </p:nvSpPr>
            <p:spPr bwMode="auto">
              <a:xfrm>
                <a:off x="231775" y="663591"/>
                <a:ext cx="8645525" cy="557688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176213" indent="-176213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State of nature is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prior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information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Model the state of nature as a random variable,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𝝎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: the event that the next fish is a sea bass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category 1: sea bass; category 2: salmon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probability of category 1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= probability of category 2</a:t>
                </a:r>
              </a:p>
              <a:p>
                <a:pPr marL="339725" lvl="1" indent="-163513">
                  <a:spcAft>
                    <a:spcPts val="600"/>
                  </a:spcAft>
                  <a:buFont typeface="Wingdings" pitchFamily="2" charset="2"/>
                  <a:buChar char="§"/>
                </a:pP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 = 1</a:t>
                </a:r>
              </a:p>
              <a:p>
                <a:pPr marL="628650" lvl="3" indent="-288925">
                  <a:spcAft>
                    <a:spcPts val="6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Exclusivity</a:t>
                </a:r>
                <a:r>
                  <a:rPr lang="en-US" sz="1800" dirty="0">
                    <a:solidFill>
                      <a:schemeClr val="bg1"/>
                    </a:solidFill>
                  </a:rPr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share no basic events</a:t>
                </a:r>
              </a:p>
              <a:p>
                <a:pPr marL="628650" lvl="3" indent="-288925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Exhaustivity: the union of all outcomes is the sample space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(either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must occur)</a:t>
                </a:r>
              </a:p>
              <a:p>
                <a:pPr marL="176213" indent="-176213">
                  <a:spcAft>
                    <a:spcPts val="6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all incorrect classifications have an equal cost:</a:t>
                </a:r>
              </a:p>
              <a:p>
                <a:pPr marL="693738" lvl="1" indent="-350838">
                  <a:spcAft>
                    <a:spcPts val="1200"/>
                  </a:spcAft>
                  <a:buFont typeface="Wingdings" pitchFamily="2" charset="2"/>
                  <a:buChar char="Ø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Choose</a:t>
                </a:r>
                <a14:m>
                  <m:oMath xmlns:m="http://schemas.openxmlformats.org/officeDocument/2006/math"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&gt;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; otherwise, 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𝝎</m:t>
                        </m:r>
                      </m:e>
                      <m:sub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1800" b="1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i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0530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1775" y="663591"/>
                <a:ext cx="8645525" cy="5576887"/>
              </a:xfrm>
              <a:prstGeom prst="rect">
                <a:avLst/>
              </a:prstGeom>
              <a:blipFill>
                <a:blip r:embed="rId2"/>
                <a:stretch>
                  <a:fillRect l="-1468" t="-136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Prior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4389" name="Rectangle 5"/>
              <p:cNvSpPr>
                <a:spLocks noChangeArrowheads="1"/>
              </p:cNvSpPr>
              <p:nvPr/>
            </p:nvSpPr>
            <p:spPr bwMode="auto">
              <a:xfrm>
                <a:off x="228599" y="635455"/>
                <a:ext cx="8686801" cy="15416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decision rule with only prior information always produces the same result and ignores measurements.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If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800" b="1" i="1" dirty="0">
                    <a:solidFill>
                      <a:schemeClr val="bg1"/>
                    </a:solidFill>
                  </a:rPr>
                  <a:t>&gt;&gt;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𝝎</m:t>
                            </m:r>
                          </m:e>
                          <m:sub>
                            <m: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we will be correct most of the time.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Probability of error: </a:t>
                </a:r>
                <a14:m>
                  <m:oMath xmlns:m="http://schemas.openxmlformats.org/officeDocument/2006/math"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𝒎𝒊𝒏</m:t>
                    </m:r>
                    <m:d>
                      <m:dPr>
                        <m:ctrlP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</m:e>
                        </m:d>
                        <m:r>
                          <a:rPr lang="en-US" sz="1800" b="1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1800" b="1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  <m:d>
                          <m:dPr>
                            <m:ctrlPr>
                              <a:rPr lang="en-US" sz="1800" b="1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𝝎</m:t>
                                </m:r>
                              </m:e>
                              <m:sub>
                                <m:r>
                                  <a:rPr lang="en-US" sz="1800" b="1" i="1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1800" b="1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389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599" y="635455"/>
                <a:ext cx="8686801" cy="1541688"/>
              </a:xfrm>
              <a:prstGeom prst="rect">
                <a:avLst/>
              </a:prstGeom>
              <a:blipFill>
                <a:blip r:embed="rId2"/>
                <a:stretch>
                  <a:fillRect l="-1458" t="-4065" b="-81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43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3" r="3823"/>
          <a:stretch/>
        </p:blipFill>
        <p:spPr bwMode="auto">
          <a:xfrm>
            <a:off x="4052447" y="2662417"/>
            <a:ext cx="4862952" cy="364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4391" name="Text Box 7"/>
              <p:cNvSpPr txBox="1">
                <a:spLocks noChangeArrowheads="1"/>
              </p:cNvSpPr>
              <p:nvPr/>
            </p:nvSpPr>
            <p:spPr bwMode="auto">
              <a:xfrm>
                <a:off x="228600" y="2228850"/>
                <a:ext cx="3659187" cy="41857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0" tIns="0" rIns="0" bIns="0">
                <a:spAutoFit/>
              </a:bodyPr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Given a feature,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(lightness), which is a continuous random variable,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 a class-conditional probability density function.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describe the difference in lightness between populations of sea and salmon.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We often refer to these as likelihoods because they represent the likelihood of a value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given that it came</a:t>
                </a:r>
                <a:br>
                  <a:rPr lang="en-US" sz="1800" b="1" dirty="0">
                    <a:solidFill>
                      <a:schemeClr val="bg1"/>
                    </a:solidFill>
                  </a:rPr>
                </a:br>
                <a:r>
                  <a:rPr lang="en-US" sz="1800" b="1" dirty="0">
                    <a:solidFill>
                      <a:schemeClr val="bg1"/>
                    </a:solidFill>
                  </a:rPr>
                  <a:t>from class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1800" b="1" baseline="-25000" dirty="0">
                    <a:solidFill>
                      <a:schemeClr val="bg1"/>
                    </a:solidFill>
                  </a:rPr>
                  <a:t> 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(or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).</a:t>
                </a: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439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2228850"/>
                <a:ext cx="3659187" cy="4185761"/>
              </a:xfrm>
              <a:prstGeom prst="rect">
                <a:avLst/>
              </a:prstGeom>
              <a:blipFill>
                <a:blip r:embed="rId4"/>
                <a:stretch>
                  <a:fillRect l="-3806" t="-1818" r="-2422" b="-242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Class-Conditional Probabilities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1556" name="Rectangle 4"/>
              <p:cNvSpPr>
                <a:spLocks noChangeArrowheads="1"/>
              </p:cNvSpPr>
              <p:nvPr/>
            </p:nvSpPr>
            <p:spPr bwMode="auto">
              <a:xfrm>
                <a:off x="228600" y="635455"/>
                <a:ext cx="8686800" cy="575445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A probability density function is denoted in lowercase and represents a function of a continuous variable.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often abbreviated as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denotes a probability density function for the random variable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𝑿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Note that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can be two different functions.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denotes a probability mass function, and must obey the following constraints: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  <a:ea typeface="Cambria Math" panose="02040503050406030204" pitchFamily="18" charset="0"/>
                </a:endParaRP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pHide m:val="on"/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𝑿</m:t>
                          </m:r>
                        </m:sub>
                        <m:sup/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e>
                      </m:nary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Probability mass functions are typically used for discrete random variables (which are summed) while densities describe continuous random variables (latter must be integrated).</a:t>
                </a: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  <a:sym typeface="Symbol" pitchFamily="18" charset="2"/>
                  </a:rPr>
                  <a:t>In this course, we mix both discrete variables (related to the number of classes) and continuous variables (the probability of a feature vector).</a:t>
                </a:r>
                <a:endParaRPr lang="en-US" sz="1800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ts val="12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28600" indent="-228600">
                  <a:spcAft>
                    <a:spcPct val="50000"/>
                  </a:spcAft>
                </a:pPr>
                <a:endParaRPr lang="en-US" sz="1800" b="1" dirty="0">
                  <a:solidFill>
                    <a:srgbClr val="004000"/>
                  </a:solidFill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151556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5455"/>
                <a:ext cx="8686800" cy="5754459"/>
              </a:xfrm>
              <a:prstGeom prst="rect">
                <a:avLst/>
              </a:prstGeom>
              <a:blipFill>
                <a:blip r:embed="rId2"/>
                <a:stretch>
                  <a:fillRect l="-4526" t="-1099" r="-58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Probability Functions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6439" name="Rectangle 7"/>
              <p:cNvSpPr>
                <a:spLocks noChangeArrowheads="1"/>
              </p:cNvSpPr>
              <p:nvPr/>
            </p:nvSpPr>
            <p:spPr bwMode="auto">
              <a:xfrm>
                <a:off x="227013" y="673116"/>
                <a:ext cx="8688387" cy="56950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Suppose we know both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and we can measure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 How does this influence our decision?</a:t>
                </a: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joint probability of finding a pattern that is in category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and that this pattern has a feature value of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 is: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Rearranging terms, we arrive at Bayes Rule, also known as Bayes Formula: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The denominator term, which is known as the evidence, combines the two numerator terms (for the case of two categories):</a:t>
                </a:r>
              </a:p>
              <a:p>
                <a:pPr marL="466725"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𝒑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𝒋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</m:oMath>
                  </m:oMathPara>
                </a14:m>
                <a:endParaRPr lang="en-US" sz="1800" b="1" i="1" dirty="0">
                  <a:solidFill>
                    <a:schemeClr val="bg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marL="238125" indent="-238125"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This is the probability that a particular value of </a:t>
                </a:r>
                <a:r>
                  <a:rPr lang="en-US" sz="1800" b="1" i="1" dirty="0">
                    <a:solidFill>
                      <a:schemeClr val="bg1"/>
                    </a:solidFill>
                  </a:rPr>
                  <a:t>x</a:t>
                </a:r>
                <a:r>
                  <a:rPr lang="en-US" sz="1800" b="1" dirty="0">
                    <a:solidFill>
                      <a:schemeClr val="bg1"/>
                    </a:solidFill>
                  </a:rPr>
                  <a:t> can occur. It is difficult to calculate because it is the sum across all possible conditions.</a:t>
                </a:r>
              </a:p>
              <a:p>
                <a:pPr marL="238125" indent="-238125">
                  <a:lnSpc>
                    <a:spcPct val="120000"/>
                  </a:lnSpc>
                  <a:spcAft>
                    <a:spcPct val="50000"/>
                  </a:spcAft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176213" indent="-176213">
                  <a:lnSpc>
                    <a:spcPct val="120000"/>
                  </a:lnSpc>
                  <a:spcAft>
                    <a:spcPct val="50000"/>
                  </a:spcAft>
                  <a:buFontTx/>
                  <a:buChar char="•"/>
                </a:pPr>
                <a:endParaRPr lang="en-US" sz="1800" b="1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46439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7013" y="673116"/>
                <a:ext cx="8688387" cy="5695027"/>
              </a:xfrm>
              <a:prstGeom prst="rect">
                <a:avLst/>
              </a:prstGeom>
              <a:blipFill>
                <a:blip r:embed="rId2"/>
                <a:stretch>
                  <a:fillRect l="-1458" t="-1111" b="-422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28600" y="50983"/>
            <a:ext cx="8686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Bayes Formula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2578" name="Rectangle 2"/>
              <p:cNvSpPr>
                <a:spLocks noChangeArrowheads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lIns="0" tIns="0" rIns="0" bIns="0"/>
              <a:lstStyle/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𝝎</m:t>
                              </m:r>
                            </m:e>
                            <m:sub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𝒋</m:t>
                              </m:r>
                            </m:sub>
                          </m:sSub>
                        </m:e>
                        <m:e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180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𝝎</m:t>
                                  </m:r>
                                </m:e>
                                <m:sub>
                                  <m:r>
                                    <a:rPr lang="en-US" sz="1800" b="1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𝒋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sz="180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  <m:d>
                            <m:dPr>
                              <m:ctrlP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80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	can be expressed in words as:</a:t>
                </a:r>
              </a:p>
              <a:p>
                <a:pPr marL="466725">
                  <a:spcBef>
                    <a:spcPts val="0"/>
                  </a:spcBef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𝒑𝒐𝒔𝒕𝒆𝒓𝒊𝒐𝒓</m:t>
                      </m:r>
                      <m:r>
                        <a:rPr lang="en-US" sz="1800" b="1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𝒍𝒊𝒌𝒆𝒍𝒊𝒉𝒐𝒐𝒅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 × </m:t>
                          </m:r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𝒑𝒓𝒊𝒐𝒓</m:t>
                          </m:r>
                        </m:num>
                        <m:den>
                          <m:r>
                            <a:rPr lang="en-US" sz="180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𝒆𝒗𝒊𝒅𝒆𝒏𝒄𝒆</m:t>
                          </m:r>
                        </m:den>
                      </m:f>
                    </m:oMath>
                  </m:oMathPara>
                </a14:m>
                <a:endParaRPr lang="en-US" sz="1800" b="1" dirty="0">
                  <a:solidFill>
                    <a:schemeClr val="bg1"/>
                  </a:solidFill>
                </a:endParaRP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By measuring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we can convert the prior probability,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, into a posterior probability, </a:t>
                </a:r>
                <a14:m>
                  <m:oMath xmlns:m="http://schemas.openxmlformats.org/officeDocument/2006/math"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𝑷</m:t>
                    </m:r>
                    <m:r>
                      <a:rPr lang="en-US" sz="1800" b="1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  <a:sym typeface="Symbol" pitchFamily="18" charset="2"/>
                      </a:rPr>
                      <m:t>𝝎</m:t>
                    </m:r>
                    <m:r>
                      <a:rPr lang="en-US" sz="1800" b="1" i="1" baseline="-25000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800" b="1" i="1" dirty="0" err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800" b="1" i="1" dirty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b="1" dirty="0">
                    <a:solidFill>
                      <a:schemeClr val="bg1"/>
                    </a:solidFill>
                  </a:rPr>
                  <a:t>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Evidence can be viewed as a scale factor and is often ignored in optimization applications (e.g., speech recognition).</a:t>
                </a:r>
              </a:p>
              <a:p>
                <a:pPr marL="238125" indent="-238125">
                  <a:spcBef>
                    <a:spcPts val="0"/>
                  </a:spcBef>
                  <a:spcAft>
                    <a:spcPts val="1200"/>
                  </a:spcAft>
                  <a:buFontTx/>
                  <a:buChar char="•"/>
                </a:pPr>
                <a:r>
                  <a:rPr lang="en-US" sz="1800" b="1" dirty="0">
                    <a:solidFill>
                      <a:schemeClr val="bg1"/>
                    </a:solidFill>
                  </a:rPr>
                  <a:t>Bayes Rule allows us to train a system by collecting data in what is called a supervised mode (e.g., collect a sea bass sample and measure its length, speak a specific set of words and measure the feature vectors).</a:t>
                </a:r>
              </a:p>
            </p:txBody>
          </p:sp>
        </mc:Choice>
        <mc:Fallback xmlns="">
          <p:sp>
            <p:nvSpPr>
              <p:cNvPr id="152578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" y="630912"/>
                <a:ext cx="8686800" cy="4997002"/>
              </a:xfrm>
              <a:prstGeom prst="rect">
                <a:avLst/>
              </a:prstGeom>
              <a:blipFill>
                <a:blip r:embed="rId2"/>
                <a:stretch>
                  <a:fillRect l="-1606" t="-1266" r="-146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227012" y="57150"/>
            <a:ext cx="8688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Posterior Probabilities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7321</TotalTime>
  <Words>1367</Words>
  <Application>Microsoft Macintosh PowerPoint</Application>
  <PresentationFormat>Letter Paper (8.5x11 in)</PresentationFormat>
  <Paragraphs>119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 Unicode MS</vt:lpstr>
      <vt:lpstr>Arial</vt:lpstr>
      <vt:lpstr>Cambria Math</vt:lpstr>
      <vt:lpstr>Times New Roman</vt:lpstr>
      <vt:lpstr>Wingdings</vt:lpstr>
      <vt:lpstr>lecture_title</vt:lpstr>
      <vt:lpstr>1_isip_default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391</cp:revision>
  <dcterms:created xsi:type="dcterms:W3CDTF">2002-09-12T17:13:32Z</dcterms:created>
  <dcterms:modified xsi:type="dcterms:W3CDTF">2021-02-10T03:45:20Z</dcterms:modified>
</cp:coreProperties>
</file>