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24"/>
  </p:notesMasterIdLst>
  <p:handoutMasterIdLst>
    <p:handoutMasterId r:id="rId25"/>
  </p:handoutMasterIdLst>
  <p:sldIdLst>
    <p:sldId id="311" r:id="rId3"/>
    <p:sldId id="323" r:id="rId4"/>
    <p:sldId id="301" r:id="rId5"/>
    <p:sldId id="324" r:id="rId6"/>
    <p:sldId id="325" r:id="rId7"/>
    <p:sldId id="326" r:id="rId8"/>
    <p:sldId id="327" r:id="rId9"/>
    <p:sldId id="306" r:id="rId10"/>
    <p:sldId id="308" r:id="rId11"/>
    <p:sldId id="328" r:id="rId12"/>
    <p:sldId id="310" r:id="rId13"/>
    <p:sldId id="309" r:id="rId14"/>
    <p:sldId id="312" r:id="rId15"/>
    <p:sldId id="313" r:id="rId16"/>
    <p:sldId id="314" r:id="rId17"/>
    <p:sldId id="315" r:id="rId18"/>
    <p:sldId id="316" r:id="rId19"/>
    <p:sldId id="318" r:id="rId20"/>
    <p:sldId id="319" r:id="rId21"/>
    <p:sldId id="320" r:id="rId22"/>
    <p:sldId id="321" r:id="rId2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20" userDrawn="1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5616" userDrawn="1">
          <p15:clr>
            <a:srgbClr val="A4A3A4"/>
          </p15:clr>
        </p15:guide>
        <p15:guide id="5" pos="1512" userDrawn="1">
          <p15:clr>
            <a:srgbClr val="A4A3A4"/>
          </p15:clr>
        </p15:guide>
        <p15:guide id="6" pos="4248" userDrawn="1">
          <p15:clr>
            <a:srgbClr val="A4A3A4"/>
          </p15:clr>
        </p15:guide>
        <p15:guide id="7" pos="3720" userDrawn="1">
          <p15:clr>
            <a:srgbClr val="A4A3A4"/>
          </p15:clr>
        </p15:guide>
        <p15:guide id="8" pos="55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73" autoAdjust="0"/>
    <p:restoredTop sz="95355" autoAdjust="0"/>
  </p:normalViewPr>
  <p:slideViewPr>
    <p:cSldViewPr snapToGrid="0">
      <p:cViewPr varScale="1">
        <p:scale>
          <a:sx n="125" d="100"/>
          <a:sy n="125" d="100"/>
        </p:scale>
        <p:origin x="2424" y="168"/>
      </p:cViewPr>
      <p:guideLst>
        <p:guide orient="horz" pos="3720"/>
        <p:guide pos="144"/>
        <p:guide pos="2880"/>
        <p:guide pos="5616"/>
        <p:guide pos="1512"/>
        <p:guide pos="4248"/>
        <p:guide pos="3720"/>
        <p:guide pos="554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4.xml"/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98D4B-7B82-4A29-B96A-D3B0FBF9DF53}" type="slidenum">
              <a:rPr lang="en-US"/>
              <a:pPr/>
              <a:t>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57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7A60E-E693-4FAF-B7C6-5CAE3D8991CA}" type="slidenum">
              <a:rPr lang="en-US"/>
              <a:pPr/>
              <a:t>9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39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054549-E4D7-4841-B153-513D2B629660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98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5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22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978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28865"/>
            <a:ext cx="7952629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8527 – Introduction to Machi</a:t>
            </a:r>
            <a:r>
              <a:rPr lang="en-US" sz="1800" b="1" baseline="0" dirty="0">
                <a:solidFill>
                  <a:srgbClr val="333399"/>
                </a:solidFill>
              </a:rPr>
              <a:t>ne Learning and Pattern Recognition</a:t>
            </a:r>
            <a:endParaRPr lang="en-US" sz="1800" b="1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1" r:id="rId2"/>
    <p:sldLayoutId id="2147483702" r:id="rId3"/>
    <p:sldLayoutId id="2147483704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ip.piconepress.com/courses/temple/ece_8527/resources/dhs_book/dhs_chapter_01.pdf" TargetMode="External"/><Relationship Id="rId7" Type="http://schemas.openxmlformats.org/officeDocument/2006/relationships/image" Target="../media/image4.wmf"/><Relationship Id="rId2" Type="http://schemas.openxmlformats.org/officeDocument/2006/relationships/hyperlink" Target="http://www.isip.piconepress.com/courses/temple/ece_8527/syllabus/curren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http://www.inference.org.uk/mackay/itprnn/book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ip.piconepress.com/courses/temple/ece_8527/resources/imld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1339" y="1358900"/>
            <a:ext cx="4030662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1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 Selection</a:t>
            </a:r>
          </a:p>
          <a:p>
            <a:pPr marL="171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 Correlation</a:t>
            </a:r>
          </a:p>
          <a:p>
            <a:pPr marL="171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Surfaces</a:t>
            </a:r>
          </a:p>
          <a:p>
            <a:pPr marL="171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Bayesian Approach</a:t>
            </a:r>
          </a:p>
          <a:p>
            <a:pPr marL="171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Noisy Communication Model</a:t>
            </a: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71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Syllabus</a:t>
            </a: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DHS: Chapter 1</a:t>
            </a: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DJM: Information Theory</a:t>
            </a:r>
            <a:b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378372" y="576685"/>
            <a:ext cx="85370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02: </a:t>
            </a:r>
            <a:r>
              <a:rPr lang="en-US" b="1">
                <a:solidFill>
                  <a:schemeClr val="accent1"/>
                </a:solidFill>
              </a:rPr>
              <a:t>Feature Selection and </a:t>
            </a:r>
            <a:r>
              <a:rPr lang="en-US" b="1" dirty="0">
                <a:solidFill>
                  <a:schemeClr val="accent1"/>
                </a:solidFill>
              </a:rPr>
              <a:t>Decision Surfaces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64D90445-A49A-1C4A-A534-0377ECB3B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247844"/>
            <a:ext cx="2817241" cy="199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556F77D5-856B-5B47-92A8-72978541D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7445" y="3289816"/>
            <a:ext cx="2017690" cy="140727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Picture 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383" y="4613001"/>
            <a:ext cx="1860680" cy="182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593725" y="1052513"/>
            <a:ext cx="8515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581025" y="1698625"/>
            <a:ext cx="7866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CC"/>
                </a:solidFill>
                <a:latin typeface="Times New Roman" pitchFamily="18" charset="0"/>
              </a:rPr>
              <a:t>….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231775" y="682625"/>
            <a:ext cx="4340225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There are many excellent resources on the Internet that demonstrate pattern recognition concepts.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There are many Python, MATLAB and C++ toolboxes that implement state of the art algorithms.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One such resource is the </a:t>
            </a:r>
            <a:r>
              <a:rPr lang="en-US" sz="1800" b="1" dirty="0">
                <a:solidFill>
                  <a:schemeClr val="bg1"/>
                </a:solidFill>
                <a:hlinkClick r:id="rId3"/>
              </a:rPr>
              <a:t>ISIP Machine Learning Demo (IMLD)</a:t>
            </a:r>
            <a:r>
              <a:rPr lang="en-US" sz="1800" b="1" dirty="0">
                <a:solidFill>
                  <a:schemeClr val="bg1"/>
                </a:solidFill>
              </a:rPr>
              <a:t> that lets you quickly explore how a variety of algorithms process the same data.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Users can create data sets with the application, save them to disk, or upload new data sets.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Users can select from a variety of machine learning algorithms.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Users can test generalization by creating training and open-set evaluation sets.</a:t>
            </a:r>
          </a:p>
        </p:txBody>
      </p:sp>
      <p:sp>
        <p:nvSpPr>
          <p:cNvPr id="18440" name="Text Box 31"/>
          <p:cNvSpPr txBox="1">
            <a:spLocks noChangeArrowheads="1"/>
          </p:cNvSpPr>
          <p:nvPr/>
        </p:nvSpPr>
        <p:spPr bwMode="auto">
          <a:xfrm>
            <a:off x="231775" y="57150"/>
            <a:ext cx="8683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ISIP Machine Learning Demo (IMLD)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C5A179DB-7DE3-FE47-97CD-B9BD49EAE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796925"/>
            <a:ext cx="3896022" cy="3871732"/>
          </a:xfrm>
          <a:prstGeom prst="rect">
            <a:avLst/>
          </a:prstGeom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A09B743B-0D94-A046-91DE-BF17BF7B2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877753"/>
            <a:ext cx="43434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application is written in Python using PyQT5, PyQtGraph and the Python machine learning package </a:t>
            </a:r>
            <a:r>
              <a:rPr lang="en-US" sz="1800" b="1" dirty="0" err="1">
                <a:solidFill>
                  <a:schemeClr val="bg1"/>
                </a:solidFill>
              </a:rPr>
              <a:t>SciKit</a:t>
            </a:r>
            <a:r>
              <a:rPr lang="en-US" sz="1800" b="1" dirty="0">
                <a:solidFill>
                  <a:schemeClr val="bg1"/>
                </a:solidFill>
              </a:rPr>
              <a:t>-Learn.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Warning: still under development.</a:t>
            </a:r>
          </a:p>
        </p:txBody>
      </p:sp>
    </p:spTree>
    <p:extLst>
      <p:ext uri="{BB962C8B-B14F-4D97-AF65-F5344CB8AC3E}">
        <p14:creationId xmlns:p14="http://schemas.microsoft.com/office/powerpoint/2010/main" val="2458206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8600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28600" y="671992"/>
            <a:ext cx="8688388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When you have limited amounts of data, good feature selection can be important.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Features are often based on our understanding of the problem (e.g., the physics for physical signals) – we refer to these as model-based features.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Correlation between features is something we must learn how to properly handle.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Decision rules based on thresholds, or hyperplanes, can work well if the data is properly conditioned.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Many real-world problems require nonlinear decision surfaces.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Bayesian approaches allow us to integrate domain knowledge, often referred to as subject matter expertise, using simple statistical models.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8" y="508000"/>
            <a:ext cx="8577262" cy="4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28599" y="57150"/>
            <a:ext cx="8686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Review: Mel Frequency Cepstral Coefficients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004000"/>
              </a:solidFill>
            </a:endParaRPr>
          </a:p>
        </p:txBody>
      </p:sp>
      <p:sp>
        <p:nvSpPr>
          <p:cNvPr id="148504" name="Rectangle 24"/>
          <p:cNvSpPr>
            <a:spLocks noChangeArrowheads="1"/>
          </p:cNvSpPr>
          <p:nvPr/>
        </p:nvSpPr>
        <p:spPr bwMode="auto">
          <a:xfrm>
            <a:off x="195008" y="3189200"/>
            <a:ext cx="8645525" cy="172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488" name="Rectangle 8"/>
              <p:cNvSpPr>
                <a:spLocks noChangeArrowheads="1"/>
              </p:cNvSpPr>
              <p:nvPr/>
            </p:nvSpPr>
            <p:spPr bwMode="auto">
              <a:xfrm>
                <a:off x="228599" y="682625"/>
                <a:ext cx="8686800" cy="5721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ct val="25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Recall the definition of a normal distribution (Gaussian):</a:t>
                </a: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num>
                                <m:den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p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Why is this distribution so important in engineering?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:r>
                  <a:rPr lang="en-US" sz="1800" b="1" dirty="0">
                    <a:solidFill>
                      <a:srgbClr val="000000"/>
                    </a:solidFill>
                  </a:rPr>
                  <a:t>(Hint: least constrained solution consistent with the data.)</a:t>
                </a:r>
              </a:p>
              <a:p>
                <a:pPr marL="344488" indent="-173038">
                  <a:spcAft>
                    <a:spcPts val="600"/>
                  </a:spcAft>
                  <a:buFont typeface="Wingdings" pitchFamily="2" charset="2"/>
                  <a:buChar char="§"/>
                  <a:tabLst>
                    <a:tab pos="3484563" algn="l"/>
                  </a:tabLs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Mean:	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𝒙𝒑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344488" indent="-173038">
                  <a:spcAft>
                    <a:spcPts val="1200"/>
                  </a:spcAft>
                  <a:buFont typeface="Wingdings" pitchFamily="2" charset="2"/>
                  <a:buChar char="§"/>
                  <a:tabLst>
                    <a:tab pos="3484563" algn="l"/>
                  </a:tabLs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Covariance:	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𝚺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d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=</a:t>
                </a:r>
                <a:r>
                  <a:rPr lang="en-US" sz="1800" b="1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d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What does it mean for the components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to be statistically independent?</a:t>
                </a: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𝚺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3484563" algn="l"/>
                  </a:tabLs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For a Gaussian distribution, what is true about the higher-order moments? How does this relate to the principle known as Occam’s Razor?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What is the entropy of a continuous Gaussian distribution? Is this a maximum value? minimum value? other?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What are the statistics of a linear combination of Gaussian random variables?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How does this relate to the Central Limit Theorem?</a:t>
                </a:r>
              </a:p>
              <a:p>
                <a:pPr marL="176213" indent="-176213">
                  <a:spcAft>
                    <a:spcPct val="25000"/>
                  </a:spcAft>
                  <a:buFontTx/>
                  <a:buChar char="•"/>
                </a:pPr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466725">
                  <a:spcAft>
                    <a:spcPts val="1200"/>
                  </a:spcAft>
                </a:pPr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466725">
                  <a:spcAft>
                    <a:spcPts val="1200"/>
                  </a:spcAft>
                </a:pPr>
                <a:endParaRPr lang="en-US" sz="18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8488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682625"/>
                <a:ext cx="8686800" cy="5721350"/>
              </a:xfrm>
              <a:prstGeom prst="rect">
                <a:avLst/>
              </a:prstGeom>
              <a:blipFill>
                <a:blip r:embed="rId2"/>
                <a:stretch>
                  <a:fillRect l="-1460" t="-1106" r="-219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8599" y="57150"/>
            <a:ext cx="8686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Review: Normal Distributions</a:t>
            </a:r>
          </a:p>
        </p:txBody>
      </p:sp>
    </p:spTree>
    <p:extLst>
      <p:ext uri="{BB962C8B-B14F-4D97-AF65-F5344CB8AC3E}">
        <p14:creationId xmlns:p14="http://schemas.microsoft.com/office/powerpoint/2010/main" val="324706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0979" name="Rectangle 83"/>
              <p:cNvSpPr>
                <a:spLocks noChangeArrowheads="1"/>
              </p:cNvSpPr>
              <p:nvPr/>
            </p:nvSpPr>
            <p:spPr bwMode="auto">
              <a:xfrm>
                <a:off x="228601" y="575781"/>
                <a:ext cx="8686800" cy="5753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A normal or Gaussian density is a powerful model for modeling continuous-valued feature vectors corrupted by noise due to its analytical tractability.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Univariate normal distribution:   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</m:rad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den>
                    </m:f>
                    <m:sSup>
                      <m:sSup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𝝈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sup>
                    </m:sSup>
                  </m:oMath>
                </a14:m>
                <a:endParaRPr lang="en-US" sz="1800" b="1" dirty="0">
                  <a:solidFill>
                    <a:srgbClr val="000000"/>
                  </a:solidFill>
                  <a:sym typeface="Symbol" pitchFamily="18" charset="2"/>
                </a:endParaRPr>
              </a:p>
              <a:p>
                <a:pPr marL="171450">
                  <a:spcAft>
                    <a:spcPts val="1200"/>
                  </a:spcAf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where the mean and covariance are defined by:</a:t>
                </a:r>
              </a:p>
              <a:p>
                <a:pPr marL="517525" indent="-173038">
                  <a:spcAft>
                    <a:spcPts val="600"/>
                  </a:spcAft>
                  <a:buFont typeface="Wingdings" pitchFamily="2" charset="2"/>
                  <a:buChar char="§"/>
                  <a:tabLst>
                    <a:tab pos="3484563" algn="l"/>
                  </a:tabLs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Mean:	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517525" indent="-173038">
                  <a:spcAft>
                    <a:spcPts val="1200"/>
                  </a:spcAft>
                  <a:buFont typeface="Wingdings" pitchFamily="2" charset="2"/>
                  <a:buChar char="§"/>
                  <a:tabLst>
                    <a:tab pos="3484563" algn="l"/>
                  </a:tabLs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Variance: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=</a:t>
                </a:r>
                <a:r>
                  <a:rPr lang="en-US" sz="1800" b="1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US" sz="1800" b="1" dirty="0">
                  <a:solidFill>
                    <a:srgbClr val="000000"/>
                  </a:solidFill>
                  <a:sym typeface="Symbol" pitchFamily="18" charset="2"/>
                </a:endParaRPr>
              </a:p>
              <a:p>
                <a:pPr marL="171450" indent="-161925">
                  <a:spcAft>
                    <a:spcPts val="1200"/>
                  </a:spcAft>
                  <a:buFont typeface="Arial" panose="020B0604020202020204" pitchFamily="34" charset="0"/>
                  <a:buChar char="•"/>
                  <a:tabLst>
                    <a:tab pos="3484563" algn="l"/>
                  </a:tabLst>
                </a:pPr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Statistical Independence:	N/A since there is only one dimension</a:t>
                </a:r>
              </a:p>
              <a:p>
                <a:pPr marL="171450" indent="-161925">
                  <a:spcAft>
                    <a:spcPts val="1200"/>
                  </a:spcAft>
                  <a:buFont typeface="Arial" panose="020B0604020202020204" pitchFamily="34" charset="0"/>
                  <a:buChar char="•"/>
                  <a:tabLst>
                    <a:tab pos="3484563" algn="l"/>
                  </a:tabLs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entropy of a univariate normal distribution is given by:</a:t>
                </a:r>
                <a:endParaRPr lang="en-US" sz="1800" b="1" dirty="0">
                  <a:solidFill>
                    <a:srgbClr val="000000"/>
                  </a:solidFill>
                  <a:sym typeface="Symbol" pitchFamily="18" charset="2"/>
                </a:endParaRPr>
              </a:p>
              <a:p>
                <a:pPr marL="344488">
                  <a:spcAft>
                    <a:spcPts val="1200"/>
                  </a:spcAft>
                  <a:tabLst>
                    <a:tab pos="348456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𝑯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∞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∞</m:t>
                          </m:r>
                        </m:sup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𝒅𝒙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𝝅</m:t>
                              </m:r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80979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575781"/>
                <a:ext cx="8686800" cy="5753897"/>
              </a:xfrm>
              <a:prstGeom prst="rect">
                <a:avLst/>
              </a:prstGeom>
              <a:blipFill>
                <a:blip r:embed="rId3"/>
                <a:stretch>
                  <a:fillRect l="-1606" t="-1322" b="-308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0991" name="Rectangle 95"/>
          <p:cNvSpPr>
            <a:spLocks noChangeArrowheads="1"/>
          </p:cNvSpPr>
          <p:nvPr/>
        </p:nvSpPr>
        <p:spPr bwMode="auto">
          <a:xfrm>
            <a:off x="244475" y="2551700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</a:pPr>
            <a:r>
              <a:rPr lang="en-US" sz="1800" b="1" dirty="0">
                <a:solidFill>
                  <a:srgbClr val="000000"/>
                </a:solidFill>
              </a:rPr>
              <a:t>	</a:t>
            </a:r>
            <a:endParaRPr lang="en-US" sz="1800" b="1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80992" name="Rectangle 96"/>
          <p:cNvSpPr>
            <a:spLocks noChangeArrowheads="1"/>
          </p:cNvSpPr>
          <p:nvPr/>
        </p:nvSpPr>
        <p:spPr bwMode="auto">
          <a:xfrm>
            <a:off x="244475" y="4260662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 typeface="Arial" pitchFamily="34" charset="0"/>
              <a:buChar char="•"/>
            </a:pPr>
            <a:endParaRPr lang="en-US" sz="1800" b="1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44474" y="57150"/>
            <a:ext cx="8670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rgbClr val="892034"/>
                </a:solidFill>
              </a:defRPr>
            </a:lvl1pPr>
          </a:lstStyle>
          <a:p>
            <a:r>
              <a:rPr lang="en-US" dirty="0"/>
              <a:t>Review: Univariate Normal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59174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0533" name="Rectangle 5"/>
              <p:cNvSpPr>
                <a:spLocks noChangeArrowheads="1"/>
              </p:cNvSpPr>
              <p:nvPr/>
            </p:nvSpPr>
            <p:spPr bwMode="auto">
              <a:xfrm>
                <a:off x="204788" y="657021"/>
                <a:ext cx="8734425" cy="5875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A normal distribution is completely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:r>
                  <a:rPr lang="en-US" sz="1800" b="1" dirty="0">
                    <a:solidFill>
                      <a:srgbClr val="000000"/>
                    </a:solidFill>
                  </a:rPr>
                  <a:t>specified by its mean and variance:</a:t>
                </a:r>
              </a:p>
              <a:p>
                <a:pPr marL="344488" indent="-173038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peak is at: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</m:d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</m:e>
                            </m:rad>
                          </m:e>
                        </m:d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 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𝟔𝟔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of the area is within one </a:t>
                </a:r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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;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𝟗𝟓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is within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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;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𝟗𝟗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is within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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A normal distribution achieves the 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:r>
                  <a:rPr lang="en-US" sz="1800" b="1" dirty="0">
                    <a:solidFill>
                      <a:srgbClr val="000000"/>
                    </a:solidFill>
                  </a:rPr>
                  <a:t>maximum entropy of all distributions 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:r>
                  <a:rPr lang="en-US" sz="1800" b="1" dirty="0">
                    <a:solidFill>
                      <a:srgbClr val="000000"/>
                    </a:solidFill>
                  </a:rPr>
                  <a:t>having a given mean and variance.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</a:rPr>
                  <a:t>Central Limit Theorem: 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The sum of a 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:r>
                  <a:rPr lang="en-US" sz="1800" b="1" dirty="0">
                    <a:solidFill>
                      <a:srgbClr val="000000"/>
                    </a:solidFill>
                  </a:rPr>
                  <a:t>large number of small, independent random variables will lead to a Gaussian distribution.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Can you provide an intuitive explanation for this? (Hint: convolution.)</a:t>
                </a:r>
              </a:p>
            </p:txBody>
          </p:sp>
        </mc:Choice>
        <mc:Fallback xmlns="">
          <p:sp>
            <p:nvSpPr>
              <p:cNvPr id="150533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788" y="657021"/>
                <a:ext cx="8734425" cy="5875015"/>
              </a:xfrm>
              <a:prstGeom prst="rect">
                <a:avLst/>
              </a:prstGeom>
              <a:blipFill>
                <a:blip r:embed="rId2"/>
                <a:stretch>
                  <a:fillRect l="-1599" t="-107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0545" name="Picture 1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699563"/>
            <a:ext cx="4343400" cy="304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200025" y="3941237"/>
            <a:ext cx="87344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Review: Mean and Variance</a:t>
            </a:r>
          </a:p>
        </p:txBody>
      </p:sp>
    </p:spTree>
    <p:extLst>
      <p:ext uri="{BB962C8B-B14F-4D97-AF65-F5344CB8AC3E}">
        <p14:creationId xmlns:p14="http://schemas.microsoft.com/office/powerpoint/2010/main" val="193505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4402" name="Rectangle 18"/>
              <p:cNvSpPr>
                <a:spLocks noChangeArrowheads="1"/>
              </p:cNvSpPr>
              <p:nvPr/>
            </p:nvSpPr>
            <p:spPr bwMode="auto">
              <a:xfrm>
                <a:off x="228600" y="620069"/>
                <a:ext cx="8686800" cy="2975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ct val="25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Recall the definition of a normal distribution (Gaussian):</a:t>
                </a: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num>
                                <m:den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6213" indent="-176213">
                  <a:spcAft>
                    <a:spcPts val="1200"/>
                  </a:spcAf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	where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 represents the mean (vector) and </a:t>
                </a:r>
                <a14:m>
                  <m:oMath xmlns:m="http://schemas.openxmlformats.org/officeDocument/2006/math">
                    <m:r>
                      <a:rPr lang="en-US" sz="1800" b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𝚺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 represents the covariance.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Note the exponent term is really a dot product or a weighted Euclidean distance. This can be computed very efficiently on modern processors.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The covariance is always  symmetric and positive semidefinite.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How does the shape vary as a function of the covariance?</a:t>
                </a:r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466725">
                  <a:spcAft>
                    <a:spcPts val="1200"/>
                  </a:spcAft>
                </a:pPr>
                <a:endParaRPr lang="en-US" sz="18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4402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20069"/>
                <a:ext cx="8686800" cy="2975531"/>
              </a:xfrm>
              <a:prstGeom prst="rect">
                <a:avLst/>
              </a:prstGeom>
              <a:blipFill>
                <a:blip r:embed="rId2"/>
                <a:stretch>
                  <a:fillRect l="-1606" t="-2119" b="-16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244475" y="1866577"/>
            <a:ext cx="8645525" cy="133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</a:pPr>
            <a:endParaRPr lang="en-US" sz="1800" b="1" dirty="0">
              <a:solidFill>
                <a:srgbClr val="000000"/>
              </a:solidFill>
              <a:sym typeface="Symbol" pitchFamily="18" charset="2"/>
            </a:endParaRPr>
          </a:p>
        </p:txBody>
      </p:sp>
      <p:pic>
        <p:nvPicPr>
          <p:cNvPr id="144405" name="Picture 2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474" y="3859760"/>
            <a:ext cx="4327525" cy="27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44475" y="57150"/>
            <a:ext cx="8670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Review: Multivariate Normal Distributions</a:t>
            </a:r>
          </a:p>
        </p:txBody>
      </p:sp>
      <p:pic>
        <p:nvPicPr>
          <p:cNvPr id="9278" name="Picture 62">
            <a:extLst>
              <a:ext uri="{FF2B5EF4-FFF2-40B4-BE49-F238E27FC236}">
                <a16:creationId xmlns:a16="http://schemas.microsoft.com/office/drawing/2014/main" id="{E20ECF76-08E9-9A4C-9DA8-DB4963DEF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6" y="3728227"/>
            <a:ext cx="4348163" cy="257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235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57359" y="3645233"/>
            <a:ext cx="2997446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701" name="Picture 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86"/>
          <a:stretch/>
        </p:blipFill>
        <p:spPr bwMode="auto">
          <a:xfrm>
            <a:off x="4658678" y="567192"/>
            <a:ext cx="4261802" cy="307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228600" y="703386"/>
            <a:ext cx="4338638" cy="589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1450" indent="-17145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The pdf of 2D random vector requires 3D to visualize (the third dimension is the value, or height, of the pdf).</a:t>
            </a:r>
          </a:p>
          <a:p>
            <a:pPr marL="171450" indent="-17145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We cannot directly visualize the pdf of a 3D random vector since this would require four dimensions. Also, it is difficult to visualize a 3D function and understand its shape.</a:t>
            </a:r>
          </a:p>
          <a:p>
            <a:pPr marL="171450" indent="-17145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A support region is the obtained from the intersection of a Gaussian distribution with a horizontal plane (the locus of points that the same probability).</a:t>
            </a:r>
          </a:p>
          <a:p>
            <a:pPr marL="171450" indent="-17145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For a horizontal plane, this generates an ellipse whose points are of equal probability density.</a:t>
            </a:r>
          </a:p>
          <a:p>
            <a:pPr marL="171450" indent="-17145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The shape of the support region is defined by the covariance matrix.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Review: Support Regions</a:t>
            </a:r>
          </a:p>
        </p:txBody>
      </p:sp>
    </p:spTree>
    <p:extLst>
      <p:ext uri="{BB962C8B-B14F-4D97-AF65-F5344CB8AC3E}">
        <p14:creationId xmlns:p14="http://schemas.microsoft.com/office/powerpoint/2010/main" val="169213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8599" y="57150"/>
            <a:ext cx="8686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Review: Identity Covariance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FBAACF0A-7BE6-FC44-A4C3-6267EA04F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123830"/>
            <a:ext cx="4334015" cy="241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5B6BD03F-EB13-5343-BC88-D80B30C4C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629" y="579516"/>
            <a:ext cx="4255833" cy="350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0E2A6045-6484-514D-B3BD-41F2FAEE77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" y="4177664"/>
                <a:ext cx="8678862" cy="2416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A Gaussian random vector with a covariance matrix that is a scaled identity matrix has equal variance in all directions:</a:t>
                </a: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𝚺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support region, shown on the right, is a circle in 2D and a sphere in 3D.</a:t>
                </a:r>
              </a:p>
            </p:txBody>
          </p:sp>
        </mc:Choice>
        <mc:Fallback xmlns=""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0E2A6045-6484-514D-B3BD-41F2FAEE7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4177664"/>
                <a:ext cx="8678862" cy="2416176"/>
              </a:xfrm>
              <a:prstGeom prst="rect">
                <a:avLst/>
              </a:prstGeom>
              <a:blipFill>
                <a:blip r:embed="rId4"/>
                <a:stretch>
                  <a:fillRect l="-1608" t="-260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78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4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300" t="55180"/>
          <a:stretch/>
        </p:blipFill>
        <p:spPr bwMode="auto">
          <a:xfrm>
            <a:off x="5195332" y="3503484"/>
            <a:ext cx="3841989" cy="303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33362" y="57150"/>
            <a:ext cx="8682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Review: Unequal Variances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604D4B12-EF4A-1C49-81B1-22A88A2F5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7896"/>
            <a:ext cx="4343400" cy="267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6FA8C16E-0DB0-8244-89BA-E5D189566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247" y="525779"/>
            <a:ext cx="3506152" cy="303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793ACF10-7F73-5645-93A0-7742445AC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" y="3564444"/>
                <a:ext cx="4881880" cy="3029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A Gaussian random vector with a covariance matrix that has unequal variances but still a diagonal matrix:</a:t>
                </a:r>
              </a:p>
              <a:p>
                <a:pPr marL="233363" algn="ctr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𝚺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    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𝚺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support region is an ellipse with a major dimension aligned in the direction of greatest variance.</a:t>
                </a:r>
              </a:p>
            </p:txBody>
          </p:sp>
        </mc:Choice>
        <mc:Fallback xmlns="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793ACF10-7F73-5645-93A0-7742445AC0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564444"/>
                <a:ext cx="4881880" cy="3029396"/>
              </a:xfrm>
              <a:prstGeom prst="rect">
                <a:avLst/>
              </a:prstGeom>
              <a:blipFill>
                <a:blip r:embed="rId5"/>
                <a:stretch>
                  <a:fillRect l="-2857" t="-208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775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-1603692" y="-2978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93725" y="1052513"/>
            <a:ext cx="8515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95" name="Text Box 8"/>
          <p:cNvSpPr txBox="1">
            <a:spLocks noChangeArrowheads="1"/>
          </p:cNvSpPr>
          <p:nvPr/>
        </p:nvSpPr>
        <p:spPr bwMode="auto">
          <a:xfrm>
            <a:off x="238125" y="651906"/>
            <a:ext cx="4333875" cy="585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Sorting Fish: </a:t>
            </a:r>
            <a:r>
              <a:rPr lang="en-US" sz="1800" b="1" dirty="0">
                <a:solidFill>
                  <a:schemeClr val="accent2"/>
                </a:solidFill>
              </a:rPr>
              <a:t>we seek to sort incoming fish according to their species using an optical sensing system (e.g., sea bass or salmon?)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Problem Analysis:</a:t>
            </a:r>
          </a:p>
          <a:p>
            <a:pPr marL="344488" lvl="1" indent="-1666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/>
              <a:t>We will set up one or more cameras, collect some sample images to use for system development.</a:t>
            </a:r>
          </a:p>
          <a:p>
            <a:pPr marL="344488" lvl="1" indent="-1666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/>
              <a:t>How much data do we need to collect to develop a high performance system?</a:t>
            </a:r>
          </a:p>
          <a:p>
            <a:pPr marL="344488" lvl="1" indent="-1666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/>
              <a:t>We decide to extract features automatically from the images.</a:t>
            </a:r>
          </a:p>
          <a:p>
            <a:pPr marL="344488" lvl="1" indent="-1666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/>
              <a:t>With a little bit of thought, we decide to consider features such as length, lightness, width, number and shape of fins, position of mouth, etc.</a:t>
            </a:r>
          </a:p>
          <a:p>
            <a:pPr marL="344488" lvl="1" indent="-1666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/>
              <a:t>But how do we decide what is the best combination of features?</a:t>
            </a:r>
          </a:p>
          <a:p>
            <a:pPr marL="176213" indent="-176213"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1800" b="1" dirty="0">
              <a:solidFill>
                <a:schemeClr val="accent2"/>
              </a:solidFill>
            </a:endParaRPr>
          </a:p>
        </p:txBody>
      </p:sp>
      <p:pic>
        <p:nvPicPr>
          <p:cNvPr id="1129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00473" y="651906"/>
            <a:ext cx="1853981" cy="277709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11272" name="Group 11"/>
          <p:cNvGrpSpPr>
            <a:grpSpLocks/>
          </p:cNvGrpSpPr>
          <p:nvPr/>
        </p:nvGrpSpPr>
        <p:grpSpPr bwMode="auto">
          <a:xfrm>
            <a:off x="5654675" y="3646090"/>
            <a:ext cx="2162175" cy="3068638"/>
            <a:chOff x="3732" y="2214"/>
            <a:chExt cx="1362" cy="1933"/>
          </a:xfrm>
          <a:solidFill>
            <a:schemeClr val="bg1"/>
          </a:solidFill>
        </p:grpSpPr>
        <p:grpSp>
          <p:nvGrpSpPr>
            <p:cNvPr id="11274" name="Group 12"/>
            <p:cNvGrpSpPr>
              <a:grpSpLocks/>
            </p:cNvGrpSpPr>
            <p:nvPr/>
          </p:nvGrpSpPr>
          <p:grpSpPr bwMode="auto">
            <a:xfrm>
              <a:off x="3732" y="3644"/>
              <a:ext cx="1362" cy="230"/>
              <a:chOff x="312" y="2365"/>
              <a:chExt cx="1362" cy="230"/>
            </a:xfrm>
            <a:grpFill/>
          </p:grpSpPr>
          <p:sp>
            <p:nvSpPr>
              <p:cNvPr id="11293" name="Rectangle 13"/>
              <p:cNvSpPr>
                <a:spLocks noChangeArrowheads="1"/>
              </p:cNvSpPr>
              <p:nvPr/>
            </p:nvSpPr>
            <p:spPr bwMode="auto">
              <a:xfrm>
                <a:off x="312" y="2365"/>
                <a:ext cx="1362" cy="230"/>
              </a:xfrm>
              <a:prstGeom prst="rect">
                <a:avLst/>
              </a:prstGeom>
              <a:grpFill/>
              <a:ln w="38100">
                <a:solidFill>
                  <a:srgbClr val="004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4" name="Text Box 14"/>
              <p:cNvSpPr txBox="1">
                <a:spLocks noChangeArrowheads="1"/>
              </p:cNvSpPr>
              <p:nvPr/>
            </p:nvSpPr>
            <p:spPr bwMode="auto">
              <a:xfrm>
                <a:off x="336" y="2394"/>
                <a:ext cx="1314" cy="1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FFFF"/>
                    </a:solidFill>
                  </a:rPr>
                  <a:t>Feature Extraction</a:t>
                </a:r>
              </a:p>
            </p:txBody>
          </p:sp>
        </p:grpSp>
        <p:grpSp>
          <p:nvGrpSpPr>
            <p:cNvPr id="11275" name="Group 15"/>
            <p:cNvGrpSpPr>
              <a:grpSpLocks/>
            </p:cNvGrpSpPr>
            <p:nvPr/>
          </p:nvGrpSpPr>
          <p:grpSpPr bwMode="auto">
            <a:xfrm>
              <a:off x="3783" y="3065"/>
              <a:ext cx="1260" cy="230"/>
              <a:chOff x="414" y="3037"/>
              <a:chExt cx="1260" cy="230"/>
            </a:xfrm>
            <a:grpFill/>
          </p:grpSpPr>
          <p:sp>
            <p:nvSpPr>
              <p:cNvPr id="11291" name="Rectangle 16"/>
              <p:cNvSpPr>
                <a:spLocks noChangeArrowheads="1"/>
              </p:cNvSpPr>
              <p:nvPr/>
            </p:nvSpPr>
            <p:spPr bwMode="auto">
              <a:xfrm>
                <a:off x="414" y="3037"/>
                <a:ext cx="1260" cy="230"/>
              </a:xfrm>
              <a:prstGeom prst="rect">
                <a:avLst/>
              </a:prstGeom>
              <a:grpFill/>
              <a:ln w="38100">
                <a:solidFill>
                  <a:srgbClr val="004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2" name="Text Box 17"/>
              <p:cNvSpPr txBox="1">
                <a:spLocks noChangeArrowheads="1"/>
              </p:cNvSpPr>
              <p:nvPr/>
            </p:nvSpPr>
            <p:spPr bwMode="auto">
              <a:xfrm>
                <a:off x="436" y="3066"/>
                <a:ext cx="1216" cy="1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 dirty="0">
                    <a:solidFill>
                      <a:srgbClr val="FFFFFF"/>
                    </a:solidFill>
                  </a:rPr>
                  <a:t>Segmentation</a:t>
                </a:r>
              </a:p>
            </p:txBody>
          </p:sp>
        </p:grpSp>
        <p:grpSp>
          <p:nvGrpSpPr>
            <p:cNvPr id="11276" name="Group 18"/>
            <p:cNvGrpSpPr>
              <a:grpSpLocks/>
            </p:cNvGrpSpPr>
            <p:nvPr/>
          </p:nvGrpSpPr>
          <p:grpSpPr bwMode="auto">
            <a:xfrm>
              <a:off x="3780" y="2486"/>
              <a:ext cx="1266" cy="230"/>
              <a:chOff x="408" y="3607"/>
              <a:chExt cx="1266" cy="230"/>
            </a:xfrm>
            <a:grpFill/>
          </p:grpSpPr>
          <p:sp>
            <p:nvSpPr>
              <p:cNvPr id="11289" name="Rectangle 19"/>
              <p:cNvSpPr>
                <a:spLocks noChangeArrowheads="1"/>
              </p:cNvSpPr>
              <p:nvPr/>
            </p:nvSpPr>
            <p:spPr bwMode="auto">
              <a:xfrm>
                <a:off x="408" y="3607"/>
                <a:ext cx="1266" cy="230"/>
              </a:xfrm>
              <a:prstGeom prst="rect">
                <a:avLst/>
              </a:prstGeom>
              <a:grpFill/>
              <a:ln w="38100">
                <a:solidFill>
                  <a:srgbClr val="004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0" name="Text Box 20"/>
              <p:cNvSpPr txBox="1">
                <a:spLocks noChangeArrowheads="1"/>
              </p:cNvSpPr>
              <p:nvPr/>
            </p:nvSpPr>
            <p:spPr bwMode="auto">
              <a:xfrm>
                <a:off x="430" y="3636"/>
                <a:ext cx="1222" cy="1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 dirty="0">
                    <a:solidFill>
                      <a:srgbClr val="FFFFFF"/>
                    </a:solidFill>
                  </a:rPr>
                  <a:t>Sensing</a:t>
                </a:r>
              </a:p>
            </p:txBody>
          </p:sp>
        </p:grpSp>
        <p:grpSp>
          <p:nvGrpSpPr>
            <p:cNvPr id="11277" name="Group 21"/>
            <p:cNvGrpSpPr>
              <a:grpSpLocks/>
            </p:cNvGrpSpPr>
            <p:nvPr/>
          </p:nvGrpSpPr>
          <p:grpSpPr bwMode="auto">
            <a:xfrm flipV="1">
              <a:off x="4335" y="2214"/>
              <a:ext cx="156" cy="195"/>
              <a:chOff x="3504" y="2043"/>
              <a:chExt cx="666" cy="879"/>
            </a:xfrm>
            <a:grpFill/>
          </p:grpSpPr>
          <p:sp>
            <p:nvSpPr>
              <p:cNvPr id="11287" name="AutoShape 22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8" name="Rectangle 23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78" name="Group 24"/>
            <p:cNvGrpSpPr>
              <a:grpSpLocks/>
            </p:cNvGrpSpPr>
            <p:nvPr/>
          </p:nvGrpSpPr>
          <p:grpSpPr bwMode="auto">
            <a:xfrm flipV="1">
              <a:off x="4335" y="2793"/>
              <a:ext cx="156" cy="195"/>
              <a:chOff x="3504" y="2043"/>
              <a:chExt cx="666" cy="879"/>
            </a:xfrm>
            <a:grpFill/>
          </p:grpSpPr>
          <p:sp>
            <p:nvSpPr>
              <p:cNvPr id="11285" name="AutoShape 25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6" name="Rectangle 26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79" name="Group 27"/>
            <p:cNvGrpSpPr>
              <a:grpSpLocks/>
            </p:cNvGrpSpPr>
            <p:nvPr/>
          </p:nvGrpSpPr>
          <p:grpSpPr bwMode="auto">
            <a:xfrm flipV="1">
              <a:off x="4335" y="3372"/>
              <a:ext cx="156" cy="195"/>
              <a:chOff x="3504" y="2043"/>
              <a:chExt cx="666" cy="879"/>
            </a:xfrm>
            <a:grpFill/>
          </p:grpSpPr>
          <p:sp>
            <p:nvSpPr>
              <p:cNvPr id="11283" name="AutoShape 28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4" name="Rectangle 29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80" name="Group 30"/>
            <p:cNvGrpSpPr>
              <a:grpSpLocks/>
            </p:cNvGrpSpPr>
            <p:nvPr/>
          </p:nvGrpSpPr>
          <p:grpSpPr bwMode="auto">
            <a:xfrm flipV="1">
              <a:off x="4335" y="3952"/>
              <a:ext cx="156" cy="195"/>
              <a:chOff x="3504" y="2043"/>
              <a:chExt cx="666" cy="879"/>
            </a:xfrm>
            <a:grpFill/>
          </p:grpSpPr>
          <p:sp>
            <p:nvSpPr>
              <p:cNvPr id="11281" name="AutoShape 31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Rectangle 32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273" name="Text Box 33"/>
          <p:cNvSpPr txBox="1">
            <a:spLocks noChangeArrowheads="1"/>
          </p:cNvSpPr>
          <p:nvPr/>
        </p:nvSpPr>
        <p:spPr bwMode="auto">
          <a:xfrm>
            <a:off x="238126" y="3814762"/>
            <a:ext cx="4343400" cy="191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en-US"/>
            </a:defPPr>
            <a:lvl1pPr marL="176213" indent="-176213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b="1">
                <a:solidFill>
                  <a:schemeClr val="accent1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b="1" dirty="0"/>
          </a:p>
        </p:txBody>
      </p:sp>
      <p:sp>
        <p:nvSpPr>
          <p:cNvPr id="11271" name="Text Box 34"/>
          <p:cNvSpPr txBox="1">
            <a:spLocks noChangeArrowheads="1"/>
          </p:cNvSpPr>
          <p:nvPr/>
        </p:nvSpPr>
        <p:spPr bwMode="auto">
          <a:xfrm>
            <a:off x="228600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Image Processing Example: Sorting Fish</a:t>
            </a:r>
          </a:p>
        </p:txBody>
      </p:sp>
    </p:spTree>
    <p:extLst>
      <p:ext uri="{BB962C8B-B14F-4D97-AF65-F5344CB8AC3E}">
        <p14:creationId xmlns:p14="http://schemas.microsoft.com/office/powerpoint/2010/main" val="50593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172" t="54743"/>
          <a:stretch/>
        </p:blipFill>
        <p:spPr bwMode="auto">
          <a:xfrm>
            <a:off x="5262880" y="3429001"/>
            <a:ext cx="3765863" cy="299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52412" y="57150"/>
            <a:ext cx="8662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Review: Nonzero Off-Diagonal Elements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2408A11D-16BD-9449-942E-1CC9FD60E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0244"/>
            <a:ext cx="4119880" cy="24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0486BEE6-6BE5-C042-8971-F9C0E6D98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344" y="493395"/>
            <a:ext cx="3449782" cy="303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8E97C913-8429-2041-8BC9-BEC4A724D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" y="3564444"/>
                <a:ext cx="4881880" cy="3029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A Gaussian random vector with a covariance matrix that has non-zero off-diagonal elements:</a:t>
                </a:r>
              </a:p>
              <a:p>
                <a:pPr marL="233363" algn="ctr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𝚺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    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𝚺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support region is an ellipse rotated at a 45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angle with respect to the original coordinate axes.</a:t>
                </a:r>
              </a:p>
            </p:txBody>
          </p:sp>
        </mc:Choice>
        <mc:Fallback xmlns="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8E97C913-8429-2041-8BC9-BEC4A724DF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564444"/>
                <a:ext cx="4881880" cy="3029396"/>
              </a:xfrm>
              <a:prstGeom prst="rect">
                <a:avLst/>
              </a:prstGeom>
              <a:blipFill>
                <a:blip r:embed="rId5"/>
                <a:stretch>
                  <a:fillRect l="-2857" t="-2083" r="-207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20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682" t="54369" b="3621"/>
          <a:stretch/>
        </p:blipFill>
        <p:spPr bwMode="auto">
          <a:xfrm>
            <a:off x="5075471" y="3474718"/>
            <a:ext cx="3964935" cy="294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8599" y="57150"/>
            <a:ext cx="8686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Review: Unconstrained or “Full” Covariance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7995BB2E-CE2C-2D4F-967A-FD716D513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614680"/>
            <a:ext cx="4323261" cy="257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D42F6599-0E24-E14C-8F09-DA7D7C0D5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26" y="485647"/>
            <a:ext cx="3600474" cy="309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66F5D624-5FFE-544C-A759-6D02BD2DAB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" y="3564444"/>
                <a:ext cx="4597400" cy="3029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A Gaussian random vector with a covariance matrix that has a fully-populated covariance matrix:</a:t>
                </a:r>
              </a:p>
              <a:p>
                <a:pPr marL="233363" algn="ctr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𝚺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    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𝚺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support region is an ellipse. The angle of rotation and the relationship between the major and minor axis can be predicted analytically.</a:t>
                </a:r>
              </a:p>
            </p:txBody>
          </p:sp>
        </mc:Choice>
        <mc:Fallback xmlns="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66F5D624-5FFE-544C-A759-6D02BD2DAB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564444"/>
                <a:ext cx="4597400" cy="3029396"/>
              </a:xfrm>
              <a:prstGeom prst="rect">
                <a:avLst/>
              </a:prstGeom>
              <a:blipFill>
                <a:blip r:embed="rId5"/>
                <a:stretch>
                  <a:fillRect l="-3030" t="-208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93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733155"/>
            <a:ext cx="8686799" cy="541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228601" y="6092023"/>
            <a:ext cx="8686799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indent="-176213" algn="ctr">
              <a:spcBef>
                <a:spcPts val="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Conclusion: Length is a poor discriminator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228600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Length As A Discriminator of the Species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7400" y="577572"/>
            <a:ext cx="7584440" cy="450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36220" y="5079666"/>
            <a:ext cx="86868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Lightness is a better feature than length because it reduces the misclassification error.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Can we combine features in such a way that we improve performance?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(Hint: correlation)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Add Another Feature: Lightness</a:t>
            </a:r>
          </a:p>
        </p:txBody>
      </p:sp>
    </p:spTree>
    <p:extLst>
      <p:ext uri="{BB962C8B-B14F-4D97-AF65-F5344CB8AC3E}">
        <p14:creationId xmlns:p14="http://schemas.microsoft.com/office/powerpoint/2010/main" val="30698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6" b="8136"/>
          <a:stretch/>
        </p:blipFill>
        <p:spPr bwMode="auto">
          <a:xfrm>
            <a:off x="566738" y="2165350"/>
            <a:ext cx="80010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38126" y="584200"/>
            <a:ext cx="8686799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Treat features as a N-</a:t>
            </a:r>
            <a:r>
              <a:rPr lang="en-US" sz="1800" b="1" dirty="0" err="1">
                <a:solidFill>
                  <a:schemeClr val="bg1"/>
                </a:solidFill>
              </a:rPr>
              <a:t>tuple</a:t>
            </a:r>
            <a:r>
              <a:rPr lang="en-US" sz="1800" b="1" dirty="0">
                <a:solidFill>
                  <a:schemeClr val="bg1"/>
                </a:solidFill>
              </a:rPr>
              <a:t> (two-dimensional vector)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Create a scatter plot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Draw a line (regression) separating the two classes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28600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Feature Combination: Width And Lightness</a:t>
            </a:r>
          </a:p>
        </p:txBody>
      </p:sp>
    </p:spTree>
    <p:extLst>
      <p:ext uri="{BB962C8B-B14F-4D97-AF65-F5344CB8AC3E}">
        <p14:creationId xmlns:p14="http://schemas.microsoft.com/office/powerpoint/2010/main" val="264778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048" y="1098888"/>
            <a:ext cx="7813992" cy="4657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242888" y="631825"/>
            <a:ext cx="867067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Can we do better than a linear classifier?</a:t>
            </a: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259017" y="5948363"/>
            <a:ext cx="86563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What is wrong with this decision surface? (Hint: generalization)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228600" y="57150"/>
            <a:ext cx="86706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Decision Theory</a:t>
            </a:r>
          </a:p>
        </p:txBody>
      </p:sp>
    </p:spTree>
    <p:extLst>
      <p:ext uri="{BB962C8B-B14F-4D97-AF65-F5344CB8AC3E}">
        <p14:creationId xmlns:p14="http://schemas.microsoft.com/office/powerpoint/2010/main" val="402124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228600" y="631825"/>
            <a:ext cx="8686799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Why might a smoother decision surface be a better choice?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(Hint: Occam’s Razor). 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228601" y="5196523"/>
            <a:ext cx="8686799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course investigates how to find such “optimal” decision surfaces.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We provide system designers with the tools to make intelligent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trade-offs between accuracy, cost, false alarms, etc.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228601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Generalization and Risk Revisited</a:t>
            </a:r>
          </a:p>
        </p:txBody>
      </p:sp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C8A78B7E-7E0A-DA4C-89E9-3C53902DC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225" y="1386443"/>
            <a:ext cx="6051550" cy="373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2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1113942" y="958645"/>
            <a:ext cx="28091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Degrees of difficulty:</a:t>
            </a:r>
          </a:p>
        </p:txBody>
      </p:sp>
      <p:pic>
        <p:nvPicPr>
          <p:cNvPr id="17416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441449"/>
            <a:ext cx="198049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5" y="3822700"/>
            <a:ext cx="199813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4084" y="1456198"/>
            <a:ext cx="199971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329" y="3837448"/>
            <a:ext cx="19826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1" descr="overlap_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8763" y="1912574"/>
            <a:ext cx="3543300" cy="34194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5199572" y="945835"/>
            <a:ext cx="3814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Real data is often much harder:</a:t>
            </a:r>
          </a:p>
        </p:txBody>
      </p:sp>
      <p:sp>
        <p:nvSpPr>
          <p:cNvPr id="17412" name="Text Box 13"/>
          <p:cNvSpPr txBox="1">
            <a:spLocks noChangeArrowheads="1"/>
          </p:cNvSpPr>
          <p:nvPr/>
        </p:nvSpPr>
        <p:spPr bwMode="auto">
          <a:xfrm>
            <a:off x="228600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Feature Correlation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 rot="5400000">
            <a:off x="1834425" y="3693740"/>
            <a:ext cx="5943600" cy="45719"/>
          </a:xfrm>
          <a:prstGeom prst="rect">
            <a:avLst/>
          </a:prstGeom>
          <a:gradFill flip="none" rotWithShape="0">
            <a:gsLst>
              <a:gs pos="0">
                <a:srgbClr val="892034"/>
              </a:gs>
              <a:gs pos="100000">
                <a:srgbClr val="95CAFF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28600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Bayesian Formulations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59434" y="1340366"/>
            <a:ext cx="8025130" cy="910710"/>
            <a:chOff x="234950" y="830580"/>
            <a:chExt cx="8025130" cy="910710"/>
          </a:xfrm>
        </p:grpSpPr>
        <p:grpSp>
          <p:nvGrpSpPr>
            <p:cNvPr id="44" name="Group 43"/>
            <p:cNvGrpSpPr/>
            <p:nvPr/>
          </p:nvGrpSpPr>
          <p:grpSpPr>
            <a:xfrm>
              <a:off x="234950" y="830580"/>
              <a:ext cx="1869122" cy="553700"/>
              <a:chOff x="234950" y="822960"/>
              <a:chExt cx="1869122" cy="5537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86752" y="82296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71512" y="85344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3"/>
                    </a:solidFill>
                  </a:rPr>
                  <a:t>Message</a:t>
                </a:r>
                <a:br>
                  <a:rPr lang="en-US" sz="1400" b="1" dirty="0">
                    <a:solidFill>
                      <a:schemeClr val="accent3"/>
                    </a:solidFill>
                  </a:rPr>
                </a:br>
                <a:r>
                  <a:rPr lang="en-US" sz="1400" b="1" dirty="0">
                    <a:solidFill>
                      <a:schemeClr val="accent3"/>
                    </a:solidFill>
                  </a:rPr>
                  <a:t>Source</a:t>
                </a: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>
                <a:off x="234950" y="109728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2123758" y="830580"/>
              <a:ext cx="1869122" cy="553700"/>
              <a:chOff x="2580958" y="792480"/>
              <a:chExt cx="1869122" cy="5537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3032760" y="79248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002280" y="82296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3"/>
                    </a:solidFill>
                  </a:rPr>
                  <a:t>Linguistic</a:t>
                </a:r>
                <a:br>
                  <a:rPr lang="en-US" sz="1400" b="1" dirty="0">
                    <a:solidFill>
                      <a:schemeClr val="accent3"/>
                    </a:solidFill>
                  </a:rPr>
                </a:br>
                <a:r>
                  <a:rPr lang="en-US" sz="1400" b="1" dirty="0">
                    <a:solidFill>
                      <a:schemeClr val="accent3"/>
                    </a:solidFill>
                  </a:rPr>
                  <a:t>Channel</a:t>
                </a: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>
                <a:off x="2580958" y="109728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4013518" y="830580"/>
              <a:ext cx="1884362" cy="553700"/>
              <a:chOff x="4729798" y="777240"/>
              <a:chExt cx="1884362" cy="5537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196840" y="77724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166360" y="80772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3"/>
                    </a:solidFill>
                  </a:rPr>
                  <a:t>Articulatory</a:t>
                </a:r>
                <a:br>
                  <a:rPr lang="en-US" sz="1400" b="1" dirty="0">
                    <a:solidFill>
                      <a:schemeClr val="accent3"/>
                    </a:solidFill>
                  </a:rPr>
                </a:br>
                <a:r>
                  <a:rPr lang="en-US" sz="1400" b="1" dirty="0">
                    <a:solidFill>
                      <a:schemeClr val="accent3"/>
                    </a:solidFill>
                  </a:rPr>
                  <a:t>Channel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>
                <a:off x="4729798" y="106680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5903278" y="830580"/>
              <a:ext cx="2356802" cy="553700"/>
              <a:chOff x="6695758" y="883920"/>
              <a:chExt cx="2356802" cy="5537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147560" y="88392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117080" y="91440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3"/>
                    </a:solidFill>
                  </a:rPr>
                  <a:t>Acoustic</a:t>
                </a:r>
                <a:br>
                  <a:rPr lang="en-US" sz="1400" b="1" dirty="0">
                    <a:solidFill>
                      <a:schemeClr val="accent3"/>
                    </a:solidFill>
                  </a:rPr>
                </a:br>
                <a:r>
                  <a:rPr lang="en-US" sz="1400" b="1" dirty="0">
                    <a:solidFill>
                      <a:schemeClr val="accent3"/>
                    </a:solidFill>
                  </a:rPr>
                  <a:t>Channel</a:t>
                </a: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>
                <a:off x="6695758" y="118872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8595360" y="117348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701040" y="1417320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Message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606040" y="1433513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Words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511040" y="1433513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Phones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385560" y="1433513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Features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5">
                <a:extLst>
                  <a:ext uri="{FF2B5EF4-FFF2-40B4-BE49-F238E27FC236}">
                    <a16:creationId xmlns:a16="http://schemas.microsoft.com/office/drawing/2014/main" id="{65338D75-605E-A543-9BAA-D641924DD9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" y="631825"/>
                <a:ext cx="8686799" cy="6766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9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classic formulation of the speech recognition problem as a noisy communication channel: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Bayesian formulation for speech recognition: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</m:d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</m:d>
                      </m:num>
                      <m:den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1800" dirty="0"/>
                  <a:t> 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Objective: minimize the word error rate by maximizing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Approach: maximize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(we call this training)</a:t>
                </a:r>
              </a:p>
              <a:p>
                <a:pPr marL="350838" lvl="1" indent="-18256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  <a:tabLst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acoustic model (hidden Markov models, Gaussian mixtures, etc.</a:t>
                </a:r>
              </a:p>
              <a:p>
                <a:pPr marL="350838" lvl="1" indent="-18256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  <a:tabLst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language model (finite state machines, N-grams)</a:t>
                </a:r>
              </a:p>
              <a:p>
                <a:pPr marL="350838" lvl="1" indent="-18256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  <a:tabLst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acoustics (ignored during maximization)</a:t>
                </a:r>
              </a:p>
              <a:p>
                <a:pPr marL="176213" lvl="1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tabLst>
                    <a:tab pos="13716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Rule allows us to convert the problem of estimating an unknown posterior probability to a process in which we can postulate a model, collect data under controlled conditions, and estimate the parameters of the model.</a:t>
                </a:r>
              </a:p>
              <a:p>
                <a:pPr marL="176213" lvl="1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tabLst>
                    <a:tab pos="13716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Deep learning, which we will study later, has simplified this using what is referred to as an end-to-end model.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endParaRPr lang="en-US" sz="1800" dirty="0"/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endParaRPr lang="en-US" sz="1800" b="1" spc="100" dirty="0">
                  <a:solidFill>
                    <a:schemeClr val="bg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 Box 5">
                <a:extLst>
                  <a:ext uri="{FF2B5EF4-FFF2-40B4-BE49-F238E27FC236}">
                    <a16:creationId xmlns:a16="http://schemas.microsoft.com/office/drawing/2014/main" id="{65338D75-605E-A543-9BAA-D641924DD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1825"/>
                <a:ext cx="8686799" cy="6766852"/>
              </a:xfrm>
              <a:prstGeom prst="rect">
                <a:avLst/>
              </a:prstGeom>
              <a:blipFill>
                <a:blip r:embed="rId2"/>
                <a:stretch>
                  <a:fillRect l="-1608" t="-9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8139</TotalTime>
  <Words>1495</Words>
  <Application>Microsoft Macintosh PowerPoint</Application>
  <PresentationFormat>Letter Paper (8.5x11 in)</PresentationFormat>
  <Paragraphs>139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 Unicode MS</vt:lpstr>
      <vt:lpstr>Arial</vt:lpstr>
      <vt:lpstr>Cambria Math</vt:lpstr>
      <vt:lpstr>Times New Roman</vt:lpstr>
      <vt:lpstr>Wingdings</vt:lpstr>
      <vt:lpstr>lecture_title</vt:lpstr>
      <vt:lpstr>isip_default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406</cp:revision>
  <dcterms:created xsi:type="dcterms:W3CDTF">2002-09-12T17:13:32Z</dcterms:created>
  <dcterms:modified xsi:type="dcterms:W3CDTF">2021-02-10T05:27:38Z</dcterms:modified>
</cp:coreProperties>
</file>