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677" r:id="rId3"/>
    <p:sldMasterId id="2147483683" r:id="rId4"/>
    <p:sldMasterId id="2147483687" r:id="rId5"/>
    <p:sldMasterId id="2147483690" r:id="rId6"/>
  </p:sldMasterIdLst>
  <p:notesMasterIdLst>
    <p:notesMasterId r:id="rId35"/>
  </p:notesMasterIdLst>
  <p:sldIdLst>
    <p:sldId id="303" r:id="rId7"/>
    <p:sldId id="267" r:id="rId8"/>
    <p:sldId id="380" r:id="rId9"/>
    <p:sldId id="373" r:id="rId10"/>
    <p:sldId id="374" r:id="rId11"/>
    <p:sldId id="375" r:id="rId12"/>
    <p:sldId id="376" r:id="rId13"/>
    <p:sldId id="346" r:id="rId14"/>
    <p:sldId id="360" r:id="rId15"/>
    <p:sldId id="377" r:id="rId16"/>
    <p:sldId id="372" r:id="rId17"/>
    <p:sldId id="378" r:id="rId18"/>
    <p:sldId id="319" r:id="rId19"/>
    <p:sldId id="359" r:id="rId20"/>
    <p:sldId id="337" r:id="rId21"/>
    <p:sldId id="381" r:id="rId22"/>
    <p:sldId id="382" r:id="rId23"/>
    <p:sldId id="383" r:id="rId24"/>
    <p:sldId id="384" r:id="rId25"/>
    <p:sldId id="304" r:id="rId26"/>
    <p:sldId id="389" r:id="rId27"/>
    <p:sldId id="292" r:id="rId28"/>
    <p:sldId id="385" r:id="rId29"/>
    <p:sldId id="386" r:id="rId30"/>
    <p:sldId id="387" r:id="rId31"/>
    <p:sldId id="388" r:id="rId32"/>
    <p:sldId id="390" r:id="rId33"/>
    <p:sldId id="29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6" autoAdjust="0"/>
    <p:restoredTop sz="92109" autoAdjust="0"/>
  </p:normalViewPr>
  <p:slideViewPr>
    <p:cSldViewPr snapToGrid="0">
      <p:cViewPr varScale="1">
        <p:scale>
          <a:sx n="113" d="100"/>
          <a:sy n="113" d="100"/>
        </p:scale>
        <p:origin x="2264" y="176"/>
      </p:cViewPr>
      <p:guideLst>
        <p:guide pos="2880"/>
        <p:guide orient="horz" pos="216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GIF"/><Relationship Id="rId1" Type="http://schemas.openxmlformats.org/officeDocument/2006/relationships/image" Target="../media/image19.GIF"/><Relationship Id="rId4" Type="http://schemas.openxmlformats.org/officeDocument/2006/relationships/image" Target="../media/image21.GIF"/></Relationships>
</file>

<file path=ppt/diagrams/_rels/drawing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GIF"/><Relationship Id="rId1" Type="http://schemas.openxmlformats.org/officeDocument/2006/relationships/image" Target="../media/image19.GIF"/><Relationship Id="rId4" Type="http://schemas.openxmlformats.org/officeDocument/2006/relationships/image" Target="../media/image21.GIF"/></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8F18E9-12A7-49DB-B94D-9335B78AE7EB}" type="doc">
      <dgm:prSet loTypeId="urn:microsoft.com/office/officeart/2005/8/layout/hProcess10" loCatId="process" qsTypeId="urn:microsoft.com/office/officeart/2005/8/quickstyle/simple1" qsCatId="simple" csTypeId="urn:microsoft.com/office/officeart/2005/8/colors/accent2_2" csCatId="accent2" phldr="1"/>
      <dgm:spPr/>
      <dgm:t>
        <a:bodyPr/>
        <a:lstStyle/>
        <a:p>
          <a:endParaRPr lang="en-US"/>
        </a:p>
      </dgm:t>
    </dgm:pt>
    <dgm:pt modelId="{C2B71E97-37D2-4744-8658-313AD4A19545}">
      <dgm:prSet phldrT="[Text]"/>
      <dgm:spPr/>
      <dgm:t>
        <a:bodyPr/>
        <a:lstStyle/>
        <a:p>
          <a:pPr algn="ctr"/>
          <a:r>
            <a:rPr lang="en-US" dirty="0"/>
            <a:t>Patient Preparation</a:t>
          </a:r>
        </a:p>
      </dgm:t>
    </dgm:pt>
    <dgm:pt modelId="{9791DE47-A6CE-4C01-A2B7-4EB107CFADB9}" type="parTrans" cxnId="{19F5E6D0-A62F-4FE9-A91C-1D7C5AFA526B}">
      <dgm:prSet/>
      <dgm:spPr/>
      <dgm:t>
        <a:bodyPr/>
        <a:lstStyle/>
        <a:p>
          <a:endParaRPr lang="en-US"/>
        </a:p>
      </dgm:t>
    </dgm:pt>
    <dgm:pt modelId="{4D210F42-8226-437F-A83E-4322D2925424}" type="sibTrans" cxnId="{19F5E6D0-A62F-4FE9-A91C-1D7C5AFA526B}">
      <dgm:prSet/>
      <dgm:spPr/>
      <dgm:t>
        <a:bodyPr/>
        <a:lstStyle/>
        <a:p>
          <a:endParaRPr lang="en-US"/>
        </a:p>
      </dgm:t>
    </dgm:pt>
    <dgm:pt modelId="{E99C8E3E-6F09-4400-A227-075D5670D304}">
      <dgm:prSet phldrT="[Text]"/>
      <dgm:spPr/>
      <dgm:t>
        <a:bodyPr/>
        <a:lstStyle/>
        <a:p>
          <a:pPr algn="ctr"/>
          <a:r>
            <a:rPr lang="en-US" dirty="0"/>
            <a:t>EEG Recording</a:t>
          </a:r>
        </a:p>
      </dgm:t>
    </dgm:pt>
    <dgm:pt modelId="{FA24B3B7-124F-4030-8FEE-867AB92B107C}" type="parTrans" cxnId="{27A22AEC-9DDC-409D-B29E-BCB99E4EA446}">
      <dgm:prSet/>
      <dgm:spPr/>
      <dgm:t>
        <a:bodyPr/>
        <a:lstStyle/>
        <a:p>
          <a:endParaRPr lang="en-US"/>
        </a:p>
      </dgm:t>
    </dgm:pt>
    <dgm:pt modelId="{098529FA-B134-4A67-B066-21402FB3507D}" type="sibTrans" cxnId="{27A22AEC-9DDC-409D-B29E-BCB99E4EA446}">
      <dgm:prSet/>
      <dgm:spPr/>
      <dgm:t>
        <a:bodyPr/>
        <a:lstStyle/>
        <a:p>
          <a:endParaRPr lang="en-US"/>
        </a:p>
      </dgm:t>
    </dgm:pt>
    <dgm:pt modelId="{A5821725-2CC1-47A0-A75B-1260FC02D9CC}">
      <dgm:prSet phldrT="[Text]"/>
      <dgm:spPr/>
      <dgm:t>
        <a:bodyPr/>
        <a:lstStyle/>
        <a:p>
          <a:pPr algn="l"/>
          <a:r>
            <a:rPr lang="en-US" dirty="0"/>
            <a:t>EEG ranging from 22 minutes to several days is recorded</a:t>
          </a:r>
        </a:p>
      </dgm:t>
    </dgm:pt>
    <dgm:pt modelId="{649DAD2D-9A5F-4F67-8A2D-E9C0884C37E6}" type="parTrans" cxnId="{50B8E9CC-9222-4017-AEC1-1C937DD34CAD}">
      <dgm:prSet/>
      <dgm:spPr/>
      <dgm:t>
        <a:bodyPr/>
        <a:lstStyle/>
        <a:p>
          <a:endParaRPr lang="en-US"/>
        </a:p>
      </dgm:t>
    </dgm:pt>
    <dgm:pt modelId="{376F541F-3717-4D5D-9EB9-55714AF2FF92}" type="sibTrans" cxnId="{50B8E9CC-9222-4017-AEC1-1C937DD34CAD}">
      <dgm:prSet/>
      <dgm:spPr/>
      <dgm:t>
        <a:bodyPr/>
        <a:lstStyle/>
        <a:p>
          <a:endParaRPr lang="en-US"/>
        </a:p>
      </dgm:t>
    </dgm:pt>
    <dgm:pt modelId="{CFD3AA75-8D31-43CD-A2DE-E8FE35B6B67E}">
      <dgm:prSet phldrT="[Text]"/>
      <dgm:spPr/>
      <dgm:t>
        <a:bodyPr/>
        <a:lstStyle/>
        <a:p>
          <a:pPr algn="ctr"/>
          <a:r>
            <a:rPr lang="en-US" dirty="0"/>
            <a:t>EEG is Interpreted</a:t>
          </a:r>
        </a:p>
      </dgm:t>
    </dgm:pt>
    <dgm:pt modelId="{F3357A22-2BB3-4B7C-872D-7F5F2D90063D}" type="parTrans" cxnId="{15E538BC-2D59-47EA-AD70-3D1862B54E7C}">
      <dgm:prSet/>
      <dgm:spPr/>
      <dgm:t>
        <a:bodyPr/>
        <a:lstStyle/>
        <a:p>
          <a:endParaRPr lang="en-US"/>
        </a:p>
      </dgm:t>
    </dgm:pt>
    <dgm:pt modelId="{AA7C345A-F9B8-47DE-9B05-35989F41A912}" type="sibTrans" cxnId="{15E538BC-2D59-47EA-AD70-3D1862B54E7C}">
      <dgm:prSet/>
      <dgm:spPr/>
      <dgm:t>
        <a:bodyPr/>
        <a:lstStyle/>
        <a:p>
          <a:endParaRPr lang="en-US"/>
        </a:p>
      </dgm:t>
    </dgm:pt>
    <dgm:pt modelId="{F12845C6-08C3-4538-A31F-30D655081E04}">
      <dgm:prSet phldrT="[Text]"/>
      <dgm:spPr/>
      <dgm:t>
        <a:bodyPr/>
        <a:lstStyle/>
        <a:p>
          <a:pPr algn="l"/>
          <a:r>
            <a:rPr lang="en-US" dirty="0"/>
            <a:t>Certified physicians </a:t>
          </a:r>
          <a:r>
            <a:rPr lang="en-US"/>
            <a:t>interpret EEG</a:t>
          </a:r>
          <a:endParaRPr lang="en-US" dirty="0"/>
        </a:p>
      </dgm:t>
    </dgm:pt>
    <dgm:pt modelId="{3DFE81E5-1638-4538-86E6-16706E6626A8}" type="parTrans" cxnId="{5FEEA4B9-C366-49CF-9C51-CFDCDD21A58D}">
      <dgm:prSet/>
      <dgm:spPr/>
      <dgm:t>
        <a:bodyPr/>
        <a:lstStyle/>
        <a:p>
          <a:endParaRPr lang="en-US"/>
        </a:p>
      </dgm:t>
    </dgm:pt>
    <dgm:pt modelId="{0048AD78-1D5B-4E86-B9FA-1B2BFCF1819A}" type="sibTrans" cxnId="{5FEEA4B9-C366-49CF-9C51-CFDCDD21A58D}">
      <dgm:prSet/>
      <dgm:spPr/>
      <dgm:t>
        <a:bodyPr/>
        <a:lstStyle/>
        <a:p>
          <a:endParaRPr lang="en-US"/>
        </a:p>
      </dgm:t>
    </dgm:pt>
    <dgm:pt modelId="{1728F28F-7EAB-4DF9-A729-2ECC9F3A314C}">
      <dgm:prSet phldrT="[Text]"/>
      <dgm:spPr/>
      <dgm:t>
        <a:bodyPr/>
        <a:lstStyle/>
        <a:p>
          <a:pPr algn="l"/>
          <a:r>
            <a:rPr lang="en-US" dirty="0"/>
            <a:t>Patients are prepared for the test</a:t>
          </a:r>
        </a:p>
      </dgm:t>
    </dgm:pt>
    <dgm:pt modelId="{F5FB0604-010E-4D1B-8920-1A74F4E3822C}" type="sibTrans" cxnId="{FAAB01CB-6AD0-4CD5-99E6-6CA72DF782ED}">
      <dgm:prSet/>
      <dgm:spPr/>
      <dgm:t>
        <a:bodyPr/>
        <a:lstStyle/>
        <a:p>
          <a:endParaRPr lang="en-US"/>
        </a:p>
      </dgm:t>
    </dgm:pt>
    <dgm:pt modelId="{03B0069D-CB6E-411B-85FA-C05E396CE1B1}" type="parTrans" cxnId="{FAAB01CB-6AD0-4CD5-99E6-6CA72DF782ED}">
      <dgm:prSet/>
      <dgm:spPr/>
      <dgm:t>
        <a:bodyPr/>
        <a:lstStyle/>
        <a:p>
          <a:endParaRPr lang="en-US"/>
        </a:p>
      </dgm:t>
    </dgm:pt>
    <dgm:pt modelId="{9D9CC952-9DBF-4A93-8830-3E7F7510C898}">
      <dgm:prSet phldrT="[Text]"/>
      <dgm:spPr/>
      <dgm:t>
        <a:bodyPr/>
        <a:lstStyle/>
        <a:p>
          <a:pPr algn="l"/>
          <a:r>
            <a:rPr lang="en-US" dirty="0"/>
            <a:t>EEG Report is Produced</a:t>
          </a:r>
        </a:p>
      </dgm:t>
    </dgm:pt>
    <dgm:pt modelId="{6FB9ADB1-F404-4C45-8751-15BD0D7D3F95}" type="sibTrans" cxnId="{57CEA96A-E2C8-40E4-A377-BFE9D3877F0D}">
      <dgm:prSet/>
      <dgm:spPr/>
      <dgm:t>
        <a:bodyPr/>
        <a:lstStyle/>
        <a:p>
          <a:endParaRPr lang="en-US"/>
        </a:p>
      </dgm:t>
    </dgm:pt>
    <dgm:pt modelId="{AA80116E-41EF-499E-834B-11CD3514320C}" type="parTrans" cxnId="{57CEA96A-E2C8-40E4-A377-BFE9D3877F0D}">
      <dgm:prSet/>
      <dgm:spPr/>
      <dgm:t>
        <a:bodyPr/>
        <a:lstStyle/>
        <a:p>
          <a:endParaRPr lang="en-US"/>
        </a:p>
      </dgm:t>
    </dgm:pt>
    <dgm:pt modelId="{04F5F27C-9B87-4789-BE55-BB16F886B4F3}">
      <dgm:prSet/>
      <dgm:spPr/>
      <dgm:t>
        <a:bodyPr/>
        <a:lstStyle/>
        <a:p>
          <a:r>
            <a:rPr lang="en-US" dirty="0"/>
            <a:t>Report of findings (e.g. abnormality) is prepared</a:t>
          </a:r>
        </a:p>
      </dgm:t>
    </dgm:pt>
    <dgm:pt modelId="{D8B434B7-FD5D-408F-929E-BD8861DA88CA}" type="parTrans" cxnId="{B290F09B-8C2A-44FB-B1B2-0EDEA5FF57F6}">
      <dgm:prSet/>
      <dgm:spPr/>
      <dgm:t>
        <a:bodyPr/>
        <a:lstStyle/>
        <a:p>
          <a:endParaRPr lang="en-US"/>
        </a:p>
      </dgm:t>
    </dgm:pt>
    <dgm:pt modelId="{AB0C04A0-0FC4-4E90-891F-5686CBECC2B7}" type="sibTrans" cxnId="{B290F09B-8C2A-44FB-B1B2-0EDEA5FF57F6}">
      <dgm:prSet/>
      <dgm:spPr/>
      <dgm:t>
        <a:bodyPr/>
        <a:lstStyle/>
        <a:p>
          <a:endParaRPr lang="en-US"/>
        </a:p>
      </dgm:t>
    </dgm:pt>
    <dgm:pt modelId="{542922DF-7A88-4B47-90CC-877A175B660F}" type="pres">
      <dgm:prSet presAssocID="{D88F18E9-12A7-49DB-B94D-9335B78AE7EB}" presName="Name0" presStyleCnt="0">
        <dgm:presLayoutVars>
          <dgm:dir/>
          <dgm:resizeHandles val="exact"/>
        </dgm:presLayoutVars>
      </dgm:prSet>
      <dgm:spPr/>
    </dgm:pt>
    <dgm:pt modelId="{B9EEAA7E-5F6A-43B2-BDB3-0BA0BE4F2EB0}" type="pres">
      <dgm:prSet presAssocID="{C2B71E97-37D2-4744-8658-313AD4A19545}" presName="composite" presStyleCnt="0"/>
      <dgm:spPr/>
    </dgm:pt>
    <dgm:pt modelId="{483EDAAC-BB4E-4B1C-8A57-B59ECED3B366}" type="pres">
      <dgm:prSet presAssocID="{C2B71E97-37D2-4744-8658-313AD4A19545}" presName="imagSh" presStyleLbl="bgImgPlace1" presStyleIdx="0" presStyleCnt="4" custLinFactNeighborX="-212" custLinFactNeighborY="-14006"/>
      <dgm:spPr>
        <a:blipFill>
          <a:blip xmlns:r="http://schemas.openxmlformats.org/officeDocument/2006/relationships" r:embed="rId1">
            <a:extLst>
              <a:ext uri="{28A0092B-C50C-407E-A947-70E740481C1C}">
                <a14:useLocalDpi xmlns:a14="http://schemas.microsoft.com/office/drawing/2010/main"/>
              </a:ext>
            </a:extLst>
          </a:blip>
          <a:srcRect/>
          <a:stretch>
            <a:fillRect t="-4000" b="-4000"/>
          </a:stretch>
        </a:blipFill>
      </dgm:spPr>
    </dgm:pt>
    <dgm:pt modelId="{B8710508-9CF5-48AF-B026-F06337A6BADE}" type="pres">
      <dgm:prSet presAssocID="{C2B71E97-37D2-4744-8658-313AD4A19545}" presName="txNode" presStyleLbl="node1" presStyleIdx="0" presStyleCnt="4" custLinFactNeighborX="13850" custLinFactNeighborY="14006">
        <dgm:presLayoutVars>
          <dgm:bulletEnabled val="1"/>
        </dgm:presLayoutVars>
      </dgm:prSet>
      <dgm:spPr/>
    </dgm:pt>
    <dgm:pt modelId="{47DF2819-1438-493F-BF93-BB3E79636FBC}" type="pres">
      <dgm:prSet presAssocID="{4D210F42-8226-437F-A83E-4322D2925424}" presName="sibTrans" presStyleLbl="sibTrans2D1" presStyleIdx="0" presStyleCnt="3" custAng="21316112"/>
      <dgm:spPr/>
    </dgm:pt>
    <dgm:pt modelId="{A069A01A-1081-4408-ACDC-AE056548C0F0}" type="pres">
      <dgm:prSet presAssocID="{4D210F42-8226-437F-A83E-4322D2925424}" presName="connTx" presStyleLbl="sibTrans2D1" presStyleIdx="0" presStyleCnt="3"/>
      <dgm:spPr/>
    </dgm:pt>
    <dgm:pt modelId="{9ACF5033-E902-47A7-B998-6655ECF62728}" type="pres">
      <dgm:prSet presAssocID="{E99C8E3E-6F09-4400-A227-075D5670D304}" presName="composite" presStyleCnt="0"/>
      <dgm:spPr/>
    </dgm:pt>
    <dgm:pt modelId="{5BC93E37-738B-4058-90A9-1FC272FAFFF9}" type="pres">
      <dgm:prSet presAssocID="{E99C8E3E-6F09-4400-A227-075D5670D304}" presName="imagSh" presStyleLbl="bgImgPlace1" presStyleIdx="1" presStyleCnt="4" custLinFactNeighborX="-1787" custLinFactNeighborY="-3128"/>
      <dgm:spPr>
        <a:blipFill>
          <a:blip xmlns:r="http://schemas.openxmlformats.org/officeDocument/2006/relationships" r:embed="rId2" cstate="print">
            <a:extLst>
              <a:ext uri="{28A0092B-C50C-407E-A947-70E740481C1C}">
                <a14:useLocalDpi xmlns:a14="http://schemas.microsoft.com/office/drawing/2010/main"/>
              </a:ext>
            </a:extLst>
          </a:blip>
          <a:srcRect/>
          <a:stretch>
            <a:fillRect l="-8000" r="-8000"/>
          </a:stretch>
        </a:blipFill>
      </dgm:spPr>
    </dgm:pt>
    <dgm:pt modelId="{AD42660B-3BEF-4823-B1C0-F5C8C8EA9F36}" type="pres">
      <dgm:prSet presAssocID="{E99C8E3E-6F09-4400-A227-075D5670D304}" presName="txNode" presStyleLbl="node1" presStyleIdx="1" presStyleCnt="4" custLinFactNeighborX="6255" custLinFactNeighborY="14005">
        <dgm:presLayoutVars>
          <dgm:bulletEnabled val="1"/>
        </dgm:presLayoutVars>
      </dgm:prSet>
      <dgm:spPr/>
    </dgm:pt>
    <dgm:pt modelId="{F9DABFCB-1797-4E87-A33C-34341DF42195}" type="pres">
      <dgm:prSet presAssocID="{098529FA-B134-4A67-B066-21402FB3507D}" presName="sibTrans" presStyleLbl="sibTrans2D1" presStyleIdx="1" presStyleCnt="3"/>
      <dgm:spPr/>
    </dgm:pt>
    <dgm:pt modelId="{D0593AC3-E0B4-4BA3-80DE-1C77B1A66911}" type="pres">
      <dgm:prSet presAssocID="{098529FA-B134-4A67-B066-21402FB3507D}" presName="connTx" presStyleLbl="sibTrans2D1" presStyleIdx="1" presStyleCnt="3"/>
      <dgm:spPr/>
    </dgm:pt>
    <dgm:pt modelId="{3DC3E9A6-96B8-42CB-8981-72DCAC00D01A}" type="pres">
      <dgm:prSet presAssocID="{CFD3AA75-8D31-43CD-A2DE-E8FE35B6B67E}" presName="composite" presStyleCnt="0"/>
      <dgm:spPr/>
    </dgm:pt>
    <dgm:pt modelId="{BC903708-AABC-4DC6-947F-C2371A7E4C51}" type="pres">
      <dgm:prSet presAssocID="{CFD3AA75-8D31-43CD-A2DE-E8FE35B6B67E}" presName="imagSh"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a:ext>
            </a:extLst>
          </a:blip>
          <a:srcRect/>
          <a:stretch>
            <a:fillRect l="-58000" r="-58000"/>
          </a:stretch>
        </a:blipFill>
      </dgm:spPr>
    </dgm:pt>
    <dgm:pt modelId="{3A099894-CD74-4923-8F89-6C421BAF6383}" type="pres">
      <dgm:prSet presAssocID="{CFD3AA75-8D31-43CD-A2DE-E8FE35B6B67E}" presName="txNode" presStyleLbl="node1" presStyleIdx="2" presStyleCnt="4" custLinFactNeighborX="212" custLinFactNeighborY="14006">
        <dgm:presLayoutVars>
          <dgm:bulletEnabled val="1"/>
        </dgm:presLayoutVars>
      </dgm:prSet>
      <dgm:spPr/>
    </dgm:pt>
    <dgm:pt modelId="{CE923F3E-D388-48F7-BFE2-407E21D2EFD4}" type="pres">
      <dgm:prSet presAssocID="{AA7C345A-F9B8-47DE-9B05-35989F41A912}" presName="sibTrans" presStyleLbl="sibTrans2D1" presStyleIdx="2" presStyleCnt="3"/>
      <dgm:spPr/>
    </dgm:pt>
    <dgm:pt modelId="{647EBDD2-2B74-485A-81FC-C3FAC6FE7D06}" type="pres">
      <dgm:prSet presAssocID="{AA7C345A-F9B8-47DE-9B05-35989F41A912}" presName="connTx" presStyleLbl="sibTrans2D1" presStyleIdx="2" presStyleCnt="3"/>
      <dgm:spPr/>
    </dgm:pt>
    <dgm:pt modelId="{0492ED03-91B6-405D-ADCC-2D86531F933B}" type="pres">
      <dgm:prSet presAssocID="{9D9CC952-9DBF-4A93-8830-3E7F7510C898}" presName="composite" presStyleCnt="0"/>
      <dgm:spPr/>
    </dgm:pt>
    <dgm:pt modelId="{6BA9C065-B80B-404D-B2A6-FE1C662900EF}" type="pres">
      <dgm:prSet presAssocID="{9D9CC952-9DBF-4A93-8830-3E7F7510C898}" presName="imagSh" presStyleLbl="bgImgPlace1" presStyleIdx="3" presStyleCnt="4"/>
      <dgm:spPr>
        <a:blipFill>
          <a:blip xmlns:r="http://schemas.openxmlformats.org/officeDocument/2006/relationships" r:embed="rId4" cstate="print">
            <a:extLst>
              <a:ext uri="{28A0092B-C50C-407E-A947-70E740481C1C}">
                <a14:useLocalDpi xmlns:a14="http://schemas.microsoft.com/office/drawing/2010/main"/>
              </a:ext>
            </a:extLst>
          </a:blip>
          <a:srcRect/>
          <a:stretch>
            <a:fillRect t="-7000" b="-7000"/>
          </a:stretch>
        </a:blipFill>
      </dgm:spPr>
    </dgm:pt>
    <dgm:pt modelId="{2037CACE-6A3F-4E7C-B4A9-C6571B767702}" type="pres">
      <dgm:prSet presAssocID="{9D9CC952-9DBF-4A93-8830-3E7F7510C898}" presName="txNode" presStyleLbl="node1" presStyleIdx="3" presStyleCnt="4" custLinFactNeighborX="77" custLinFactNeighborY="11831">
        <dgm:presLayoutVars>
          <dgm:bulletEnabled val="1"/>
        </dgm:presLayoutVars>
      </dgm:prSet>
      <dgm:spPr/>
    </dgm:pt>
  </dgm:ptLst>
  <dgm:cxnLst>
    <dgm:cxn modelId="{AEBEE721-BDA8-2141-BD38-A06911F92B4B}" type="presOf" srcId="{4D210F42-8226-437F-A83E-4322D2925424}" destId="{A069A01A-1081-4408-ACDC-AE056548C0F0}" srcOrd="1" destOrd="0" presId="urn:microsoft.com/office/officeart/2005/8/layout/hProcess10"/>
    <dgm:cxn modelId="{40B4D335-B3E3-A748-A971-CF12BB8E7353}" type="presOf" srcId="{D88F18E9-12A7-49DB-B94D-9335B78AE7EB}" destId="{542922DF-7A88-4B47-90CC-877A175B660F}" srcOrd="0" destOrd="0" presId="urn:microsoft.com/office/officeart/2005/8/layout/hProcess10"/>
    <dgm:cxn modelId="{966ED74F-C3DC-2C45-B781-A8CD302545D8}" type="presOf" srcId="{04F5F27C-9B87-4789-BE55-BB16F886B4F3}" destId="{2037CACE-6A3F-4E7C-B4A9-C6571B767702}" srcOrd="0" destOrd="1" presId="urn:microsoft.com/office/officeart/2005/8/layout/hProcess10"/>
    <dgm:cxn modelId="{57CEA96A-E2C8-40E4-A377-BFE9D3877F0D}" srcId="{D88F18E9-12A7-49DB-B94D-9335B78AE7EB}" destId="{9D9CC952-9DBF-4A93-8830-3E7F7510C898}" srcOrd="3" destOrd="0" parTransId="{AA80116E-41EF-499E-834B-11CD3514320C}" sibTransId="{6FB9ADB1-F404-4C45-8751-15BD0D7D3F95}"/>
    <dgm:cxn modelId="{CC55926C-7E75-A549-8DCF-3865521F2784}" type="presOf" srcId="{A5821725-2CC1-47A0-A75B-1260FC02D9CC}" destId="{AD42660B-3BEF-4823-B1C0-F5C8C8EA9F36}" srcOrd="0" destOrd="1" presId="urn:microsoft.com/office/officeart/2005/8/layout/hProcess10"/>
    <dgm:cxn modelId="{197F0F76-4FFB-874C-AE7E-B2ACDB293F2F}" type="presOf" srcId="{1728F28F-7EAB-4DF9-A729-2ECC9F3A314C}" destId="{B8710508-9CF5-48AF-B026-F06337A6BADE}" srcOrd="0" destOrd="1" presId="urn:microsoft.com/office/officeart/2005/8/layout/hProcess10"/>
    <dgm:cxn modelId="{402C998B-30D1-CF46-86A5-A0F6F9776B1E}" type="presOf" srcId="{CFD3AA75-8D31-43CD-A2DE-E8FE35B6B67E}" destId="{3A099894-CD74-4923-8F89-6C421BAF6383}" srcOrd="0" destOrd="0" presId="urn:microsoft.com/office/officeart/2005/8/layout/hProcess10"/>
    <dgm:cxn modelId="{FECCC68B-D07D-3E46-BC57-05E532F86FE3}" type="presOf" srcId="{098529FA-B134-4A67-B066-21402FB3507D}" destId="{F9DABFCB-1797-4E87-A33C-34341DF42195}" srcOrd="0" destOrd="0" presId="urn:microsoft.com/office/officeart/2005/8/layout/hProcess10"/>
    <dgm:cxn modelId="{B290F09B-8C2A-44FB-B1B2-0EDEA5FF57F6}" srcId="{9D9CC952-9DBF-4A93-8830-3E7F7510C898}" destId="{04F5F27C-9B87-4789-BE55-BB16F886B4F3}" srcOrd="0" destOrd="0" parTransId="{D8B434B7-FD5D-408F-929E-BD8861DA88CA}" sibTransId="{AB0C04A0-0FC4-4E90-891F-5686CBECC2B7}"/>
    <dgm:cxn modelId="{EC3961A6-26C3-5F43-A29B-232D629B3A59}" type="presOf" srcId="{AA7C345A-F9B8-47DE-9B05-35989F41A912}" destId="{CE923F3E-D388-48F7-BFE2-407E21D2EFD4}" srcOrd="0" destOrd="0" presId="urn:microsoft.com/office/officeart/2005/8/layout/hProcess10"/>
    <dgm:cxn modelId="{B211BBAE-30B7-A54D-81C6-0D0CABBAAF1D}" type="presOf" srcId="{9D9CC952-9DBF-4A93-8830-3E7F7510C898}" destId="{2037CACE-6A3F-4E7C-B4A9-C6571B767702}" srcOrd="0" destOrd="0" presId="urn:microsoft.com/office/officeart/2005/8/layout/hProcess10"/>
    <dgm:cxn modelId="{707D9BB0-D893-D746-9158-8AB4DF753510}" type="presOf" srcId="{098529FA-B134-4A67-B066-21402FB3507D}" destId="{D0593AC3-E0B4-4BA3-80DE-1C77B1A66911}" srcOrd="1" destOrd="0" presId="urn:microsoft.com/office/officeart/2005/8/layout/hProcess10"/>
    <dgm:cxn modelId="{5FEEA4B9-C366-49CF-9C51-CFDCDD21A58D}" srcId="{CFD3AA75-8D31-43CD-A2DE-E8FE35B6B67E}" destId="{F12845C6-08C3-4538-A31F-30D655081E04}" srcOrd="0" destOrd="0" parTransId="{3DFE81E5-1638-4538-86E6-16706E6626A8}" sibTransId="{0048AD78-1D5B-4E86-B9FA-1B2BFCF1819A}"/>
    <dgm:cxn modelId="{15E538BC-2D59-47EA-AD70-3D1862B54E7C}" srcId="{D88F18E9-12A7-49DB-B94D-9335B78AE7EB}" destId="{CFD3AA75-8D31-43CD-A2DE-E8FE35B6B67E}" srcOrd="2" destOrd="0" parTransId="{F3357A22-2BB3-4B7C-872D-7F5F2D90063D}" sibTransId="{AA7C345A-F9B8-47DE-9B05-35989F41A912}"/>
    <dgm:cxn modelId="{FAAB01CB-6AD0-4CD5-99E6-6CA72DF782ED}" srcId="{C2B71E97-37D2-4744-8658-313AD4A19545}" destId="{1728F28F-7EAB-4DF9-A729-2ECC9F3A314C}" srcOrd="0" destOrd="0" parTransId="{03B0069D-CB6E-411B-85FA-C05E396CE1B1}" sibTransId="{F5FB0604-010E-4D1B-8920-1A74F4E3822C}"/>
    <dgm:cxn modelId="{50B8E9CC-9222-4017-AEC1-1C937DD34CAD}" srcId="{E99C8E3E-6F09-4400-A227-075D5670D304}" destId="{A5821725-2CC1-47A0-A75B-1260FC02D9CC}" srcOrd="0" destOrd="0" parTransId="{649DAD2D-9A5F-4F67-8A2D-E9C0884C37E6}" sibTransId="{376F541F-3717-4D5D-9EB9-55714AF2FF92}"/>
    <dgm:cxn modelId="{19F5E6D0-A62F-4FE9-A91C-1D7C5AFA526B}" srcId="{D88F18E9-12A7-49DB-B94D-9335B78AE7EB}" destId="{C2B71E97-37D2-4744-8658-313AD4A19545}" srcOrd="0" destOrd="0" parTransId="{9791DE47-A6CE-4C01-A2B7-4EB107CFADB9}" sibTransId="{4D210F42-8226-437F-A83E-4322D2925424}"/>
    <dgm:cxn modelId="{041889D4-4B46-6F44-A1AD-82383D125EAF}" type="presOf" srcId="{C2B71E97-37D2-4744-8658-313AD4A19545}" destId="{B8710508-9CF5-48AF-B026-F06337A6BADE}" srcOrd="0" destOrd="0" presId="urn:microsoft.com/office/officeart/2005/8/layout/hProcess10"/>
    <dgm:cxn modelId="{7706B4E0-33AB-5348-80AE-00216F383244}" type="presOf" srcId="{F12845C6-08C3-4538-A31F-30D655081E04}" destId="{3A099894-CD74-4923-8F89-6C421BAF6383}" srcOrd="0" destOrd="1" presId="urn:microsoft.com/office/officeart/2005/8/layout/hProcess10"/>
    <dgm:cxn modelId="{318039E3-D4A5-D248-AD8E-DE0D052BA1F3}" type="presOf" srcId="{AA7C345A-F9B8-47DE-9B05-35989F41A912}" destId="{647EBDD2-2B74-485A-81FC-C3FAC6FE7D06}" srcOrd="1" destOrd="0" presId="urn:microsoft.com/office/officeart/2005/8/layout/hProcess10"/>
    <dgm:cxn modelId="{F46ADCEA-4660-A544-B318-41A68924D18A}" type="presOf" srcId="{4D210F42-8226-437F-A83E-4322D2925424}" destId="{47DF2819-1438-493F-BF93-BB3E79636FBC}" srcOrd="0" destOrd="0" presId="urn:microsoft.com/office/officeart/2005/8/layout/hProcess10"/>
    <dgm:cxn modelId="{27A22AEC-9DDC-409D-B29E-BCB99E4EA446}" srcId="{D88F18E9-12A7-49DB-B94D-9335B78AE7EB}" destId="{E99C8E3E-6F09-4400-A227-075D5670D304}" srcOrd="1" destOrd="0" parTransId="{FA24B3B7-124F-4030-8FEE-867AB92B107C}" sibTransId="{098529FA-B134-4A67-B066-21402FB3507D}"/>
    <dgm:cxn modelId="{FDC7DCF1-5EA2-044A-B732-F7DE350A426A}" type="presOf" srcId="{E99C8E3E-6F09-4400-A227-075D5670D304}" destId="{AD42660B-3BEF-4823-B1C0-F5C8C8EA9F36}" srcOrd="0" destOrd="0" presId="urn:microsoft.com/office/officeart/2005/8/layout/hProcess10"/>
    <dgm:cxn modelId="{730BD8EB-B91F-9147-A59D-BC0BCAC6DA57}" type="presParOf" srcId="{542922DF-7A88-4B47-90CC-877A175B660F}" destId="{B9EEAA7E-5F6A-43B2-BDB3-0BA0BE4F2EB0}" srcOrd="0" destOrd="0" presId="urn:microsoft.com/office/officeart/2005/8/layout/hProcess10"/>
    <dgm:cxn modelId="{BD28F24B-0B1B-034B-BF0C-90351EE0A8D5}" type="presParOf" srcId="{B9EEAA7E-5F6A-43B2-BDB3-0BA0BE4F2EB0}" destId="{483EDAAC-BB4E-4B1C-8A57-B59ECED3B366}" srcOrd="0" destOrd="0" presId="urn:microsoft.com/office/officeart/2005/8/layout/hProcess10"/>
    <dgm:cxn modelId="{989A3376-85EC-1B49-9022-8C3E4CACBE31}" type="presParOf" srcId="{B9EEAA7E-5F6A-43B2-BDB3-0BA0BE4F2EB0}" destId="{B8710508-9CF5-48AF-B026-F06337A6BADE}" srcOrd="1" destOrd="0" presId="urn:microsoft.com/office/officeart/2005/8/layout/hProcess10"/>
    <dgm:cxn modelId="{B8A20CC9-EAB8-8840-A3F5-FF411FC76F3A}" type="presParOf" srcId="{542922DF-7A88-4B47-90CC-877A175B660F}" destId="{47DF2819-1438-493F-BF93-BB3E79636FBC}" srcOrd="1" destOrd="0" presId="urn:microsoft.com/office/officeart/2005/8/layout/hProcess10"/>
    <dgm:cxn modelId="{E0B31BED-29DD-FC49-8CD6-09CADBC14367}" type="presParOf" srcId="{47DF2819-1438-493F-BF93-BB3E79636FBC}" destId="{A069A01A-1081-4408-ACDC-AE056548C0F0}" srcOrd="0" destOrd="0" presId="urn:microsoft.com/office/officeart/2005/8/layout/hProcess10"/>
    <dgm:cxn modelId="{02E04425-059F-DB41-A168-9396C34330A8}" type="presParOf" srcId="{542922DF-7A88-4B47-90CC-877A175B660F}" destId="{9ACF5033-E902-47A7-B998-6655ECF62728}" srcOrd="2" destOrd="0" presId="urn:microsoft.com/office/officeart/2005/8/layout/hProcess10"/>
    <dgm:cxn modelId="{4D6B8801-3FF6-D34A-ADF0-6F3118463D22}" type="presParOf" srcId="{9ACF5033-E902-47A7-B998-6655ECF62728}" destId="{5BC93E37-738B-4058-90A9-1FC272FAFFF9}" srcOrd="0" destOrd="0" presId="urn:microsoft.com/office/officeart/2005/8/layout/hProcess10"/>
    <dgm:cxn modelId="{CCFF3FBA-C68F-784E-99D9-FBF0CBE106AA}" type="presParOf" srcId="{9ACF5033-E902-47A7-B998-6655ECF62728}" destId="{AD42660B-3BEF-4823-B1C0-F5C8C8EA9F36}" srcOrd="1" destOrd="0" presId="urn:microsoft.com/office/officeart/2005/8/layout/hProcess10"/>
    <dgm:cxn modelId="{7AAA465F-C3D6-9641-AEA0-03D01B99D3DF}" type="presParOf" srcId="{542922DF-7A88-4B47-90CC-877A175B660F}" destId="{F9DABFCB-1797-4E87-A33C-34341DF42195}" srcOrd="3" destOrd="0" presId="urn:microsoft.com/office/officeart/2005/8/layout/hProcess10"/>
    <dgm:cxn modelId="{EFC6FC02-D53C-C04C-8585-D0CD6F76B837}" type="presParOf" srcId="{F9DABFCB-1797-4E87-A33C-34341DF42195}" destId="{D0593AC3-E0B4-4BA3-80DE-1C77B1A66911}" srcOrd="0" destOrd="0" presId="urn:microsoft.com/office/officeart/2005/8/layout/hProcess10"/>
    <dgm:cxn modelId="{A1F8B3C9-B048-1E4F-B804-59476AD8A7B8}" type="presParOf" srcId="{542922DF-7A88-4B47-90CC-877A175B660F}" destId="{3DC3E9A6-96B8-42CB-8981-72DCAC00D01A}" srcOrd="4" destOrd="0" presId="urn:microsoft.com/office/officeart/2005/8/layout/hProcess10"/>
    <dgm:cxn modelId="{602499FD-4444-7141-A23B-49202B8B2DE2}" type="presParOf" srcId="{3DC3E9A6-96B8-42CB-8981-72DCAC00D01A}" destId="{BC903708-AABC-4DC6-947F-C2371A7E4C51}" srcOrd="0" destOrd="0" presId="urn:microsoft.com/office/officeart/2005/8/layout/hProcess10"/>
    <dgm:cxn modelId="{93D34E68-9064-574C-B1B8-119DF9D1A872}" type="presParOf" srcId="{3DC3E9A6-96B8-42CB-8981-72DCAC00D01A}" destId="{3A099894-CD74-4923-8F89-6C421BAF6383}" srcOrd="1" destOrd="0" presId="urn:microsoft.com/office/officeart/2005/8/layout/hProcess10"/>
    <dgm:cxn modelId="{CEF18F6F-B86F-8147-BFFF-8770C3C16B6F}" type="presParOf" srcId="{542922DF-7A88-4B47-90CC-877A175B660F}" destId="{CE923F3E-D388-48F7-BFE2-407E21D2EFD4}" srcOrd="5" destOrd="0" presId="urn:microsoft.com/office/officeart/2005/8/layout/hProcess10"/>
    <dgm:cxn modelId="{DE0A6943-2C2B-2C44-A140-23DE9E9F89DE}" type="presParOf" srcId="{CE923F3E-D388-48F7-BFE2-407E21D2EFD4}" destId="{647EBDD2-2B74-485A-81FC-C3FAC6FE7D06}" srcOrd="0" destOrd="0" presId="urn:microsoft.com/office/officeart/2005/8/layout/hProcess10"/>
    <dgm:cxn modelId="{827944CF-7643-E74F-9725-E60A6F33C8FD}" type="presParOf" srcId="{542922DF-7A88-4B47-90CC-877A175B660F}" destId="{0492ED03-91B6-405D-ADCC-2D86531F933B}" srcOrd="6" destOrd="0" presId="urn:microsoft.com/office/officeart/2005/8/layout/hProcess10"/>
    <dgm:cxn modelId="{169E814D-9321-9D48-9B31-0F742B162E9E}" type="presParOf" srcId="{0492ED03-91B6-405D-ADCC-2D86531F933B}" destId="{6BA9C065-B80B-404D-B2A6-FE1C662900EF}" srcOrd="0" destOrd="0" presId="urn:microsoft.com/office/officeart/2005/8/layout/hProcess10"/>
    <dgm:cxn modelId="{49C6AF48-424B-FF43-BC7D-61928B4E67D9}" type="presParOf" srcId="{0492ED03-91B6-405D-ADCC-2D86531F933B}" destId="{2037CACE-6A3F-4E7C-B4A9-C6571B767702}"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EDAAC-BB4E-4B1C-8A57-B59ECED3B366}">
      <dsp:nvSpPr>
        <dsp:cNvPr id="0" name=""/>
        <dsp:cNvSpPr/>
      </dsp:nvSpPr>
      <dsp:spPr>
        <a:xfrm>
          <a:off x="0" y="563962"/>
          <a:ext cx="1501117" cy="15011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10508-9CF5-48AF-B026-F06337A6BADE}">
      <dsp:nvSpPr>
        <dsp:cNvPr id="0" name=""/>
        <dsp:cNvSpPr/>
      </dsp:nvSpPr>
      <dsp:spPr>
        <a:xfrm>
          <a:off x="453425" y="188512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Patient Preparation</a:t>
          </a:r>
        </a:p>
        <a:p>
          <a:pPr marL="114300" lvl="1" indent="-114300" algn="l" defTabSz="533400">
            <a:lnSpc>
              <a:spcPct val="90000"/>
            </a:lnSpc>
            <a:spcBef>
              <a:spcPct val="0"/>
            </a:spcBef>
            <a:spcAft>
              <a:spcPct val="15000"/>
            </a:spcAft>
            <a:buChar char="•"/>
          </a:pPr>
          <a:r>
            <a:rPr lang="en-US" sz="1200" kern="1200" dirty="0"/>
            <a:t>Patients are prepared for the test</a:t>
          </a:r>
        </a:p>
      </dsp:txBody>
      <dsp:txXfrm>
        <a:off x="497391" y="1929092"/>
        <a:ext cx="1413185" cy="1413185"/>
      </dsp:txXfrm>
    </dsp:sp>
    <dsp:sp modelId="{47DF2819-1438-493F-BF93-BB3E79636FBC}">
      <dsp:nvSpPr>
        <dsp:cNvPr id="0" name=""/>
        <dsp:cNvSpPr/>
      </dsp:nvSpPr>
      <dsp:spPr>
        <a:xfrm rot="21559603">
          <a:off x="1780928" y="1217237"/>
          <a:ext cx="280867"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780931" y="1289871"/>
        <a:ext cx="196607" cy="216419"/>
      </dsp:txXfrm>
    </dsp:sp>
    <dsp:sp modelId="{5BC93E37-738B-4058-90A9-1FC272FAFFF9}">
      <dsp:nvSpPr>
        <dsp:cNvPr id="0" name=""/>
        <dsp:cNvSpPr/>
      </dsp:nvSpPr>
      <dsp:spPr>
        <a:xfrm>
          <a:off x="2301583" y="727253"/>
          <a:ext cx="1501117" cy="150111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42660B-3BEF-4823-B1C0-F5C8C8EA9F36}">
      <dsp:nvSpPr>
        <dsp:cNvPr id="0" name=""/>
        <dsp:cNvSpPr/>
      </dsp:nvSpPr>
      <dsp:spPr>
        <a:xfrm>
          <a:off x="2666671" y="1885111"/>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EEG Recording</a:t>
          </a:r>
        </a:p>
        <a:p>
          <a:pPr marL="114300" lvl="1" indent="-114300" algn="l" defTabSz="533400">
            <a:lnSpc>
              <a:spcPct val="90000"/>
            </a:lnSpc>
            <a:spcBef>
              <a:spcPct val="0"/>
            </a:spcBef>
            <a:spcAft>
              <a:spcPct val="15000"/>
            </a:spcAft>
            <a:buChar char="•"/>
          </a:pPr>
          <a:r>
            <a:rPr lang="en-US" sz="1200" kern="1200" dirty="0"/>
            <a:t>EEG ranging from 22 minutes to several days is recorded</a:t>
          </a:r>
        </a:p>
      </dsp:txBody>
      <dsp:txXfrm>
        <a:off x="2710637" y="1929077"/>
        <a:ext cx="1413185" cy="1413185"/>
      </dsp:txXfrm>
    </dsp:sp>
    <dsp:sp modelId="{F9DABFCB-1797-4E87-A33C-34341DF42195}">
      <dsp:nvSpPr>
        <dsp:cNvPr id="0" name=""/>
        <dsp:cNvSpPr/>
      </dsp:nvSpPr>
      <dsp:spPr>
        <a:xfrm rot="68561">
          <a:off x="4101208" y="1321366"/>
          <a:ext cx="298596"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101217" y="1392612"/>
        <a:ext cx="209017" cy="216419"/>
      </dsp:txXfrm>
    </dsp:sp>
    <dsp:sp modelId="{BC903708-AABC-4DC6-947F-C2371A7E4C51}">
      <dsp:nvSpPr>
        <dsp:cNvPr id="0" name=""/>
        <dsp:cNvSpPr/>
      </dsp:nvSpPr>
      <dsp:spPr>
        <a:xfrm>
          <a:off x="4655664" y="774208"/>
          <a:ext cx="1501117" cy="150111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l="-58000" r="-5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99894-CD74-4923-8F89-6C421BAF6383}">
      <dsp:nvSpPr>
        <dsp:cNvPr id="0" name=""/>
        <dsp:cNvSpPr/>
      </dsp:nvSpPr>
      <dsp:spPr>
        <a:xfrm>
          <a:off x="4903215" y="188512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EEG is Interpreted</a:t>
          </a:r>
        </a:p>
        <a:p>
          <a:pPr marL="114300" lvl="1" indent="-114300" algn="l" defTabSz="533400">
            <a:lnSpc>
              <a:spcPct val="90000"/>
            </a:lnSpc>
            <a:spcBef>
              <a:spcPct val="0"/>
            </a:spcBef>
            <a:spcAft>
              <a:spcPct val="15000"/>
            </a:spcAft>
            <a:buChar char="•"/>
          </a:pPr>
          <a:r>
            <a:rPr lang="en-US" sz="1200" kern="1200" dirty="0"/>
            <a:t>Certified physicians </a:t>
          </a:r>
          <a:r>
            <a:rPr lang="en-US" sz="1200" kern="1200"/>
            <a:t>interpret EEG</a:t>
          </a:r>
          <a:endParaRPr lang="en-US" sz="1200" kern="1200" dirty="0"/>
        </a:p>
      </dsp:txBody>
      <dsp:txXfrm>
        <a:off x="4947181" y="1929092"/>
        <a:ext cx="1413185" cy="1413185"/>
      </dsp:txXfrm>
    </dsp:sp>
    <dsp:sp modelId="{CE923F3E-D388-48F7-BFE2-407E21D2EFD4}">
      <dsp:nvSpPr>
        <dsp:cNvPr id="0" name=""/>
        <dsp:cNvSpPr/>
      </dsp:nvSpPr>
      <dsp:spPr>
        <a:xfrm>
          <a:off x="6445930" y="1344418"/>
          <a:ext cx="289148"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445930" y="1416557"/>
        <a:ext cx="202404" cy="216419"/>
      </dsp:txXfrm>
    </dsp:sp>
    <dsp:sp modelId="{6BA9C065-B80B-404D-B2A6-FE1C662900EF}">
      <dsp:nvSpPr>
        <dsp:cNvPr id="0" name=""/>
        <dsp:cNvSpPr/>
      </dsp:nvSpPr>
      <dsp:spPr>
        <a:xfrm>
          <a:off x="6982920" y="774208"/>
          <a:ext cx="1501117" cy="1501117"/>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37CACE-6A3F-4E7C-B4A9-C6571B767702}">
      <dsp:nvSpPr>
        <dsp:cNvPr id="0" name=""/>
        <dsp:cNvSpPr/>
      </dsp:nvSpPr>
      <dsp:spPr>
        <a:xfrm>
          <a:off x="7228441" y="185247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EEG Report is Produced</a:t>
          </a:r>
        </a:p>
        <a:p>
          <a:pPr marL="114300" lvl="1" indent="-114300" algn="l" defTabSz="533400">
            <a:lnSpc>
              <a:spcPct val="90000"/>
            </a:lnSpc>
            <a:spcBef>
              <a:spcPct val="0"/>
            </a:spcBef>
            <a:spcAft>
              <a:spcPct val="15000"/>
            </a:spcAft>
            <a:buChar char="•"/>
          </a:pPr>
          <a:r>
            <a:rPr lang="en-US" sz="1200" kern="1200" dirty="0"/>
            <a:t>Report of findings (e.g. abnormality) is prepared</a:t>
          </a:r>
        </a:p>
      </dsp:txBody>
      <dsp:txXfrm>
        <a:off x="7272407" y="1896442"/>
        <a:ext cx="1413185" cy="141318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4/24/20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1</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439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B6984-104E-F74E-AFCE-72849C323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1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802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78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80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142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43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20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14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164591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AC36DC0-CB90-4730-A688-285CC47A5567}" type="slidenum">
              <a:rPr kumimoji="0" lang="en-US" sz="1000" b="1" i="0" u="none" strike="noStrike" kern="1200" cap="none" spc="0" normalizeH="0" baseline="0" noProof="0" smtClean="0">
                <a:ln>
                  <a:noFill/>
                </a:ln>
                <a:solidFill>
                  <a:prstClr val="black"/>
                </a:solidFill>
                <a:effectLst/>
                <a:uLnTx/>
                <a:uFillTx/>
                <a:latin typeface="Arial"/>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black"/>
              </a:solidFill>
              <a:effectLst/>
              <a:uLnTx/>
              <a:uFillTx/>
              <a:latin typeface="Arial"/>
              <a:ea typeface="+mn-ea"/>
              <a:cs typeface="Aria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487411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25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71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147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CAC36DC0-CB90-4730-A688-285CC47A5567}" type="slidenum">
              <a:rPr lang="en-US" smtClean="0"/>
              <a:t>‹#›</a:t>
            </a:fld>
            <a:endParaRPr lang="en-US"/>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4006202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2213682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0B538D-9F28-454B-A741-5EDD6E284E52}"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3519745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89574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J. Picone et al.: Enabling Deep Learning</a:t>
            </a:r>
            <a:r>
              <a:rPr lang="en-US" sz="1000" b="1" dirty="0">
                <a:solidFill>
                  <a:srgbClr val="1F497D">
                    <a:lumMod val="50000"/>
                  </a:srgbClr>
                </a:solidFill>
                <a:latin typeface="Calibri"/>
              </a:rPr>
              <a:t>	November 16, 2018</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4"/>
          <a:stretch>
            <a:fillRect/>
          </a:stretch>
        </p:blipFill>
        <p:spPr>
          <a:xfrm>
            <a:off x="39093" y="6594644"/>
            <a:ext cx="320040" cy="220717"/>
          </a:xfrm>
          <a:prstGeom prst="rect">
            <a:avLst/>
          </a:prstGeom>
        </p:spPr>
      </p:pic>
    </p:spTree>
    <p:extLst>
      <p:ext uri="{BB962C8B-B14F-4D97-AF65-F5344CB8AC3E}">
        <p14:creationId xmlns:p14="http://schemas.microsoft.com/office/powerpoint/2010/main" val="1568282208"/>
      </p:ext>
    </p:extLst>
  </p:cSld>
  <p:clrMap bg1="lt1" tx1="dk1" bg2="lt2" tx2="dk2" accent1="accent1" accent2="accent2" accent3="accent3" accent4="accent4" accent5="accent5" accent6="accent6" hlink="hlink" folHlink="folHlink"/>
  <p:sldLayoutIdLst>
    <p:sldLayoutId id="2147483674" r:id="rId1"/>
    <p:sldLayoutId id="2147483695" r:id="rId2"/>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140984"/>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2348112674"/>
      </p:ext>
    </p:extLst>
  </p:cSld>
  <p:clrMap bg1="lt1" tx1="dk1" bg2="lt2" tx2="dk2" accent1="accent1" accent2="accent2" accent3="accent3" accent4="accent4" accent5="accent5" accent6="accent6" hlink="hlink" folHlink="folHlink"/>
  <p:sldLayoutIdLst>
    <p:sldLayoutId id="214748368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99712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V. Shah: Optimizing Channel Selection for Seizure Detection</a:t>
            </a:r>
            <a:r>
              <a:rPr lang="en-US" sz="1000" b="1" dirty="0">
                <a:solidFill>
                  <a:srgbClr val="1F497D">
                    <a:lumMod val="50000"/>
                  </a:srgbClr>
                </a:solidFill>
                <a:latin typeface="Calibri"/>
              </a:rPr>
              <a:t>	December 2, 2017</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6"/>
          <a:stretch>
            <a:fillRect/>
          </a:stretch>
        </p:blipFill>
        <p:spPr>
          <a:xfrm>
            <a:off x="39093" y="6594644"/>
            <a:ext cx="320040" cy="220717"/>
          </a:xfrm>
          <a:prstGeom prst="rect">
            <a:avLst/>
          </a:prstGeom>
        </p:spPr>
      </p:pic>
    </p:spTree>
    <p:extLst>
      <p:ext uri="{BB962C8B-B14F-4D97-AF65-F5344CB8AC3E}">
        <p14:creationId xmlns:p14="http://schemas.microsoft.com/office/powerpoint/2010/main" val="268599125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1" y="2660962"/>
            <a:ext cx="6442364" cy="1384995"/>
          </a:xfrm>
          <a:prstGeom prst="rect">
            <a:avLst/>
          </a:prstGeom>
          <a:noFill/>
        </p:spPr>
        <p:txBody>
          <a:bodyPr wrap="square" rtlCol="0">
            <a:spAutoFit/>
          </a:bodyPr>
          <a:lstStyle/>
          <a:p>
            <a:pPr algn="r"/>
            <a:r>
              <a:rPr lang="en-US" sz="2800" b="1" dirty="0">
                <a:latin typeface="Arial"/>
                <a:cs typeface="Arial"/>
              </a:rPr>
              <a:t>Enabling</a:t>
            </a:r>
            <a:br>
              <a:rPr lang="en-US" sz="2800" b="1" dirty="0">
                <a:latin typeface="Arial"/>
                <a:cs typeface="Arial"/>
              </a:rPr>
            </a:br>
            <a:r>
              <a:rPr lang="en-US" sz="2800" b="1" dirty="0">
                <a:latin typeface="Arial"/>
                <a:cs typeface="Arial"/>
              </a:rPr>
              <a:t>Deep Learning Approaches</a:t>
            </a:r>
            <a:br>
              <a:rPr lang="en-US" sz="2800" b="1" dirty="0">
                <a:latin typeface="Arial"/>
                <a:cs typeface="Arial"/>
              </a:rPr>
            </a:br>
            <a:r>
              <a:rPr lang="en-US" sz="2800" b="1" dirty="0">
                <a:latin typeface="Arial"/>
                <a:cs typeface="Arial"/>
              </a:rPr>
              <a:t>for Automatic Interpretation of EEGs</a:t>
            </a:r>
          </a:p>
        </p:txBody>
      </p:sp>
      <p:sp>
        <p:nvSpPr>
          <p:cNvPr id="4" name="Rectangle 16"/>
          <p:cNvSpPr txBox="1">
            <a:spLocks noChangeArrowheads="1"/>
          </p:cNvSpPr>
          <p:nvPr/>
        </p:nvSpPr>
        <p:spPr>
          <a:xfrm>
            <a:off x="228600" y="5735781"/>
            <a:ext cx="4583649" cy="106512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spcBef>
                <a:spcPts val="0"/>
              </a:spcBef>
              <a:spcAft>
                <a:spcPts val="600"/>
              </a:spcAft>
              <a:buNone/>
            </a:pPr>
            <a:r>
              <a:rPr lang="en-US" sz="1800" b="1" dirty="0">
                <a:solidFill>
                  <a:srgbClr val="C0504D"/>
                </a:solidFill>
                <a:latin typeface="Arial"/>
                <a:cs typeface="Arial"/>
              </a:rPr>
              <a:t>J. Picone, </a:t>
            </a:r>
            <a:r>
              <a:rPr lang="en-US" sz="1800" b="1" dirty="0">
                <a:latin typeface="Arial"/>
                <a:cs typeface="Arial"/>
              </a:rPr>
              <a:t>Vinit Shah and Iyad Obeid</a:t>
            </a:r>
          </a:p>
          <a:p>
            <a:pPr marL="115888" indent="-115888">
              <a:spcBef>
                <a:spcPts val="0"/>
              </a:spcBef>
              <a:buNone/>
            </a:pPr>
            <a:r>
              <a:rPr lang="en-US" sz="1800" b="1" dirty="0">
                <a:latin typeface="Arial"/>
                <a:cs typeface="Arial"/>
              </a:rPr>
              <a:t>Neural Engineering Data Consortium</a:t>
            </a:r>
          </a:p>
          <a:p>
            <a:pPr marL="115888" indent="-115888">
              <a:spcBef>
                <a:spcPts val="0"/>
              </a:spcBef>
              <a:buNone/>
            </a:pPr>
            <a:r>
              <a:rPr lang="en-US" sz="1800" b="1" dirty="0">
                <a:latin typeface="Arial"/>
                <a:cs typeface="Arial"/>
              </a:rPr>
              <a:t>Temple University</a:t>
            </a:r>
            <a:endParaRPr lang="en-US" sz="1800" b="1" dirty="0">
              <a:solidFill>
                <a:srgbClr val="800000"/>
              </a:solidFill>
              <a:latin typeface="Arial"/>
              <a:cs typeface="Arial"/>
            </a:endParaRPr>
          </a:p>
        </p:txBody>
      </p:sp>
      <p:pic>
        <p:nvPicPr>
          <p:cNvPr id="5" name="Picture 4"/>
          <p:cNvPicPr>
            <a:picLocks noChangeAspect="1"/>
          </p:cNvPicPr>
          <p:nvPr/>
        </p:nvPicPr>
        <p:blipFill>
          <a:blip r:embed="rId3"/>
          <a:stretch>
            <a:fillRect/>
          </a:stretch>
        </p:blipFill>
        <p:spPr>
          <a:xfrm>
            <a:off x="6062173" y="4807512"/>
            <a:ext cx="2984500" cy="1993397"/>
          </a:xfrm>
          <a:prstGeom prst="rect">
            <a:avLst/>
          </a:prstGeom>
        </p:spPr>
      </p:pic>
      <p:sp>
        <p:nvSpPr>
          <p:cNvPr id="14" name="Rectangle 13">
            <a:extLst>
              <a:ext uri="{FF2B5EF4-FFF2-40B4-BE49-F238E27FC236}">
                <a16:creationId xmlns:a16="http://schemas.microsoft.com/office/drawing/2014/main" id="{265C75BB-20C4-403F-93BF-1559489F3E7B}"/>
              </a:ext>
            </a:extLst>
          </p:cNvPr>
          <p:cNvSpPr>
            <a:spLocks noChangeAspect="1"/>
          </p:cNvSpPr>
          <p:nvPr/>
        </p:nvSpPr>
        <p:spPr>
          <a:xfrm>
            <a:off x="1962300" y="321427"/>
            <a:ext cx="2273081" cy="1383522"/>
          </a:xfrm>
          <a:prstGeom prst="rect">
            <a:avLst/>
          </a:prstGeom>
          <a:blipFill>
            <a:blip r:embed="rId4">
              <a:alphaModFix amt="79000"/>
            </a:blip>
            <a:stretch>
              <a:fillRect/>
            </a:stretch>
          </a:blip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srcRect l="43499"/>
          <a:stretch/>
        </p:blipFill>
        <p:spPr>
          <a:xfrm>
            <a:off x="228600" y="827885"/>
            <a:ext cx="1733700" cy="1642789"/>
          </a:xfrm>
          <a:prstGeom prst="rect">
            <a:avLst/>
          </a:prstGeom>
          <a:ln w="25400">
            <a:noFill/>
          </a:ln>
          <a:effectLst>
            <a:outerShdw blurRad="292100" dist="139700" dir="2700000" algn="tl" rotWithShape="0">
              <a:srgbClr val="333333">
                <a:alpha val="65000"/>
              </a:srgbClr>
            </a:outerShdw>
          </a:effectLst>
        </p:spPr>
      </p:pic>
      <p:pic>
        <p:nvPicPr>
          <p:cNvPr id="11" name="Picture 2" descr="http://neuralnetworksanddeeplearning.com/images/tikz41.png"/>
          <p:cNvPicPr>
            <a:picLocks noChangeAspect="1" noChangeArrowheads="1"/>
          </p:cNvPicPr>
          <p:nvPr/>
        </p:nvPicPr>
        <p:blipFill rotWithShape="1">
          <a:blip r:embed="rId6">
            <a:extLst>
              <a:ext uri="{28A0092B-C50C-407E-A947-70E740481C1C}">
                <a14:useLocalDpi xmlns:a14="http://schemas.microsoft.com/office/drawing/2010/main" val="0"/>
              </a:ext>
            </a:extLst>
          </a:blip>
          <a:srcRect t="10593"/>
          <a:stretch/>
        </p:blipFill>
        <p:spPr bwMode="auto">
          <a:xfrm>
            <a:off x="4140599" y="182260"/>
            <a:ext cx="3656964" cy="1628964"/>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3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222250" y="703386"/>
            <a:ext cx="8667750" cy="316401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auto" latinLnBrk="0" hangingPunct="0">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EEGs are used to diagnose a variety of brain-related illnesses including seizures and epilepsy.</a:t>
            </a:r>
          </a:p>
          <a:p>
            <a:pPr marL="225425" marR="0" lvl="1" indent="-225425" algn="l" defTabSz="914400" rtl="0" eaLnBrk="0" fontAlgn="auto" latinLnBrk="0" hangingPunct="0">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EEG data is recorded for a period of time ranging from 20 minutes (short-term, outpatient) to several days (long-term, inpatient).</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Approximately 93% of short-term EEGs are inconclusive. It is very difficult to replicate the conditions under which a patient seizes.</a:t>
            </a:r>
          </a:p>
          <a:p>
            <a:pPr marL="225425" marR="0" lvl="1" indent="-225425" algn="l" defTabSz="914400" rtl="0" eaLnBrk="0" fontAlgn="auto" latinLnBrk="0" hangingPunct="0">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Manual interpretation of an EEG is performed by a board-certified neurologist. It takes several years to receive this certification.</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Case Study: Manual Interpretation of EEGs</a:t>
            </a:r>
          </a:p>
        </p:txBody>
      </p:sp>
      <p:graphicFrame>
        <p:nvGraphicFramePr>
          <p:cNvPr id="2" name="Diagram 1"/>
          <p:cNvGraphicFramePr/>
          <p:nvPr/>
        </p:nvGraphicFramePr>
        <p:xfrm>
          <a:off x="194733" y="3024294"/>
          <a:ext cx="8729559" cy="3950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6351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a:extLst>
              <a:ext uri="{FF2B5EF4-FFF2-40B4-BE49-F238E27FC236}">
                <a16:creationId xmlns:a16="http://schemas.microsoft.com/office/drawing/2014/main" id="{D2111FF3-836D-3949-A411-4AC5D54E5942}"/>
              </a:ext>
            </a:extLst>
          </p:cNvPr>
          <p:cNvSpPr>
            <a:spLocks noChangeArrowheads="1"/>
          </p:cNvSpPr>
          <p:nvPr/>
        </p:nvSpPr>
        <p:spPr bwMode="auto">
          <a:xfrm>
            <a:off x="0" y="295275"/>
            <a:ext cx="9144000" cy="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44">
            <a:extLst>
              <a:ext uri="{FF2B5EF4-FFF2-40B4-BE49-F238E27FC236}">
                <a16:creationId xmlns:a16="http://schemas.microsoft.com/office/drawing/2014/main" id="{2F30D2AC-56A5-DF43-BDF9-59A4DCFFAB75}"/>
              </a:ext>
            </a:extLst>
          </p:cNvPr>
          <p:cNvSpPr txBox="1">
            <a:spLocks noChangeArrowheads="1"/>
          </p:cNvSpPr>
          <p:nvPr/>
        </p:nvSpPr>
        <p:spPr bwMode="auto">
          <a:xfrm>
            <a:off x="227012" y="57150"/>
            <a:ext cx="8669337" cy="369332"/>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Arial" charset="0"/>
                <a:cs typeface="Arial" charset="0"/>
              </a:rPr>
              <a:t>The Classic Machine Learning Paradigm</a:t>
            </a:r>
          </a:p>
        </p:txBody>
      </p:sp>
      <p:sp>
        <p:nvSpPr>
          <p:cNvPr id="17" name="Text Box 43">
            <a:extLst>
              <a:ext uri="{FF2B5EF4-FFF2-40B4-BE49-F238E27FC236}">
                <a16:creationId xmlns:a16="http://schemas.microsoft.com/office/drawing/2014/main" id="{7186EB96-4283-6847-A3B5-38F4DB9709AF}"/>
              </a:ext>
            </a:extLst>
          </p:cNvPr>
          <p:cNvSpPr txBox="1">
            <a:spLocks noChangeArrowheads="1"/>
          </p:cNvSpPr>
          <p:nvPr/>
        </p:nvSpPr>
        <p:spPr bwMode="auto">
          <a:xfrm>
            <a:off x="5603922" y="672519"/>
            <a:ext cx="3292427" cy="4016484"/>
          </a:xfrm>
          <a:prstGeom prst="rect">
            <a:avLst/>
          </a:prstGeom>
          <a:noFill/>
          <a:ln w="9525">
            <a:noFill/>
            <a:miter lim="800000"/>
            <a:headEnd/>
            <a:tailEnd/>
          </a:ln>
        </p:spPr>
        <p:txBody>
          <a:bodyPr wrap="square" lIns="0" tIns="0" rIns="0" bIns="0">
            <a:spAutoFit/>
          </a:bodyPr>
          <a:lstStyle/>
          <a:p>
            <a:pPr marL="114300" marR="0" lvl="0" indent="-1143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0000"/>
                </a:solidFill>
                <a:effectLst/>
                <a:uLnTx/>
                <a:uFillTx/>
                <a:latin typeface="Arial" charset="0"/>
                <a:ea typeface="Arial" charset="0"/>
                <a:cs typeface="Arial" charset="0"/>
              </a:rPr>
              <a:t>Key issues:</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Is the data representative of the problem?</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Do the features capture meaningful differences between patterns?</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How do we find the best model?</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How do we estimate the parameters of the model?</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How do we evaluate performance?</a:t>
            </a:r>
          </a:p>
        </p:txBody>
      </p:sp>
      <p:sp>
        <p:nvSpPr>
          <p:cNvPr id="18" name="Circular Arrow 17">
            <a:extLst>
              <a:ext uri="{FF2B5EF4-FFF2-40B4-BE49-F238E27FC236}">
                <a16:creationId xmlns:a16="http://schemas.microsoft.com/office/drawing/2014/main" id="{1E7233B9-088F-7E41-BA19-ACA6D518235F}"/>
              </a:ext>
            </a:extLst>
          </p:cNvPr>
          <p:cNvSpPr/>
          <p:nvPr/>
        </p:nvSpPr>
        <p:spPr>
          <a:xfrm>
            <a:off x="764444" y="900339"/>
            <a:ext cx="3751184" cy="3751184"/>
          </a:xfrm>
          <a:prstGeom prst="circularArrow">
            <a:avLst>
              <a:gd name="adj1" fmla="val 5544"/>
              <a:gd name="adj2" fmla="val 330680"/>
              <a:gd name="adj3" fmla="val 13835616"/>
              <a:gd name="adj4" fmla="val 17349742"/>
              <a:gd name="adj5" fmla="val 5757"/>
            </a:avLst>
          </a:pr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0" name="Freeform 19">
            <a:extLst>
              <a:ext uri="{FF2B5EF4-FFF2-40B4-BE49-F238E27FC236}">
                <a16:creationId xmlns:a16="http://schemas.microsoft.com/office/drawing/2014/main" id="{E46CBE1B-86DB-A947-9621-F41CEC0F5207}"/>
              </a:ext>
            </a:extLst>
          </p:cNvPr>
          <p:cNvSpPr/>
          <p:nvPr/>
        </p:nvSpPr>
        <p:spPr>
          <a:xfrm>
            <a:off x="1784481" y="836967"/>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Collect Data</a:t>
            </a:r>
          </a:p>
        </p:txBody>
      </p:sp>
      <p:sp>
        <p:nvSpPr>
          <p:cNvPr id="21" name="Freeform 20">
            <a:extLst>
              <a:ext uri="{FF2B5EF4-FFF2-40B4-BE49-F238E27FC236}">
                <a16:creationId xmlns:a16="http://schemas.microsoft.com/office/drawing/2014/main" id="{B71C774C-D310-9543-A52B-A44A24049644}"/>
              </a:ext>
            </a:extLst>
          </p:cNvPr>
          <p:cNvSpPr/>
          <p:nvPr/>
        </p:nvSpPr>
        <p:spPr>
          <a:xfrm>
            <a:off x="3305841" y="1942299"/>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Select Features</a:t>
            </a:r>
          </a:p>
        </p:txBody>
      </p:sp>
      <p:sp>
        <p:nvSpPr>
          <p:cNvPr id="22" name="Freeform 21">
            <a:extLst>
              <a:ext uri="{FF2B5EF4-FFF2-40B4-BE49-F238E27FC236}">
                <a16:creationId xmlns:a16="http://schemas.microsoft.com/office/drawing/2014/main" id="{D0336BEA-28D1-2846-9FB4-534CF33E7920}"/>
              </a:ext>
            </a:extLst>
          </p:cNvPr>
          <p:cNvSpPr/>
          <p:nvPr/>
        </p:nvSpPr>
        <p:spPr>
          <a:xfrm>
            <a:off x="3011076" y="3306055"/>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Choose Model</a:t>
            </a:r>
          </a:p>
        </p:txBody>
      </p:sp>
      <p:sp>
        <p:nvSpPr>
          <p:cNvPr id="30" name="Freeform 29">
            <a:extLst>
              <a:ext uri="{FF2B5EF4-FFF2-40B4-BE49-F238E27FC236}">
                <a16:creationId xmlns:a16="http://schemas.microsoft.com/office/drawing/2014/main" id="{057BF704-0973-BE45-9BC0-4798FD019E6A}"/>
              </a:ext>
            </a:extLst>
          </p:cNvPr>
          <p:cNvSpPr/>
          <p:nvPr/>
        </p:nvSpPr>
        <p:spPr>
          <a:xfrm>
            <a:off x="531865" y="3306063"/>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Train Classifier</a:t>
            </a:r>
          </a:p>
        </p:txBody>
      </p:sp>
      <p:sp>
        <p:nvSpPr>
          <p:cNvPr id="33" name="Freeform 32">
            <a:extLst>
              <a:ext uri="{FF2B5EF4-FFF2-40B4-BE49-F238E27FC236}">
                <a16:creationId xmlns:a16="http://schemas.microsoft.com/office/drawing/2014/main" id="{D92D6FE3-58C1-E540-934D-0265DF995359}"/>
              </a:ext>
            </a:extLst>
          </p:cNvPr>
          <p:cNvSpPr/>
          <p:nvPr/>
        </p:nvSpPr>
        <p:spPr>
          <a:xfrm>
            <a:off x="263121" y="1942299"/>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Evaluate Classifier</a:t>
            </a:r>
          </a:p>
        </p:txBody>
      </p:sp>
      <p:sp>
        <p:nvSpPr>
          <p:cNvPr id="34" name="Text Box 43">
            <a:extLst>
              <a:ext uri="{FF2B5EF4-FFF2-40B4-BE49-F238E27FC236}">
                <a16:creationId xmlns:a16="http://schemas.microsoft.com/office/drawing/2014/main" id="{B915BDFD-FC6C-4745-A748-447CB702EA9A}"/>
              </a:ext>
            </a:extLst>
          </p:cNvPr>
          <p:cNvSpPr txBox="1">
            <a:spLocks noChangeArrowheads="1"/>
          </p:cNvSpPr>
          <p:nvPr/>
        </p:nvSpPr>
        <p:spPr bwMode="auto">
          <a:xfrm>
            <a:off x="263121" y="4901300"/>
            <a:ext cx="8739033" cy="152349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E10000"/>
                </a:solidFill>
                <a:effectLst/>
                <a:uLnTx/>
                <a:uFillTx/>
                <a:latin typeface="Arial" charset="0"/>
                <a:ea typeface="Arial" charset="0"/>
                <a:cs typeface="Arial" charset="0"/>
              </a:rPr>
              <a:t>Other considerations:</a:t>
            </a:r>
            <a:endParaRPr kumimoji="0" lang="en-US" sz="1800" b="1" i="0" u="none" strike="noStrike" kern="1200" cap="none" spc="0" normalizeH="0" baseline="0" noProof="0" dirty="0">
              <a:ln>
                <a:noFill/>
              </a:ln>
              <a:solidFill>
                <a:srgbClr val="E10000"/>
              </a:solidFill>
              <a:effectLst/>
              <a:uLnTx/>
              <a:uFillTx/>
              <a:latin typeface="Arial" charset="0"/>
              <a:ea typeface="Arial" charset="0"/>
              <a:cs typeface="Arial" charset="0"/>
            </a:endParaRPr>
          </a:p>
          <a:p>
            <a:pPr marL="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The answers are often application specific and data dependent.</a:t>
            </a:r>
          </a:p>
          <a:p>
            <a:pPr marL="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Customers/users don’t often completely understand their requirements.</a:t>
            </a:r>
          </a:p>
          <a:p>
            <a:pPr marL="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Data collection is often an on-going process that drives the technology.</a:t>
            </a:r>
          </a:p>
        </p:txBody>
      </p:sp>
    </p:spTree>
    <p:extLst>
      <p:ext uri="{BB962C8B-B14F-4D97-AF65-F5344CB8AC3E}">
        <p14:creationId xmlns:p14="http://schemas.microsoft.com/office/powerpoint/2010/main" val="1459667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EEG Signals Are Challenging To Interpret</a:t>
            </a:r>
          </a:p>
        </p:txBody>
      </p:sp>
      <p:grpSp>
        <p:nvGrpSpPr>
          <p:cNvPr id="4" name="Group 3"/>
          <p:cNvGrpSpPr/>
          <p:nvPr/>
        </p:nvGrpSpPr>
        <p:grpSpPr>
          <a:xfrm>
            <a:off x="146036" y="686554"/>
            <a:ext cx="8758252" cy="5487276"/>
            <a:chOff x="146036" y="686554"/>
            <a:chExt cx="8758252" cy="5487276"/>
          </a:xfrm>
        </p:grpSpPr>
        <p:sp>
          <p:nvSpPr>
            <p:cNvPr id="17" name="TextBox 16"/>
            <p:cNvSpPr txBox="1">
              <a:spLocks noChangeArrowheads="1"/>
            </p:cNvSpPr>
            <p:nvPr/>
          </p:nvSpPr>
          <p:spPr bwMode="auto">
            <a:xfrm>
              <a:off x="236538" y="5619832"/>
              <a:ext cx="866775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1" indent="-180975" algn="just"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Neurologists visually inspect waveforms looking for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epileptiform</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discharges (e.g., spikes) that are an indication of abnormalities.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036" y="686554"/>
              <a:ext cx="8743964" cy="4669458"/>
            </a:xfrm>
            <a:prstGeom prst="rect">
              <a:avLst/>
            </a:prstGeom>
          </p:spPr>
        </p:pic>
      </p:grpSp>
      <p:grpSp>
        <p:nvGrpSpPr>
          <p:cNvPr id="5" name="Group 4"/>
          <p:cNvGrpSpPr/>
          <p:nvPr/>
        </p:nvGrpSpPr>
        <p:grpSpPr>
          <a:xfrm>
            <a:off x="146036" y="721020"/>
            <a:ext cx="8818724" cy="5452810"/>
            <a:chOff x="146036" y="721020"/>
            <a:chExt cx="8818724" cy="5452810"/>
          </a:xfrm>
        </p:grpSpPr>
        <p:sp>
          <p:nvSpPr>
            <p:cNvPr id="7" name="TextBox 6"/>
            <p:cNvSpPr txBox="1">
              <a:spLocks noChangeArrowheads="1"/>
            </p:cNvSpPr>
            <p:nvPr/>
          </p:nvSpPr>
          <p:spPr bwMode="auto">
            <a:xfrm>
              <a:off x="238125" y="5619832"/>
              <a:ext cx="866775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1" indent="-180975" algn="just"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Though there is general agreement on a diagnosis,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interrater</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agreement on annotation of local events is low.</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036" y="721020"/>
              <a:ext cx="8818724" cy="4703924"/>
            </a:xfrm>
            <a:prstGeom prst="rect">
              <a:avLst/>
            </a:prstGeom>
          </p:spPr>
        </p:pic>
      </p:grpSp>
    </p:spTree>
    <p:extLst>
      <p:ext uri="{BB962C8B-B14F-4D97-AF65-F5344CB8AC3E}">
        <p14:creationId xmlns:p14="http://schemas.microsoft.com/office/powerpoint/2010/main" val="153971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96986" y="631961"/>
            <a:ext cx="4426049" cy="290765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1125" marR="0" lvl="0" indent="0" algn="l" defTabSz="853303" rtl="0" eaLnBrk="0" fontAlgn="auto" latinLnBrk="0" hangingPunct="0">
              <a:lnSpc>
                <a:spcPct val="100000"/>
              </a:lnSpc>
              <a:spcBef>
                <a:spcPts val="0"/>
              </a:spcBef>
              <a:spcAft>
                <a:spcPts val="600"/>
              </a:spcAft>
              <a:buClrTx/>
              <a:buSzTx/>
              <a:buFontTx/>
              <a:buNone/>
              <a:tabLst>
                <a:tab pos="276225"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AutoEEG: hyper-real-time automated identification and localization of EEG signal events</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Identification of the temporal and spatial location of EEG signal events such as spikes.</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Two levels of deep learning are used (CNN followed by LSTM), followed by a postprocessor that uses a statistical language model.</a:t>
            </a: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Overview: Two Main Components</a:t>
            </a:r>
          </a:p>
        </p:txBody>
      </p:sp>
      <p:sp>
        <p:nvSpPr>
          <p:cNvPr id="4" name="Rectangle 3">
            <a:extLst>
              <a:ext uri="{FF2B5EF4-FFF2-40B4-BE49-F238E27FC236}">
                <a16:creationId xmlns:a16="http://schemas.microsoft.com/office/drawing/2014/main" id="{999048E5-9C40-3646-854E-4F3F10F06BAF}"/>
              </a:ext>
            </a:extLst>
          </p:cNvPr>
          <p:cNvSpPr txBox="1">
            <a:spLocks/>
          </p:cNvSpPr>
          <p:nvPr/>
        </p:nvSpPr>
        <p:spPr bwMode="auto">
          <a:xfrm>
            <a:off x="4498258" y="3642851"/>
            <a:ext cx="4513005" cy="287593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09728" marR="0" lvl="0" indent="0" algn="l" defTabSz="853303" rtl="0" eaLnBrk="0" fontAlgn="auto" latinLnBrk="0" hangingPunct="0">
              <a:lnSpc>
                <a:spcPct val="100000"/>
              </a:lnSpc>
              <a:spcBef>
                <a:spcPts val="0"/>
              </a:spcBef>
              <a:spcAft>
                <a:spcPts val="600"/>
              </a:spcAft>
              <a:buClrTx/>
              <a:buSzTx/>
              <a:buFontTx/>
              <a:buNone/>
              <a:tabLst>
                <a:tab pos="466725"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MERCuRY: Multi-modal EncephalogRam patient Cohort discoverY</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Automated identification of EEG activities, EEG events and patterns as well as their attributes in EEG reports.</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Identification of medical concepts that describe the clinical picture and therapy of the patients.</a:t>
            </a:r>
          </a:p>
        </p:txBody>
      </p:sp>
      <p:pic>
        <p:nvPicPr>
          <p:cNvPr id="3" name="Picture 2">
            <a:extLst>
              <a:ext uri="{FF2B5EF4-FFF2-40B4-BE49-F238E27FC236}">
                <a16:creationId xmlns:a16="http://schemas.microsoft.com/office/drawing/2014/main" id="{AAB0102D-7EBD-0846-992C-18AD1BE57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018" y="609600"/>
            <a:ext cx="4440382" cy="2545266"/>
          </a:xfrm>
          <a:prstGeom prst="rect">
            <a:avLst/>
          </a:prstGeom>
        </p:spPr>
      </p:pic>
      <p:pic>
        <p:nvPicPr>
          <p:cNvPr id="6" name="Picture 5">
            <a:extLst>
              <a:ext uri="{FF2B5EF4-FFF2-40B4-BE49-F238E27FC236}">
                <a16:creationId xmlns:a16="http://schemas.microsoft.com/office/drawing/2014/main" id="{E36926C9-6CF9-2D48-9F73-4ECA694BC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86" y="3908323"/>
            <a:ext cx="4260211" cy="1914436"/>
          </a:xfrm>
          <a:prstGeom prst="rect">
            <a:avLst/>
          </a:prstGeom>
        </p:spPr>
      </p:pic>
    </p:spTree>
    <p:extLst>
      <p:ext uri="{BB962C8B-B14F-4D97-AF65-F5344CB8AC3E}">
        <p14:creationId xmlns:p14="http://schemas.microsoft.com/office/powerpoint/2010/main" val="2950920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EEG Signal Event Detection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964" y="802104"/>
            <a:ext cx="4364036" cy="2453572"/>
          </a:xfrm>
          <a:prstGeom prst="rect">
            <a:avLst/>
          </a:prstGeom>
          <a:effectLst>
            <a:outerShdw blurRad="50800" dist="76200" dir="2700000" algn="tl" rotWithShape="0">
              <a:prstClr val="black">
                <a:alpha val="40000"/>
              </a:prstClr>
            </a:outerShdw>
          </a:effectLst>
        </p:spPr>
      </p:pic>
      <p:pic>
        <p:nvPicPr>
          <p:cNvPr id="17" name="Picture 16"/>
          <p:cNvPicPr>
            <a:picLocks noChangeAspect="1"/>
          </p:cNvPicPr>
          <p:nvPr/>
        </p:nvPicPr>
        <p:blipFill>
          <a:blip r:embed="rId4"/>
          <a:stretch>
            <a:fillRect/>
          </a:stretch>
        </p:blipFill>
        <p:spPr>
          <a:xfrm>
            <a:off x="4572000" y="3798037"/>
            <a:ext cx="4305300" cy="2688122"/>
          </a:xfrm>
          <a:prstGeom prst="rect">
            <a:avLst/>
          </a:prstGeom>
          <a:effectLst>
            <a:outerShdw blurRad="50800" dist="76200" dir="2700000" algn="tl" rotWithShape="0">
              <a:prstClr val="black">
                <a:alpha val="40000"/>
              </a:prstClr>
            </a:outerShdw>
          </a:effectLst>
        </p:spPr>
      </p:pic>
      <p:sp>
        <p:nvSpPr>
          <p:cNvPr id="19" name="Rectangle 3"/>
          <p:cNvSpPr txBox="1">
            <a:spLocks/>
          </p:cNvSpPr>
          <p:nvPr/>
        </p:nvSpPr>
        <p:spPr bwMode="auto">
          <a:xfrm>
            <a:off x="4876801" y="589503"/>
            <a:ext cx="4000500" cy="284350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High performance event detection using a multi-pass deep learning approach.</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Events are localized in time (e.g., start time and duration) and space (e.g., EEG channels map to location on the scalp).</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Physiological data is searchable by labels and types of events.</a:t>
            </a:r>
          </a:p>
        </p:txBody>
      </p:sp>
      <p:sp>
        <p:nvSpPr>
          <p:cNvPr id="20" name="Rectangle 3"/>
          <p:cNvSpPr txBox="1">
            <a:spLocks/>
          </p:cNvSpPr>
          <p:nvPr/>
        </p:nvSpPr>
        <p:spPr bwMode="auto">
          <a:xfrm>
            <a:off x="111712" y="3909345"/>
            <a:ext cx="4000500" cy="253958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The user interface emulates existing clinical tools.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Customizable visualizations supported include waveforms, spectrograms and energy.</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Spectrograms are increasingly being used to verify the onset of a seizure.</a:t>
            </a:r>
          </a:p>
        </p:txBody>
      </p:sp>
    </p:spTree>
    <p:extLst>
      <p:ext uri="{BB962C8B-B14F-4D97-AF65-F5344CB8AC3E}">
        <p14:creationId xmlns:p14="http://schemas.microsoft.com/office/powerpoint/2010/main" val="811122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AutoEEG: Automatic Interpretation of EEGs</a:t>
            </a:r>
          </a:p>
        </p:txBody>
      </p:sp>
      <p:sp>
        <p:nvSpPr>
          <p:cNvPr id="3" name="Rectangle 2"/>
          <p:cNvSpPr/>
          <p:nvPr/>
        </p:nvSpPr>
        <p:spPr>
          <a:xfrm>
            <a:off x="211873" y="788882"/>
            <a:ext cx="8664498" cy="553998"/>
          </a:xfrm>
          <a:prstGeom prst="rect">
            <a:avLst/>
          </a:prstGeom>
        </p:spPr>
        <p:txBody>
          <a:bodyPr wrap="square" lIns="0" tIns="0" rIns="0" bIns="0">
            <a:spAutoFit/>
          </a:bodyPr>
          <a:lstStyle/>
          <a:p>
            <a:pPr marL="180975" marR="0" lvl="1" indent="-180975"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AutoEEG is a hybrid system that uses three levels of processing to achieve high performance event detection on clinical </a:t>
            </a: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data:</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Rectangle 4"/>
          <p:cNvSpPr/>
          <p:nvPr/>
        </p:nvSpPr>
        <p:spPr>
          <a:xfrm>
            <a:off x="210758" y="5495738"/>
            <a:ext cx="8664498" cy="984885"/>
          </a:xfrm>
          <a:prstGeom prst="rect">
            <a:avLst/>
          </a:prstGeom>
        </p:spPr>
        <p:txBody>
          <a:bodyPr wrap="square" lIns="0" tIns="0" rIns="0" bIns="0">
            <a:spAutoFit/>
          </a:bodyPr>
          <a:lstStyle/>
          <a:p>
            <a:pPr marL="180975" marR="0" lvl="1" indent="-180975" algn="l"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Pass 1 (P1): 2D Convolutional Neural Network (CNN)</a:t>
            </a:r>
          </a:p>
          <a:p>
            <a:pPr marL="180975" marR="0" lvl="1" indent="-180975" algn="l"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Pass 2 (P2): Bidirectional Long Short Term Memory Network (B-LTSM)</a:t>
            </a:r>
          </a:p>
          <a:p>
            <a:pPr marL="180975" marR="0" lvl="1" indent="-180975" algn="l"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Pass 3 (P3): A statistical language model is used to model event sequences</a:t>
            </a:r>
          </a:p>
        </p:txBody>
      </p:sp>
      <p:pic>
        <p:nvPicPr>
          <p:cNvPr id="10" name="Picture 9">
            <a:extLst>
              <a:ext uri="{FF2B5EF4-FFF2-40B4-BE49-F238E27FC236}">
                <a16:creationId xmlns:a16="http://schemas.microsoft.com/office/drawing/2014/main" id="{BC808C93-320C-2640-AFAD-A331ED2F9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99" y="1523154"/>
            <a:ext cx="7622602" cy="3811692"/>
          </a:xfrm>
          <a:prstGeom prst="rect">
            <a:avLst/>
          </a:prstGeom>
        </p:spPr>
      </p:pic>
    </p:spTree>
    <p:extLst>
      <p:ext uri="{BB962C8B-B14F-4D97-AF65-F5344CB8AC3E}">
        <p14:creationId xmlns:p14="http://schemas.microsoft.com/office/powerpoint/2010/main" val="420078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12D947-DA7C-4AB9-81B6-C3967732CC96}"/>
              </a:ext>
            </a:extLst>
          </p:cNvPr>
          <p:cNvPicPr>
            <a:picLocks noChangeAspect="1"/>
          </p:cNvPicPr>
          <p:nvPr/>
        </p:nvPicPr>
        <p:blipFill>
          <a:blip r:embed="rId2"/>
          <a:stretch>
            <a:fillRect/>
          </a:stretch>
        </p:blipFill>
        <p:spPr>
          <a:xfrm>
            <a:off x="228600" y="3368322"/>
            <a:ext cx="4409843" cy="2555161"/>
          </a:xfrm>
          <a:prstGeom prst="rect">
            <a:avLst/>
          </a:prstGeom>
        </p:spPr>
      </p:pic>
      <p:pic>
        <p:nvPicPr>
          <p:cNvPr id="5" name="Picture 4">
            <a:extLst>
              <a:ext uri="{FF2B5EF4-FFF2-40B4-BE49-F238E27FC236}">
                <a16:creationId xmlns:a16="http://schemas.microsoft.com/office/drawing/2014/main" id="{E058CE7C-9D01-41A9-ABD6-2D573E4311E2}"/>
              </a:ext>
            </a:extLst>
          </p:cNvPr>
          <p:cNvPicPr>
            <a:picLocks noChangeAspect="1"/>
          </p:cNvPicPr>
          <p:nvPr/>
        </p:nvPicPr>
        <p:blipFill>
          <a:blip r:embed="rId3"/>
          <a:stretch>
            <a:fillRect/>
          </a:stretch>
        </p:blipFill>
        <p:spPr>
          <a:xfrm>
            <a:off x="4855867" y="624345"/>
            <a:ext cx="3961948" cy="2366294"/>
          </a:xfrm>
          <a:prstGeom prst="rect">
            <a:avLst/>
          </a:prstGeom>
        </p:spPr>
      </p:pic>
      <p:sp>
        <p:nvSpPr>
          <p:cNvPr id="6" name="Title 1">
            <a:extLst>
              <a:ext uri="{FF2B5EF4-FFF2-40B4-BE49-F238E27FC236}">
                <a16:creationId xmlns:a16="http://schemas.microsoft.com/office/drawing/2014/main" id="{C422849E-35A1-48F6-BF19-9AA79508A125}"/>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Seizure Morphologies</a:t>
            </a:r>
          </a:p>
        </p:txBody>
      </p:sp>
      <p:pic>
        <p:nvPicPr>
          <p:cNvPr id="7" name="Picture 6">
            <a:extLst>
              <a:ext uri="{FF2B5EF4-FFF2-40B4-BE49-F238E27FC236}">
                <a16:creationId xmlns:a16="http://schemas.microsoft.com/office/drawing/2014/main" id="{CAA7511A-2697-4881-B2C6-0B241EF5D083}"/>
              </a:ext>
            </a:extLst>
          </p:cNvPr>
          <p:cNvPicPr/>
          <p:nvPr/>
        </p:nvPicPr>
        <p:blipFill rotWithShape="1">
          <a:blip r:embed="rId4">
            <a:extLst>
              <a:ext uri="{28A0092B-C50C-407E-A947-70E740481C1C}">
                <a14:useLocalDpi xmlns:a14="http://schemas.microsoft.com/office/drawing/2010/main" val="0"/>
              </a:ext>
            </a:extLst>
          </a:blip>
          <a:srcRect l="3501" r="36429"/>
          <a:stretch/>
        </p:blipFill>
        <p:spPr>
          <a:xfrm>
            <a:off x="199104" y="5923482"/>
            <a:ext cx="4439339" cy="490017"/>
          </a:xfrm>
          <a:prstGeom prst="rect">
            <a:avLst/>
          </a:prstGeom>
        </p:spPr>
      </p:pic>
      <p:sp>
        <p:nvSpPr>
          <p:cNvPr id="8" name="Text Placeholder 2">
            <a:extLst>
              <a:ext uri="{FF2B5EF4-FFF2-40B4-BE49-F238E27FC236}">
                <a16:creationId xmlns:a16="http://schemas.microsoft.com/office/drawing/2014/main" id="{E49BA1CE-2D79-4C46-B906-5B4892297BD0}"/>
              </a:ext>
            </a:extLst>
          </p:cNvPr>
          <p:cNvSpPr>
            <a:spLocks noGrp="1"/>
          </p:cNvSpPr>
          <p:nvPr>
            <p:ph type="body" idx="1"/>
          </p:nvPr>
        </p:nvSpPr>
        <p:spPr>
          <a:xfrm>
            <a:off x="199104" y="712838"/>
            <a:ext cx="4372896" cy="2555160"/>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Electrographic seizures can be detected either by observing epileptiform activities or by observing artifacts related to specific types of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multiple types of seizures (i.e. tonic-</a:t>
            </a:r>
            <a:r>
              <a:rPr lang="en-US" sz="1800" b="1" dirty="0" err="1">
                <a:latin typeface="Arial" panose="020B0604020202020204" pitchFamily="34" charset="0"/>
                <a:cs typeface="Arial" panose="020B0604020202020204" pitchFamily="34" charset="0"/>
              </a:rPr>
              <a:t>clonic</a:t>
            </a:r>
            <a:r>
              <a:rPr lang="en-US" sz="1800" b="1" dirty="0">
                <a:latin typeface="Arial" panose="020B0604020202020204" pitchFamily="34" charset="0"/>
                <a:cs typeface="Arial" panose="020B0604020202020204" pitchFamily="34" charset="0"/>
              </a:rPr>
              <a:t>/grand mal, absence/petit mal, complex-partial)</a:t>
            </a:r>
          </a:p>
        </p:txBody>
      </p:sp>
      <p:sp>
        <p:nvSpPr>
          <p:cNvPr id="9" name="Text Placeholder 2">
            <a:extLst>
              <a:ext uri="{FF2B5EF4-FFF2-40B4-BE49-F238E27FC236}">
                <a16:creationId xmlns:a16="http://schemas.microsoft.com/office/drawing/2014/main" id="{0643EBF2-6EA8-49CA-811E-A21969332A1A}"/>
              </a:ext>
            </a:extLst>
          </p:cNvPr>
          <p:cNvSpPr txBox="1">
            <a:spLocks/>
          </p:cNvSpPr>
          <p:nvPr/>
        </p:nvSpPr>
        <p:spPr>
          <a:xfrm>
            <a:off x="4855867" y="3162160"/>
            <a:ext cx="4059533" cy="3295829"/>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Interpretation of focal seizures require temporal as well as sufficient level of spatial information.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Typically interpreters look for epileptiform activity such as spike and wave discharges and its evolution over time.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Easy seizures show clear evolution in signal’s frequency and amplitude.</a:t>
            </a:r>
          </a:p>
        </p:txBody>
      </p:sp>
    </p:spTree>
    <p:extLst>
      <p:ext uri="{BB962C8B-B14F-4D97-AF65-F5344CB8AC3E}">
        <p14:creationId xmlns:p14="http://schemas.microsoft.com/office/powerpoint/2010/main" val="1512217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54E0B6-696B-43A2-91A2-2224BE7C319E}"/>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Inconclusive Segments</a:t>
            </a:r>
          </a:p>
        </p:txBody>
      </p:sp>
      <p:pic>
        <p:nvPicPr>
          <p:cNvPr id="5" name="Picture 4">
            <a:extLst>
              <a:ext uri="{FF2B5EF4-FFF2-40B4-BE49-F238E27FC236}">
                <a16:creationId xmlns:a16="http://schemas.microsoft.com/office/drawing/2014/main" id="{D6F9D791-8A54-4CA6-BF20-C369259E43B6}"/>
              </a:ext>
            </a:extLst>
          </p:cNvPr>
          <p:cNvPicPr>
            <a:picLocks noChangeAspect="1"/>
          </p:cNvPicPr>
          <p:nvPr/>
        </p:nvPicPr>
        <p:blipFill>
          <a:blip r:embed="rId2"/>
          <a:stretch>
            <a:fillRect/>
          </a:stretch>
        </p:blipFill>
        <p:spPr>
          <a:xfrm>
            <a:off x="1769806" y="3253836"/>
            <a:ext cx="5604387" cy="3220182"/>
          </a:xfrm>
          <a:prstGeom prst="rect">
            <a:avLst/>
          </a:prstGeom>
        </p:spPr>
      </p:pic>
      <p:sp>
        <p:nvSpPr>
          <p:cNvPr id="6" name="Text Placeholder 2">
            <a:extLst>
              <a:ext uri="{FF2B5EF4-FFF2-40B4-BE49-F238E27FC236}">
                <a16:creationId xmlns:a16="http://schemas.microsoft.com/office/drawing/2014/main" id="{724A01A8-63B0-4106-BD1F-0F2283515134}"/>
              </a:ext>
            </a:extLst>
          </p:cNvPr>
          <p:cNvSpPr>
            <a:spLocks noGrp="1"/>
          </p:cNvSpPr>
          <p:nvPr>
            <p:ph type="body" idx="1"/>
          </p:nvPr>
        </p:nvSpPr>
        <p:spPr>
          <a:xfrm>
            <a:off x="199104" y="712838"/>
            <a:ext cx="8716296" cy="2345984"/>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Some EEG records are very challenging and show wide spread epileptiform features along with artifacts (i.e. Shivers). Obscured patterns as such could also make interpretation inconclusive.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specific rules implemented by American Clinical Neurophysiology Society (ACNS) for diagnosis of patients with epilepsy.</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Accurate onset and offset detection of an ictal is, in many cases, subjective which encourages us to use Any-Overlap method for scoring.</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7" name="Right Brace 6">
            <a:extLst>
              <a:ext uri="{FF2B5EF4-FFF2-40B4-BE49-F238E27FC236}">
                <a16:creationId xmlns:a16="http://schemas.microsoft.com/office/drawing/2014/main" id="{9E9CD01D-3819-4A87-B043-7CEAB5412DAA}"/>
              </a:ext>
            </a:extLst>
          </p:cNvPr>
          <p:cNvSpPr/>
          <p:nvPr/>
        </p:nvSpPr>
        <p:spPr>
          <a:xfrm rot="16200000">
            <a:off x="5842231" y="2188955"/>
            <a:ext cx="187669" cy="187402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95E05A0B-3A32-4DF7-9B54-DDAD9EABF83D}"/>
              </a:ext>
            </a:extLst>
          </p:cNvPr>
          <p:cNvSpPr/>
          <p:nvPr/>
        </p:nvSpPr>
        <p:spPr>
          <a:xfrm rot="10800000">
            <a:off x="1504333" y="4549436"/>
            <a:ext cx="115555" cy="109428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53339B6-D2D7-45D1-8272-146C97287BD9}"/>
              </a:ext>
            </a:extLst>
          </p:cNvPr>
          <p:cNvSpPr txBox="1"/>
          <p:nvPr/>
        </p:nvSpPr>
        <p:spPr>
          <a:xfrm>
            <a:off x="5421842" y="2845835"/>
            <a:ext cx="1874021"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Shivers</a:t>
            </a:r>
          </a:p>
        </p:txBody>
      </p:sp>
      <p:sp>
        <p:nvSpPr>
          <p:cNvPr id="10" name="TextBox 9">
            <a:extLst>
              <a:ext uri="{FF2B5EF4-FFF2-40B4-BE49-F238E27FC236}">
                <a16:creationId xmlns:a16="http://schemas.microsoft.com/office/drawing/2014/main" id="{6F2E73C4-FB8F-46F0-AF09-300FFB258278}"/>
              </a:ext>
            </a:extLst>
          </p:cNvPr>
          <p:cNvSpPr txBox="1"/>
          <p:nvPr/>
        </p:nvSpPr>
        <p:spPr>
          <a:xfrm>
            <a:off x="25119" y="4863927"/>
            <a:ext cx="159477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Epileptiform</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1369431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elf, wall, cabinet, indoor&#10;&#10;Description automatically generated">
            <a:extLst>
              <a:ext uri="{FF2B5EF4-FFF2-40B4-BE49-F238E27FC236}">
                <a16:creationId xmlns:a16="http://schemas.microsoft.com/office/drawing/2014/main" id="{F398CCBB-B26F-42A7-9E52-5E75CCC0E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583" y="741151"/>
            <a:ext cx="5838313" cy="2659535"/>
          </a:xfrm>
          <a:prstGeom prst="rect">
            <a:avLst/>
          </a:prstGeom>
        </p:spPr>
      </p:pic>
      <p:sp>
        <p:nvSpPr>
          <p:cNvPr id="9" name="Title 1">
            <a:extLst>
              <a:ext uri="{FF2B5EF4-FFF2-40B4-BE49-F238E27FC236}">
                <a16:creationId xmlns:a16="http://schemas.microsoft.com/office/drawing/2014/main" id="{6518BD50-EAA4-4592-BCD4-9362BD755F16}"/>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Spectral Properties of an Ictal Seizure</a:t>
            </a:r>
          </a:p>
        </p:txBody>
      </p:sp>
      <p:sp>
        <p:nvSpPr>
          <p:cNvPr id="10" name="Text Placeholder 2">
            <a:extLst>
              <a:ext uri="{FF2B5EF4-FFF2-40B4-BE49-F238E27FC236}">
                <a16:creationId xmlns:a16="http://schemas.microsoft.com/office/drawing/2014/main" id="{740F8DF3-4D3F-477A-B6DD-0C8D67F2B3F4}"/>
              </a:ext>
            </a:extLst>
          </p:cNvPr>
          <p:cNvSpPr>
            <a:spLocks noGrp="1"/>
          </p:cNvSpPr>
          <p:nvPr>
            <p:ph type="body" idx="1"/>
          </p:nvPr>
        </p:nvSpPr>
        <p:spPr>
          <a:xfrm>
            <a:off x="268732" y="1153989"/>
            <a:ext cx="2508040" cy="191765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Seizures usually occur within the range of 2.5 to 25 Hz.</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 duration can rand from 3 seconds to days.</a:t>
            </a:r>
          </a:p>
        </p:txBody>
      </p:sp>
      <p:sp>
        <p:nvSpPr>
          <p:cNvPr id="11" name="Text Placeholder 2">
            <a:extLst>
              <a:ext uri="{FF2B5EF4-FFF2-40B4-BE49-F238E27FC236}">
                <a16:creationId xmlns:a16="http://schemas.microsoft.com/office/drawing/2014/main" id="{3E7D21A3-725C-4594-911C-7A5F1DB04357}"/>
              </a:ext>
            </a:extLst>
          </p:cNvPr>
          <p:cNvSpPr txBox="1">
            <a:spLocks/>
          </p:cNvSpPr>
          <p:nvPr/>
        </p:nvSpPr>
        <p:spPr>
          <a:xfrm>
            <a:off x="6324327" y="3811807"/>
            <a:ext cx="2591073" cy="277043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Generalized seizures are easy to spot due</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to their high energy</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in specific</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frequency bands.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Waxing-waning patterns (e.g., bursts) can be mistakenly identified as ictal.</a:t>
            </a:r>
          </a:p>
        </p:txBody>
      </p:sp>
      <p:grpSp>
        <p:nvGrpSpPr>
          <p:cNvPr id="4" name="Group 3">
            <a:extLst>
              <a:ext uri="{FF2B5EF4-FFF2-40B4-BE49-F238E27FC236}">
                <a16:creationId xmlns:a16="http://schemas.microsoft.com/office/drawing/2014/main" id="{30D44F11-4136-0645-BCDA-3A8A1F9A7E5B}"/>
              </a:ext>
            </a:extLst>
          </p:cNvPr>
          <p:cNvGrpSpPr/>
          <p:nvPr/>
        </p:nvGrpSpPr>
        <p:grpSpPr>
          <a:xfrm>
            <a:off x="192343" y="3886199"/>
            <a:ext cx="5954457" cy="2547043"/>
            <a:chOff x="117987" y="3658653"/>
            <a:chExt cx="6361471" cy="2923584"/>
          </a:xfrm>
        </p:grpSpPr>
        <p:pic>
          <p:nvPicPr>
            <p:cNvPr id="5" name="Picture 4">
              <a:extLst>
                <a:ext uri="{FF2B5EF4-FFF2-40B4-BE49-F238E27FC236}">
                  <a16:creationId xmlns:a16="http://schemas.microsoft.com/office/drawing/2014/main" id="{74EB8691-956F-493B-B642-23542813F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87" y="3658653"/>
              <a:ext cx="6361471" cy="2923584"/>
            </a:xfrm>
            <a:prstGeom prst="rect">
              <a:avLst/>
            </a:prstGeom>
          </p:spPr>
        </p:pic>
        <p:cxnSp>
          <p:nvCxnSpPr>
            <p:cNvPr id="16" name="Straight Arrow Connector 15">
              <a:extLst>
                <a:ext uri="{FF2B5EF4-FFF2-40B4-BE49-F238E27FC236}">
                  <a16:creationId xmlns:a16="http://schemas.microsoft.com/office/drawing/2014/main" id="{237409A0-7C63-4475-A5B6-6E0BE4942394}"/>
                </a:ext>
              </a:extLst>
            </p:cNvPr>
            <p:cNvCxnSpPr/>
            <p:nvPr/>
          </p:nvCxnSpPr>
          <p:spPr>
            <a:xfrm>
              <a:off x="199104" y="6400800"/>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27562D2-59CC-4773-82EE-B8D890DF8D13}"/>
                </a:ext>
              </a:extLst>
            </p:cNvPr>
            <p:cNvCxnSpPr/>
            <p:nvPr/>
          </p:nvCxnSpPr>
          <p:spPr>
            <a:xfrm>
              <a:off x="199104" y="580962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1B47CFA-032B-4853-9615-CA6DB8525A75}"/>
                </a:ext>
              </a:extLst>
            </p:cNvPr>
            <p:cNvCxnSpPr/>
            <p:nvPr/>
          </p:nvCxnSpPr>
          <p:spPr>
            <a:xfrm>
              <a:off x="199104" y="522681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00CC708-E252-426F-A37D-DB54F81A3A6C}"/>
                </a:ext>
              </a:extLst>
            </p:cNvPr>
            <p:cNvCxnSpPr/>
            <p:nvPr/>
          </p:nvCxnSpPr>
          <p:spPr>
            <a:xfrm>
              <a:off x="199104" y="465406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6A0BE0B-23D7-4FF3-8CD6-7E2F8AFB73EC}"/>
                </a:ext>
              </a:extLst>
            </p:cNvPr>
            <p:cNvCxnSpPr/>
            <p:nvPr/>
          </p:nvCxnSpPr>
          <p:spPr>
            <a:xfrm>
              <a:off x="199104" y="406120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60187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DB90E1D3-83B0-4E7F-9BB8-FD07A5B52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680579"/>
            <a:ext cx="5719096" cy="2632208"/>
          </a:xfrm>
          <a:prstGeom prst="rect">
            <a:avLst/>
          </a:prstGeom>
        </p:spPr>
      </p:pic>
      <p:sp>
        <p:nvSpPr>
          <p:cNvPr id="8" name="Title 1">
            <a:extLst>
              <a:ext uri="{FF2B5EF4-FFF2-40B4-BE49-F238E27FC236}">
                <a16:creationId xmlns:a16="http://schemas.microsoft.com/office/drawing/2014/main" id="{99380453-8787-4E3A-BB59-068D2B7FC0EB}"/>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Artifacts and Medications Pose Challenges</a:t>
            </a:r>
          </a:p>
        </p:txBody>
      </p:sp>
      <p:sp>
        <p:nvSpPr>
          <p:cNvPr id="9" name="Text Placeholder 2">
            <a:extLst>
              <a:ext uri="{FF2B5EF4-FFF2-40B4-BE49-F238E27FC236}">
                <a16:creationId xmlns:a16="http://schemas.microsoft.com/office/drawing/2014/main" id="{9A978854-5A07-4942-ADE4-27CE102F4966}"/>
              </a:ext>
            </a:extLst>
          </p:cNvPr>
          <p:cNvSpPr>
            <a:spLocks noGrp="1"/>
          </p:cNvSpPr>
          <p:nvPr>
            <p:ph type="body" idx="1"/>
          </p:nvPr>
        </p:nvSpPr>
        <p:spPr>
          <a:xfrm>
            <a:off x="199104" y="712837"/>
            <a:ext cx="2836196" cy="2716163"/>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Artifacts such as chewing resemble features of tonic-clonic and complex-partial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This is usually disambiguated from the context/history of the record.</a:t>
            </a:r>
          </a:p>
        </p:txBody>
      </p:sp>
      <p:sp>
        <p:nvSpPr>
          <p:cNvPr id="10" name="Text Placeholder 2">
            <a:extLst>
              <a:ext uri="{FF2B5EF4-FFF2-40B4-BE49-F238E27FC236}">
                <a16:creationId xmlns:a16="http://schemas.microsoft.com/office/drawing/2014/main" id="{0E66DE2E-63A1-4F41-B614-4FB7D2F5934F}"/>
              </a:ext>
            </a:extLst>
          </p:cNvPr>
          <p:cNvSpPr txBox="1">
            <a:spLocks/>
          </p:cNvSpPr>
          <p:nvPr/>
        </p:nvSpPr>
        <p:spPr>
          <a:xfrm>
            <a:off x="6407360" y="3807901"/>
            <a:ext cx="2508040" cy="241939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Medication makes it more difficult.</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Subtle seizures such as extremely focal, low energy seizures are widespread in ICU patients due to medication.</a:t>
            </a:r>
          </a:p>
        </p:txBody>
      </p:sp>
      <p:grpSp>
        <p:nvGrpSpPr>
          <p:cNvPr id="4" name="Group 3">
            <a:extLst>
              <a:ext uri="{FF2B5EF4-FFF2-40B4-BE49-F238E27FC236}">
                <a16:creationId xmlns:a16="http://schemas.microsoft.com/office/drawing/2014/main" id="{D408566D-9DFD-E544-8449-93A292775C30}"/>
              </a:ext>
            </a:extLst>
          </p:cNvPr>
          <p:cNvGrpSpPr/>
          <p:nvPr/>
        </p:nvGrpSpPr>
        <p:grpSpPr>
          <a:xfrm>
            <a:off x="228600" y="3659515"/>
            <a:ext cx="5870678" cy="2716163"/>
            <a:chOff x="98322" y="3608439"/>
            <a:chExt cx="6318869" cy="2907498"/>
          </a:xfrm>
        </p:grpSpPr>
        <p:pic>
          <p:nvPicPr>
            <p:cNvPr id="5" name="Picture 4" descr="A picture containing water, outdoor, sky&#10;&#10;Description automatically generated">
              <a:extLst>
                <a:ext uri="{FF2B5EF4-FFF2-40B4-BE49-F238E27FC236}">
                  <a16:creationId xmlns:a16="http://schemas.microsoft.com/office/drawing/2014/main" id="{C7D8E40E-CCA1-4F2E-A40F-72356754A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2" y="3608439"/>
              <a:ext cx="6318869" cy="2907498"/>
            </a:xfrm>
            <a:prstGeom prst="rect">
              <a:avLst/>
            </a:prstGeom>
          </p:spPr>
        </p:pic>
        <p:sp>
          <p:nvSpPr>
            <p:cNvPr id="12" name="Frame 11">
              <a:extLst>
                <a:ext uri="{FF2B5EF4-FFF2-40B4-BE49-F238E27FC236}">
                  <a16:creationId xmlns:a16="http://schemas.microsoft.com/office/drawing/2014/main" id="{FF168E4E-5933-4062-802F-4C1872334A76}"/>
                </a:ext>
              </a:extLst>
            </p:cNvPr>
            <p:cNvSpPr/>
            <p:nvPr/>
          </p:nvSpPr>
          <p:spPr>
            <a:xfrm>
              <a:off x="199104" y="5659690"/>
              <a:ext cx="6218086" cy="218596"/>
            </a:xfrm>
            <a:prstGeom prst="frame">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218968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Abstract</a:t>
            </a:r>
          </a:p>
        </p:txBody>
      </p:sp>
      <p:sp>
        <p:nvSpPr>
          <p:cNvPr id="3" name="Text Placeholder 2"/>
          <p:cNvSpPr>
            <a:spLocks noGrp="1"/>
          </p:cNvSpPr>
          <p:nvPr>
            <p:ph type="body" idx="1"/>
          </p:nvPr>
        </p:nvSpPr>
        <p:spPr>
          <a:xfrm>
            <a:off x="199104" y="712837"/>
            <a:ext cx="8716296" cy="5796118"/>
          </a:xfrm>
        </p:spPr>
        <p:txBody>
          <a:bodyPr lIns="0" tIns="0" rIns="0" bIns="0"/>
          <a:lstStyle/>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Electronic medical records (EMRs) collected at every hospital in the country collectively contain a staggering wealth of biomedical knowledge. EMRs can include unstructured text, temporally constrained measurements (e.g., vital signs), multichannel signal data (e.g., EEGs), and image data (e.g., MRIs). This information could be transformative if properly harnessed.</a:t>
            </a:r>
          </a:p>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We are focused on the automatic interpretation of clinical EEGs collected since 2002 at Temple University Hospital (30,000+ sessions/16,000+ patients). The corpus contains EEG signal data, reports, and automatically-generated annotations of key features (e.g. abnormal) and events (e.g., seizure).</a:t>
            </a:r>
          </a:p>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Automated processing of EEGs is a challenging machine learning problem because the multichannel signal often has an extremely low signal to noise ratio. Events of interest such as seizures are easily confused with signal artifacts (e.g., eye movements) or benign variants (e.g., slowing). </a:t>
            </a:r>
          </a:p>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We have developed a cohort retrieval system that allows clinicians to retrieve relevant EMRs using standard queries (e.g. “Young patients with focal cerebral dysfunction who were treated with Topamax”). The system integrates temporal and spatial context for signal and text data.</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Applications of this system include clinical support, education and training. The data and tools are available from the NEDC web site (</a:t>
            </a:r>
            <a:r>
              <a:rPr lang="en-US" sz="1800" b="1" i="1" dirty="0" err="1">
                <a:latin typeface="Arial" panose="020B0604020202020204" pitchFamily="34" charset="0"/>
                <a:cs typeface="Arial" panose="020B0604020202020204" pitchFamily="34" charset="0"/>
              </a:rPr>
              <a:t>www.nedcdata.org</a:t>
            </a:r>
            <a:r>
              <a:rPr lang="en-US" sz="1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34990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1BE35E-548D-472A-97B4-1EE06E530536}"/>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a:solidFill>
                  <a:prstClr val="black"/>
                </a:solidFill>
              </a:rPr>
              <a:t>Experimental Setup</a:t>
            </a: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5" name="Text Placeholder 2">
            <a:extLst>
              <a:ext uri="{FF2B5EF4-FFF2-40B4-BE49-F238E27FC236}">
                <a16:creationId xmlns:a16="http://schemas.microsoft.com/office/drawing/2014/main" id="{F91F1768-D540-419A-A0E9-D6FE5E6B423A}"/>
              </a:ext>
            </a:extLst>
          </p:cNvPr>
          <p:cNvSpPr>
            <a:spLocks noGrp="1"/>
          </p:cNvSpPr>
          <p:nvPr>
            <p:ph type="body" idx="1"/>
          </p:nvPr>
        </p:nvSpPr>
        <p:spPr>
          <a:xfrm>
            <a:off x="199104" y="712837"/>
            <a:ext cx="8716296" cy="6017747"/>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Electroencephalography (EEG) is a popular tool used to diagnose brain related illnesses.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10-20 system is a universally accepted method for the placement of electrodes for any EEG test or experiment.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Six separate channel configurations were selected to optimize the spatial information specific to the application of seizure detection:</a:t>
            </a:r>
          </a:p>
          <a:p>
            <a:pPr marL="290513" indent="-174625">
              <a:spcBef>
                <a:spcPts val="0"/>
              </a:spcBef>
              <a:spcAft>
                <a:spcPts val="22500"/>
              </a:spcAft>
              <a:buFont typeface="Wingdings" charset="2"/>
              <a:buChar char="§"/>
            </a:pPr>
            <a:r>
              <a:rPr lang="en-US" sz="1800" b="1" dirty="0">
                <a:latin typeface="Arial" panose="020B0604020202020204" pitchFamily="34" charset="0"/>
                <a:cs typeface="Arial" panose="020B0604020202020204" pitchFamily="34" charset="0"/>
              </a:rPr>
              <a:t>The TUH EEG Seizure Corpus (TUSZ - v1.1.1) was used in this study: </a:t>
            </a:r>
          </a:p>
          <a:p>
            <a:pPr marL="290513" indent="-174625">
              <a:spcBef>
                <a:spcPts val="0"/>
              </a:spcBef>
              <a:spcAft>
                <a:spcPts val="1200"/>
              </a:spcAft>
              <a:buFont typeface="Wingdings" charset="2"/>
              <a:buChar char="§"/>
            </a:pPr>
            <a:r>
              <a:rPr lang="en-US" sz="1800" b="1" dirty="0">
                <a:latin typeface="Arial" panose="020B0604020202020204" pitchFamily="34" charset="0"/>
                <a:cs typeface="Arial" panose="020B0604020202020204" pitchFamily="34" charset="0"/>
              </a:rPr>
              <a:t>A TCP montage was applied prior to generating features, and standard linear frequency cepstral coefficient (LFCC) features were used.</a:t>
            </a:r>
          </a:p>
          <a:p>
            <a:pPr marL="174625" indent="-174625">
              <a:spcBef>
                <a:spcPts val="0"/>
              </a:spcBef>
              <a:spcAft>
                <a:spcPts val="6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EEC28520-4E9E-461A-AD95-07EBCB554B39}"/>
              </a:ext>
            </a:extLst>
          </p:cNvPr>
          <p:cNvGraphicFramePr>
            <a:graphicFrameLocks noGrp="1" noChangeAspect="1"/>
          </p:cNvGraphicFramePr>
          <p:nvPr/>
        </p:nvGraphicFramePr>
        <p:xfrm>
          <a:off x="1394914" y="3304084"/>
          <a:ext cx="6383668" cy="2497392"/>
        </p:xfrm>
        <a:graphic>
          <a:graphicData uri="http://schemas.openxmlformats.org/drawingml/2006/table">
            <a:tbl>
              <a:tblPr firstRow="1" bandRow="1">
                <a:tableStyleId>{21E4AEA4-8DFA-4A89-87EB-49C32662AFE0}</a:tableStyleId>
              </a:tblPr>
              <a:tblGrid>
                <a:gridCol w="1321641">
                  <a:extLst>
                    <a:ext uri="{9D8B030D-6E8A-4147-A177-3AD203B41FA5}">
                      <a16:colId xmlns:a16="http://schemas.microsoft.com/office/drawing/2014/main" val="3718242562"/>
                    </a:ext>
                  </a:extLst>
                </a:gridCol>
                <a:gridCol w="1231831">
                  <a:extLst>
                    <a:ext uri="{9D8B030D-6E8A-4147-A177-3AD203B41FA5}">
                      <a16:colId xmlns:a16="http://schemas.microsoft.com/office/drawing/2014/main" val="540823448"/>
                    </a:ext>
                  </a:extLst>
                </a:gridCol>
                <a:gridCol w="1276732">
                  <a:extLst>
                    <a:ext uri="{9D8B030D-6E8A-4147-A177-3AD203B41FA5}">
                      <a16:colId xmlns:a16="http://schemas.microsoft.com/office/drawing/2014/main" val="2733397533"/>
                    </a:ext>
                  </a:extLst>
                </a:gridCol>
                <a:gridCol w="1276732">
                  <a:extLst>
                    <a:ext uri="{9D8B030D-6E8A-4147-A177-3AD203B41FA5}">
                      <a16:colId xmlns:a16="http://schemas.microsoft.com/office/drawing/2014/main" val="1899843563"/>
                    </a:ext>
                  </a:extLst>
                </a:gridCol>
                <a:gridCol w="1276732">
                  <a:extLst>
                    <a:ext uri="{9D8B030D-6E8A-4147-A177-3AD203B41FA5}">
                      <a16:colId xmlns:a16="http://schemas.microsoft.com/office/drawing/2014/main" val="1743662182"/>
                    </a:ext>
                  </a:extLst>
                </a:gridCol>
              </a:tblGrid>
              <a:tr h="554976">
                <a:tc>
                  <a:txBody>
                    <a:bodyPr/>
                    <a:lstStyle/>
                    <a:p>
                      <a:pPr algn="ctr"/>
                      <a:r>
                        <a:rPr lang="en-US" sz="1600" b="1" dirty="0">
                          <a:solidFill>
                            <a:schemeClr val="tx1"/>
                          </a:solidFill>
                          <a:latin typeface="Arial" panose="020B0604020202020204" pitchFamily="34" charset="0"/>
                          <a:cs typeface="Arial" panose="020B0604020202020204" pitchFamily="34" charset="0"/>
                        </a:rPr>
                        <a:t>Seizure </a:t>
                      </a:r>
                      <a:br>
                        <a:rPr lang="en-US" sz="1600" b="1" dirty="0">
                          <a:solidFill>
                            <a:schemeClr val="tx1"/>
                          </a:solidFill>
                          <a:latin typeface="Arial" panose="020B0604020202020204" pitchFamily="34" charset="0"/>
                          <a:cs typeface="Arial" panose="020B0604020202020204" pitchFamily="34" charset="0"/>
                        </a:rPr>
                      </a:br>
                      <a:r>
                        <a:rPr lang="en-US" sz="1600" b="1" dirty="0">
                          <a:solidFill>
                            <a:schemeClr val="tx1"/>
                          </a:solidFill>
                          <a:latin typeface="Arial" panose="020B0604020202020204" pitchFamily="34" charset="0"/>
                          <a:cs typeface="Arial" panose="020B0604020202020204" pitchFamily="34" charset="0"/>
                        </a:rPr>
                        <a:t>Corpus</a:t>
                      </a:r>
                    </a:p>
                  </a:txBody>
                  <a:tcPr marL="0" marR="0" marT="0" marB="0" anchor="ctr">
                    <a:solidFill>
                      <a:schemeClr val="accent2">
                        <a:lumMod val="60000"/>
                        <a:lumOff val="40000"/>
                      </a:schemeClr>
                    </a:solidFill>
                  </a:tcPr>
                </a:tc>
                <a:tc gridSpan="4">
                  <a:txBody>
                    <a:bodyPr/>
                    <a:lstStyle/>
                    <a:p>
                      <a:pPr algn="ctr"/>
                      <a:r>
                        <a:rPr lang="en-US" sz="1600" b="1" dirty="0">
                          <a:solidFill>
                            <a:schemeClr val="tx1"/>
                          </a:solidFill>
                          <a:latin typeface="Arial" panose="020B0604020202020204" pitchFamily="34" charset="0"/>
                          <a:cs typeface="Arial" panose="020B0604020202020204" pitchFamily="34" charset="0"/>
                        </a:rPr>
                        <a:t>Version 1.1.1</a:t>
                      </a:r>
                    </a:p>
                  </a:txBody>
                  <a:tcPr marL="0" marR="0" marT="0" marB="0" anchor="ctr">
                    <a:solidFill>
                      <a:schemeClr val="accent2">
                        <a:lumMod val="60000"/>
                        <a:lumOff val="40000"/>
                      </a:schemeClr>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2751933046"/>
                  </a:ext>
                </a:extLst>
              </a:tr>
              <a:tr h="346860">
                <a:tc>
                  <a:txBody>
                    <a:bodyPr/>
                    <a:lstStyle/>
                    <a:p>
                      <a:pPr algn="ctr"/>
                      <a:r>
                        <a:rPr lang="en-US" sz="1600" b="1" dirty="0">
                          <a:latin typeface="Arial" panose="020B0604020202020204" pitchFamily="34" charset="0"/>
                          <a:cs typeface="Arial" panose="020B0604020202020204" pitchFamily="34" charset="0"/>
                        </a:rPr>
                        <a:t>Dataset</a:t>
                      </a:r>
                    </a:p>
                  </a:txBody>
                  <a:tcPr marL="0" marR="0" marT="0" marB="0" anchor="ctr">
                    <a:solidFill>
                      <a:schemeClr val="accent2">
                        <a:lumMod val="60000"/>
                        <a:lumOff val="40000"/>
                      </a:schemeClr>
                    </a:solidFill>
                  </a:tcPr>
                </a:tc>
                <a:tc gridSpan="2">
                  <a:txBody>
                    <a:bodyPr/>
                    <a:lstStyle/>
                    <a:p>
                      <a:pPr algn="ctr"/>
                      <a:r>
                        <a:rPr lang="en-US" sz="1600" b="1" dirty="0">
                          <a:latin typeface="Arial" panose="020B0604020202020204" pitchFamily="34" charset="0"/>
                          <a:cs typeface="Arial" panose="020B0604020202020204" pitchFamily="34" charset="0"/>
                        </a:rPr>
                        <a:t>Training set</a:t>
                      </a:r>
                    </a:p>
                  </a:txBody>
                  <a:tcPr marL="0" marR="0" marT="0" marB="0" anchor="ctr">
                    <a:solidFill>
                      <a:schemeClr val="accent2">
                        <a:lumMod val="60000"/>
                        <a:lumOff val="40000"/>
                      </a:schemeClr>
                    </a:solidFill>
                  </a:tcPr>
                </a:tc>
                <a:tc hMerge="1">
                  <a:txBody>
                    <a:bodyPr/>
                    <a:lstStyle/>
                    <a:p>
                      <a:endParaRPr lang="en-US" sz="1200" dirty="0"/>
                    </a:p>
                  </a:txBody>
                  <a:tcPr>
                    <a:solidFill>
                      <a:schemeClr val="accent2"/>
                    </a:solidFill>
                  </a:tcPr>
                </a:tc>
                <a:tc gridSpan="2">
                  <a:txBody>
                    <a:bodyPr/>
                    <a:lstStyle/>
                    <a:p>
                      <a:pPr algn="ctr"/>
                      <a:r>
                        <a:rPr lang="en-US" sz="1600" b="1" dirty="0">
                          <a:latin typeface="Arial" panose="020B0604020202020204" pitchFamily="34" charset="0"/>
                          <a:cs typeface="Arial" panose="020B0604020202020204" pitchFamily="34" charset="0"/>
                        </a:rPr>
                        <a:t>Evaluation set</a:t>
                      </a:r>
                    </a:p>
                  </a:txBody>
                  <a:tcPr marL="0" marR="0" marT="0" marB="0" anchor="ctr">
                    <a:solidFill>
                      <a:schemeClr val="accent2">
                        <a:lumMod val="60000"/>
                        <a:lumOff val="40000"/>
                      </a:schemeClr>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4086383588"/>
                  </a:ext>
                </a:extLst>
              </a:tr>
              <a:tr h="346860">
                <a:tc>
                  <a:txBody>
                    <a:bodyPr/>
                    <a:lstStyle/>
                    <a:p>
                      <a:pPr algn="ctr"/>
                      <a:endParaRPr lang="en-US" sz="1600" b="1" dirty="0">
                        <a:latin typeface="Arial" panose="020B0604020202020204" pitchFamily="34" charset="0"/>
                        <a:cs typeface="Arial" panose="020B0604020202020204" pitchFamily="34" charset="0"/>
                      </a:endParaRP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tc>
                <a:extLst>
                  <a:ext uri="{0D108BD9-81ED-4DB2-BD59-A6C34878D82A}">
                    <a16:rowId xmlns:a16="http://schemas.microsoft.com/office/drawing/2014/main" val="1472905557"/>
                  </a:ext>
                </a:extLst>
              </a:tr>
              <a:tr h="346860">
                <a:tc>
                  <a:txBody>
                    <a:bodyPr/>
                    <a:lstStyle/>
                    <a:p>
                      <a:pPr algn="ctr"/>
                      <a:r>
                        <a:rPr lang="en-US" sz="1600" b="1" dirty="0">
                          <a:latin typeface="Arial" panose="020B0604020202020204" pitchFamily="34" charset="0"/>
                          <a:cs typeface="Arial" panose="020B0604020202020204" pitchFamily="34" charset="0"/>
                        </a:rPr>
                        <a:t>Patients</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71</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196</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38</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50</a:t>
                      </a:r>
                    </a:p>
                  </a:txBody>
                  <a:tcPr marL="0" marR="0" marT="0" marB="0" anchor="ctr"/>
                </a:tc>
                <a:extLst>
                  <a:ext uri="{0D108BD9-81ED-4DB2-BD59-A6C34878D82A}">
                    <a16:rowId xmlns:a16="http://schemas.microsoft.com/office/drawing/2014/main" val="2707616558"/>
                  </a:ext>
                </a:extLst>
              </a:tr>
              <a:tr h="346860">
                <a:tc>
                  <a:txBody>
                    <a:bodyPr/>
                    <a:lstStyle/>
                    <a:p>
                      <a:pPr algn="ctr"/>
                      <a:r>
                        <a:rPr lang="en-US" sz="1600" b="1" dirty="0">
                          <a:latin typeface="Arial" panose="020B0604020202020204" pitchFamily="34" charset="0"/>
                          <a:cs typeface="Arial" panose="020B0604020202020204" pitchFamily="34" charset="0"/>
                        </a:rPr>
                        <a:t>Sessions</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102</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456</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89</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230</a:t>
                      </a:r>
                    </a:p>
                  </a:txBody>
                  <a:tcPr marL="0" marR="0" marT="0" marB="0" anchor="ctr"/>
                </a:tc>
                <a:extLst>
                  <a:ext uri="{0D108BD9-81ED-4DB2-BD59-A6C34878D82A}">
                    <a16:rowId xmlns:a16="http://schemas.microsoft.com/office/drawing/2014/main" val="1641404988"/>
                  </a:ext>
                </a:extLst>
              </a:tr>
              <a:tr h="554976">
                <a:tc>
                  <a:txBody>
                    <a:bodyPr/>
                    <a:lstStyle/>
                    <a:p>
                      <a:pPr algn="ctr"/>
                      <a:r>
                        <a:rPr lang="en-US" sz="1600" b="1" dirty="0">
                          <a:latin typeface="Arial" panose="020B0604020202020204" pitchFamily="34" charset="0"/>
                          <a:cs typeface="Arial" panose="020B0604020202020204" pitchFamily="34" charset="0"/>
                        </a:rPr>
                        <a:t>Epochs</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(sec.)</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51,140</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(5.51%)</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928,962</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(100.00%)</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53,930</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(8.96%)</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601,649</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(100.00%)</a:t>
                      </a:r>
                    </a:p>
                  </a:txBody>
                  <a:tcPr marL="0" marR="0" marT="0" marB="0" anchor="ctr"/>
                </a:tc>
                <a:extLst>
                  <a:ext uri="{0D108BD9-81ED-4DB2-BD59-A6C34878D82A}">
                    <a16:rowId xmlns:a16="http://schemas.microsoft.com/office/drawing/2014/main" val="2354632372"/>
                  </a:ext>
                </a:extLst>
              </a:tr>
            </a:tbl>
          </a:graphicData>
        </a:graphic>
      </p:graphicFrame>
    </p:spTree>
    <p:extLst>
      <p:ext uri="{BB962C8B-B14F-4D97-AF65-F5344CB8AC3E}">
        <p14:creationId xmlns:p14="http://schemas.microsoft.com/office/powerpoint/2010/main" val="1771854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AEC06A-F3F7-4D72-A878-77256920B42A}"/>
              </a:ext>
            </a:extLst>
          </p:cNvPr>
          <p:cNvPicPr/>
          <p:nvPr/>
        </p:nvPicPr>
        <p:blipFill>
          <a:blip r:embed="rId2">
            <a:extLst>
              <a:ext uri="{28A0092B-C50C-407E-A947-70E740481C1C}">
                <a14:useLocalDpi xmlns:a14="http://schemas.microsoft.com/office/drawing/2010/main" val="0"/>
              </a:ext>
            </a:extLst>
          </a:blip>
          <a:stretch>
            <a:fillRect/>
          </a:stretch>
        </p:blipFill>
        <p:spPr>
          <a:xfrm>
            <a:off x="3196646" y="1625736"/>
            <a:ext cx="5711190" cy="1648460"/>
          </a:xfrm>
          <a:prstGeom prst="rect">
            <a:avLst/>
          </a:prstGeom>
        </p:spPr>
      </p:pic>
      <p:sp>
        <p:nvSpPr>
          <p:cNvPr id="5" name="Title 1">
            <a:extLst>
              <a:ext uri="{FF2B5EF4-FFF2-40B4-BE49-F238E27FC236}">
                <a16:creationId xmlns:a16="http://schemas.microsoft.com/office/drawing/2014/main" id="{E8F3883B-E626-4B40-A4FA-8FAF5AA4996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Evaluation Metrics</a:t>
            </a:r>
          </a:p>
        </p:txBody>
      </p:sp>
      <p:sp>
        <p:nvSpPr>
          <p:cNvPr id="7" name="Content Placeholder 2">
            <a:extLst>
              <a:ext uri="{FF2B5EF4-FFF2-40B4-BE49-F238E27FC236}">
                <a16:creationId xmlns:a16="http://schemas.microsoft.com/office/drawing/2014/main" id="{8DECFE03-9864-4516-85A4-7D7F6BE6E037}"/>
              </a:ext>
            </a:extLst>
          </p:cNvPr>
          <p:cNvSpPr txBox="1">
            <a:spLocks/>
          </p:cNvSpPr>
          <p:nvPr/>
        </p:nvSpPr>
        <p:spPr>
          <a:xfrm>
            <a:off x="236164" y="643097"/>
            <a:ext cx="8298235" cy="307349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Any Overlap method (OVLP):</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Any overlap method is a permissive method which looks for the detection of an event within a proximity of the reference.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This metric tend to produce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higher sensitivities</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since only isolated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events are considered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as false alarms.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Multiple overlapping events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detected in bursts are also counted as detection.</a:t>
            </a:r>
          </a:p>
        </p:txBody>
      </p:sp>
      <p:sp>
        <p:nvSpPr>
          <p:cNvPr id="8" name="Content Placeholder 2">
            <a:extLst>
              <a:ext uri="{FF2B5EF4-FFF2-40B4-BE49-F238E27FC236}">
                <a16:creationId xmlns:a16="http://schemas.microsoft.com/office/drawing/2014/main" id="{5E3AF4C1-E303-4793-AC51-FA288DA27E10}"/>
              </a:ext>
            </a:extLst>
          </p:cNvPr>
          <p:cNvSpPr txBox="1">
            <a:spLocks/>
          </p:cNvSpPr>
          <p:nvPr/>
        </p:nvSpPr>
        <p:spPr>
          <a:xfrm>
            <a:off x="236164" y="3842372"/>
            <a:ext cx="8298235" cy="203527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Performance measures are calculated in terms of Sensitivity and Specificity (or false alarms per 24 hours):</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Sensitivity = ( True Positives / (True Positives + False Negatives) )</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Specificity = (True Negatives / (True Negatives + False Positives) </a:t>
            </a:r>
            <a:r>
              <a:rPr lang="en-US" sz="1800" b="1" dirty="0">
                <a:solidFill>
                  <a:schemeClr val="tx1"/>
                </a:solidFill>
                <a:latin typeface="Arial" charset="0"/>
                <a:ea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False Alarm rate = Rate of ( ( # Target False Positives / Total duration ) × (60 × 60 × 24) )</a:t>
            </a:r>
          </a:p>
        </p:txBody>
      </p:sp>
    </p:spTree>
    <p:extLst>
      <p:ext uri="{BB962C8B-B14F-4D97-AF65-F5344CB8AC3E}">
        <p14:creationId xmlns:p14="http://schemas.microsoft.com/office/powerpoint/2010/main" val="1071895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screenshot of a cell phone&#10;&#10;Description generated with high confidence">
            <a:extLst>
              <a:ext uri="{FF2B5EF4-FFF2-40B4-BE49-F238E27FC236}">
                <a16:creationId xmlns:a16="http://schemas.microsoft.com/office/drawing/2014/main" id="{5425B54C-AAC7-4D9A-BAD7-89337AA9BB3A}"/>
              </a:ext>
            </a:extLst>
          </p:cNvPr>
          <p:cNvPicPr>
            <a:picLocks noChangeAspect="1"/>
          </p:cNvPicPr>
          <p:nvPr/>
        </p:nvPicPr>
        <p:blipFill rotWithShape="1">
          <a:blip r:embed="rId2">
            <a:extLst>
              <a:ext uri="{28A0092B-C50C-407E-A947-70E740481C1C}">
                <a14:useLocalDpi xmlns:a14="http://schemas.microsoft.com/office/drawing/2010/main" val="0"/>
              </a:ext>
            </a:extLst>
          </a:blip>
          <a:srcRect r="36423"/>
          <a:stretch/>
        </p:blipFill>
        <p:spPr>
          <a:xfrm>
            <a:off x="2011546" y="1730426"/>
            <a:ext cx="4389254" cy="4109939"/>
          </a:xfrm>
          <a:prstGeom prst="rect">
            <a:avLst/>
          </a:prstGeom>
        </p:spPr>
      </p:pic>
      <p:sp>
        <p:nvSpPr>
          <p:cNvPr id="73" name="Title 1">
            <a:extLst>
              <a:ext uri="{FF2B5EF4-FFF2-40B4-BE49-F238E27FC236}">
                <a16:creationId xmlns:a16="http://schemas.microsoft.com/office/drawing/2014/main" id="{3D37A0CE-64B2-4E01-A5C1-86673E676B17}"/>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Temporal Central Parasagittal (TCP) Montage</a:t>
            </a:r>
          </a:p>
        </p:txBody>
      </p:sp>
      <p:sp>
        <p:nvSpPr>
          <p:cNvPr id="74" name="Content Placeholder 2">
            <a:extLst>
              <a:ext uri="{FF2B5EF4-FFF2-40B4-BE49-F238E27FC236}">
                <a16:creationId xmlns:a16="http://schemas.microsoft.com/office/drawing/2014/main" id="{5602B6B4-5134-4C50-B252-A9E40D6892B5}"/>
              </a:ext>
            </a:extLst>
          </p:cNvPr>
          <p:cNvSpPr txBox="1">
            <a:spLocks/>
          </p:cNvSpPr>
          <p:nvPr/>
        </p:nvSpPr>
        <p:spPr>
          <a:xfrm>
            <a:off x="218766" y="682078"/>
            <a:ext cx="8696633" cy="1394533"/>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marL="174625" marR="0" lvl="0" indent="-1746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TCP montage is a type of longitudinal and transverse bipolar montage. </a:t>
            </a:r>
          </a:p>
          <a:p>
            <a:pPr marL="174625" marR="0" lvl="0" indent="-1746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Differential channels, such as FP1-F7 (longitudinal) and C3-CZ (transverse), help in removing static noise and improving spatial information. </a:t>
            </a:r>
          </a:p>
          <a:p>
            <a:pPr marL="174625" marR="0" lvl="0" indent="-1746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995880" y="5704593"/>
            <a:ext cx="2298931" cy="835419"/>
            <a:chOff x="2995880" y="5704593"/>
            <a:chExt cx="2298931" cy="835419"/>
          </a:xfrm>
        </p:grpSpPr>
        <p:grpSp>
          <p:nvGrpSpPr>
            <p:cNvPr id="2" name="Group 1"/>
            <p:cNvGrpSpPr/>
            <p:nvPr/>
          </p:nvGrpSpPr>
          <p:grpSpPr>
            <a:xfrm>
              <a:off x="2995880" y="5704593"/>
              <a:ext cx="2298931" cy="397265"/>
              <a:chOff x="3732199" y="4988131"/>
              <a:chExt cx="2298931" cy="397265"/>
            </a:xfrm>
          </p:grpSpPr>
          <p:sp>
            <p:nvSpPr>
              <p:cNvPr id="75" name="Arrow: Right 74">
                <a:extLst>
                  <a:ext uri="{FF2B5EF4-FFF2-40B4-BE49-F238E27FC236}">
                    <a16:creationId xmlns:a16="http://schemas.microsoft.com/office/drawing/2014/main" id="{F3B62F9C-5A37-4796-BE50-E86613190CA4}"/>
                  </a:ext>
                </a:extLst>
              </p:cNvPr>
              <p:cNvSpPr/>
              <p:nvPr/>
            </p:nvSpPr>
            <p:spPr>
              <a:xfrm rot="16200000">
                <a:off x="5636498"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Arrow: Right 75">
                <a:extLst>
                  <a:ext uri="{FF2B5EF4-FFF2-40B4-BE49-F238E27FC236}">
                    <a16:creationId xmlns:a16="http://schemas.microsoft.com/office/drawing/2014/main" id="{5F743DA8-D627-4579-BC3E-4E80B2226441}"/>
                  </a:ext>
                </a:extLst>
              </p:cNvPr>
              <p:cNvSpPr/>
              <p:nvPr/>
            </p:nvSpPr>
            <p:spPr>
              <a:xfrm rot="16200000">
                <a:off x="5089307" y="4990762"/>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Arrow: Right 76">
                <a:extLst>
                  <a:ext uri="{FF2B5EF4-FFF2-40B4-BE49-F238E27FC236}">
                    <a16:creationId xmlns:a16="http://schemas.microsoft.com/office/drawing/2014/main" id="{523CFD5E-76B7-4A61-84F1-F62F97841D7E}"/>
                  </a:ext>
                </a:extLst>
              </p:cNvPr>
              <p:cNvSpPr/>
              <p:nvPr/>
            </p:nvSpPr>
            <p:spPr>
              <a:xfrm rot="16200000">
                <a:off x="4276847" y="4990763"/>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Arrow: Right 77">
                <a:extLst>
                  <a:ext uri="{FF2B5EF4-FFF2-40B4-BE49-F238E27FC236}">
                    <a16:creationId xmlns:a16="http://schemas.microsoft.com/office/drawing/2014/main" id="{D686F819-42CB-43E2-A57F-3012B0A7BF1C}"/>
                  </a:ext>
                </a:extLst>
              </p:cNvPr>
              <p:cNvSpPr/>
              <p:nvPr/>
            </p:nvSpPr>
            <p:spPr>
              <a:xfrm rot="16200000">
                <a:off x="3729656"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0" name="TextBox 79">
              <a:extLst>
                <a:ext uri="{FF2B5EF4-FFF2-40B4-BE49-F238E27FC236}">
                  <a16:creationId xmlns:a16="http://schemas.microsoft.com/office/drawing/2014/main" id="{5BD7A27C-07B1-489B-82A4-27FBFA743EEF}"/>
                </a:ext>
              </a:extLst>
            </p:cNvPr>
            <p:cNvSpPr txBox="1"/>
            <p:nvPr/>
          </p:nvSpPr>
          <p:spPr>
            <a:xfrm>
              <a:off x="3208696" y="6170680"/>
              <a:ext cx="20300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Longitudinal</a:t>
              </a:r>
            </a:p>
          </p:txBody>
        </p:sp>
      </p:grpSp>
      <p:grpSp>
        <p:nvGrpSpPr>
          <p:cNvPr id="3" name="Group 2"/>
          <p:cNvGrpSpPr/>
          <p:nvPr/>
        </p:nvGrpSpPr>
        <p:grpSpPr>
          <a:xfrm>
            <a:off x="384977" y="2662724"/>
            <a:ext cx="1825201" cy="2298931"/>
            <a:chOff x="384977" y="2662724"/>
            <a:chExt cx="1825201" cy="2298931"/>
          </a:xfrm>
        </p:grpSpPr>
        <p:sp>
          <p:nvSpPr>
            <p:cNvPr id="81" name="TextBox 80">
              <a:extLst>
                <a:ext uri="{FF2B5EF4-FFF2-40B4-BE49-F238E27FC236}">
                  <a16:creationId xmlns:a16="http://schemas.microsoft.com/office/drawing/2014/main" id="{B37F50E0-41C4-4CCE-B1AB-6EA420CFF926}"/>
                </a:ext>
              </a:extLst>
            </p:cNvPr>
            <p:cNvSpPr txBox="1"/>
            <p:nvPr/>
          </p:nvSpPr>
          <p:spPr>
            <a:xfrm>
              <a:off x="384977" y="3653044"/>
              <a:ext cx="1626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Transverse</a:t>
              </a:r>
            </a:p>
          </p:txBody>
        </p:sp>
        <p:grpSp>
          <p:nvGrpSpPr>
            <p:cNvPr id="14" name="Group 13"/>
            <p:cNvGrpSpPr/>
            <p:nvPr/>
          </p:nvGrpSpPr>
          <p:grpSpPr>
            <a:xfrm rot="5400000">
              <a:off x="862080" y="3613557"/>
              <a:ext cx="2298931" cy="397265"/>
              <a:chOff x="3732199" y="4988131"/>
              <a:chExt cx="2298931" cy="397265"/>
            </a:xfrm>
          </p:grpSpPr>
          <p:sp>
            <p:nvSpPr>
              <p:cNvPr id="15" name="Arrow: Right 74">
                <a:extLst>
                  <a:ext uri="{FF2B5EF4-FFF2-40B4-BE49-F238E27FC236}">
                    <a16:creationId xmlns:a16="http://schemas.microsoft.com/office/drawing/2014/main" id="{F3B62F9C-5A37-4796-BE50-E86613190CA4}"/>
                  </a:ext>
                </a:extLst>
              </p:cNvPr>
              <p:cNvSpPr/>
              <p:nvPr/>
            </p:nvSpPr>
            <p:spPr>
              <a:xfrm rot="16200000">
                <a:off x="5636498"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Arrow: Right 75">
                <a:extLst>
                  <a:ext uri="{FF2B5EF4-FFF2-40B4-BE49-F238E27FC236}">
                    <a16:creationId xmlns:a16="http://schemas.microsoft.com/office/drawing/2014/main" id="{5F743DA8-D627-4579-BC3E-4E80B2226441}"/>
                  </a:ext>
                </a:extLst>
              </p:cNvPr>
              <p:cNvSpPr/>
              <p:nvPr/>
            </p:nvSpPr>
            <p:spPr>
              <a:xfrm rot="16200000">
                <a:off x="5089307" y="4990762"/>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Arrow: Right 76">
                <a:extLst>
                  <a:ext uri="{FF2B5EF4-FFF2-40B4-BE49-F238E27FC236}">
                    <a16:creationId xmlns:a16="http://schemas.microsoft.com/office/drawing/2014/main" id="{523CFD5E-76B7-4A61-84F1-F62F97841D7E}"/>
                  </a:ext>
                </a:extLst>
              </p:cNvPr>
              <p:cNvSpPr/>
              <p:nvPr/>
            </p:nvSpPr>
            <p:spPr>
              <a:xfrm rot="16200000">
                <a:off x="4276847" y="4990763"/>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Arrow: Right 77">
                <a:extLst>
                  <a:ext uri="{FF2B5EF4-FFF2-40B4-BE49-F238E27FC236}">
                    <a16:creationId xmlns:a16="http://schemas.microsoft.com/office/drawing/2014/main" id="{D686F819-42CB-43E2-A57F-3012B0A7BF1C}"/>
                  </a:ext>
                </a:extLst>
              </p:cNvPr>
              <p:cNvSpPr/>
              <p:nvPr/>
            </p:nvSpPr>
            <p:spPr>
              <a:xfrm rot="16200000">
                <a:off x="3729656"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19" name="Picture 18" descr="A screenshot of a cell phone&#10;&#10;Description generated with high confidence">
            <a:extLst>
              <a:ext uri="{FF2B5EF4-FFF2-40B4-BE49-F238E27FC236}">
                <a16:creationId xmlns:a16="http://schemas.microsoft.com/office/drawing/2014/main" id="{5425B54C-AAC7-4D9A-BAD7-89337AA9BB3A}"/>
              </a:ext>
            </a:extLst>
          </p:cNvPr>
          <p:cNvPicPr>
            <a:picLocks noChangeAspect="1"/>
          </p:cNvPicPr>
          <p:nvPr/>
        </p:nvPicPr>
        <p:blipFill rotWithShape="1">
          <a:blip r:embed="rId2">
            <a:extLst>
              <a:ext uri="{28A0092B-C50C-407E-A947-70E740481C1C}">
                <a14:useLocalDpi xmlns:a14="http://schemas.microsoft.com/office/drawing/2010/main" val="0"/>
              </a:ext>
            </a:extLst>
          </a:blip>
          <a:srcRect l="63389"/>
          <a:stretch/>
        </p:blipFill>
        <p:spPr>
          <a:xfrm>
            <a:off x="6279144" y="1895583"/>
            <a:ext cx="2527563" cy="4109939"/>
          </a:xfrm>
          <a:prstGeom prst="rect">
            <a:avLst/>
          </a:prstGeom>
        </p:spPr>
      </p:pic>
      <p:sp>
        <p:nvSpPr>
          <p:cNvPr id="5" name="Rounded Rectangle 4"/>
          <p:cNvSpPr/>
          <p:nvPr/>
        </p:nvSpPr>
        <p:spPr>
          <a:xfrm>
            <a:off x="6400800" y="1944571"/>
            <a:ext cx="1184223" cy="412902"/>
          </a:xfrm>
          <a:prstGeom prst="round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21"/>
          <p:cNvSpPr/>
          <p:nvPr/>
        </p:nvSpPr>
        <p:spPr>
          <a:xfrm>
            <a:off x="6380791" y="4001563"/>
            <a:ext cx="1184223" cy="412902"/>
          </a:xfrm>
          <a:prstGeom prst="round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6273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348D91-73C1-4229-8A68-309BCD15EFEF}"/>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Feature Extraction</a:t>
            </a:r>
          </a:p>
        </p:txBody>
      </p:sp>
      <p:graphicFrame>
        <p:nvGraphicFramePr>
          <p:cNvPr id="5" name="Table 4">
            <a:extLst>
              <a:ext uri="{FF2B5EF4-FFF2-40B4-BE49-F238E27FC236}">
                <a16:creationId xmlns:a16="http://schemas.microsoft.com/office/drawing/2014/main" id="{D2E26B8A-B1DF-4F62-AC4E-F88D87ADE3B3}"/>
              </a:ext>
            </a:extLst>
          </p:cNvPr>
          <p:cNvGraphicFramePr>
            <a:graphicFrameLocks noGrp="1" noChangeAspect="1"/>
          </p:cNvGraphicFramePr>
          <p:nvPr/>
        </p:nvGraphicFramePr>
        <p:xfrm>
          <a:off x="3898760" y="712837"/>
          <a:ext cx="5047526" cy="2286596"/>
        </p:xfrm>
        <a:graphic>
          <a:graphicData uri="http://schemas.openxmlformats.org/drawingml/2006/table">
            <a:tbl>
              <a:tblPr firstRow="1" bandRow="1">
                <a:tableStyleId>{21E4AEA4-8DFA-4A89-87EB-49C32662AFE0}</a:tableStyleId>
              </a:tblPr>
              <a:tblGrid>
                <a:gridCol w="1045013">
                  <a:extLst>
                    <a:ext uri="{9D8B030D-6E8A-4147-A177-3AD203B41FA5}">
                      <a16:colId xmlns:a16="http://schemas.microsoft.com/office/drawing/2014/main" val="3718242562"/>
                    </a:ext>
                  </a:extLst>
                </a:gridCol>
                <a:gridCol w="974001">
                  <a:extLst>
                    <a:ext uri="{9D8B030D-6E8A-4147-A177-3AD203B41FA5}">
                      <a16:colId xmlns:a16="http://schemas.microsoft.com/office/drawing/2014/main" val="540823448"/>
                    </a:ext>
                  </a:extLst>
                </a:gridCol>
                <a:gridCol w="1009504">
                  <a:extLst>
                    <a:ext uri="{9D8B030D-6E8A-4147-A177-3AD203B41FA5}">
                      <a16:colId xmlns:a16="http://schemas.microsoft.com/office/drawing/2014/main" val="2733397533"/>
                    </a:ext>
                  </a:extLst>
                </a:gridCol>
                <a:gridCol w="1009504">
                  <a:extLst>
                    <a:ext uri="{9D8B030D-6E8A-4147-A177-3AD203B41FA5}">
                      <a16:colId xmlns:a16="http://schemas.microsoft.com/office/drawing/2014/main" val="1899843563"/>
                    </a:ext>
                  </a:extLst>
                </a:gridCol>
                <a:gridCol w="1009504">
                  <a:extLst>
                    <a:ext uri="{9D8B030D-6E8A-4147-A177-3AD203B41FA5}">
                      <a16:colId xmlns:a16="http://schemas.microsoft.com/office/drawing/2014/main" val="1743662182"/>
                    </a:ext>
                  </a:extLst>
                </a:gridCol>
              </a:tblGrid>
              <a:tr h="508132">
                <a:tc rowSpan="2">
                  <a:txBody>
                    <a:bodyPr/>
                    <a:lstStyle/>
                    <a:p>
                      <a:pPr marL="0" algn="ctr" defTabSz="457200" rtl="0" eaLnBrk="1" latinLnBrk="0" hangingPunct="1"/>
                      <a:endParaRPr lang="en-US" sz="1600" b="1" kern="1200" dirty="0">
                        <a:solidFill>
                          <a:schemeClr val="dk1"/>
                        </a:solidFill>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gridSpan="4">
                  <a:txBody>
                    <a:bodyPr/>
                    <a:lstStyle/>
                    <a:p>
                      <a:pPr marL="0" algn="ctr" defTabSz="4572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Version 1.2.1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2751933046"/>
                  </a:ext>
                </a:extLst>
              </a:tr>
              <a:tr h="317583">
                <a:tc vMerge="1">
                  <a:txBody>
                    <a:bodyPr/>
                    <a:lstStyle/>
                    <a:p>
                      <a:pPr algn="ctr"/>
                      <a:endParaRPr lang="en-US" sz="1600" b="1" dirty="0">
                        <a:latin typeface="Arial" panose="020B0604020202020204" pitchFamily="34" charset="0"/>
                        <a:cs typeface="Arial" panose="020B0604020202020204" pitchFamily="34" charset="0"/>
                      </a:endParaRPr>
                    </a:p>
                  </a:txBody>
                  <a:tcPr marL="0" marR="0" marT="0" marB="0" anchor="ctr">
                    <a:solidFill>
                      <a:schemeClr val="accent2">
                        <a:lumMod val="60000"/>
                        <a:lumOff val="40000"/>
                      </a:schemeClr>
                    </a:solidFill>
                  </a:tcPr>
                </a:tc>
                <a:tc gridSpan="2">
                  <a:txBody>
                    <a:bodyPr/>
                    <a:lstStyle/>
                    <a:p>
                      <a:pPr marL="0" algn="ctr" defTabSz="4572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Training set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sz="1200" dirty="0"/>
                    </a:p>
                  </a:txBody>
                  <a:tcPr>
                    <a:solidFill>
                      <a:schemeClr val="accent2"/>
                    </a:solidFill>
                  </a:tcPr>
                </a:tc>
                <a:tc gridSpan="2">
                  <a:txBody>
                    <a:bodyPr/>
                    <a:lstStyle/>
                    <a:p>
                      <a:pPr marL="0" algn="ctr" defTabSz="4572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Evaluation set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4086383588"/>
                  </a:ext>
                </a:extLst>
              </a:tr>
              <a:tr h="317583">
                <a:tc>
                  <a:txBody>
                    <a:bodyPr/>
                    <a:lstStyle/>
                    <a:p>
                      <a:pPr algn="ctr"/>
                      <a:endParaRPr lang="en-US" sz="1600" b="1" dirty="0">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72905557"/>
                  </a:ext>
                </a:extLst>
              </a:tr>
              <a:tr h="317583">
                <a:tc>
                  <a:txBody>
                    <a:bodyPr/>
                    <a:lstStyle/>
                    <a:p>
                      <a:pPr algn="ctr"/>
                      <a:r>
                        <a:rPr lang="en-US" sz="1600" b="1" dirty="0">
                          <a:latin typeface="Arial" panose="020B0604020202020204" pitchFamily="34" charset="0"/>
                          <a:cs typeface="Arial" panose="020B0604020202020204" pitchFamily="34" charset="0"/>
                        </a:rPr>
                        <a:t>Patients</a:t>
                      </a:r>
                    </a:p>
                  </a:txBody>
                  <a:tcPr marL="0" marR="0" marT="0" marB="0" anchor="ct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119</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265</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38</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50</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07616558"/>
                  </a:ext>
                </a:extLst>
              </a:tr>
              <a:tr h="317583">
                <a:tc>
                  <a:txBody>
                    <a:bodyPr/>
                    <a:lstStyle/>
                    <a:p>
                      <a:pPr algn="ctr"/>
                      <a:r>
                        <a:rPr lang="en-US" sz="1600" b="1" dirty="0">
                          <a:latin typeface="Arial" panose="020B0604020202020204" pitchFamily="34" charset="0"/>
                          <a:cs typeface="Arial" panose="020B0604020202020204" pitchFamily="34" charset="0"/>
                        </a:rPr>
                        <a:t>Sessions</a:t>
                      </a:r>
                    </a:p>
                  </a:txBody>
                  <a:tcPr marL="0" marR="0" marT="0" marB="0" anchor="ct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182</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583</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98</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239</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41404988"/>
                  </a:ext>
                </a:extLst>
              </a:tr>
              <a:tr h="508132">
                <a:tc>
                  <a:txBody>
                    <a:bodyPr/>
                    <a:lstStyle/>
                    <a:p>
                      <a:pPr algn="ctr"/>
                      <a:r>
                        <a:rPr lang="en-US" sz="1600" b="1" dirty="0">
                          <a:latin typeface="Arial" panose="020B0604020202020204" pitchFamily="34" charset="0"/>
                          <a:cs typeface="Arial" panose="020B0604020202020204" pitchFamily="34" charset="0"/>
                        </a:rPr>
                        <a:t>Epochs</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(sec.)</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76,517</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(6.4%)</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1,196,381</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55,765</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(9.0%)</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618,096</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4632372"/>
                  </a:ext>
                </a:extLst>
              </a:tr>
            </a:tbl>
          </a:graphicData>
        </a:graphic>
      </p:graphicFrame>
      <p:sp>
        <p:nvSpPr>
          <p:cNvPr id="7" name="Text Placeholder 2">
            <a:extLst>
              <a:ext uri="{FF2B5EF4-FFF2-40B4-BE49-F238E27FC236}">
                <a16:creationId xmlns:a16="http://schemas.microsoft.com/office/drawing/2014/main" id="{9A81E200-7A82-40D5-B702-7CC8AA552D36}"/>
              </a:ext>
            </a:extLst>
          </p:cNvPr>
          <p:cNvSpPr>
            <a:spLocks noGrp="1"/>
          </p:cNvSpPr>
          <p:nvPr>
            <p:ph type="body" idx="1"/>
          </p:nvPr>
        </p:nvSpPr>
        <p:spPr>
          <a:xfrm>
            <a:off x="197714" y="853654"/>
            <a:ext cx="3534697" cy="200496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TUH EEG Seizure Corpus (v1.2.1) was used: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The database consists of clinical data with many types of seizures and lots of artifacts.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World’s largest open source repository of EEG data.</a:t>
            </a:r>
          </a:p>
        </p:txBody>
      </p:sp>
      <p:pic>
        <p:nvPicPr>
          <p:cNvPr id="8" name="Picture 2">
            <a:extLst>
              <a:ext uri="{FF2B5EF4-FFF2-40B4-BE49-F238E27FC236}">
                <a16:creationId xmlns:a16="http://schemas.microsoft.com/office/drawing/2014/main" id="{433704FB-C027-418E-84AE-6E84EB882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939" y="3412373"/>
            <a:ext cx="5044815" cy="2857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a:extLst>
              <a:ext uri="{FF2B5EF4-FFF2-40B4-BE49-F238E27FC236}">
                <a16:creationId xmlns:a16="http://schemas.microsoft.com/office/drawing/2014/main" id="{0FCBDACD-7A39-014E-9D94-4CA3E60605A6}"/>
              </a:ext>
            </a:extLst>
          </p:cNvPr>
          <p:cNvSpPr txBox="1">
            <a:spLocks/>
          </p:cNvSpPr>
          <p:nvPr/>
        </p:nvSpPr>
        <p:spPr>
          <a:xfrm>
            <a:off x="197714" y="3381496"/>
            <a:ext cx="3534697" cy="3133604"/>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Standard frequency domain features are used: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10 frames per second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0.2 second analysis window</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9 base features including energy, differential energy, and 7 cepstral coefficients.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1st and 2nd derivatives are used for most features.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Total dimension: 26.</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129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BAAF0A-A861-4DCC-8C2E-9DAFB753972A}"/>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CNN-LSTM</a:t>
            </a:r>
          </a:p>
        </p:txBody>
      </p:sp>
      <p:sp>
        <p:nvSpPr>
          <p:cNvPr id="6" name="Content Placeholder 2">
            <a:extLst>
              <a:ext uri="{FF2B5EF4-FFF2-40B4-BE49-F238E27FC236}">
                <a16:creationId xmlns:a16="http://schemas.microsoft.com/office/drawing/2014/main" id="{DD51DC89-2AEF-4DF4-9319-1585EBB2F5E2}"/>
              </a:ext>
            </a:extLst>
          </p:cNvPr>
          <p:cNvSpPr txBox="1">
            <a:spLocks/>
          </p:cNvSpPr>
          <p:nvPr/>
        </p:nvSpPr>
        <p:spPr>
          <a:xfrm>
            <a:off x="213852" y="762632"/>
            <a:ext cx="3865779" cy="172417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Three baseline systems: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CNN-LSTM system</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Channel based LSTM networks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 Kaldi </a:t>
            </a:r>
            <a:r>
              <a:rPr lang="en-US" sz="1800" b="1" dirty="0" err="1">
                <a:solidFill>
                  <a:schemeClr val="tx1"/>
                </a:solidFill>
                <a:latin typeface="Arial" charset="0"/>
                <a:ea typeface="Arial" charset="0"/>
                <a:cs typeface="Arial" charset="0"/>
              </a:rPr>
              <a:t>multipass</a:t>
            </a:r>
            <a:r>
              <a:rPr lang="en-US" sz="1800" b="1" dirty="0">
                <a:solidFill>
                  <a:schemeClr val="tx1"/>
                </a:solidFill>
                <a:latin typeface="Arial" charset="0"/>
                <a:ea typeface="Arial" charset="0"/>
                <a:cs typeface="Arial" charset="0"/>
              </a:rPr>
              <a:t> system with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P-norm and MLP networks.</a:t>
            </a:r>
          </a:p>
        </p:txBody>
      </p:sp>
      <p:pic>
        <p:nvPicPr>
          <p:cNvPr id="7" name="Picture 6">
            <a:extLst>
              <a:ext uri="{FF2B5EF4-FFF2-40B4-BE49-F238E27FC236}">
                <a16:creationId xmlns:a16="http://schemas.microsoft.com/office/drawing/2014/main" id="{EB34ACC8-6009-419F-AC2C-1E15D8893BEE}"/>
              </a:ext>
            </a:extLst>
          </p:cNvPr>
          <p:cNvPicPr>
            <a:picLocks noChangeAspect="1"/>
          </p:cNvPicPr>
          <p:nvPr/>
        </p:nvPicPr>
        <p:blipFill>
          <a:blip r:embed="rId2"/>
          <a:stretch>
            <a:fillRect/>
          </a:stretch>
        </p:blipFill>
        <p:spPr>
          <a:xfrm>
            <a:off x="4112043" y="1260568"/>
            <a:ext cx="4835769" cy="4584951"/>
          </a:xfrm>
          <a:prstGeom prst="rect">
            <a:avLst/>
          </a:prstGeom>
        </p:spPr>
      </p:pic>
      <p:sp>
        <p:nvSpPr>
          <p:cNvPr id="10" name="Text Placeholder 2">
            <a:extLst>
              <a:ext uri="{FF2B5EF4-FFF2-40B4-BE49-F238E27FC236}">
                <a16:creationId xmlns:a16="http://schemas.microsoft.com/office/drawing/2014/main" id="{51EE68C0-AA4C-4B18-BA36-478C43237547}"/>
              </a:ext>
            </a:extLst>
          </p:cNvPr>
          <p:cNvSpPr txBox="1">
            <a:spLocks/>
          </p:cNvSpPr>
          <p:nvPr/>
        </p:nvSpPr>
        <p:spPr>
          <a:xfrm>
            <a:off x="5501307" y="5862994"/>
            <a:ext cx="2057239"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CNN-LSTM Model</a:t>
            </a:r>
          </a:p>
        </p:txBody>
      </p:sp>
      <p:sp>
        <p:nvSpPr>
          <p:cNvPr id="14" name="Content Placeholder 2">
            <a:extLst>
              <a:ext uri="{FF2B5EF4-FFF2-40B4-BE49-F238E27FC236}">
                <a16:creationId xmlns:a16="http://schemas.microsoft.com/office/drawing/2014/main" id="{144B9F86-F057-4B24-AE17-6D4F367F270B}"/>
              </a:ext>
            </a:extLst>
          </p:cNvPr>
          <p:cNvSpPr txBox="1">
            <a:spLocks/>
          </p:cNvSpPr>
          <p:nvPr/>
        </p:nvSpPr>
        <p:spPr>
          <a:xfrm>
            <a:off x="208164" y="2528676"/>
            <a:ext cx="3833367" cy="358344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CNN-LSTM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21 sec. long window for all 22 channels.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constant learning rate with a kernel size of (3, 3).</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Heuristic postprocessing approaches are applied which include a threshold for output probabilities and seizure events of a certain duration.</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 Adam optimizer is used.</a:t>
            </a:r>
          </a:p>
          <a:p>
            <a:pPr marL="174625" lvl="1">
              <a:spcBef>
                <a:spcPts val="0"/>
              </a:spcBef>
              <a:spcAft>
                <a:spcPts val="600"/>
              </a:spcAft>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291282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1EAF8-9B1E-45F2-AFFF-A917B72A9E41}"/>
              </a:ext>
            </a:extLst>
          </p:cNvPr>
          <p:cNvPicPr>
            <a:picLocks noChangeAspect="1"/>
          </p:cNvPicPr>
          <p:nvPr/>
        </p:nvPicPr>
        <p:blipFill>
          <a:blip r:embed="rId2"/>
          <a:stretch>
            <a:fillRect/>
          </a:stretch>
        </p:blipFill>
        <p:spPr>
          <a:xfrm>
            <a:off x="4348412" y="834111"/>
            <a:ext cx="4698594" cy="2795857"/>
          </a:xfrm>
          <a:prstGeom prst="rect">
            <a:avLst/>
          </a:prstGeom>
        </p:spPr>
      </p:pic>
      <p:sp>
        <p:nvSpPr>
          <p:cNvPr id="5" name="Text Placeholder 2">
            <a:extLst>
              <a:ext uri="{FF2B5EF4-FFF2-40B4-BE49-F238E27FC236}">
                <a16:creationId xmlns:a16="http://schemas.microsoft.com/office/drawing/2014/main" id="{6012D1D9-2E9D-4DAC-A3BB-ACFC2208470A}"/>
              </a:ext>
            </a:extLst>
          </p:cNvPr>
          <p:cNvSpPr txBox="1">
            <a:spLocks/>
          </p:cNvSpPr>
          <p:nvPr/>
        </p:nvSpPr>
        <p:spPr>
          <a:xfrm>
            <a:off x="5983142" y="3760595"/>
            <a:ext cx="1429134"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LSTM Model</a:t>
            </a:r>
          </a:p>
        </p:txBody>
      </p:sp>
      <p:sp>
        <p:nvSpPr>
          <p:cNvPr id="6" name="Title 1">
            <a:extLst>
              <a:ext uri="{FF2B5EF4-FFF2-40B4-BE49-F238E27FC236}">
                <a16:creationId xmlns:a16="http://schemas.microsoft.com/office/drawing/2014/main" id="{A03A5E6E-F250-4B41-AD2E-346196DF5EA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LSTM</a:t>
            </a:r>
          </a:p>
        </p:txBody>
      </p:sp>
      <p:sp>
        <p:nvSpPr>
          <p:cNvPr id="8" name="Content Placeholder 2">
            <a:extLst>
              <a:ext uri="{FF2B5EF4-FFF2-40B4-BE49-F238E27FC236}">
                <a16:creationId xmlns:a16="http://schemas.microsoft.com/office/drawing/2014/main" id="{118B3FC5-8BB2-4293-A496-7229809122A3}"/>
              </a:ext>
            </a:extLst>
          </p:cNvPr>
          <p:cNvSpPr txBox="1">
            <a:spLocks/>
          </p:cNvSpPr>
          <p:nvPr/>
        </p:nvSpPr>
        <p:spPr>
          <a:xfrm>
            <a:off x="236165" y="884395"/>
            <a:ext cx="8726766" cy="4894105"/>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Channel based 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7 sec. long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window with right/left context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(splice width) of 11 frames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(1.1 sec.).</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channel is processed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individually so that the model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only learns spike/sharp and wave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discharges. </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annealing learning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rate after CV loss is stagnated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for 3 consecutive epochs.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SGD optimizer with </a:t>
            </a:r>
            <a:r>
              <a:rPr lang="en-US" sz="1800" b="1" dirty="0" err="1">
                <a:solidFill>
                  <a:schemeClr val="tx1"/>
                </a:solidFill>
                <a:latin typeface="Arial" charset="0"/>
                <a:ea typeface="Arial" charset="0"/>
                <a:cs typeface="Arial" charset="0"/>
              </a:rPr>
              <a:t>nestrov</a:t>
            </a:r>
            <a:r>
              <a:rPr lang="en-US" sz="1800" b="1" dirty="0">
                <a:solidFill>
                  <a:schemeClr val="tx1"/>
                </a:solidFill>
                <a:latin typeface="Arial" charset="0"/>
                <a:ea typeface="Arial" charset="0"/>
                <a:cs typeface="Arial" charset="0"/>
              </a:rPr>
              <a: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momentum is used.</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 small CNN-LSTM-MLP model is used for postprocessing followed by heuristic postprocessing.</a:t>
            </a:r>
          </a:p>
        </p:txBody>
      </p:sp>
    </p:spTree>
    <p:extLst>
      <p:ext uri="{BB962C8B-B14F-4D97-AF65-F5344CB8AC3E}">
        <p14:creationId xmlns:p14="http://schemas.microsoft.com/office/powerpoint/2010/main" val="3783026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FC0BBC-5554-4327-8819-595F5EF00B12}"/>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Kaldi</a:t>
            </a:r>
          </a:p>
        </p:txBody>
      </p:sp>
      <p:sp>
        <p:nvSpPr>
          <p:cNvPr id="5" name="Content Placeholder 2">
            <a:extLst>
              <a:ext uri="{FF2B5EF4-FFF2-40B4-BE49-F238E27FC236}">
                <a16:creationId xmlns:a16="http://schemas.microsoft.com/office/drawing/2014/main" id="{B80ED535-5F24-4336-B8BC-5D6A0B62C681}"/>
              </a:ext>
            </a:extLst>
          </p:cNvPr>
          <p:cNvSpPr txBox="1">
            <a:spLocks/>
          </p:cNvSpPr>
          <p:nvPr/>
        </p:nvSpPr>
        <p:spPr>
          <a:xfrm>
            <a:off x="213852" y="650730"/>
            <a:ext cx="8701548" cy="1077586"/>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baseline systems: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Kaldi </a:t>
            </a:r>
            <a:r>
              <a:rPr lang="en-US" sz="1800" b="1" dirty="0" err="1">
                <a:solidFill>
                  <a:schemeClr val="tx1"/>
                </a:solidFill>
                <a:latin typeface="Arial" charset="0"/>
                <a:ea typeface="Arial" charset="0"/>
                <a:cs typeface="Arial" charset="0"/>
              </a:rPr>
              <a:t>multipass</a:t>
            </a:r>
            <a:r>
              <a:rPr lang="en-US" sz="1800" b="1" dirty="0">
                <a:solidFill>
                  <a:schemeClr val="tx1"/>
                </a:solidFill>
                <a:latin typeface="Arial" charset="0"/>
                <a:ea typeface="Arial" charset="0"/>
                <a:cs typeface="Arial" charset="0"/>
              </a:rPr>
              <a:t> systems with P-norm (Dan’s DNN (nnet2) implementation)</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Kaldi </a:t>
            </a:r>
            <a:r>
              <a:rPr lang="en-US" sz="1800" b="1" dirty="0" err="1">
                <a:solidFill>
                  <a:schemeClr val="tx1"/>
                </a:solidFill>
                <a:latin typeface="Arial" charset="0"/>
                <a:ea typeface="Arial" charset="0"/>
                <a:cs typeface="Arial" charset="0"/>
              </a:rPr>
              <a:t>multipass</a:t>
            </a:r>
            <a:r>
              <a:rPr lang="en-US" sz="1800" b="1" dirty="0">
                <a:solidFill>
                  <a:schemeClr val="tx1"/>
                </a:solidFill>
                <a:latin typeface="Arial" charset="0"/>
                <a:ea typeface="Arial" charset="0"/>
                <a:cs typeface="Arial" charset="0"/>
              </a:rPr>
              <a:t> systems with MLP networks (TF implementation).</a:t>
            </a:r>
            <a:endParaRPr lang="en-US" dirty="0"/>
          </a:p>
        </p:txBody>
      </p:sp>
      <p:pic>
        <p:nvPicPr>
          <p:cNvPr id="6" name="Picture 5">
            <a:extLst>
              <a:ext uri="{FF2B5EF4-FFF2-40B4-BE49-F238E27FC236}">
                <a16:creationId xmlns:a16="http://schemas.microsoft.com/office/drawing/2014/main" id="{559502D0-465D-4201-8A32-DF48E30BB6E7}"/>
              </a:ext>
            </a:extLst>
          </p:cNvPr>
          <p:cNvPicPr>
            <a:picLocks noChangeAspect="1"/>
          </p:cNvPicPr>
          <p:nvPr/>
        </p:nvPicPr>
        <p:blipFill>
          <a:blip r:embed="rId2"/>
          <a:stretch>
            <a:fillRect/>
          </a:stretch>
        </p:blipFill>
        <p:spPr>
          <a:xfrm>
            <a:off x="6315075" y="1896724"/>
            <a:ext cx="2600325" cy="3752850"/>
          </a:xfrm>
          <a:prstGeom prst="rect">
            <a:avLst/>
          </a:prstGeom>
        </p:spPr>
      </p:pic>
      <p:sp>
        <p:nvSpPr>
          <p:cNvPr id="7" name="Content Placeholder 2">
            <a:extLst>
              <a:ext uri="{FF2B5EF4-FFF2-40B4-BE49-F238E27FC236}">
                <a16:creationId xmlns:a16="http://schemas.microsoft.com/office/drawing/2014/main" id="{0477FC60-D0F0-4E9B-AC5F-8CB3BEBE5EBB}"/>
              </a:ext>
            </a:extLst>
          </p:cNvPr>
          <p:cNvSpPr txBox="1">
            <a:spLocks/>
          </p:cNvSpPr>
          <p:nvPr/>
        </p:nvSpPr>
        <p:spPr>
          <a:xfrm>
            <a:off x="213853" y="1728316"/>
            <a:ext cx="5931812" cy="3127452"/>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P-norm fast:</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Fixed Affined Component / LDA is applied to decorrelate splice window of 11 (Left/Right context of 5).</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Training is performed for 20 epochs with annealing learning rate with last 5 epochs with constant minimum </a:t>
            </a:r>
            <a:r>
              <a:rPr lang="en-US" sz="1800" b="1" dirty="0" err="1">
                <a:solidFill>
                  <a:schemeClr val="tx1"/>
                </a:solidFill>
                <a:latin typeface="Arial" charset="0"/>
                <a:cs typeface="Arial" charset="0"/>
              </a:rPr>
              <a:t>lr</a:t>
            </a:r>
            <a:r>
              <a:rPr lang="en-US" sz="1800" b="1" dirty="0">
                <a:solidFill>
                  <a:schemeClr val="tx1"/>
                </a:solidFill>
                <a:latin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P-norm Input dim = 2000 &amp; Output dim = 400.</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Preconditioned SGD is used which is a matrix valued learning rate.</a:t>
            </a:r>
          </a:p>
          <a:p>
            <a:pPr marL="349250" lvl="1" indent="-174625">
              <a:spcBef>
                <a:spcPts val="0"/>
              </a:spcBef>
              <a:spcAft>
                <a:spcPts val="600"/>
              </a:spcAft>
              <a:buFont typeface="Wingdings" charset="2"/>
              <a:buChar char="§"/>
            </a:pPr>
            <a:endParaRPr lang="en-US" dirty="0"/>
          </a:p>
        </p:txBody>
      </p:sp>
      <p:sp>
        <p:nvSpPr>
          <p:cNvPr id="8" name="Content Placeholder 2">
            <a:extLst>
              <a:ext uri="{FF2B5EF4-FFF2-40B4-BE49-F238E27FC236}">
                <a16:creationId xmlns:a16="http://schemas.microsoft.com/office/drawing/2014/main" id="{60C72F4E-74D6-4C05-8CEF-2DAAE70CE7E9}"/>
              </a:ext>
            </a:extLst>
          </p:cNvPr>
          <p:cNvSpPr txBox="1">
            <a:spLocks/>
          </p:cNvSpPr>
          <p:nvPr/>
        </p:nvSpPr>
        <p:spPr>
          <a:xfrm>
            <a:off x="213852" y="4931396"/>
            <a:ext cx="8307150" cy="169046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DNN (TF):</a:t>
            </a:r>
          </a:p>
          <a:p>
            <a:pPr marL="349250" lvl="1" indent="-174625">
              <a:spcBef>
                <a:spcPts val="0"/>
              </a:spcBef>
              <a:spcAft>
                <a:spcPts val="600"/>
              </a:spcAft>
              <a:buFont typeface="Wingdings" charset="2"/>
              <a:buChar char="§"/>
            </a:pPr>
            <a:r>
              <a:rPr lang="en-US" sz="1800" b="1" dirty="0" err="1">
                <a:solidFill>
                  <a:schemeClr val="tx1"/>
                </a:solidFill>
                <a:latin typeface="Arial" charset="0"/>
                <a:cs typeface="Arial" charset="0"/>
              </a:rPr>
              <a:t>Tensorflow’s</a:t>
            </a:r>
            <a:r>
              <a:rPr lang="en-US" sz="1800" b="1" dirty="0">
                <a:solidFill>
                  <a:schemeClr val="tx1"/>
                </a:solidFill>
                <a:latin typeface="Arial" charset="0"/>
                <a:cs typeface="Arial" charset="0"/>
              </a:rPr>
              <a:t> MLP network with 3 hidden layers </a:t>
            </a:r>
            <a:br>
              <a:rPr lang="en-US" sz="1800" b="1" dirty="0">
                <a:solidFill>
                  <a:schemeClr val="tx1"/>
                </a:solidFill>
                <a:latin typeface="Arial" charset="0"/>
                <a:cs typeface="Arial" charset="0"/>
              </a:rPr>
            </a:br>
            <a:r>
              <a:rPr lang="en-US" sz="1800" b="1" dirty="0">
                <a:solidFill>
                  <a:schemeClr val="tx1"/>
                </a:solidFill>
                <a:latin typeface="Arial" charset="0"/>
                <a:cs typeface="Arial" charset="0"/>
              </a:rPr>
              <a:t>is implemented.</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Priors, decision tree and alignments from Kaldi’s LDA-MLLT systems are used for acoustic modeling.</a:t>
            </a:r>
          </a:p>
          <a:p>
            <a:pPr marL="349250" lvl="1" indent="-174625">
              <a:spcBef>
                <a:spcPts val="0"/>
              </a:spcBef>
              <a:spcAft>
                <a:spcPts val="600"/>
              </a:spcAft>
              <a:buFont typeface="Wingdings" charset="2"/>
              <a:buChar char="§"/>
            </a:pPr>
            <a:endParaRPr lang="en-US" dirty="0"/>
          </a:p>
        </p:txBody>
      </p:sp>
    </p:spTree>
    <p:extLst>
      <p:ext uri="{BB962C8B-B14F-4D97-AF65-F5344CB8AC3E}">
        <p14:creationId xmlns:p14="http://schemas.microsoft.com/office/powerpoint/2010/main" val="2329754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E0319B-7FA6-4B3C-BD2A-3FD63D88F557}"/>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Performance</a:t>
            </a:r>
          </a:p>
        </p:txBody>
      </p:sp>
      <p:graphicFrame>
        <p:nvGraphicFramePr>
          <p:cNvPr id="5" name="Table 4">
            <a:extLst>
              <a:ext uri="{FF2B5EF4-FFF2-40B4-BE49-F238E27FC236}">
                <a16:creationId xmlns:a16="http://schemas.microsoft.com/office/drawing/2014/main" id="{316826B8-41CF-4F02-9544-348C2A083E44}"/>
              </a:ext>
            </a:extLst>
          </p:cNvPr>
          <p:cNvGraphicFramePr>
            <a:graphicFrameLocks noGrp="1"/>
          </p:cNvGraphicFramePr>
          <p:nvPr/>
        </p:nvGraphicFramePr>
        <p:xfrm>
          <a:off x="4572000" y="781013"/>
          <a:ext cx="4322804" cy="2118030"/>
        </p:xfrm>
        <a:graphic>
          <a:graphicData uri="http://schemas.openxmlformats.org/drawingml/2006/table">
            <a:tbl>
              <a:tblPr firstRow="1" firstCol="1" bandRow="1">
                <a:tableStyleId>{21E4AEA4-8DFA-4A89-87EB-49C32662AFE0}</a:tableStyleId>
              </a:tblPr>
              <a:tblGrid>
                <a:gridCol w="1752600">
                  <a:extLst>
                    <a:ext uri="{9D8B030D-6E8A-4147-A177-3AD203B41FA5}">
                      <a16:colId xmlns:a16="http://schemas.microsoft.com/office/drawing/2014/main" val="4150354107"/>
                    </a:ext>
                  </a:extLst>
                </a:gridCol>
                <a:gridCol w="1371600">
                  <a:extLst>
                    <a:ext uri="{9D8B030D-6E8A-4147-A177-3AD203B41FA5}">
                      <a16:colId xmlns:a16="http://schemas.microsoft.com/office/drawing/2014/main" val="3020320506"/>
                    </a:ext>
                  </a:extLst>
                </a:gridCol>
                <a:gridCol w="1198604">
                  <a:extLst>
                    <a:ext uri="{9D8B030D-6E8A-4147-A177-3AD203B41FA5}">
                      <a16:colId xmlns:a16="http://schemas.microsoft.com/office/drawing/2014/main" val="663349864"/>
                    </a:ext>
                  </a:extLst>
                </a:gridCol>
              </a:tblGrid>
              <a:tr h="423606">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DNN Model</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Sensitivity (%)</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FA/24 Hours</a:t>
                      </a:r>
                    </a:p>
                  </a:txBody>
                  <a:tcPr marL="36830" marR="36830" marT="0" marB="0" anchor="ctr"/>
                </a:tc>
                <a:extLst>
                  <a:ext uri="{0D108BD9-81ED-4DB2-BD59-A6C34878D82A}">
                    <a16:rowId xmlns:a16="http://schemas.microsoft.com/office/drawing/2014/main" val="2719192434"/>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CNN-LSTM</a:t>
                      </a:r>
                    </a:p>
                  </a:txBody>
                  <a:tcPr marL="36830" marR="3683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30.8%</a:t>
                      </a:r>
                    </a:p>
                  </a:txBody>
                  <a:tcPr marL="36830" marR="18288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6.7</a:t>
                      </a:r>
                    </a:p>
                  </a:txBody>
                  <a:tcPr marL="36830" marR="182880" marT="0" marB="0" anchor="ctr">
                    <a:solidFill>
                      <a:schemeClr val="accent2">
                        <a:lumMod val="40000"/>
                        <a:lumOff val="60000"/>
                      </a:schemeClr>
                    </a:solidFill>
                  </a:tcPr>
                </a:tc>
                <a:extLst>
                  <a:ext uri="{0D108BD9-81ED-4DB2-BD59-A6C34878D82A}">
                    <a16:rowId xmlns:a16="http://schemas.microsoft.com/office/drawing/2014/main" val="3092620550"/>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LSTM</a:t>
                      </a:r>
                    </a:p>
                  </a:txBody>
                  <a:tcPr marL="36830" marR="3683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40.3%</a:t>
                      </a:r>
                    </a:p>
                  </a:txBody>
                  <a:tcPr marL="0" marR="18288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5.8</a:t>
                      </a:r>
                    </a:p>
                  </a:txBody>
                  <a:tcPr marL="0" marR="182880" marT="0" marB="0" anchor="ctr">
                    <a:solidFill>
                      <a:schemeClr val="accent2">
                        <a:lumMod val="20000"/>
                        <a:lumOff val="80000"/>
                      </a:schemeClr>
                    </a:solidFill>
                  </a:tcPr>
                </a:tc>
                <a:extLst>
                  <a:ext uri="{0D108BD9-81ED-4DB2-BD59-A6C34878D82A}">
                    <a16:rowId xmlns:a16="http://schemas.microsoft.com/office/drawing/2014/main" val="3848342830"/>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Kaldi P-Norm</a:t>
                      </a:r>
                    </a:p>
                  </a:txBody>
                  <a:tcPr marL="36830" marR="3683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60.1%</a:t>
                      </a:r>
                    </a:p>
                  </a:txBody>
                  <a:tcPr marL="0" marR="18288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25.7</a:t>
                      </a:r>
                    </a:p>
                  </a:txBody>
                  <a:tcPr marL="0" marR="182880" marT="0" marB="0" anchor="ctr">
                    <a:solidFill>
                      <a:schemeClr val="accent2">
                        <a:lumMod val="40000"/>
                        <a:lumOff val="60000"/>
                      </a:schemeClr>
                    </a:solidFill>
                  </a:tcPr>
                </a:tc>
                <a:extLst>
                  <a:ext uri="{0D108BD9-81ED-4DB2-BD59-A6C34878D82A}">
                    <a16:rowId xmlns:a16="http://schemas.microsoft.com/office/drawing/2014/main" val="843446697"/>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Kaldi MLP</a:t>
                      </a:r>
                    </a:p>
                  </a:txBody>
                  <a:tcPr marL="36830" marR="3683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49.8%</a:t>
                      </a:r>
                    </a:p>
                  </a:txBody>
                  <a:tcPr marL="0" marR="18288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2.6</a:t>
                      </a:r>
                    </a:p>
                  </a:txBody>
                  <a:tcPr marL="0" marR="182880" marT="0" marB="0" anchor="ctr">
                    <a:solidFill>
                      <a:schemeClr val="accent2">
                        <a:lumMod val="20000"/>
                        <a:lumOff val="80000"/>
                      </a:schemeClr>
                    </a:solidFill>
                  </a:tcPr>
                </a:tc>
                <a:extLst>
                  <a:ext uri="{0D108BD9-81ED-4DB2-BD59-A6C34878D82A}">
                    <a16:rowId xmlns:a16="http://schemas.microsoft.com/office/drawing/2014/main" val="622266821"/>
                  </a:ext>
                </a:extLst>
              </a:tr>
            </a:tbl>
          </a:graphicData>
        </a:graphic>
      </p:graphicFrame>
      <p:sp>
        <p:nvSpPr>
          <p:cNvPr id="8" name="Content Placeholder 2">
            <a:extLst>
              <a:ext uri="{FF2B5EF4-FFF2-40B4-BE49-F238E27FC236}">
                <a16:creationId xmlns:a16="http://schemas.microsoft.com/office/drawing/2014/main" id="{059B2951-18FA-4010-8832-3F450447AB69}"/>
              </a:ext>
            </a:extLst>
          </p:cNvPr>
          <p:cNvSpPr txBox="1">
            <a:spLocks/>
          </p:cNvSpPr>
          <p:nvPr/>
        </p:nvSpPr>
        <p:spPr>
          <a:xfrm>
            <a:off x="213852" y="650729"/>
            <a:ext cx="3893412" cy="264968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models use word boundary information during event classification.</a:t>
            </a:r>
          </a:p>
          <a:p>
            <a:pPr>
              <a:spcAft>
                <a:spcPts val="600"/>
              </a:spcAft>
            </a:pPr>
            <a:r>
              <a:rPr lang="en-US" dirty="0"/>
              <a:t>Kaldi’s best performance is only ~50% sensitivity @ 2.58 FAs/24 hours (with word boundaries).</a:t>
            </a:r>
          </a:p>
          <a:p>
            <a:pPr>
              <a:spcAft>
                <a:spcPts val="600"/>
              </a:spcAft>
            </a:pPr>
            <a:r>
              <a:rPr lang="en-US" dirty="0"/>
              <a:t>Channel-based LSTM network outperforms other models with no word boundary information.</a:t>
            </a:r>
          </a:p>
        </p:txBody>
      </p:sp>
      <p:sp>
        <p:nvSpPr>
          <p:cNvPr id="9" name="Content Placeholder 2">
            <a:extLst>
              <a:ext uri="{FF2B5EF4-FFF2-40B4-BE49-F238E27FC236}">
                <a16:creationId xmlns:a16="http://schemas.microsoft.com/office/drawing/2014/main" id="{CECF27A0-4B7E-4CE9-9DBD-4961D01D7A2D}"/>
              </a:ext>
            </a:extLst>
          </p:cNvPr>
          <p:cNvSpPr txBox="1">
            <a:spLocks/>
          </p:cNvSpPr>
          <p:nvPr/>
        </p:nvSpPr>
        <p:spPr>
          <a:xfrm>
            <a:off x="4571999" y="4212995"/>
            <a:ext cx="4322805" cy="187960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ROC curve for the target/seizure class.</a:t>
            </a:r>
          </a:p>
          <a:p>
            <a:pPr>
              <a:spcAft>
                <a:spcPts val="600"/>
              </a:spcAft>
            </a:pPr>
            <a:r>
              <a:rPr lang="en-US" dirty="0"/>
              <a:t>The region of interest is when the FA is low (&lt; 10 FAs/24 hours).</a:t>
            </a:r>
          </a:p>
        </p:txBody>
      </p:sp>
      <p:pic>
        <p:nvPicPr>
          <p:cNvPr id="6" name="Picture 5" descr="A close up of a map&#10;&#10;Description automatically generated">
            <a:extLst>
              <a:ext uri="{FF2B5EF4-FFF2-40B4-BE49-F238E27FC236}">
                <a16:creationId xmlns:a16="http://schemas.microsoft.com/office/drawing/2014/main" id="{C7303913-71EA-4DA5-9B1E-D24A26A70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37" y="3300413"/>
            <a:ext cx="4402162" cy="3301621"/>
          </a:xfrm>
          <a:prstGeom prst="rect">
            <a:avLst/>
          </a:prstGeom>
        </p:spPr>
      </p:pic>
    </p:spTree>
    <p:extLst>
      <p:ext uri="{BB962C8B-B14F-4D97-AF65-F5344CB8AC3E}">
        <p14:creationId xmlns:p14="http://schemas.microsoft.com/office/powerpoint/2010/main" val="2478054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F054AA-CB02-4658-A912-43EF2B6F484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j-ea"/>
                <a:cs typeface="Arial"/>
              </a:rPr>
              <a:t>Summary</a:t>
            </a: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5" name="Content Placeholder 2">
            <a:extLst>
              <a:ext uri="{FF2B5EF4-FFF2-40B4-BE49-F238E27FC236}">
                <a16:creationId xmlns:a16="http://schemas.microsoft.com/office/drawing/2014/main" id="{9126C24B-0667-4C17-86BB-5105608A154A}"/>
              </a:ext>
            </a:extLst>
          </p:cNvPr>
          <p:cNvSpPr txBox="1">
            <a:spLocks/>
          </p:cNvSpPr>
          <p:nvPr/>
        </p:nvSpPr>
        <p:spPr>
          <a:xfrm>
            <a:off x="213852" y="650728"/>
            <a:ext cx="8701548" cy="604504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Big data resources such as the TUH EEG Corpus are enabling the application of state of the art machine learning algorithms.</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ability to search both EEG signal and text data from a unified framework can be useful in clinical, educational and training applications.</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Cohort retrieval allows practitioners to retrieve patients with similar medical histories, morphologies, etc. from large resources such as TUH EEG.</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ability to automatically index data with high accuracy greatly reduces the cost to bring up some applications.</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 work:</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Expand TUH EEG at the rate of about 3,000 sessions/yr.</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Manually annotate seizure data with a goal of tripling the size of TUH EEG Seizure (TUSZ) by 2020.</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Automatically annotate the entire corpus for normal/abnormal, seizures, three types of relevant signal events (PLEDs, GPEDS, spikes), and three types of background events (eye movements, artifacts and general background). We are also annotating artifacts by subtype.</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We continue to develop improved seizure detection technology based on new deep learning approaches. There is still a large gap between state of the art performance and clinical acceptance.</a:t>
            </a: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194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6BED8-304A-4117-B04A-ECA970E8514C}"/>
              </a:ext>
            </a:extLst>
          </p:cNvPr>
          <p:cNvPicPr>
            <a:picLocks noChangeAspect="1"/>
          </p:cNvPicPr>
          <p:nvPr/>
        </p:nvPicPr>
        <p:blipFill>
          <a:blip r:embed="rId2"/>
          <a:stretch>
            <a:fillRect/>
          </a:stretch>
        </p:blipFill>
        <p:spPr>
          <a:xfrm>
            <a:off x="1843087" y="3429000"/>
            <a:ext cx="5457825" cy="2819400"/>
          </a:xfrm>
          <a:prstGeom prst="rect">
            <a:avLst/>
          </a:prstGeom>
        </p:spPr>
      </p:pic>
      <p:sp>
        <p:nvSpPr>
          <p:cNvPr id="5" name="Title 1">
            <a:extLst>
              <a:ext uri="{FF2B5EF4-FFF2-40B4-BE49-F238E27FC236}">
                <a16:creationId xmlns:a16="http://schemas.microsoft.com/office/drawing/2014/main" id="{55A67207-86F6-410E-B79E-B75031ED9513}"/>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What is an EEG ?</a:t>
            </a:r>
          </a:p>
        </p:txBody>
      </p:sp>
      <p:sp>
        <p:nvSpPr>
          <p:cNvPr id="7" name="Text Placeholder 2">
            <a:extLst>
              <a:ext uri="{FF2B5EF4-FFF2-40B4-BE49-F238E27FC236}">
                <a16:creationId xmlns:a16="http://schemas.microsoft.com/office/drawing/2014/main" id="{5EA90619-6D1B-429A-A014-30485C9CAA86}"/>
              </a:ext>
            </a:extLst>
          </p:cNvPr>
          <p:cNvSpPr>
            <a:spLocks noGrp="1"/>
          </p:cNvSpPr>
          <p:nvPr>
            <p:ph type="body" idx="1"/>
          </p:nvPr>
        </p:nvSpPr>
        <p:spPr>
          <a:xfrm>
            <a:off x="199104" y="712838"/>
            <a:ext cx="8716296" cy="271616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Electroencephalography (EEG) is a popular tool used to diagnose brain related illnesses.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Scalp Electroencephalogram (EEG) monitoring is a non-invasive and convenient method to assess electrical activity from brain.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Interpretation of EEGs is challenging, and its accurate annotation requires extensive training.</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Diagnosis is performed considering the factors such as patient’s video recordings, medical history, age, environmental &amp; physiological changes, etc.</a:t>
            </a:r>
          </a:p>
        </p:txBody>
      </p:sp>
    </p:spTree>
    <p:extLst>
      <p:ext uri="{BB962C8B-B14F-4D97-AF65-F5344CB8AC3E}">
        <p14:creationId xmlns:p14="http://schemas.microsoft.com/office/powerpoint/2010/main" val="1853100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179827" y="1055080"/>
            <a:ext cx="3463705" cy="218486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Deep learning systems have contributed to reductions in error rates in speech recognition from 80% in the 1990’s to 6.9% in 2016.</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Progress in the last 5 years alone has been significant.</a:t>
            </a: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Why Is Big Data So Important?</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3886" y="839216"/>
            <a:ext cx="5063414" cy="2475912"/>
          </a:xfrm>
          <a:prstGeom prst="rect">
            <a:avLst/>
          </a:prstGeom>
          <a:effectLst>
            <a:outerShdw blurRad="50800" dist="76200" dir="2700000" algn="tl" rotWithShape="0">
              <a:prstClr val="black">
                <a:alpha val="40000"/>
              </a:prstClr>
            </a:outerShdw>
          </a:effectLst>
        </p:spPr>
      </p:pic>
      <p:sp>
        <p:nvSpPr>
          <p:cNvPr id="19" name="Rectangle 3"/>
          <p:cNvSpPr txBox="1">
            <a:spLocks/>
          </p:cNvSpPr>
          <p:nvPr/>
        </p:nvSpPr>
        <p:spPr bwMode="auto">
          <a:xfrm>
            <a:off x="179827" y="3913008"/>
            <a:ext cx="8691562" cy="41030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Deep learning systems require large amounts of </a:t>
            </a:r>
            <a:r>
              <a:rPr kumimoji="0" lang="en-US" sz="1800" b="1" i="0" u="none" strike="noStrike" kern="1200" cap="none" spc="0" normalizeH="0" baseline="0" noProof="0" err="1">
                <a:ln>
                  <a:noFill/>
                </a:ln>
                <a:solidFill>
                  <a:srgbClr val="000000"/>
                </a:solidFill>
                <a:effectLst/>
                <a:uLnTx/>
                <a:uFillTx/>
                <a:latin typeface="Arial" charset="0"/>
                <a:ea typeface="ＭＳ Ｐゴシック" charset="0"/>
                <a:cs typeface="Arial" charset="0"/>
              </a:rPr>
              <a:t>data</a:t>
            </a: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3" name="Table 22"/>
          <p:cNvGraphicFramePr>
            <a:graphicFrameLocks noGrp="1"/>
          </p:cNvGraphicFramePr>
          <p:nvPr/>
        </p:nvGraphicFramePr>
        <p:xfrm>
          <a:off x="635455" y="4509809"/>
          <a:ext cx="7901225" cy="1708928"/>
        </p:xfrm>
        <a:graphic>
          <a:graphicData uri="http://schemas.openxmlformats.org/drawingml/2006/table">
            <a:tbl>
              <a:tblPr firstRow="1" bandRow="1">
                <a:tableStyleId>{5C22544A-7EE6-4342-B048-85BDC9FD1C3A}</a:tableStyleId>
              </a:tblPr>
              <a:tblGrid>
                <a:gridCol w="2427204">
                  <a:extLst>
                    <a:ext uri="{9D8B030D-6E8A-4147-A177-3AD203B41FA5}">
                      <a16:colId xmlns:a16="http://schemas.microsoft.com/office/drawing/2014/main" val="20000"/>
                    </a:ext>
                  </a:extLst>
                </a:gridCol>
                <a:gridCol w="2146749">
                  <a:extLst>
                    <a:ext uri="{9D8B030D-6E8A-4147-A177-3AD203B41FA5}">
                      <a16:colId xmlns:a16="http://schemas.microsoft.com/office/drawing/2014/main" val="20001"/>
                    </a:ext>
                  </a:extLst>
                </a:gridCol>
                <a:gridCol w="1663636">
                  <a:extLst>
                    <a:ext uri="{9D8B030D-6E8A-4147-A177-3AD203B41FA5}">
                      <a16:colId xmlns:a16="http://schemas.microsoft.com/office/drawing/2014/main" val="20002"/>
                    </a:ext>
                  </a:extLst>
                </a:gridCol>
                <a:gridCol w="1663636">
                  <a:extLst>
                    <a:ext uri="{9D8B030D-6E8A-4147-A177-3AD203B41FA5}">
                      <a16:colId xmlns:a16="http://schemas.microsoft.com/office/drawing/2014/main" val="20003"/>
                    </a:ext>
                  </a:extLst>
                </a:gridCol>
              </a:tblGrid>
              <a:tr h="427232">
                <a:tc>
                  <a:txBody>
                    <a:bodyPr/>
                    <a:lstStyle/>
                    <a:p>
                      <a:r>
                        <a:rPr lang="en-US" b="1" dirty="0">
                          <a:latin typeface="Arial" charset="0"/>
                          <a:ea typeface="Arial" charset="0"/>
                          <a:cs typeface="Arial" charset="0"/>
                        </a:rPr>
                        <a:t>Corpus</a:t>
                      </a:r>
                    </a:p>
                  </a:txBody>
                  <a:tcPr/>
                </a:tc>
                <a:tc>
                  <a:txBody>
                    <a:bodyPr/>
                    <a:lstStyle/>
                    <a:p>
                      <a:pPr algn="r"/>
                      <a:r>
                        <a:rPr lang="en-US" b="1" dirty="0">
                          <a:latin typeface="Arial" charset="0"/>
                          <a:ea typeface="Arial" charset="0"/>
                          <a:cs typeface="Arial" charset="0"/>
                        </a:rPr>
                        <a:t>Training Speech</a:t>
                      </a:r>
                    </a:p>
                  </a:txBody>
                  <a:tcPr/>
                </a:tc>
                <a:tc>
                  <a:txBody>
                    <a:bodyPr/>
                    <a:lstStyle/>
                    <a:p>
                      <a:pPr algn="ctr"/>
                      <a:r>
                        <a:rPr lang="en-US" b="1" dirty="0">
                          <a:latin typeface="Arial" charset="0"/>
                          <a:ea typeface="Arial" charset="0"/>
                          <a:cs typeface="Arial" charset="0"/>
                        </a:rPr>
                        <a:t>SGMM WER</a:t>
                      </a:r>
                    </a:p>
                  </a:txBody>
                  <a:tcPr/>
                </a:tc>
                <a:tc>
                  <a:txBody>
                    <a:bodyPr/>
                    <a:lstStyle/>
                    <a:p>
                      <a:pPr algn="ctr"/>
                      <a:r>
                        <a:rPr lang="en-US" b="1" dirty="0">
                          <a:latin typeface="Arial" charset="0"/>
                          <a:ea typeface="Arial" charset="0"/>
                          <a:cs typeface="Arial" charset="0"/>
                        </a:rPr>
                        <a:t>DNN WER</a:t>
                      </a:r>
                    </a:p>
                  </a:txBody>
                  <a:tcPr/>
                </a:tc>
                <a:extLst>
                  <a:ext uri="{0D108BD9-81ED-4DB2-BD59-A6C34878D82A}">
                    <a16:rowId xmlns:a16="http://schemas.microsoft.com/office/drawing/2014/main" val="10000"/>
                  </a:ext>
                </a:extLst>
              </a:tr>
              <a:tr h="427232">
                <a:tc>
                  <a:txBody>
                    <a:bodyPr/>
                    <a:lstStyle/>
                    <a:p>
                      <a:r>
                        <a:rPr lang="en-US" b="1" dirty="0">
                          <a:latin typeface="Arial" charset="0"/>
                          <a:ea typeface="Arial" charset="0"/>
                          <a:cs typeface="Arial" charset="0"/>
                        </a:rPr>
                        <a:t>BABEL Pashto</a:t>
                      </a:r>
                    </a:p>
                  </a:txBody>
                  <a:tcPr/>
                </a:tc>
                <a:tc>
                  <a:txBody>
                    <a:bodyPr/>
                    <a:lstStyle/>
                    <a:p>
                      <a:pPr algn="r"/>
                      <a:r>
                        <a:rPr lang="en-US" b="1" dirty="0">
                          <a:latin typeface="Arial" charset="0"/>
                          <a:ea typeface="Arial" charset="0"/>
                          <a:cs typeface="Arial" charset="0"/>
                        </a:rPr>
                        <a:t>10 hours</a:t>
                      </a:r>
                    </a:p>
                  </a:txBody>
                  <a:tcPr/>
                </a:tc>
                <a:tc>
                  <a:txBody>
                    <a:bodyPr/>
                    <a:lstStyle/>
                    <a:p>
                      <a:pPr algn="ctr"/>
                      <a:r>
                        <a:rPr lang="en-US" b="1" dirty="0">
                          <a:latin typeface="Arial" charset="0"/>
                          <a:ea typeface="Arial" charset="0"/>
                          <a:cs typeface="Arial" charset="0"/>
                        </a:rPr>
                        <a:t>69.2%</a:t>
                      </a:r>
                    </a:p>
                  </a:txBody>
                  <a:tcPr/>
                </a:tc>
                <a:tc>
                  <a:txBody>
                    <a:bodyPr/>
                    <a:lstStyle/>
                    <a:p>
                      <a:pPr algn="ctr"/>
                      <a:r>
                        <a:rPr lang="en-US" b="1" dirty="0">
                          <a:latin typeface="Arial" charset="0"/>
                          <a:ea typeface="Arial" charset="0"/>
                          <a:cs typeface="Arial" charset="0"/>
                        </a:rPr>
                        <a:t>67.6%</a:t>
                      </a:r>
                    </a:p>
                  </a:txBody>
                  <a:tcPr/>
                </a:tc>
                <a:extLst>
                  <a:ext uri="{0D108BD9-81ED-4DB2-BD59-A6C34878D82A}">
                    <a16:rowId xmlns:a16="http://schemas.microsoft.com/office/drawing/2014/main" val="10001"/>
                  </a:ext>
                </a:extLst>
              </a:tr>
              <a:tr h="427232">
                <a:tc>
                  <a:txBody>
                    <a:bodyPr/>
                    <a:lstStyle/>
                    <a:p>
                      <a:r>
                        <a:rPr lang="en-US" b="1" dirty="0">
                          <a:latin typeface="Arial" charset="0"/>
                          <a:ea typeface="Arial" charset="0"/>
                          <a:cs typeface="Arial" charset="0"/>
                        </a:rPr>
                        <a:t>BABEL Pashto</a:t>
                      </a:r>
                    </a:p>
                  </a:txBody>
                  <a:tcPr/>
                </a:tc>
                <a:tc>
                  <a:txBody>
                    <a:bodyPr/>
                    <a:lstStyle/>
                    <a:p>
                      <a:pPr algn="r"/>
                      <a:r>
                        <a:rPr lang="en-US" b="1" dirty="0">
                          <a:latin typeface="Arial" charset="0"/>
                          <a:ea typeface="Arial" charset="0"/>
                          <a:cs typeface="Arial" charset="0"/>
                        </a:rPr>
                        <a:t>80 hours</a:t>
                      </a:r>
                    </a:p>
                  </a:txBody>
                  <a:tcPr/>
                </a:tc>
                <a:tc>
                  <a:txBody>
                    <a:bodyPr/>
                    <a:lstStyle/>
                    <a:p>
                      <a:pPr algn="ctr"/>
                      <a:r>
                        <a:rPr lang="en-US" b="1" dirty="0">
                          <a:latin typeface="Arial" charset="0"/>
                          <a:ea typeface="Arial" charset="0"/>
                          <a:cs typeface="Arial" charset="0"/>
                        </a:rPr>
                        <a:t>50.2%</a:t>
                      </a:r>
                    </a:p>
                  </a:txBody>
                  <a:tcPr/>
                </a:tc>
                <a:tc>
                  <a:txBody>
                    <a:bodyPr/>
                    <a:lstStyle/>
                    <a:p>
                      <a:pPr algn="ctr"/>
                      <a:r>
                        <a:rPr lang="en-US" b="1" dirty="0">
                          <a:latin typeface="Arial" charset="0"/>
                          <a:ea typeface="Arial" charset="0"/>
                          <a:cs typeface="Arial" charset="0"/>
                        </a:rPr>
                        <a:t>42.3%</a:t>
                      </a:r>
                    </a:p>
                  </a:txBody>
                  <a:tcPr/>
                </a:tc>
                <a:extLst>
                  <a:ext uri="{0D108BD9-81ED-4DB2-BD59-A6C34878D82A}">
                    <a16:rowId xmlns:a16="http://schemas.microsoft.com/office/drawing/2014/main" val="10002"/>
                  </a:ext>
                </a:extLst>
              </a:tr>
              <a:tr h="427232">
                <a:tc>
                  <a:txBody>
                    <a:bodyPr/>
                    <a:lstStyle/>
                    <a:p>
                      <a:r>
                        <a:rPr lang="en-US" b="1" dirty="0">
                          <a:latin typeface="Arial" charset="0"/>
                          <a:ea typeface="Arial" charset="0"/>
                          <a:cs typeface="Arial" charset="0"/>
                        </a:rPr>
                        <a:t>Fisher English</a:t>
                      </a:r>
                    </a:p>
                  </a:txBody>
                  <a:tcPr/>
                </a:tc>
                <a:tc>
                  <a:txBody>
                    <a:bodyPr/>
                    <a:lstStyle/>
                    <a:p>
                      <a:pPr algn="r"/>
                      <a:r>
                        <a:rPr lang="en-US" b="1" dirty="0">
                          <a:latin typeface="Arial" charset="0"/>
                          <a:ea typeface="Arial" charset="0"/>
                          <a:cs typeface="Arial" charset="0"/>
                        </a:rPr>
                        <a:t>2000 hours</a:t>
                      </a:r>
                    </a:p>
                  </a:txBody>
                  <a:tcPr/>
                </a:tc>
                <a:tc>
                  <a:txBody>
                    <a:bodyPr/>
                    <a:lstStyle/>
                    <a:p>
                      <a:pPr algn="ctr"/>
                      <a:r>
                        <a:rPr lang="en-US" b="1" dirty="0">
                          <a:latin typeface="Arial" charset="0"/>
                          <a:ea typeface="Arial" charset="0"/>
                          <a:cs typeface="Arial" charset="0"/>
                        </a:rPr>
                        <a:t>15.4%</a:t>
                      </a:r>
                    </a:p>
                  </a:txBody>
                  <a:tcPr/>
                </a:tc>
                <a:tc>
                  <a:txBody>
                    <a:bodyPr/>
                    <a:lstStyle/>
                    <a:p>
                      <a:pPr algn="ctr"/>
                      <a:r>
                        <a:rPr lang="en-US" b="1" dirty="0">
                          <a:latin typeface="Arial" charset="0"/>
                          <a:ea typeface="Arial" charset="0"/>
                          <a:cs typeface="Arial" charset="0"/>
                        </a:rPr>
                        <a:t>10.3%</a:t>
                      </a:r>
                    </a:p>
                  </a:txBody>
                  <a:tcPr/>
                </a:tc>
                <a:extLst>
                  <a:ext uri="{0D108BD9-81ED-4DB2-BD59-A6C34878D82A}">
                    <a16:rowId xmlns:a16="http://schemas.microsoft.com/office/drawing/2014/main" val="10003"/>
                  </a:ext>
                </a:extLst>
              </a:tr>
            </a:tbl>
          </a:graphicData>
        </a:graphic>
      </p:graphicFrame>
      <p:grpSp>
        <p:nvGrpSpPr>
          <p:cNvPr id="28" name="Group 27"/>
          <p:cNvGrpSpPr/>
          <p:nvPr/>
        </p:nvGrpSpPr>
        <p:grpSpPr>
          <a:xfrm>
            <a:off x="7693435" y="3460652"/>
            <a:ext cx="1266094" cy="1005205"/>
            <a:chOff x="7693435" y="3460652"/>
            <a:chExt cx="1266094" cy="1005205"/>
          </a:xfrm>
        </p:grpSpPr>
        <p:sp>
          <p:nvSpPr>
            <p:cNvPr id="24" name="Oval Callout 23"/>
            <p:cNvSpPr/>
            <p:nvPr/>
          </p:nvSpPr>
          <p:spPr>
            <a:xfrm>
              <a:off x="7707504" y="3460652"/>
              <a:ext cx="1252025" cy="1005205"/>
            </a:xfrm>
            <a:prstGeom prst="wedgeEllipseCallou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7693435" y="3590839"/>
              <a:ext cx="12520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Arial" charset="0"/>
                  <a:cs typeface="Arial" charset="0"/>
                </a:rPr>
                <a:t>Deep Learning</a:t>
              </a:r>
            </a:p>
          </p:txBody>
        </p:sp>
      </p:grpSp>
      <p:grpSp>
        <p:nvGrpSpPr>
          <p:cNvPr id="29" name="Group 28"/>
          <p:cNvGrpSpPr/>
          <p:nvPr/>
        </p:nvGrpSpPr>
        <p:grpSpPr>
          <a:xfrm>
            <a:off x="6323854" y="3454733"/>
            <a:ext cx="1252026" cy="1005205"/>
            <a:chOff x="6323854" y="3454733"/>
            <a:chExt cx="1252026" cy="1005205"/>
          </a:xfrm>
        </p:grpSpPr>
        <p:sp>
          <p:nvSpPr>
            <p:cNvPr id="26" name="Oval Callout 25"/>
            <p:cNvSpPr/>
            <p:nvPr/>
          </p:nvSpPr>
          <p:spPr>
            <a:xfrm>
              <a:off x="6323855" y="3454733"/>
              <a:ext cx="1252025" cy="1005205"/>
            </a:xfrm>
            <a:prstGeom prst="wedgeEllipseCallou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6323854" y="3593043"/>
              <a:ext cx="12520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Markov</a:t>
              </a:r>
              <a:b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Model</a:t>
              </a:r>
            </a:p>
          </p:txBody>
        </p:sp>
      </p:grpSp>
      <p:sp>
        <p:nvSpPr>
          <p:cNvPr id="31" name="Rectangle 30"/>
          <p:cNvSpPr/>
          <p:nvPr/>
        </p:nvSpPr>
        <p:spPr>
          <a:xfrm>
            <a:off x="5233182" y="4937759"/>
            <a:ext cx="3303498" cy="398378"/>
          </a:xfrm>
          <a:prstGeom prst="rect">
            <a:avLst/>
          </a:prstGeom>
          <a:solidFill>
            <a:schemeClr val="accent3">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5233182" y="5798454"/>
            <a:ext cx="3303498" cy="398378"/>
          </a:xfrm>
          <a:prstGeom prst="rect">
            <a:avLst/>
          </a:prstGeom>
          <a:solidFill>
            <a:schemeClr val="accent3">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140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Big Data is Everywhere</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20963" y="4152900"/>
            <a:ext cx="2669037" cy="2286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56014" y="4152900"/>
            <a:ext cx="2562746" cy="2286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6538" y="4152900"/>
            <a:ext cx="2417274"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a:spLocks noChangeArrowheads="1"/>
          </p:cNvSpPr>
          <p:nvPr/>
        </p:nvSpPr>
        <p:spPr bwMode="auto">
          <a:xfrm>
            <a:off x="236538" y="789816"/>
            <a:ext cx="866775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0" indent="-180975" algn="l" defTabSz="914400" rtl="0" eaLnBrk="0" fontAlgn="auto" latinLnBrk="0" hangingPunct="0">
              <a:lnSpc>
                <a:spcPct val="100000"/>
              </a:lnSpc>
              <a:spcBef>
                <a:spcPts val="1200"/>
              </a:spcBef>
              <a:spcAft>
                <a:spcPts val="600"/>
              </a:spcAft>
              <a:buClrTx/>
              <a:buSzTx/>
              <a:buFont typeface="Arial" charset="0"/>
              <a:buChar char="•"/>
              <a:tabLst/>
              <a:defRPr/>
            </a:pPr>
            <a:r>
              <a:rPr kumimoji="0" lang="en-US" sz="1800" b="1" i="1" u="none" strike="noStrike" kern="1200" cap="none" spc="0" normalizeH="0" baseline="0" noProof="0" dirty="0">
                <a:ln>
                  <a:noFill/>
                </a:ln>
                <a:solidFill>
                  <a:prstClr val="black"/>
                </a:solidFill>
                <a:effectLst/>
                <a:uLnTx/>
                <a:uFillTx/>
                <a:latin typeface="Arial" charset="0"/>
                <a:ea typeface="ＭＳ Ｐゴシック" charset="0"/>
              </a:rPr>
              <a:t>Bob Mercer</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IBM Speech Research (1985):</a:t>
            </a:r>
          </a:p>
          <a:p>
            <a:pPr marL="241300" marR="0" lvl="0" indent="0" algn="l" defTabSz="914400" rtl="0" eaLnBrk="0" fontAlgn="auto" latinLnBrk="0" hangingPunct="0">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“There is no data like more data.”</a:t>
            </a:r>
          </a:p>
          <a:p>
            <a:pPr marL="180975" marR="0" lvl="0" indent="-180975" algn="l" defTabSz="914400" rtl="0" eaLnBrk="0" fontAlgn="auto" latinLnBrk="0" hangingPunct="0">
              <a:lnSpc>
                <a:spcPct val="100000"/>
              </a:lnSpc>
              <a:spcBef>
                <a:spcPts val="1200"/>
              </a:spcBef>
              <a:spcAft>
                <a:spcPts val="600"/>
              </a:spcAft>
              <a:buClrTx/>
              <a:buSzTx/>
              <a:buFont typeface="Arial" charset="0"/>
              <a:buChar char="•"/>
              <a:tabLst/>
              <a:defRPr/>
            </a:pPr>
            <a:r>
              <a:rPr kumimoji="0" lang="en-US" sz="1800" b="1" i="1" u="none" strike="noStrike" kern="1200" cap="none" spc="0" normalizeH="0" baseline="0" noProof="0" dirty="0">
                <a:ln>
                  <a:noFill/>
                </a:ln>
                <a:solidFill>
                  <a:prstClr val="black"/>
                </a:solidFill>
                <a:effectLst/>
                <a:uLnTx/>
                <a:uFillTx/>
                <a:latin typeface="Arial" charset="0"/>
                <a:ea typeface="ＭＳ Ｐゴシック" charset="0"/>
              </a:rPr>
              <a:t>Dan </a:t>
            </a:r>
            <a:r>
              <a:rPr kumimoji="0" lang="en-US" sz="1800" b="1" i="1" u="none" strike="noStrike" kern="1200" cap="none" spc="0" normalizeH="0" baseline="0" noProof="0" dirty="0" err="1">
                <a:ln>
                  <a:noFill/>
                </a:ln>
                <a:solidFill>
                  <a:prstClr val="black"/>
                </a:solidFill>
                <a:effectLst/>
                <a:uLnTx/>
                <a:uFillTx/>
                <a:latin typeface="Arial" charset="0"/>
                <a:ea typeface="ＭＳ Ｐゴシック" charset="0"/>
              </a:rPr>
              <a:t>Ariely</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Duke University (2013):</a:t>
            </a:r>
          </a:p>
          <a:p>
            <a:pPr marL="241300" marR="0" lvl="0" indent="0" algn="l" defTabSz="914400" rtl="0" eaLnBrk="0" fontAlgn="auto" latinLnBrk="0" hangingPunct="0">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“Big Data is like teenage sex: everyone talks about it,</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nobody really knows how to do it,</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everyone thinks everyone else is doing it,</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so everyone claims they are doing it.”</a:t>
            </a:r>
          </a:p>
          <a:p>
            <a:pPr marL="180975" marR="0" lvl="0" indent="-180975" algn="l" defTabSz="914400" rtl="0" eaLnBrk="0" fontAlgn="auto" latinLnBrk="0" hangingPunct="0">
              <a:lnSpc>
                <a:spcPct val="100000"/>
              </a:lnSpc>
              <a:spcBef>
                <a:spcPts val="1200"/>
              </a:spcBef>
              <a:spcAft>
                <a:spcPts val="600"/>
              </a:spcAft>
              <a:buClrTx/>
              <a:buSzTx/>
              <a:buFont typeface="Arial" charset="0"/>
              <a:buChar char="•"/>
              <a:tabLst/>
              <a:defRPr/>
            </a:pPr>
            <a:r>
              <a:rPr kumimoji="0" lang="en-US" sz="1800" b="1" i="1" u="none" strike="noStrike" kern="1200" cap="none" spc="0" normalizeH="0" baseline="0" noProof="0" dirty="0">
                <a:ln>
                  <a:noFill/>
                </a:ln>
                <a:solidFill>
                  <a:prstClr val="black"/>
                </a:solidFill>
                <a:effectLst/>
                <a:uLnTx/>
                <a:uFillTx/>
                <a:latin typeface="Arial" charset="0"/>
                <a:ea typeface="ＭＳ Ｐゴシック" charset="0"/>
              </a:rPr>
              <a:t>Douglas Merrill</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rPr>
              <a:t>Zestfinance.com</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(2013):</a:t>
            </a:r>
          </a:p>
          <a:p>
            <a:pPr marL="241300" marR="0" lvl="0" indent="0" algn="l" defTabSz="914400" rtl="0" eaLnBrk="0" fontAlgn="auto" latinLnBrk="0" hangingPunct="0">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“Given enough data, everything is statistically significant.”</a:t>
            </a:r>
          </a:p>
        </p:txBody>
      </p:sp>
    </p:spTree>
    <p:extLst>
      <p:ext uri="{BB962C8B-B14F-4D97-AF65-F5344CB8AC3E}">
        <p14:creationId xmlns:p14="http://schemas.microsoft.com/office/powerpoint/2010/main" val="19506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207963" y="728670"/>
            <a:ext cx="8669337" cy="222554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commercially viable applications, there are significant economic motivations to develop large data resources.</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many bioengineering applications, the commercial opportunities are not as significant, so the development of data resources is lagging.</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However, the healthcare industry is awash in vast amounts of unstructured data:</a:t>
            </a: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Where Does This Data Come From?</a:t>
            </a:r>
          </a:p>
        </p:txBody>
      </p:sp>
      <p:sp>
        <p:nvSpPr>
          <p:cNvPr id="19" name="Rectangle 3"/>
          <p:cNvSpPr txBox="1">
            <a:spLocks/>
          </p:cNvSpPr>
          <p:nvPr/>
        </p:nvSpPr>
        <p:spPr bwMode="auto">
          <a:xfrm>
            <a:off x="2646929" y="3017308"/>
            <a:ext cx="5864025" cy="151275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TUH EEG Corpus: over 30,000 EEGs from over 16,000 patients in the last 14 years collected in a clinical setting at an urban public hospital.</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least 4 Petabytes of data including raw EEGs and video.</a:t>
            </a:r>
          </a:p>
        </p:txBody>
      </p:sp>
      <p:grpSp>
        <p:nvGrpSpPr>
          <p:cNvPr id="2" name="Group 1"/>
          <p:cNvGrpSpPr/>
          <p:nvPr/>
        </p:nvGrpSpPr>
        <p:grpSpPr>
          <a:xfrm>
            <a:off x="431127" y="2884519"/>
            <a:ext cx="1657925" cy="1694516"/>
            <a:chOff x="431127" y="2884519"/>
            <a:chExt cx="1657925" cy="1694516"/>
          </a:xfrm>
        </p:grpSpPr>
        <p:sp>
          <p:nvSpPr>
            <p:cNvPr id="10" name="Rounded Rectangle 9"/>
            <p:cNvSpPr/>
            <p:nvPr/>
          </p:nvSpPr>
          <p:spPr>
            <a:xfrm>
              <a:off x="431127" y="28845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1" name="Rounded Rectangle 10"/>
            <p:cNvSpPr/>
            <p:nvPr/>
          </p:nvSpPr>
          <p:spPr>
            <a:xfrm>
              <a:off x="583527" y="30369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3" name="Rounded Rectangle 12"/>
            <p:cNvSpPr/>
            <p:nvPr/>
          </p:nvSpPr>
          <p:spPr>
            <a:xfrm>
              <a:off x="735927" y="31893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4" name="Rounded Rectangle 13"/>
            <p:cNvSpPr/>
            <p:nvPr/>
          </p:nvSpPr>
          <p:spPr>
            <a:xfrm>
              <a:off x="888327" y="33417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pic>
        <p:nvPicPr>
          <p:cNvPr id="15" name="Picture 14"/>
          <p:cNvPicPr>
            <a:picLocks noChangeAspect="1"/>
          </p:cNvPicPr>
          <p:nvPr/>
        </p:nvPicPr>
        <p:blipFill>
          <a:blip r:embed="rId4"/>
          <a:stretch>
            <a:fillRect/>
          </a:stretch>
        </p:blipFill>
        <p:spPr>
          <a:xfrm>
            <a:off x="6105374" y="4656673"/>
            <a:ext cx="2560906" cy="1809707"/>
          </a:xfrm>
          <a:prstGeom prst="roundRect">
            <a:avLst/>
          </a:prstGeom>
          <a:blipFill>
            <a:blip r:embed="rId3">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pic>
      <p:sp>
        <p:nvSpPr>
          <p:cNvPr id="16" name="Rectangle 3"/>
          <p:cNvSpPr txBox="1">
            <a:spLocks/>
          </p:cNvSpPr>
          <p:nvPr/>
        </p:nvSpPr>
        <p:spPr bwMode="auto">
          <a:xfrm>
            <a:off x="207963" y="4966539"/>
            <a:ext cx="5864025" cy="13281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least 1M pathology slides are read and interpreted daily across the U.S.</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Little of this data is being captured for research purposes due to IRB and HIPAA concerns.</a:t>
            </a:r>
          </a:p>
        </p:txBody>
      </p:sp>
    </p:spTree>
    <p:extLst>
      <p:ext uri="{BB962C8B-B14F-4D97-AF65-F5344CB8AC3E}">
        <p14:creationId xmlns:p14="http://schemas.microsoft.com/office/powerpoint/2010/main" val="2050400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Why Big Data Is Critical</a:t>
            </a:r>
          </a:p>
        </p:txBody>
      </p:sp>
      <p:sp>
        <p:nvSpPr>
          <p:cNvPr id="17" name="TextBox 16"/>
          <p:cNvSpPr txBox="1">
            <a:spLocks noChangeArrowheads="1"/>
          </p:cNvSpPr>
          <p:nvPr/>
        </p:nvSpPr>
        <p:spPr bwMode="auto">
          <a:xfrm>
            <a:off x="222250" y="717034"/>
            <a:ext cx="8667750" cy="69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1" indent="-180975" algn="l" defTabSz="9144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Medicine by its nature deals with statistical outliers and rare events. Rare diseases are often hard to diagnose yet are critical to effective healthcare:</a:t>
            </a:r>
          </a:p>
          <a:p>
            <a:pPr marL="466725"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Example: Temple Hospital’s Department of Neurology conducts about 3,000 EEGs per year, and less than 1% of these patients are diagnosed with posterior reversible encephalopathy syndrome (PRES).</a:t>
            </a:r>
          </a:p>
          <a:p>
            <a:pPr marL="466725"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It is difficult to build powerful analytics with such small sample sizes.</a:t>
            </a:r>
          </a:p>
          <a:p>
            <a:pPr marL="180975" marR="0" lvl="1" indent="-180975" algn="l" defTabSz="9144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Every patient seems to be unique in some way:</a:t>
            </a:r>
          </a:p>
          <a:p>
            <a:pPr marL="527050"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“CLINICAL HISTORY: This is a 50-year-old male with previous surgery for a left frontal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glioma</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now with accelerating complex partial seizures.</a:t>
            </a:r>
          </a:p>
          <a:p>
            <a:pPr marL="468313" marR="0" lvl="1"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MEDICATIONS: Dilantin, Ativan, and others.”</a:t>
            </a:r>
          </a:p>
          <a:p>
            <a:pPr marL="527050"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“CLINICAL HISTORY:  A 69-year-old male with known ascending arch aneurysm, recent worsening after GI </a:t>
            </a: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mn-cs"/>
              </a:rPr>
              <a:t>bleed.”</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endParaRPr>
          </a:p>
          <a:p>
            <a:pPr marL="468313" marR="0" lvl="1"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MEDICATIONS: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Etomidate</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midazolam fentanyl,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vecuronium</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protamine, gabapentin, scopolamine patch, others.”</a:t>
            </a:r>
          </a:p>
          <a:p>
            <a:pPr marL="180975" marR="0" lvl="1" indent="-180975" algn="l" defTabSz="9144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Clinicians see a small percentage of the total population throughout their career, and must stay current through continuing education.</a:t>
            </a:r>
          </a:p>
          <a:p>
            <a:pPr marL="241300"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a:p>
            <a:pPr marL="14288"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a:p>
            <a:pPr marL="0"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336204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76775" y="4159250"/>
            <a:ext cx="2106613" cy="2363788"/>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25" name="Rectangle 24"/>
          <p:cNvSpPr/>
          <p:nvPr/>
        </p:nvSpPr>
        <p:spPr>
          <a:xfrm>
            <a:off x="4676775" y="4184650"/>
            <a:ext cx="4137025" cy="488950"/>
          </a:xfrm>
          <a:prstGeom prst="rect">
            <a:avLst/>
          </a:prstGeom>
          <a:solidFill>
            <a:schemeClr val="bg1">
              <a:lumMod val="85000"/>
              <a:alpha val="20000"/>
            </a:scheme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372" name="Rectangle 2"/>
          <p:cNvSpPr txBox="1">
            <a:spLocks noChangeArrowheads="1"/>
          </p:cNvSpPr>
          <p:nvPr/>
        </p:nvSpPr>
        <p:spPr bwMode="auto">
          <a:xfrm>
            <a:off x="228600" y="152400"/>
            <a:ext cx="8686800" cy="1524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sz="1400" b="1">
                <a:solidFill>
                  <a:srgbClr val="000000"/>
                </a:solidFill>
                <a:latin typeface="Arial" charset="0"/>
                <a:ea typeface="ＭＳ Ｐゴシック" charset="0"/>
                <a:cs typeface="ＭＳ Ｐゴシック" charset="0"/>
              </a:defRPr>
            </a:lvl1pPr>
            <a:lvl2pPr marL="742950" indent="-285750"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50000"/>
              </a:spcAft>
              <a:buClrTx/>
              <a:buSzTx/>
              <a:buFontTx/>
              <a:buNone/>
              <a:tabLst/>
              <a:defRPr/>
            </a:pPr>
            <a:r>
              <a:rPr kumimoji="0" lang="en-US" sz="2800" b="1" i="0" u="none" strike="noStrike" kern="1200" cap="none" spc="0" normalizeH="0" baseline="0" noProof="0" dirty="0">
                <a:ln>
                  <a:noFill/>
                </a:ln>
                <a:solidFill>
                  <a:srgbClr val="892034"/>
                </a:solidFill>
                <a:effectLst/>
                <a:uLnTx/>
                <a:uFillTx/>
                <a:latin typeface="Calibri" charset="0"/>
                <a:ea typeface="ＭＳ Ｐゴシック" charset="0"/>
              </a:rPr>
              <a:t>The Temple University Hospital EEG Corpus</a:t>
            </a:r>
            <a:br>
              <a:rPr kumimoji="0" lang="en-US" sz="2800" b="1" i="0" u="none" strike="noStrike" kern="1200" cap="none" spc="0" normalizeH="0" baseline="0" noProof="0" dirty="0">
                <a:ln>
                  <a:noFill/>
                </a:ln>
                <a:solidFill>
                  <a:srgbClr val="000000"/>
                </a:solidFill>
                <a:effectLst/>
                <a:uLnTx/>
                <a:uFillTx/>
                <a:latin typeface="Calibri" charset="0"/>
                <a:ea typeface="ＭＳ Ｐゴシック" charset="0"/>
              </a:rPr>
            </a:br>
            <a:br>
              <a:rPr kumimoji="0" lang="en-US" sz="900" b="1" i="0" u="none" strike="noStrike" kern="1200" cap="none" spc="0" normalizeH="0" baseline="0" noProof="0" dirty="0">
                <a:ln>
                  <a:noFill/>
                </a:ln>
                <a:solidFill>
                  <a:srgbClr val="000000"/>
                </a:solidFill>
                <a:effectLst/>
                <a:uLnTx/>
                <a:uFillTx/>
                <a:latin typeface="Calibri" charset="0"/>
                <a:ea typeface="ＭＳ Ｐゴシック" charset="0"/>
              </a:rPr>
            </a:br>
            <a:br>
              <a:rPr kumimoji="0" lang="en-US" sz="900" b="1" i="0" u="none" strike="noStrike" kern="1200" cap="none" spc="0" normalizeH="0" baseline="0" noProof="0" dirty="0">
                <a:ln>
                  <a:noFill/>
                </a:ln>
                <a:solidFill>
                  <a:srgbClr val="000000"/>
                </a:solidFill>
                <a:effectLst/>
                <a:uLnTx/>
                <a:uFillTx/>
                <a:latin typeface="Calibri" charset="0"/>
                <a:ea typeface="ＭＳ Ｐゴシック" charset="0"/>
              </a:rPr>
            </a:br>
            <a:r>
              <a:rPr kumimoji="0" lang="en-US" sz="1400" b="1" i="0" u="none" strike="noStrike" kern="1200" cap="none" spc="0" normalizeH="0" baseline="0" noProof="0" dirty="0">
                <a:ln>
                  <a:noFill/>
                </a:ln>
                <a:solidFill>
                  <a:srgbClr val="333399"/>
                </a:solidFill>
                <a:effectLst/>
                <a:uLnTx/>
                <a:uFillTx/>
                <a:latin typeface="Calibri" charset="0"/>
                <a:ea typeface="ＭＳ Ｐゴシック" charset="0"/>
              </a:rPr>
              <a:t>Synopsis:</a:t>
            </a:r>
            <a:r>
              <a:rPr kumimoji="0" lang="en-US" sz="1400" b="1" i="0" u="none" strike="noStrike" kern="1200" cap="none" spc="0" normalizeH="0" baseline="0" noProof="0" dirty="0">
                <a:ln>
                  <a:noFill/>
                </a:ln>
                <a:solidFill>
                  <a:srgbClr val="000000"/>
                </a:solidFill>
                <a:effectLst/>
                <a:uLnTx/>
                <a:uFillTx/>
                <a:latin typeface="Calibri" charset="0"/>
                <a:ea typeface="ＭＳ Ｐゴシック" charset="0"/>
              </a:rPr>
              <a:t> </a:t>
            </a: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The world’s largest publicly available EEG corpus consisting of 30,000+ EEGs collected</a:t>
            </a:r>
            <a:b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b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from 16,000+ patients, collected over 16 years. Includes EEG signal data, physician’s diagnoses</a:t>
            </a:r>
            <a:b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b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and patient medical histories. A total of 1.4 </a:t>
            </a:r>
            <a:r>
              <a:rPr kumimoji="0" lang="en-US" sz="1400" b="1" i="0" u="none" strike="noStrike" kern="1200" cap="none" spc="0" normalizeH="0" baseline="0" noProof="0" dirty="0" err="1">
                <a:ln>
                  <a:noFill/>
                </a:ln>
                <a:solidFill>
                  <a:srgbClr val="892034"/>
                </a:solidFill>
                <a:effectLst/>
                <a:uLnTx/>
                <a:uFillTx/>
                <a:latin typeface="Calibri" charset="0"/>
                <a:ea typeface="ＭＳ Ｐゴシック" charset="0"/>
              </a:rPr>
              <a:t>Tbytes</a:t>
            </a: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 of data.</a:t>
            </a:r>
            <a:endParaRPr kumimoji="0" lang="en-US" sz="1400" b="1" i="0" u="none" strike="noStrike" kern="1200" cap="none" spc="0" normalizeH="0" baseline="0" noProof="0" dirty="0">
              <a:ln>
                <a:noFill/>
              </a:ln>
              <a:solidFill>
                <a:srgbClr val="000000"/>
              </a:solidFill>
              <a:effectLst/>
              <a:uLnTx/>
              <a:uFillTx/>
              <a:latin typeface="Calibri" charset="0"/>
              <a:ea typeface="ＭＳ Ｐゴシック" charset="0"/>
              <a:cs typeface="Times New Roman" charset="0"/>
            </a:endParaRPr>
          </a:p>
        </p:txBody>
      </p:sp>
      <p:sp>
        <p:nvSpPr>
          <p:cNvPr id="5837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srgbClr val="333399"/>
                </a:solidFill>
                <a:effectLst/>
                <a:uLnTx/>
                <a:uFillTx/>
                <a:latin typeface="Arial" charset="0"/>
                <a:ea typeface="ＭＳ Ｐゴシック" charset="0"/>
                <a:cs typeface="ＭＳ Ｐゴシック" charset="0"/>
              </a:rPr>
              <a:t>Impact:</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Sufficient data to support application of state of the art machine learning algorithms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Patient medical histories, particularly drug treatments, supports statistical analysis of correlations between signals and treatments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Historical archive also supports investigation of EEG changes over time for a given patient</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Over 1,300 customers have subscribed to the corpus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endParaRPr kumimoji="0" lang="en-US" sz="1200" b="1" i="0" u="none" strike="noStrike" kern="1200" cap="none" spc="0" normalizeH="0" baseline="0" noProof="0" dirty="0">
              <a:ln>
                <a:noFill/>
              </a:ln>
              <a:solidFill>
                <a:srgbClr val="892034"/>
              </a:solidFill>
              <a:effectLst/>
              <a:uLnTx/>
              <a:uFillTx/>
              <a:latin typeface="Arial" charset="0"/>
              <a:ea typeface="ＭＳ Ｐゴシック" charset="0"/>
              <a:cs typeface="ＭＳ Ｐゴシック" charset="0"/>
            </a:endParaRPr>
          </a:p>
        </p:txBody>
      </p:sp>
      <p:sp>
        <p:nvSpPr>
          <p:cNvPr id="5837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1600" b="1" i="0" u="none" strike="noStrike" kern="1200" cap="none" spc="0" normalizeH="0" baseline="0" noProof="0" dirty="0">
                <a:ln>
                  <a:noFill/>
                </a:ln>
                <a:solidFill>
                  <a:srgbClr val="333399"/>
                </a:solidFill>
                <a:effectLst/>
                <a:uLnTx/>
                <a:uFillTx/>
                <a:latin typeface="Arial" charset="0"/>
                <a:ea typeface="ＭＳ Ｐゴシック" charset="0"/>
                <a:cs typeface="ＭＳ Ｐゴシック" charset="0"/>
              </a:rPr>
              <a:t>Database Overview:</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28,000+ EEGs collected at Temple University Hospital from 2002 to 2018 (an ongoing process)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Recordings vary from 24 to 36 channels of signal data sampled at 250 Hz</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Patients range in age from 18 to 90+ with an average of 1.6 EEGs per patient</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72% of the patients have one session; 16% have two sessions; 12% have three or more sessions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Data includes a test report generated by a technician, an impedance report and a physician’s report</a:t>
            </a:r>
          </a:p>
        </p:txBody>
      </p:sp>
      <p:sp>
        <p:nvSpPr>
          <p:cNvPr id="58375"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1200"/>
              </a:spcAft>
              <a:buClrTx/>
              <a:buSzTx/>
              <a:buFontTx/>
              <a:buNone/>
              <a:tabLst/>
              <a:defRPr/>
            </a:pPr>
            <a:endParaRPr kumimoji="0" lang="en-US" sz="1200" b="1" i="0" u="none" strike="noStrike" kern="1200" cap="none" spc="0" normalizeH="0" baseline="0" noProof="0">
              <a:ln>
                <a:noFill/>
              </a:ln>
              <a:solidFill>
                <a:srgbClr val="892034"/>
              </a:solidFill>
              <a:effectLst/>
              <a:uLnTx/>
              <a:uFillTx/>
              <a:latin typeface="Arial" charset="0"/>
              <a:ea typeface="ＭＳ Ｐゴシック" charset="0"/>
              <a:cs typeface="ＭＳ Ｐゴシック" charset="0"/>
            </a:endParaRPr>
          </a:p>
        </p:txBody>
      </p:sp>
      <p:sp>
        <p:nvSpPr>
          <p:cNvPr id="58376" name="Rectangle 5"/>
          <p:cNvSpPr>
            <a:spLocks noChangeArrowheads="1"/>
          </p:cNvSpPr>
          <p:nvPr/>
        </p:nvSpPr>
        <p:spPr bwMode="auto">
          <a:xfrm>
            <a:off x="4570413" y="4068763"/>
            <a:ext cx="4343400" cy="26066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1200"/>
              </a:spcAft>
              <a:buClrTx/>
              <a:buSzTx/>
              <a:buFontTx/>
              <a:buNone/>
              <a:tabLst/>
              <a:defRPr/>
            </a:pPr>
            <a:endParaRPr kumimoji="0" lang="en-US" sz="1200" b="1" i="0" u="none" strike="noStrike" kern="1200" cap="none" spc="0" normalizeH="0" baseline="0" noProof="0">
              <a:ln>
                <a:noFill/>
              </a:ln>
              <a:solidFill>
                <a:srgbClr val="892034"/>
              </a:solidFill>
              <a:effectLst/>
              <a:uLnTx/>
              <a:uFillTx/>
              <a:latin typeface="Arial" charset="0"/>
              <a:ea typeface="ＭＳ Ｐゴシック" charset="0"/>
              <a:cs typeface="ＭＳ Ｐゴシック" charset="0"/>
            </a:endParaRPr>
          </a:p>
        </p:txBody>
      </p:sp>
      <p:pic>
        <p:nvPicPr>
          <p:cNvPr id="17" name="Picture 16"/>
          <p:cNvPicPr/>
          <p:nvPr/>
        </p:nvPicPr>
        <p:blipFill rotWithShape="1">
          <a:blip r:embed="rId3" cstate="print">
            <a:extLst>
              <a:ext uri="{28A0092B-C50C-407E-A947-70E740481C1C}">
                <a14:useLocalDpi xmlns:a14="http://schemas.microsoft.com/office/drawing/2010/main" val="0"/>
              </a:ext>
            </a:extLst>
          </a:blip>
          <a:srcRect b="4207"/>
          <a:stretch/>
        </p:blipFill>
        <p:spPr bwMode="auto">
          <a:xfrm>
            <a:off x="2438400" y="2057400"/>
            <a:ext cx="1908175" cy="173990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27" name="Rectangle 26"/>
          <p:cNvSpPr/>
          <p:nvPr/>
        </p:nvSpPr>
        <p:spPr>
          <a:xfrm>
            <a:off x="4676775" y="4673600"/>
            <a:ext cx="4137025" cy="639763"/>
          </a:xfrm>
          <a:prstGeom prst="rect">
            <a:avLst/>
          </a:prstGeom>
          <a:solidFill>
            <a:srgbClr val="8B8B8B">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4676775" y="5313363"/>
            <a:ext cx="4137025" cy="1209675"/>
          </a:xfrm>
          <a:prstGeom prst="rect">
            <a:avLst/>
          </a:prstGeom>
          <a:solidFill>
            <a:srgbClr val="2C2C2C">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380" name="TextBox 5"/>
          <p:cNvSpPr txBox="1">
            <a:spLocks noChangeArrowheads="1"/>
          </p:cNvSpPr>
          <p:nvPr/>
        </p:nvSpPr>
        <p:spPr bwMode="auto">
          <a:xfrm>
            <a:off x="6858000" y="4241800"/>
            <a:ext cx="1955800" cy="209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defRPr sz="1400" b="1">
                <a:solidFill>
                  <a:srgbClr val="000000"/>
                </a:solidFill>
                <a:latin typeface="Arial" charset="0"/>
                <a:ea typeface="ＭＳ Ｐゴシック" charset="0"/>
                <a:cs typeface="ＭＳ Ｐゴシック" charset="0"/>
              </a:defRPr>
            </a:lvl1pPr>
            <a:lvl2pPr marL="119063" indent="-119063"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marL="119063" marR="0" lvl="1" indent="-119063" algn="l" defTabSz="914400" rtl="0" eaLnBrk="1" fontAlgn="base" latinLnBrk="0" hangingPunct="1">
              <a:lnSpc>
                <a:spcPct val="100000"/>
              </a:lnSpc>
              <a:spcBef>
                <a:spcPct val="0"/>
              </a:spcBef>
              <a:spcAft>
                <a:spcPts val="100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Personal information</a:t>
            </a:r>
            <a:b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has been redacted</a:t>
            </a:r>
          </a:p>
          <a:p>
            <a:pPr marL="119063" marR="0" lvl="1" indent="-119063" algn="l" defTabSz="914400" rtl="0" eaLnBrk="1" fontAlgn="base" latinLnBrk="0" hangingPunct="1">
              <a:lnSpc>
                <a:spcPct val="100000"/>
              </a:lnSpc>
              <a:spcBef>
                <a:spcPct val="0"/>
              </a:spcBef>
              <a:spcAft>
                <a:spcPts val="240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Clinical history and medication history are included</a:t>
            </a:r>
          </a:p>
          <a:p>
            <a:pPr marL="119063" marR="0" lvl="1" indent="-119063" algn="l" defTabSz="914400" rtl="0" eaLnBrk="1" fontAlgn="base" latinLnBrk="0" hangingPunct="1">
              <a:lnSpc>
                <a:spcPct val="100000"/>
              </a:lnSpc>
              <a:spcBef>
                <a:spcPct val="0"/>
              </a:spcBef>
              <a:spcAft>
                <a:spcPts val="120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Physician notes are captured in three fields: description,  impression and correlation fields.</a:t>
            </a:r>
          </a:p>
        </p:txBody>
      </p:sp>
      <p:pic>
        <p:nvPicPr>
          <p:cNvPr id="30" name="Picture 29" descr="Eeg_Machine.jpg"/>
          <p:cNvPicPr>
            <a:picLocks noChangeAspect="1"/>
          </p:cNvPicPr>
          <p:nvPr/>
        </p:nvPicPr>
        <p:blipFill rotWithShape="1">
          <a:blip r:embed="rId4"/>
          <a:srcRect l="4068" t="5946" b="4778"/>
          <a:stretch/>
        </p:blipFill>
        <p:spPr>
          <a:xfrm>
            <a:off x="548842" y="2057400"/>
            <a:ext cx="1514757" cy="1879535"/>
          </a:xfrm>
          <a:prstGeom prst="roundRect">
            <a:avLst>
              <a:gd name="adj" fmla="val 16667"/>
            </a:avLst>
          </a:prstGeom>
          <a:ln>
            <a:noFill/>
          </a:ln>
          <a:effectLst>
            <a:outerShdw blurRad="76200" dist="38100" dir="7800000" algn="tl" rotWithShape="0">
              <a:srgbClr val="000000">
                <a:alpha val="40000"/>
              </a:srgbClr>
            </a:outerShdw>
            <a:reflection stA="51000" endPos="20000" dist="63500" dir="5400000" sy="-100000" algn="bl" rotWithShape="0"/>
          </a:effectLst>
          <a:scene3d>
            <a:camera prst="orthographicFront">
              <a:rot lat="1800006" lon="21599991" rev="299984"/>
            </a:camera>
            <a:lightRig rig="contrasting" dir="t">
              <a:rot lat="0" lon="0" rev="4200000"/>
            </a:lightRig>
          </a:scene3d>
          <a:sp3d prstMaterial="plastic">
            <a:bevelT w="381000" h="114300" prst="relaxedInset"/>
            <a:contourClr>
              <a:srgbClr val="969696"/>
            </a:contourClr>
          </a:sp3d>
        </p:spPr>
      </p:pic>
      <p:pic>
        <p:nvPicPr>
          <p:cNvPr id="15" name="Picture 14" descr="nedcFinal_hires_2400x1600_t.png"/>
          <p:cNvPicPr>
            <a:picLocks noChangeAspect="1"/>
          </p:cNvPicPr>
          <p:nvPr/>
        </p:nvPicPr>
        <p:blipFill rotWithShape="1">
          <a:blip r:embed="rId5" cstate="print">
            <a:extLst>
              <a:ext uri="{28A0092B-C50C-407E-A947-70E740481C1C}">
                <a14:useLocalDpi xmlns:a14="http://schemas.microsoft.com/office/drawing/2010/main" val="0"/>
              </a:ext>
            </a:extLst>
          </a:blip>
          <a:srcRect l="17989" t="6837" r="18512" b="29217"/>
          <a:stretch/>
        </p:blipFill>
        <p:spPr>
          <a:xfrm>
            <a:off x="7620870" y="189166"/>
            <a:ext cx="1254189" cy="843585"/>
          </a:xfrm>
          <a:prstGeom prst="rect">
            <a:avLst/>
          </a:prstGeom>
        </p:spPr>
      </p:pic>
    </p:spTree>
    <p:extLst>
      <p:ext uri="{BB962C8B-B14F-4D97-AF65-F5344CB8AC3E}">
        <p14:creationId xmlns:p14="http://schemas.microsoft.com/office/powerpoint/2010/main" val="1470316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Cohort Retrieval</a:t>
            </a:r>
          </a:p>
        </p:txBody>
      </p:sp>
      <p:pic>
        <p:nvPicPr>
          <p:cNvPr id="6" name="Picture 5"/>
          <p:cNvPicPr>
            <a:picLocks noChangeAspect="1"/>
          </p:cNvPicPr>
          <p:nvPr/>
        </p:nvPicPr>
        <p:blipFill>
          <a:blip r:embed="rId3"/>
          <a:stretch>
            <a:fillRect/>
          </a:stretch>
        </p:blipFill>
        <p:spPr>
          <a:xfrm>
            <a:off x="2695073" y="609600"/>
            <a:ext cx="6163415" cy="3278344"/>
          </a:xfrm>
          <a:prstGeom prst="rect">
            <a:avLst/>
          </a:prstGeom>
          <a:effectLst>
            <a:outerShdw blurRad="50800" dist="76200" dir="2700000" algn="tl" rotWithShape="0">
              <a:prstClr val="black">
                <a:alpha val="40000"/>
              </a:prstClr>
            </a:outerShdw>
          </a:effectLst>
        </p:spPr>
      </p:pic>
      <p:pic>
        <p:nvPicPr>
          <p:cNvPr id="18" name="Picture 17"/>
          <p:cNvPicPr>
            <a:picLocks noChangeAspect="1"/>
          </p:cNvPicPr>
          <p:nvPr/>
        </p:nvPicPr>
        <p:blipFill>
          <a:blip r:embed="rId4"/>
          <a:stretch>
            <a:fillRect/>
          </a:stretch>
        </p:blipFill>
        <p:spPr>
          <a:xfrm>
            <a:off x="207962" y="4040344"/>
            <a:ext cx="4514141" cy="2412730"/>
          </a:xfrm>
          <a:prstGeom prst="rect">
            <a:avLst/>
          </a:prstGeom>
          <a:effectLst>
            <a:outerShdw blurRad="50800" dist="76200" dir="2700000" algn="tl" rotWithShape="0">
              <a:prstClr val="black">
                <a:alpha val="40000"/>
              </a:prstClr>
            </a:outerShdw>
          </a:effectLst>
        </p:spPr>
      </p:pic>
      <p:sp>
        <p:nvSpPr>
          <p:cNvPr id="7" name="Rectangle 3"/>
          <p:cNvSpPr txBox="1">
            <a:spLocks/>
          </p:cNvSpPr>
          <p:nvPr/>
        </p:nvSpPr>
        <p:spPr bwMode="auto">
          <a:xfrm>
            <a:off x="207962" y="1034008"/>
            <a:ext cx="2198352" cy="242952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Queries can be submitted that search signals and reports.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A simple query building interface is supported.</a:t>
            </a:r>
          </a:p>
        </p:txBody>
      </p:sp>
      <p:sp>
        <p:nvSpPr>
          <p:cNvPr id="8" name="Rectangle 3"/>
          <p:cNvSpPr txBox="1">
            <a:spLocks/>
          </p:cNvSpPr>
          <p:nvPr/>
        </p:nvSpPr>
        <p:spPr bwMode="auto">
          <a:xfrm>
            <a:off x="5005136" y="4200764"/>
            <a:ext cx="3910263" cy="228024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Search results are displayed in a way that link signals and reports.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Users can easily review and select the top-ranked results.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The user interface is being co-developed with feedback from expert neurologists.</a:t>
            </a:r>
          </a:p>
        </p:txBody>
      </p:sp>
    </p:spTree>
    <p:extLst>
      <p:ext uri="{BB962C8B-B14F-4D97-AF65-F5344CB8AC3E}">
        <p14:creationId xmlns:p14="http://schemas.microsoft.com/office/powerpoint/2010/main" val="3242605973"/>
      </p:ext>
    </p:extLst>
  </p:cSld>
  <p:clrMapOvr>
    <a:masterClrMapping/>
  </p:clrMapOvr>
</p:sld>
</file>

<file path=ppt/theme/theme1.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3198</TotalTime>
  <Words>3042</Words>
  <Application>Microsoft Macintosh PowerPoint</Application>
  <PresentationFormat>On-screen Show (4:3)</PresentationFormat>
  <Paragraphs>305</Paragraphs>
  <Slides>28</Slides>
  <Notes>10</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28</vt:i4>
      </vt:variant>
    </vt:vector>
  </HeadingPairs>
  <TitlesOfParts>
    <vt:vector size="38" baseType="lpstr">
      <vt:lpstr>Arial</vt:lpstr>
      <vt:lpstr>Calibri</vt:lpstr>
      <vt:lpstr>Times New Roman</vt:lpstr>
      <vt:lpstr>Wingdings</vt:lpstr>
      <vt:lpstr>2_ISIP Content Slide</vt:lpstr>
      <vt:lpstr>Custom Design</vt:lpstr>
      <vt:lpstr>1_ISIP Title Slide</vt:lpstr>
      <vt:lpstr>2_ISIP Title Slide</vt:lpstr>
      <vt:lpstr>1_Custom Design</vt:lpstr>
      <vt:lpstr>3_ISIP Content Slide</vt:lpstr>
      <vt:lpstr>PowerPoint Presentation</vt:lpstr>
      <vt:lpstr>Abstract</vt:lpstr>
      <vt:lpstr>What is an EEG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Seizure Morphologies</vt:lpstr>
      <vt:lpstr>PowerPoint Presentation</vt:lpstr>
      <vt:lpstr>Spectral Properties of an Ictal Seizure</vt:lpstr>
      <vt:lpstr>Artifacts and Medications Pose Challenges</vt:lpstr>
      <vt:lpstr>PowerPoint Presentation</vt:lpstr>
      <vt:lpstr>PowerPoint Presentation</vt:lpstr>
      <vt:lpstr>Temporal Central Parasagittal (TCP) Montage</vt:lpstr>
      <vt:lpstr>Feature Extraction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Joseph Picone</cp:lastModifiedBy>
  <cp:revision>359</cp:revision>
  <dcterms:created xsi:type="dcterms:W3CDTF">2017-04-23T05:30:39Z</dcterms:created>
  <dcterms:modified xsi:type="dcterms:W3CDTF">2020-04-24T12:15:18Z</dcterms:modified>
</cp:coreProperties>
</file>