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 id="2147483698" r:id="rId3"/>
    <p:sldMasterId id="2147483712" r:id="rId4"/>
    <p:sldMasterId id="2147483716" r:id="rId5"/>
  </p:sldMasterIdLst>
  <p:notesMasterIdLst>
    <p:notesMasterId r:id="rId40"/>
  </p:notesMasterIdLst>
  <p:handoutMasterIdLst>
    <p:handoutMasterId r:id="rId41"/>
  </p:handoutMasterIdLst>
  <p:sldIdLst>
    <p:sldId id="333"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81" r:id="rId25"/>
    <p:sldId id="345" r:id="rId26"/>
    <p:sldId id="346" r:id="rId27"/>
    <p:sldId id="347" r:id="rId28"/>
    <p:sldId id="348" r:id="rId29"/>
    <p:sldId id="349" r:id="rId30"/>
    <p:sldId id="350" r:id="rId31"/>
    <p:sldId id="351" r:id="rId32"/>
    <p:sldId id="371" r:id="rId33"/>
    <p:sldId id="372" r:id="rId34"/>
    <p:sldId id="373" r:id="rId35"/>
    <p:sldId id="374" r:id="rId36"/>
    <p:sldId id="375" r:id="rId37"/>
    <p:sldId id="379" r:id="rId38"/>
    <p:sldId id="339" r:id="rId39"/>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95" autoAdjust="0"/>
    <p:restoredTop sz="95815" autoAdjust="0"/>
  </p:normalViewPr>
  <p:slideViewPr>
    <p:cSldViewPr snapToGrid="0">
      <p:cViewPr varScale="1">
        <p:scale>
          <a:sx n="124" d="100"/>
          <a:sy n="124" d="100"/>
        </p:scale>
        <p:origin x="2312" y="168"/>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22.xml"/><Relationship Id="rId7"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start from scratch with Recurrent Neural Networks. Then I’ll explain Long Short-Term</a:t>
            </a:r>
            <a:r>
              <a:rPr lang="en-US" baseline="0" dirty="0"/>
              <a:t> Memory Networks. After that I will continue with </a:t>
            </a:r>
            <a:r>
              <a:rPr lang="en-US" dirty="0"/>
              <a:t>Deep Recurrent Neural Networks. Then I</a:t>
            </a:r>
            <a:r>
              <a:rPr lang="en-US" baseline="0" dirty="0"/>
              <a:t> will introduce you to </a:t>
            </a:r>
            <a:r>
              <a:rPr lang="en-US" dirty="0"/>
              <a:t>Deep Bidirectional Long Short-Term Memory Networks.</a:t>
            </a:r>
            <a:r>
              <a:rPr lang="en-US" baseline="0" dirty="0"/>
              <a:t> And finally I’ll wrap up the discussion with an overview on EEG classification using deep learning.</a:t>
            </a:r>
            <a:endParaRPr lang="en-US" dirty="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271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One potential disadvantage of traditional RNN which explained in</a:t>
            </a:r>
            <a:r>
              <a:rPr lang="en-US" sz="1200" kern="1200" baseline="0" dirty="0">
                <a:solidFill>
                  <a:schemeClr val="tx1"/>
                </a:solidFill>
                <a:latin typeface="+mn-lt"/>
                <a:ea typeface="+mn-ea"/>
                <a:cs typeface="+mn-cs"/>
              </a:rPr>
              <a:t> the first part of the presentation</a:t>
            </a:r>
            <a:r>
              <a:rPr lang="en-US" sz="1200" kern="1200" dirty="0">
                <a:solidFill>
                  <a:schemeClr val="tx1"/>
                </a:solidFill>
                <a:latin typeface="+mn-lt"/>
                <a:ea typeface="+mn-ea"/>
                <a:cs typeface="+mn-cs"/>
              </a:rPr>
              <a:t> is that,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part a structure called deep recurrent neural network(DRNN) will be explained which is basically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DRNN by stacking RNNs,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0205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Also input frames, hidden states, and output frames are represented by </a:t>
            </a:r>
            <a:r>
              <a:rPr lang="en-US" sz="1200" kern="1200" dirty="0" err="1">
                <a:solidFill>
                  <a:schemeClr val="tx1"/>
                </a:solidFill>
                <a:latin typeface="+mn-lt"/>
                <a:ea typeface="+mn-ea"/>
                <a:cs typeface="+mn-cs"/>
              </a:rPr>
              <a:t>white,black</a:t>
            </a:r>
            <a:r>
              <a:rPr lang="en-US" sz="1200" kern="1200" dirty="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7941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3308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7367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disadvantageous of RNN and LSTM structures that were introduced in part 1 and 2, is that they are processing information just based on the previous context. </a:t>
            </a:r>
          </a:p>
          <a:p>
            <a:r>
              <a:rPr lang="en-US" dirty="0"/>
              <a:t>In a lot of application including speech recognition, we prefer another structure called bidirectional LSTM (BLSTM) which can …</a:t>
            </a:r>
          </a:p>
          <a:p>
            <a:r>
              <a:rPr lang="en-US" dirty="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5360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6086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57113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21834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993120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82450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5881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8568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04812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69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2064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33</a:t>
            </a:fld>
            <a:endParaRPr lang="en-US"/>
          </a:p>
        </p:txBody>
      </p:sp>
    </p:spTree>
    <p:extLst>
      <p:ext uri="{BB962C8B-B14F-4D97-AF65-F5344CB8AC3E}">
        <p14:creationId xmlns:p14="http://schemas.microsoft.com/office/powerpoint/2010/main" val="159270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RNNs are called recurrent …</a:t>
            </a:r>
          </a:p>
          <a:p>
            <a:r>
              <a:rPr lang="en-US" sz="1200" kern="1200" dirty="0">
                <a:solidFill>
                  <a:schemeClr val="tx1"/>
                </a:solidFill>
                <a:latin typeface="+mn-lt"/>
                <a:ea typeface="+mn-ea"/>
                <a:cs typeface="+mn-cs"/>
              </a:rPr>
              <a:t>We can consider RNNs as …</a:t>
            </a:r>
          </a:p>
          <a:p>
            <a:r>
              <a:rPr lang="en-US" sz="1200" kern="1200" dirty="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702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rectified linear unit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9210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feedforward neural networks can be trained by backpropagation algorithm. In RNNs, a slightly modified version of this algorithm called Backpropagation through Time (BPTT) is used to train the network. </a:t>
            </a:r>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7391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backpropagation</a:t>
            </a:r>
            <a:r>
              <a:rPr lang="en-US" sz="1200" kern="1200" dirty="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2374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main reason is “vanishing gradient problem” which explored in depth by </a:t>
            </a:r>
            <a:r>
              <a:rPr lang="en-US" sz="1200" kern="1200" dirty="0" err="1">
                <a:solidFill>
                  <a:schemeClr val="tx1"/>
                </a:solidFill>
                <a:effectLst/>
                <a:latin typeface="+mn-lt"/>
                <a:ea typeface="+mn-ea"/>
                <a:cs typeface="+mn-cs"/>
              </a:rPr>
              <a:t>Bengio</a:t>
            </a:r>
            <a:r>
              <a:rPr lang="en-US" sz="1200" kern="1200" baseline="0" dirty="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7605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9810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2885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839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280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891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9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43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9730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303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958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635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648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429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defTabSz="457200" fontAlgn="auto">
              <a:spcBef>
                <a:spcPts val="0"/>
              </a:spcBef>
              <a:spcAft>
                <a:spcPts val="0"/>
              </a:spcAft>
            </a:pPr>
            <a:fld id="{CAEBE13E-4B7E-4445-AA1D-E25F39BAB5ED}" type="datetimeFigureOut">
              <a:rPr lang="en-US" sz="1800" smtClean="0">
                <a:solidFill>
                  <a:prstClr val="black"/>
                </a:solidFill>
                <a:latin typeface="Calibri"/>
              </a:rPr>
              <a:pPr defTabSz="457200" fontAlgn="auto">
                <a:spcBef>
                  <a:spcPts val="0"/>
                </a:spcBef>
                <a:spcAft>
                  <a:spcPts val="0"/>
                </a:spcAft>
              </a:pPr>
              <a:t>4/14/20</a:t>
            </a:fld>
            <a:endParaRPr lang="en-US" sz="1800" dirty="0">
              <a:solidFill>
                <a:prstClr val="black"/>
              </a:solidFill>
              <a:latin typeface="Calibri"/>
            </a:endParaRP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defTabSz="457200" fontAlgn="auto">
              <a:spcBef>
                <a:spcPts val="0"/>
              </a:spcBef>
              <a:spcAft>
                <a:spcPts val="0"/>
              </a:spcAft>
            </a:pPr>
            <a:endParaRPr lang="en-US" sz="1800" dirty="0">
              <a:solidFill>
                <a:prstClr val="black"/>
              </a:solidFill>
              <a:latin typeface="Calibri"/>
            </a:endParaRP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pPr defTabSz="457200" fontAlgn="auto">
              <a:spcBef>
                <a:spcPts val="0"/>
              </a:spcBef>
              <a:spcAft>
                <a:spcPts val="0"/>
              </a:spcAft>
            </a:pPr>
            <a:fld id="{DA10A36D-0FF4-4F0B-BDFE-FB879F3DD541}"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150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485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53834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917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305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32801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0289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2964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9429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95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6782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solidFill>
                <a:srgbClr val="000000"/>
              </a:solidFill>
            </a:endParaRPr>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336318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itle Placeholder 17"/>
          <p:cNvSpPr>
            <a:spLocks noGrp="1"/>
          </p:cNvSpPr>
          <p:nvPr>
            <p:ph type="title"/>
          </p:nvPr>
        </p:nvSpPr>
        <p:spPr>
          <a:xfrm>
            <a:off x="227013" y="41441"/>
            <a:ext cx="9155545" cy="328461"/>
          </a:xfrm>
          <a:prstGeom prst="rect">
            <a:avLst/>
          </a:prstGeom>
        </p:spPr>
        <p:txBody>
          <a:bodyPr vert="horz" wrap="none" lIns="91440" tIns="0" rIns="0" bIns="0" rtlCol="0" anchor="ctr" anchorCtr="0">
            <a:normAutofit/>
          </a:bodyPr>
          <a:lstStyle/>
          <a:p>
            <a:endParaRPr lang="en-US" dirty="0"/>
          </a:p>
        </p:txBody>
      </p:sp>
      <p:pic>
        <p:nvPicPr>
          <p:cNvPr id="12" name="Picture 37" descr="isip_logo_plain">
            <a:extLst>
              <a:ext uri="{FF2B5EF4-FFF2-40B4-BE49-F238E27FC236}">
                <a16:creationId xmlns:a16="http://schemas.microsoft.com/office/drawing/2014/main" id="{49D6702B-B0BF-974A-AB76-0DDBC3BFECBF}"/>
              </a:ext>
            </a:extLst>
          </p:cNvPr>
          <p:cNvPicPr>
            <a:picLocks noChangeAspect="1" noChangeArrowheads="1"/>
          </p:cNvPicPr>
          <p:nvPr userDrawn="1"/>
        </p:nvPicPr>
        <p:blipFill>
          <a:blip r:embed="rId4"/>
          <a:srcRect/>
          <a:stretch>
            <a:fillRect/>
          </a:stretch>
        </p:blipFill>
        <p:spPr bwMode="auto">
          <a:xfrm>
            <a:off x="8772525" y="6492875"/>
            <a:ext cx="333375" cy="327025"/>
          </a:xfrm>
          <a:prstGeom prst="rect">
            <a:avLst/>
          </a:prstGeom>
          <a:noFill/>
          <a:ln w="9525">
            <a:noFill/>
            <a:miter lim="800000"/>
            <a:headEnd/>
            <a:tailEnd/>
          </a:ln>
        </p:spPr>
      </p:pic>
      <p:sp>
        <p:nvSpPr>
          <p:cNvPr id="14" name="Text Box 45">
            <a:extLst>
              <a:ext uri="{FF2B5EF4-FFF2-40B4-BE49-F238E27FC236}">
                <a16:creationId xmlns:a16="http://schemas.microsoft.com/office/drawing/2014/main" id="{53BD188F-4E3C-474F-AE5D-56FC268629D2}"/>
              </a:ext>
            </a:extLst>
          </p:cNvPr>
          <p:cNvSpPr txBox="1">
            <a:spLocks noChangeArrowheads="1"/>
          </p:cNvSpPr>
          <p:nvPr userDrawn="1"/>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
        <p:nvSpPr>
          <p:cNvPr id="15" name="Rectangle 12">
            <a:extLst>
              <a:ext uri="{FF2B5EF4-FFF2-40B4-BE49-F238E27FC236}">
                <a16:creationId xmlns:a16="http://schemas.microsoft.com/office/drawing/2014/main" id="{72FE5721-68F0-794B-AB3D-40DBDBE1ACCD}"/>
              </a:ext>
            </a:extLst>
          </p:cNvPr>
          <p:cNvSpPr>
            <a:spLocks noChangeArrowheads="1"/>
          </p:cNvSpPr>
          <p:nvPr userDrawn="1"/>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1478323481"/>
      </p:ext>
    </p:extLst>
  </p:cSld>
  <p:clrMap bg1="lt1" tx1="dk1" bg2="lt2" tx2="dk2" accent1="accent1" accent2="accent2" accent3="accent3" accent4="accent4" accent5="accent5" accent6="accent6" hlink="hlink" folHlink="folHlink"/>
  <p:sldLayoutIdLst>
    <p:sldLayoutId id="2147483713" r:id="rId1"/>
    <p:sldLayoutId id="2147483714"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276312351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o.umontreal.ca/~lisa/twiki/bin/view.cgi/Public/DBNEquations" TargetMode="External"/><Relationship Id="rId2" Type="http://schemas.openxmlformats.org/officeDocument/2006/relationships/hyperlink" Target="http://www.iro.umontreal.ca/~bengioy/papers/ftml.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0.png"/><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microsoft.com/office/2007/relationships/hdphoto" Target="../media/hdphoto1.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80.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110.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457200"/>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37:  Alternative Architectures</a:t>
            </a:r>
          </a:p>
        </p:txBody>
      </p:sp>
      <p:sp>
        <p:nvSpPr>
          <p:cNvPr id="4" name="Rectangle 3"/>
          <p:cNvSpPr txBox="1">
            <a:spLocks noChangeArrowheads="1"/>
          </p:cNvSpPr>
          <p:nvPr/>
        </p:nvSpPr>
        <p:spPr bwMode="auto">
          <a:xfrm>
            <a:off x="541337" y="1358900"/>
            <a:ext cx="5254345" cy="19394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Recurrent Networks (RNN)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Long Short-Term Networks (LSTM)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Bidirectional LSTMs (BLSTM)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Convolutional Neural Networks (CNN)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Connectionist Temporal Classification (CTC)</a:t>
            </a: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br>
              <a:rPr lang="en-US" sz="1800" b="1" kern="0" dirty="0">
                <a:solidFill>
                  <a:schemeClr val="bg1"/>
                </a:solidFill>
                <a:latin typeface="+mn-lt"/>
              </a:rPr>
            </a:br>
            <a:r>
              <a:rPr lang="en-US" sz="1800" b="1" kern="0" dirty="0">
                <a:solidFill>
                  <a:schemeClr val="bg1"/>
                </a:solidFill>
                <a:latin typeface="+mn-lt"/>
                <a:hlinkClick r:id="rId2"/>
              </a:rPr>
              <a:t>Learning Architectures for AI</a:t>
            </a:r>
            <a:br>
              <a:rPr lang="en-US" sz="1800" b="1" kern="0" dirty="0">
                <a:solidFill>
                  <a:schemeClr val="bg1"/>
                </a:solidFill>
                <a:latin typeface="+mn-lt"/>
              </a:rPr>
            </a:b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Each 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15892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solidFill>
                  <a:prstClr val="black"/>
                </a:solidFill>
              </a:rPr>
              <a:pPr/>
              <a:t>10</a:t>
            </a:fld>
            <a:endParaRPr lang="en-US">
              <a:solidFill>
                <a:prstClr val="black"/>
              </a:solidFill>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panose="02040503050406030204" pitchFamily="18" charset="0"/>
                          </a:rPr>
                        </m:ctrlPr>
                      </m:dPr>
                      <m:e>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defTabSz="457200" fontAlgn="auto">
                  <a:spcBef>
                    <a:spcPts val="0"/>
                  </a:spcBef>
                  <a:spcAft>
                    <a:spcPts val="1200"/>
                  </a:spcAft>
                  <a:buFont typeface="Arial" charset="0"/>
                  <a:buChar char="•"/>
                </a:pPr>
                <a14:m>
                  <m:oMath xmlns:m="http://schemas.openxmlformats.org/officeDocument/2006/math">
                    <m:r>
                      <a:rPr lang="en-US" sz="1800" b="1" i="1" smtClean="0">
                        <a:solidFill>
                          <a:prstClr val="black"/>
                        </a:solidFill>
                        <a:latin typeface="Cambria Math" charset="0"/>
                        <a:cs typeface="Arial" panose="020B0604020202020204" pitchFamily="34" charset="0"/>
                      </a:rPr>
                      <m:t>𝒊</m:t>
                    </m:r>
                    <m:r>
                      <a:rPr lang="en-US" sz="1800" b="1" smtClean="0">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input gate, how much of the new information will be let through the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𝒇</m:t>
                    </m:r>
                  </m:oMath>
                </a14:m>
                <a:r>
                  <a:rPr lang="en-US" sz="1800" b="1" dirty="0">
                    <a:solidFill>
                      <a:prstClr val="black"/>
                    </a:solidFill>
                    <a:latin typeface="Arial" panose="020B0604020202020204" pitchFamily="34" charset="0"/>
                    <a:cs typeface="Arial" panose="020B0604020202020204" pitchFamily="34" charset="0"/>
                  </a:rPr>
                  <a:t>: forget gate, responsible for information should be thrown away from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𝒐</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output gate, how much of the information will be passed to expose to the next time step.</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𝒈</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self-recurrent which is equal to standard RNN</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𝒄</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internal memory of the memory cell </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𝒔</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hidden state </a:t>
                </a:r>
              </a:p>
              <a:p>
                <a:pPr marL="182563" indent="-182563" defTabSz="457200" fontAlgn="auto">
                  <a:spcBef>
                    <a:spcPts val="0"/>
                  </a:spcBef>
                  <a:spcAft>
                    <a:spcPts val="1200"/>
                  </a:spcAft>
                  <a:buFont typeface="Arial" charset="0"/>
                  <a:buChar char="•"/>
                </a:pPr>
                <a14:m>
                  <m:oMath xmlns:m="http://schemas.openxmlformats.org/officeDocument/2006/math">
                    <m:r>
                      <a:rPr lang="en-US" sz="1800" b="1" smtClean="0">
                        <a:solidFill>
                          <a:prstClr val="black"/>
                        </a:solidFill>
                        <a:latin typeface="Cambria Math" charset="0"/>
                        <a:cs typeface="Arial" panose="020B0604020202020204" pitchFamily="34" charset="0"/>
                      </a:rPr>
                      <m:t>𝐲</m:t>
                    </m:r>
                  </m:oMath>
                </a14:m>
                <a:r>
                  <a:rPr lang="en-US" sz="1800" b="1" dirty="0">
                    <a:solidFill>
                      <a:prstClr val="black"/>
                    </a:solidFill>
                    <a:latin typeface="Arial" panose="020B0604020202020204" pitchFamily="34" charset="0"/>
                    <a:cs typeface="Arial" panose="020B0604020202020204" pitchFamily="34" charset="0"/>
                  </a:rPr>
                  <a:t>: 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93855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A demonstration of how</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 unrolled LSTM</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preserves sequential</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The input, forget, and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output gate activations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are displayed to the left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and above the memory block (respectively). The 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RNNs are a special case of LSTMs: Set the input gate to all ones (passing all new information), the forget gate to all zeros (forgetting all of the previous memory) and the output gate to all ones (exposing the entire memory).</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06054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4542" y="647700"/>
            <a:ext cx="6661060" cy="5659794"/>
          </a:xfrm>
          <a:prstGeom prst="rect">
            <a:avLst/>
          </a:prstGeom>
        </p:spPr>
        <p:txBody>
          <a:bodyPr lIns="0" tIns="0" rIns="0" bIns="0"/>
          <a:lstStyle/>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In sequence tasks we usually process information at several time scales.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DRNN: a combination of the concepts of deep neural networks (DNN) with RNNs.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By stacking RNNs, every layer is an RNN in the hierarchy that receives the hidden state of the previous layer as input.</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Processing of different time scales at different levels, and therefore a temporal hierarchy will be created.</a:t>
            </a:r>
          </a:p>
        </p:txBody>
      </p:sp>
    </p:spTree>
    <p:extLst>
      <p:ext uri="{BB962C8B-B14F-4D97-AF65-F5344CB8AC3E}">
        <p14:creationId xmlns:p14="http://schemas.microsoft.com/office/powerpoint/2010/main" val="6258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8600" y="647701"/>
            <a:ext cx="6231276" cy="4297524"/>
          </a:xfrm>
          <a:prstGeom prst="rect">
            <a:avLst/>
          </a:prstGeom>
        </p:spPr>
        <p:txBody>
          <a:bodyPr lIns="0" tIns="0" rIns="0" bIns="0"/>
          <a:lstStyle/>
          <a:p>
            <a:pPr marL="182563" indent="-182563" defTabSz="457200" fontAlgn="auto">
              <a:spcBef>
                <a:spcPts val="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Two variants of DRNN structures: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DRNN-1O: the output will be computed just based on the hidden state of the last layer.</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DRNN-AO: the output will be the combination of the hidden states of the all layers.</a:t>
            </a:r>
            <a:endParaRPr lang="en-US" sz="1800" dirty="0">
              <a:solidFill>
                <a:prstClr val="black"/>
              </a:solidFill>
              <a:latin typeface="Calibri"/>
            </a:endParaRPr>
          </a:p>
          <a:p>
            <a:pPr marL="182563" indent="-182563" defTabSz="457200" fontAlgn="auto">
              <a:spcBef>
                <a:spcPts val="120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DRNN-AO has two great advantages: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Using BPTT for DRNN-AO, the error will propagate from the top layer down the hierarchy without attenuation of the magnitude. As a result, training will be more effective. </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It gives us the ability to evaluate the impact of each layer in solving the task by leaving out an individual layer’s contribution. </a:t>
            </a:r>
          </a:p>
          <a:p>
            <a:pPr marL="182563" indent="-182563" defTabSz="457200" fontAlgn="auto">
              <a:spcBef>
                <a:spcPct val="20000"/>
              </a:spcBef>
              <a:spcAft>
                <a:spcPts val="1200"/>
              </a:spcAft>
              <a:buFont typeface="Arial" charset="0"/>
              <a:buChar char="•"/>
            </a:pPr>
            <a:endParaRPr lang="en-US" b="1" dirty="0">
              <a:solidFill>
                <a:prstClr val="black"/>
              </a:solidFill>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92371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a:latin typeface="Arial" panose="020B0604020202020204" pitchFamily="34" charset="0"/>
                    <a:cs typeface="Arial" panose="020B0604020202020204" pitchFamily="34" charset="0"/>
                  </a:rPr>
                  <a:t>N</a:t>
                </a:r>
                <a:r>
                  <a:rPr lang="en-US" sz="2400" b="1" i="1" baseline="-250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output: 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nary>
                          <m:naryPr>
                            <m:chr m:val="∑"/>
                            <m:limLoc m:val="undOvr"/>
                            <m:ctrlPr>
                              <a:rPr lang="en-US" sz="2400" b="1" i="1">
                                <a:latin typeface="Cambria Math" panose="02040503050406030204" pitchFamily="18"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panose="02040503050406030204" pitchFamily="18" charset="0"/>
                                    <a:ea typeface="Arial" charset="0"/>
                                    <a:cs typeface="Arial" charset="0"/>
                                  </a:rPr>
                                </m:ctrlPr>
                              </m:sSubSup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948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Use stochastic gradient decent for optimization:</a:t>
                </a: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panose="02040503050406030204" pitchFamily="18"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panose="02040503050406030204" pitchFamily="18" charset="0"/>
                            <a:cs typeface="Arial" panose="020B0604020202020204" pitchFamily="34" charset="0"/>
                          </a:rPr>
                        </m:ctrlPr>
                      </m:fPr>
                      <m:num>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panose="02040503050406030204" pitchFamily="18" charset="0"/>
                                <a:cs typeface="Arial" panose="020B0604020202020204" pitchFamily="34" charset="0"/>
                              </a:rPr>
                            </m:ctrlPr>
                          </m:dPr>
                          <m:e>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method: train the full network with BPTT and linearly reduce the 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we test the influence of each layer by setting it to zero, assuring that 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5467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Performance 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193263"/>
              </a:xfrm>
            </p:spPr>
            <p:txBody>
              <a:bodyPr lIns="0" tIns="0" rIns="0" bIns="0"/>
              <a:lstStyle/>
              <a:p>
                <a:pPr marL="182563" indent="-182563">
                  <a:spcBef>
                    <a:spcPts val="0"/>
                  </a:spcBef>
                  <a:spcAft>
                    <a:spcPts val="1200"/>
                  </a:spcAft>
                  <a:buFont typeface="Arial" charset="0"/>
                </a:pPr>
                <a:r>
                  <a:rPr lang="en-US" sz="1800" b="1" dirty="0">
                    <a:latin typeface="Arial" panose="020B0604020202020204" pitchFamily="34" charset="0"/>
                    <a:cs typeface="Arial" panose="020B0604020202020204" pitchFamily="34" charset="0"/>
                  </a:rPr>
                  <a:t>Experiment: Given a sequence of text, predict the probability distribution of the next character. The performance metric is the average number of bits-per-character (BPC), given by:</a:t>
                </a:r>
              </a:p>
              <a:p>
                <a:pPr marL="349250" indent="0">
                  <a:spcBef>
                    <a:spcPts val="0"/>
                  </a:spcBef>
                  <a:spcAft>
                    <a:spcPts val="1200"/>
                  </a:spcAft>
                  <a:buNone/>
                </a:pPr>
                <a:r>
                  <a:rPr lang="en-US" sz="1800" b="1" dirty="0">
                    <a:latin typeface="Arial" panose="020B0604020202020204" pitchFamily="34" charset="0"/>
                    <a:cs typeface="Arial" panose="020B0604020202020204" pitchFamily="34" charset="0"/>
                  </a:rPr>
                  <a:t>BPC =</a:t>
                </a:r>
                <a14:m>
                  <m:oMath xmlns:m="http://schemas.openxmlformats.org/officeDocument/2006/math">
                    <m:r>
                      <a:rPr lang="en-US" sz="1800" b="1">
                        <a:latin typeface="Cambria Math" charset="0"/>
                        <a:cs typeface="Arial" panose="020B0604020202020204" pitchFamily="34" charset="0"/>
                      </a:rPr>
                      <m:t>−</m:t>
                    </m:r>
                    <m:func>
                      <m:funcPr>
                        <m:ctrlPr>
                          <a:rPr lang="en-US" sz="1800" b="1" i="1">
                            <a:latin typeface="Cambria Math" panose="02040503050406030204" pitchFamily="18" charset="0"/>
                            <a:cs typeface="Arial" panose="020B0604020202020204" pitchFamily="34" charset="0"/>
                          </a:rPr>
                        </m:ctrlPr>
                      </m:funcPr>
                      <m:fName>
                        <m:sSub>
                          <m:sSubPr>
                            <m:ctrlPr>
                              <a:rPr lang="en-US" sz="1800" b="1" i="1">
                                <a:latin typeface="Cambria Math" panose="02040503050406030204" pitchFamily="18" charset="0"/>
                                <a:cs typeface="Arial" panose="020B0604020202020204" pitchFamily="34" charset="0"/>
                              </a:rPr>
                            </m:ctrlPr>
                          </m:sSubPr>
                          <m:e>
                            <m:r>
                              <m:rPr>
                                <m:sty m:val="p"/>
                              </m:rPr>
                              <a:rPr lang="en-US" sz="1800" b="1">
                                <a:latin typeface="Cambria Math" charset="0"/>
                                <a:cs typeface="Arial" panose="020B0604020202020204" pitchFamily="34" charset="0"/>
                              </a:rPr>
                              <m:t>log</m:t>
                            </m:r>
                          </m:e>
                          <m:sub>
                            <m:r>
                              <a:rPr lang="en-US" sz="1800" b="1">
                                <a:latin typeface="Cambria Math" charset="0"/>
                                <a:cs typeface="Arial" panose="020B0604020202020204" pitchFamily="34" charset="0"/>
                              </a:rPr>
                              <m:t>2</m:t>
                            </m:r>
                          </m:sub>
                        </m:sSub>
                      </m:fName>
                      <m:e>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e>
                    </m:func>
                  </m:oMath>
                </a14:m>
                <a:r>
                  <a:rPr lang="en-US" sz="1800" b="1" dirty="0">
                    <a:latin typeface="Arial" panose="020B0604020202020204" pitchFamily="34" charset="0"/>
                    <a:cs typeface="Arial" panose="020B0604020202020204" pitchFamily="34" charset="0"/>
                  </a:rPr>
                  <a:t>,</a:t>
                </a:r>
              </a:p>
              <a:p>
                <a:pPr marL="182563" indent="0">
                  <a:spcBef>
                    <a:spcPts val="0"/>
                  </a:spcBef>
                  <a:spcAft>
                    <a:spcPts val="1200"/>
                  </a:spcAft>
                  <a:buNone/>
                </a:pPr>
                <a:r>
                  <a:rPr lang="en-US" sz="1800" b="1" dirty="0">
                    <a:latin typeface="Arial" panose="020B0604020202020204" pitchFamily="34" charset="0"/>
                    <a:cs typeface="Arial" panose="020B0604020202020204" pitchFamily="34" charset="0"/>
                  </a:rPr>
                  <a:t>where </a:t>
                </a: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oMath>
                </a14:m>
                <a:r>
                  <a:rPr lang="en-US" sz="1800" b="1" dirty="0">
                    <a:latin typeface="Arial" panose="020B0604020202020204" pitchFamily="34" charset="0"/>
                    <a:cs typeface="Arial" panose="020B0604020202020204" pitchFamily="34" charset="0"/>
                  </a:rPr>
                  <a:t> is the probability as predicted by the network of the correct next character. </a:t>
                </a:r>
              </a:p>
              <a:p>
                <a:pPr marL="182563" indent="-182563">
                  <a:spcBef>
                    <a:spcPts val="0"/>
                  </a:spcBef>
                  <a:spcAft>
                    <a:spcPts val="9000"/>
                  </a:spcAft>
                  <a:buFont typeface="Arial" charset="0"/>
                </a:pPr>
                <a:r>
                  <a:rPr lang="en-US" sz="1800" b="1" dirty="0">
                    <a:latin typeface="Arial" panose="020B0604020202020204" pitchFamily="34" charset="0"/>
                    <a:cs typeface="Arial" panose="020B0604020202020204" pitchFamily="34" charset="0"/>
                  </a:rPr>
                  <a:t>Two DRNNs (DRNN-1O and DRNN-AO) are evaluated using the Wikipedia character prediction task:</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using SGD deliver state of the art performance with additional improvements in the language model.</a:t>
                </a: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use an extensive memory (several hundred characters).</a:t>
                </a:r>
              </a:p>
              <a:p>
                <a:pPr marL="182563" indent="-182563">
                  <a:spcBef>
                    <a:spcPts val="0"/>
                  </a:spcBef>
                  <a:spcAft>
                    <a:spcPts val="600"/>
                  </a:spcAft>
                  <a:buFont typeface="Arial" charset="0"/>
                </a:pPr>
                <a:endParaRPr lang="en-US" sz="2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193263"/>
              </a:xfrm>
              <a:blipFill rotWithShape="0">
                <a:blip r:embed="rId3"/>
                <a:stretch>
                  <a:fillRect l="-1544" t="-1526" r="-982" b="-1056"/>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1466203" y="3434896"/>
            <a:ext cx="5068593" cy="126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912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a:t>
            </a:r>
            <a:r>
              <a:rPr lang="en-US" dirty="0" err="1"/>
              <a:t>Bidirectionsal</a:t>
            </a:r>
            <a:r>
              <a:rPr lang="en-US" dirty="0"/>
              <a:t> LSTMs (DBLSTM)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repeat the equations of LSTM for every layer, and replace each hidden state,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91012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Training and Regularization</a:t>
            </a:r>
          </a:p>
        </p:txBody>
      </p:sp>
      <p:sp>
        <p:nvSpPr>
          <p:cNvPr id="3" name="Content Placeholder 2"/>
          <p:cNvSpPr>
            <a:spLocks noGrp="1"/>
          </p:cNvSpPr>
          <p:nvPr>
            <p:ph idx="1"/>
          </p:nvPr>
        </p:nvSpPr>
        <p:spPr>
          <a:xfrm>
            <a:off x="213808" y="647701"/>
            <a:ext cx="7008086" cy="4652088"/>
          </a:xfrm>
        </p:spPr>
        <p:txBody>
          <a:bodyPr lIns="0" tIns="0" rIns="0" bIns="0"/>
          <a:lstStyle/>
          <a:p>
            <a:pPr marL="182563" indent="-182563">
              <a:spcBef>
                <a:spcPts val="0"/>
              </a:spcBef>
              <a:spcAft>
                <a:spcPts val="600"/>
              </a:spcAft>
              <a:buFont typeface="Arial" charset="0"/>
            </a:pPr>
            <a:r>
              <a:rPr lang="en-US" sz="2400" b="1" dirty="0">
                <a:latin typeface="Arial" charset="0"/>
                <a:ea typeface="Arial" charset="0"/>
                <a:cs typeface="Arial" charset="0"/>
              </a:rPr>
              <a:t>End-to-end training methods :</a:t>
            </a:r>
          </a:p>
          <a:p>
            <a:pPr marL="458788" lvl="1" indent="-220663">
              <a:buFont typeface="Wingdings" charset="2"/>
              <a:buChar char="§"/>
            </a:pPr>
            <a:r>
              <a:rPr lang="en-US" sz="2400" b="1" dirty="0">
                <a:latin typeface="Arial" charset="0"/>
                <a:ea typeface="Arial" charset="0"/>
                <a:cs typeface="Arial" charset="0"/>
              </a:rPr>
              <a:t>Connectionist Temporal</a:t>
            </a:r>
            <a:br>
              <a:rPr lang="en-US" sz="2400" b="1" dirty="0">
                <a:latin typeface="Arial" charset="0"/>
                <a:ea typeface="Arial" charset="0"/>
                <a:cs typeface="Arial" charset="0"/>
              </a:rPr>
            </a:br>
            <a:r>
              <a:rPr lang="en-US" sz="2400" b="1" dirty="0">
                <a:latin typeface="Arial" charset="0"/>
                <a:ea typeface="Arial" charset="0"/>
                <a:cs typeface="Arial" charset="0"/>
              </a:rPr>
              <a:t>Classification (CTC);</a:t>
            </a:r>
          </a:p>
          <a:p>
            <a:pPr marL="458788" lvl="1" indent="-220663">
              <a:buFont typeface="Wingdings" charset="2"/>
              <a:buChar char="§"/>
            </a:pPr>
            <a:r>
              <a:rPr lang="en-US" sz="2400" b="1" dirty="0">
                <a:latin typeface="Arial" charset="0"/>
                <a:ea typeface="Arial" charset="0"/>
                <a:cs typeface="Arial" charset="0"/>
              </a:rPr>
              <a:t>RNN Transducer.</a:t>
            </a:r>
          </a:p>
          <a:p>
            <a:pPr marL="182563" indent="-182563">
              <a:spcBef>
                <a:spcPts val="1200"/>
              </a:spcBef>
              <a:spcAft>
                <a:spcPts val="600"/>
              </a:spcAft>
              <a:buFont typeface="Arial" charset="0"/>
            </a:pPr>
            <a:r>
              <a:rPr lang="en-US" sz="2400" b="1" dirty="0">
                <a:latin typeface="Arial" charset="0"/>
                <a:ea typeface="Arial" charset="0"/>
                <a:cs typeface="Arial" charset="0"/>
              </a:rPr>
              <a:t>Regularization:</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early stopping: monitoring the</a:t>
            </a:r>
            <a:br>
              <a:rPr lang="en-US" sz="2400" b="1" dirty="0">
                <a:latin typeface="Arial" charset="0"/>
                <a:ea typeface="Arial" charset="0"/>
                <a:cs typeface="Arial" charset="0"/>
              </a:rPr>
            </a:br>
            <a:r>
              <a:rPr lang="en-US" sz="2400" b="1" dirty="0">
                <a:latin typeface="Arial" charset="0"/>
                <a:ea typeface="Arial" charset="0"/>
                <a:cs typeface="Arial" charset="0"/>
              </a:rPr>
              <a:t>model’s performance on a validation set. </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weight noise: adding Gaussian noise to the network weights during training. Weight noise was added once per training sequence, rather than at every time step.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689" y="647700"/>
            <a:ext cx="2540711" cy="2618014"/>
          </a:xfrm>
          <a:prstGeom prst="rect">
            <a:avLst/>
          </a:prstGeom>
          <a:noFill/>
          <a:ln>
            <a:noFill/>
          </a:ln>
        </p:spPr>
      </p:pic>
    </p:spTree>
    <p:extLst>
      <p:ext uri="{BB962C8B-B14F-4D97-AF65-F5344CB8AC3E}">
        <p14:creationId xmlns:p14="http://schemas.microsoft.com/office/powerpoint/2010/main" val="51367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a:t>Introduction</a:t>
            </a:r>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Bidirectional 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Convolutional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EEG Classification Using Deep Learning</a:t>
            </a:r>
          </a:p>
        </p:txBody>
      </p:sp>
    </p:spTree>
    <p:extLst>
      <p:ext uri="{BB962C8B-B14F-4D97-AF65-F5344CB8AC3E}">
        <p14:creationId xmlns:p14="http://schemas.microsoft.com/office/powerpoint/2010/main" val="194443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visual system contains a complex arrangement of cells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Each cell is responsible for only a sub-region of the visual field, or receptive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arrangement of these sub-regions is such, that the entire visual field is covered</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1"/>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Before reaching the primary visual cortex, fibers on the optic nerve make a synapse in the </a:t>
            </a:r>
            <a:r>
              <a:rPr kumimoji="0" lang="en-US" sz="1800" b="1" i="0" u="none" strike="noStrike" kern="0" cap="none" spc="0" normalizeH="0" baseline="0" noProof="0" dirty="0">
                <a:ln>
                  <a:noFill/>
                </a:ln>
                <a:solidFill>
                  <a:srgbClr val="C00000"/>
                </a:solidFill>
                <a:effectLst/>
                <a:uLnTx/>
                <a:uFillTx/>
                <a:latin typeface="Arial" charset="0"/>
                <a:ea typeface="+mn-ea"/>
                <a:cs typeface="+mn-cs"/>
              </a:rPr>
              <a:t>lateral geniculate nucleus (LGN), </a:t>
            </a:r>
            <a:r>
              <a:rPr kumimoji="0" lang="en-US" sz="1800" b="1" i="0" u="none" strike="noStrike" kern="0" cap="none" spc="0" normalizeH="0" baseline="0" noProof="0" dirty="0">
                <a:ln>
                  <a:noFill/>
                </a:ln>
                <a:solidFill>
                  <a:srgbClr val="000000"/>
                </a:solidFill>
                <a:effectLst/>
                <a:uLnTx/>
                <a:uFillTx/>
                <a:latin typeface="Arial" charset="0"/>
                <a:ea typeface="+mn-ea"/>
                <a:cs typeface="+mn-cs"/>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Neural Networks (CNNs) were proposed to emulate the animal visual cortex, which exploits the spatially local correlations present in natural images. </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566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To exploit the spatially local correlations, the neurons in a layer receive inputs only from a subset of units in the previous layer (spatially contiguous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units (neurons) are unresponsive to changes outside of their receptive fields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Higher layers, become more global</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80919" name="Group 80918"/>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These units have a receptive field of 3, therefore, they are only connected to 3 contiguous units in the previous layer </a:t>
            </a:r>
          </a:p>
        </p:txBody>
      </p:sp>
    </p:spTree>
    <p:extLst>
      <p:ext uri="{BB962C8B-B14F-4D97-AF65-F5344CB8AC3E}">
        <p14:creationId xmlns:p14="http://schemas.microsoft.com/office/powerpoint/2010/main" val="132323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convolutional layer is comprised of several “filters” that search for different patterns in the entire input</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 feature map can be generated with the information from the learned filters as follows:</a:t>
                </a: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b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𝒕𝒂𝒉𝒏</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𝒃</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Where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represents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in 	a hidden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Note that the weight and bias parameters are shared within the same filter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Gradient  descent is commonly used for the training of CNNs, but the gradient of the shared weights is given by the sum of the shared parameters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Parameter sharing allows the search of the same pattern in the entire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Filter 2</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318435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figure contains two different CNN layers. Layer </a:t>
                </a: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four feature maps, while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2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blue and red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are computed from pixels of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that fall within their 2x2 receptive field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𝒌𝒍</m:t>
                        </m:r>
                      </m:sup>
                    </m:sSub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then denotes the weight connecting each pixel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with the pixel at coordinates </a:t>
                </a:r>
                <a14:m>
                  <m:oMath xmlns:m="http://schemas.openxmlformats.org/officeDocument/2006/math">
                    <m:r>
                      <a:rPr kumimoji="0" lang="en-US" sz="18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𝒋</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𝒍</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It is important to know that the frame length of the filter for image recognition, called </a:t>
            </a:r>
            <a:r>
              <a:rPr kumimoji="0" lang="en-US" sz="1800" b="1" i="0" u="none" strike="noStrike" kern="1200" cap="none" spc="0" normalizeH="0" baseline="0" noProof="0" dirty="0">
                <a:ln>
                  <a:noFill/>
                </a:ln>
                <a:solidFill>
                  <a:srgbClr val="C00000"/>
                </a:solidFill>
                <a:effectLst/>
                <a:uLnTx/>
                <a:uFillTx/>
                <a:latin typeface="Arial" charset="0"/>
                <a:ea typeface="+mn-ea"/>
                <a:cs typeface="+mn-cs"/>
              </a:rPr>
              <a:t>stride</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is usually set to 1 or 2.</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control the spatial size of the output, zero-padding around the borders is commonly performed</a:t>
            </a:r>
          </a:p>
        </p:txBody>
      </p:sp>
    </p:spTree>
    <p:extLst>
      <p:ext uri="{BB962C8B-B14F-4D97-AF65-F5344CB8AC3E}">
        <p14:creationId xmlns:p14="http://schemas.microsoft.com/office/powerpoint/2010/main" val="7953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 activation layer is added after one or more convolutional layers. </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Typically, for the image recognition tasks, a Rectified Linear Unit activation function (ReLU) is used.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function is given by</a:t>
                </a:r>
                <a:endPar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
                    </m:oMathParaPr>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𝒎𝒂𝒙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Using this activation function increases the non-linear properties of the decision function without affecting the receptive fields of the convolutional layer.</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7" name="Group 6"/>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oMath>
                    </m:oMathPara>
                  </a14:m>
                  <a:endPar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15818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Another typical layer in a  CNN is a pooling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layers reduce the resolution through a local maximum, which also reduces the amount of computations and parameters in the network</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pooling layer needs two hyperparameters:</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Spatial extent (size)</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Stride (frame length)</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Common parameters used in literature are </a:t>
                </a: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most common pooling operation is </a:t>
            </a:r>
            <a:r>
              <a:rPr kumimoji="0" lang="en-US" sz="1800" b="1" i="0" u="none" strike="noStrike" kern="0" cap="none" spc="0" normalizeH="0" baseline="0" noProof="0" dirty="0" err="1">
                <a:ln>
                  <a:noFill/>
                </a:ln>
                <a:solidFill>
                  <a:srgbClr val="000000"/>
                </a:solidFill>
                <a:effectLst/>
                <a:uLnTx/>
                <a:uFillTx/>
                <a:latin typeface="Arial" charset="0"/>
                <a:ea typeface="+mn-ea"/>
                <a:cs typeface="+mn-cs"/>
              </a:rPr>
              <a:t>maxPooling</a:t>
            </a:r>
            <a:r>
              <a:rPr kumimoji="0" lang="en-US" sz="1800" b="1" i="0" u="none" strike="noStrike" kern="0" cap="none" spc="0" normalizeH="0" baseline="0" noProof="0" dirty="0">
                <a:ln>
                  <a:noFill/>
                </a:ln>
                <a:solidFill>
                  <a:srgbClr val="000000"/>
                </a:solidFill>
                <a:effectLst/>
                <a:uLnTx/>
                <a:uFillTx/>
                <a:latin typeface="Arial" charset="0"/>
                <a:ea typeface="+mn-ea"/>
                <a:cs typeface="+mn-cs"/>
              </a:rPr>
              <a:t>, which partitions the input into a set of non-overlapping section and, for each sub-region outputs the max value.</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helps to make the representation become approximately invariant to small translations in the input.</a:t>
            </a:r>
          </a:p>
        </p:txBody>
      </p:sp>
    </p:spTree>
    <p:extLst>
      <p:ext uri="{BB962C8B-B14F-4D97-AF65-F5344CB8AC3E}">
        <p14:creationId xmlns:p14="http://schemas.microsoft.com/office/powerpoint/2010/main" val="297081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If classification is being performed, a fully-connected layer is added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corresponds to a traditional Multilinear Perceptron (MLP)</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As the name indicates it, the neurons in the fully connected layer have full connections to all activations in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Adding this layer allows the classification of the input described by the feature maps extracted by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works in the same way as an MLP and activation functions used commonly include the sigmoid function and the tahn function</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p:grpSp>
        <p:nvGrpSpPr>
          <p:cNvPr id="10" name="Group 9"/>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33399"/>
                </a:solidFill>
                <a:effectLst/>
                <a:uLnTx/>
                <a:uFillTx/>
                <a:latin typeface="Arial"/>
                <a:ea typeface="+mn-ea"/>
                <a:cs typeface="+mn-cs"/>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lumMod val="20000"/>
                    <a:lumOff val="80000"/>
                  </a:srgbClr>
                </a:solidFill>
                <a:effectLst/>
                <a:uLnTx/>
                <a:uFillTx/>
                <a:latin typeface="Cambria Math" panose="02040503050406030204" pitchFamily="18" charset="0"/>
                <a:ea typeface="+mn-ea"/>
                <a:cs typeface="+mn-cs"/>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966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Summarizing the layers shown so far, a CNN is depicted:</a:t>
            </a:r>
          </a:p>
        </p:txBody>
      </p:sp>
      <p:grpSp>
        <p:nvGrpSpPr>
          <p:cNvPr id="275" name="Group 274"/>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Fully Connected Layer</a:t>
              </a:r>
            </a:p>
          </p:txBody>
        </p:sp>
      </p:grpSp>
    </p:spTree>
    <p:extLst>
      <p:ext uri="{BB962C8B-B14F-4D97-AF65-F5344CB8AC3E}">
        <p14:creationId xmlns:p14="http://schemas.microsoft.com/office/powerpoint/2010/main" val="37453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71577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CTC is an RNN output layer specifically designed for sequence labeling tasks without requiring the data to be </a:t>
                </a:r>
                <a:r>
                  <a:rPr lang="en-US" sz="1800" b="1" dirty="0" err="1">
                    <a:latin typeface="Arial" charset="0"/>
                    <a:ea typeface="Arial" charset="0"/>
                    <a:cs typeface="Arial" charset="0"/>
                  </a:rPr>
                  <a:t>presegmented</a:t>
                </a:r>
                <a:r>
                  <a:rPr lang="en-US" sz="1800" b="1" dirty="0">
                    <a:latin typeface="Arial" charset="0"/>
                    <a:ea typeface="Arial" charset="0"/>
                    <a:cs typeface="Arial" charset="0"/>
                  </a:rPr>
                  <a:t>, and it directly outputs a probability distribution over label sequences. </a:t>
                </a:r>
              </a:p>
              <a:p>
                <a:pPr marL="182563" indent="-182563">
                  <a:spcBef>
                    <a:spcPts val="0"/>
                  </a:spcBef>
                  <a:spcAft>
                    <a:spcPts val="1200"/>
                  </a:spcAft>
                  <a:buFont typeface="Arial" charset="0"/>
                </a:pPr>
                <a:r>
                  <a:rPr lang="en-US" sz="1800" b="1" dirty="0">
                    <a:latin typeface="Arial" charset="0"/>
                    <a:ea typeface="Arial" charset="0"/>
                    <a:cs typeface="Arial" charset="0"/>
                  </a:rPr>
                  <a:t>A CTC output layer contains as many units as there are labels in the task, plus an additional ‘blank’ or ‘no label’ unit. </a:t>
                </a:r>
              </a:p>
              <a:p>
                <a:pPr marL="182563" indent="-182563">
                  <a:spcBef>
                    <a:spcPts val="0"/>
                  </a:spcBef>
                  <a:spcAft>
                    <a:spcPts val="600"/>
                  </a:spcAft>
                  <a:buFont typeface="Arial" charset="0"/>
                </a:pPr>
                <a:r>
                  <a:rPr lang="en-US" sz="1800" b="1" dirty="0">
                    <a:latin typeface="Arial" charset="0"/>
                    <a:ea typeface="Arial" charset="0"/>
                    <a:cs typeface="Arial" charset="0"/>
                  </a:rPr>
                  <a:t>Given a length </a:t>
                </a:r>
                <a14:m>
                  <m:oMath xmlns:m="http://schemas.openxmlformats.org/officeDocument/2006/math">
                    <m:r>
                      <a:rPr lang="en-US" sz="1800" b="1">
                        <a:latin typeface="Cambria Math" charset="0"/>
                        <a:ea typeface="Arial" charset="0"/>
                        <a:cs typeface="Arial" charset="0"/>
                      </a:rPr>
                      <m:t>𝑇</m:t>
                    </m:r>
                  </m:oMath>
                </a14:m>
                <a:r>
                  <a:rPr lang="en-US" sz="1800" b="1" dirty="0">
                    <a:latin typeface="Arial" charset="0"/>
                    <a:ea typeface="Arial" charset="0"/>
                    <a:cs typeface="Arial" charset="0"/>
                  </a:rPr>
                  <a:t> input sequence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the output vectors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are normalized with the </a:t>
                </a:r>
                <a:r>
                  <a:rPr lang="en-US" sz="1800" b="1" dirty="0" err="1">
                    <a:latin typeface="Arial" charset="0"/>
                    <a:ea typeface="Arial" charset="0"/>
                    <a:cs typeface="Arial" charset="0"/>
                  </a:rPr>
                  <a:t>softmax</a:t>
                </a:r>
                <a:r>
                  <a:rPr lang="en-US" sz="1800" b="1" dirty="0">
                    <a:latin typeface="Arial" charset="0"/>
                    <a:ea typeface="Arial" charset="0"/>
                    <a:cs typeface="Arial" charset="0"/>
                  </a:rPr>
                  <a:t> function, then interpreted as the probability of emitting the label (or blank) with index </a:t>
                </a:r>
                <a14:m>
                  <m:oMath xmlns:m="http://schemas.openxmlformats.org/officeDocument/2006/math">
                    <m:r>
                      <a:rPr lang="en-US" sz="1800" b="1">
                        <a:latin typeface="Cambria Math" charset="0"/>
                        <a:ea typeface="Arial" charset="0"/>
                        <a:cs typeface="Arial" charset="0"/>
                      </a:rPr>
                      <m:t>𝑘</m:t>
                    </m:r>
                  </m:oMath>
                </a14:m>
                <a:r>
                  <a:rPr lang="en-US" sz="1800" b="1" dirty="0">
                    <a:latin typeface="Arial" charset="0"/>
                    <a:ea typeface="Arial" charset="0"/>
                    <a:cs typeface="Arial" charset="0"/>
                  </a:rPr>
                  <a:t> at time </a:t>
                </a:r>
                <a14:m>
                  <m:oMath xmlns:m="http://schemas.openxmlformats.org/officeDocument/2006/math">
                    <m:r>
                      <a:rPr lang="en-US" sz="1800" b="1">
                        <a:latin typeface="Cambria Math" charset="0"/>
                        <a:ea typeface="Arial" charset="0"/>
                        <a:cs typeface="Arial" charset="0"/>
                      </a:rPr>
                      <m:t>𝑡</m:t>
                    </m:r>
                  </m:oMath>
                </a14:m>
                <a:r>
                  <a:rPr lang="en-US" sz="1800" b="1" dirty="0">
                    <a:latin typeface="Arial" charset="0"/>
                    <a:ea typeface="Arial" charset="0"/>
                    <a:cs typeface="Arial" charset="0"/>
                  </a:rPr>
                  <a:t>:</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𝐤</m:t>
                          </m:r>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a:latin typeface="Cambria Math"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r>
                                    <a:rPr lang="en-US" sz="1800" b="1" i="1">
                                      <a:latin typeface="Cambria Math" charset="0"/>
                                    </a:rPr>
                                    <m:t>𝐤</m:t>
                                  </m:r>
                                </m:sup>
                              </m:sSubSup>
                            </m:sup>
                          </m:sSup>
                        </m:num>
                        <m:den>
                          <m:nary>
                            <m:naryPr>
                              <m:chr m:val="∑"/>
                              <m:limLoc m:val="subSup"/>
                              <m:supHide m:val="on"/>
                              <m:ctrlPr>
                                <a:rPr lang="en-US" sz="1800" b="1" i="1">
                                  <a:latin typeface="Cambria Math" panose="02040503050406030204" pitchFamily="18" charset="0"/>
                                </a:rPr>
                              </m:ctrlPr>
                            </m:naryPr>
                            <m:sub>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b>
                            <m:sup/>
                            <m:e>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p>
                                  </m:sSubSup>
                                </m:sup>
                              </m:sSup>
                            </m:e>
                          </m:nary>
                        </m:den>
                      </m:f>
                      <m:r>
                        <a:rPr lang="en-US" sz="1800" b="1" i="1">
                          <a:latin typeface="Cambria Math" charset="0"/>
                        </a:rPr>
                        <m:t> </m:t>
                      </m:r>
                      <m:r>
                        <a:rPr lang="en-US" sz="1800" b="1">
                          <a:latin typeface="Cambria Math" charset="0"/>
                        </a:rPr>
                        <m:t> </m:t>
                      </m:r>
                    </m:oMath>
                  </m:oMathPara>
                </a14:m>
                <a:endParaRPr lang="en-US" sz="1800" b="1" dirty="0">
                  <a:latin typeface="Arial" charset="0"/>
                </a:endParaRPr>
              </a:p>
              <a:p>
                <a:pPr marL="238125" lvl="2" indent="0">
                  <a:spcBef>
                    <a:spcPts val="0"/>
                  </a:spcBef>
                  <a:buNone/>
                </a:pPr>
                <a:r>
                  <a:rPr lang="en-US" sz="1800" b="1" dirty="0">
                    <a:latin typeface="Arial" charset="0"/>
                    <a:ea typeface="Arial" charset="0"/>
                    <a:cs typeface="Arial" charset="0"/>
                  </a:rPr>
                  <a:t>where </a:t>
                </a:r>
                <a14:m>
                  <m:oMath xmlns:m="http://schemas.openxmlformats.org/officeDocument/2006/math">
                    <m:sSubSup>
                      <m:sSubSupPr>
                        <m:ctrlPr>
                          <a:rPr lang="en-US" sz="1800" b="1" i="1">
                            <a:latin typeface="Cambria Math" panose="02040503050406030204" pitchFamily="18" charset="0"/>
                            <a:ea typeface="Arial" charset="0"/>
                            <a:cs typeface="Arial" charset="0"/>
                          </a:rPr>
                        </m:ctrlPr>
                      </m:sSubSup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up>
                        <m:r>
                          <a:rPr lang="en-US" sz="1800" b="1">
                            <a:latin typeface="Cambria Math" charset="0"/>
                            <a:ea typeface="Arial" charset="0"/>
                            <a:cs typeface="Arial" charset="0"/>
                          </a:rPr>
                          <m:t>𝑘</m:t>
                        </m:r>
                      </m:sup>
                    </m:sSubSup>
                  </m:oMath>
                </a14:m>
                <a:r>
                  <a:rPr lang="en-US" sz="1800" b="1" dirty="0">
                    <a:latin typeface="Arial" charset="0"/>
                    <a:ea typeface="Arial" charset="0"/>
                    <a:cs typeface="Arial" charset="0"/>
                  </a:rPr>
                  <a:t> is element k of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t>
                </a:r>
              </a:p>
              <a:p>
                <a:pPr marL="182563" indent="-182563">
                  <a:spcBef>
                    <a:spcPts val="1200"/>
                  </a:spcBef>
                  <a:spcAft>
                    <a:spcPts val="600"/>
                  </a:spcAft>
                  <a:buFont typeface="Arial" charset="0"/>
                </a:pPr>
                <a:r>
                  <a:rPr lang="en-US" sz="1800" b="1" dirty="0">
                    <a:latin typeface="Arial" charset="0"/>
                    <a:ea typeface="Arial" charset="0"/>
                    <a:cs typeface="Arial" charset="0"/>
                  </a:rPr>
                  <a:t>A CTC alignment </a:t>
                </a:r>
                <a14:m>
                  <m:oMath xmlns:m="http://schemas.openxmlformats.org/officeDocument/2006/math">
                    <m:r>
                      <a:rPr lang="en-US" sz="1800" b="1" i="1">
                        <a:latin typeface="Cambria Math" charset="0"/>
                        <a:ea typeface="Arial" charset="0"/>
                        <a:cs typeface="Arial" charset="0"/>
                      </a:rPr>
                      <m:t>𝒂</m:t>
                    </m:r>
                  </m:oMath>
                </a14:m>
                <a:r>
                  <a:rPr lang="en-US" sz="1800" b="1" dirty="0">
                    <a:latin typeface="Arial" charset="0"/>
                    <a:ea typeface="Arial" charset="0"/>
                    <a:cs typeface="Arial" charset="0"/>
                  </a:rPr>
                  <a:t> is a length </a:t>
                </a:r>
                <a:r>
                  <a:rPr lang="en-US" sz="1800" b="1" i="1" dirty="0">
                    <a:latin typeface="Arial" charset="0"/>
                    <a:ea typeface="Arial" charset="0"/>
                    <a:cs typeface="Arial" charset="0"/>
                  </a:rPr>
                  <a:t>T</a:t>
                </a:r>
                <a:r>
                  <a:rPr lang="en-US" sz="1800" b="1" dirty="0">
                    <a:latin typeface="Arial" charset="0"/>
                    <a:ea typeface="Arial" charset="0"/>
                    <a:cs typeface="Arial" charset="0"/>
                  </a:rPr>
                  <a:t> sequence of blank and label indices. The probability </a:t>
                </a:r>
                <a14:m>
                  <m:oMath xmlns:m="http://schemas.openxmlformats.org/officeDocument/2006/math">
                    <m:r>
                      <a:rPr lang="en-US" sz="1800" b="1" i="1">
                        <a:latin typeface="Cambria Math" charset="0"/>
                        <a:ea typeface="Arial" charset="0"/>
                        <a:cs typeface="Arial" charset="0"/>
                      </a:rPr>
                      <m:t>𝒑</m:t>
                    </m:r>
                    <m:r>
                      <a:rPr lang="en-US" sz="1800" b="1">
                        <a:latin typeface="Cambria Math" charset="0"/>
                        <a:ea typeface="Arial" charset="0"/>
                        <a:cs typeface="Arial" charset="0"/>
                      </a:rPr>
                      <m:t>(</m:t>
                    </m:r>
                    <m:r>
                      <a:rPr lang="en-US" sz="1800" b="1" i="1">
                        <a:latin typeface="Cambria Math" charset="0"/>
                        <a:ea typeface="Arial" charset="0"/>
                        <a:cs typeface="Arial" charset="0"/>
                      </a:rPr>
                      <m:t>𝒂</m:t>
                    </m:r>
                    <m:r>
                      <a:rPr lang="en-US" sz="1800" b="1">
                        <a:latin typeface="Cambria Math" charset="0"/>
                        <a:ea typeface="Arial" charset="0"/>
                        <a:cs typeface="Arial" charset="0"/>
                      </a:rPr>
                      <m:t>|</m:t>
                    </m:r>
                    <m:r>
                      <a:rPr lang="en-US" sz="1800" b="1" i="1">
                        <a:latin typeface="Cambria Math" charset="0"/>
                        <a:ea typeface="Arial" charset="0"/>
                        <a:cs typeface="Arial" charset="0"/>
                      </a:rPr>
                      <m:t>𝒙</m:t>
                    </m:r>
                    <m:r>
                      <a:rPr lang="en-US" sz="1800" b="1">
                        <a:latin typeface="Cambria Math" charset="0"/>
                        <a:ea typeface="Arial" charset="0"/>
                        <a:cs typeface="Arial" charset="0"/>
                      </a:rPr>
                      <m:t>)</m:t>
                    </m:r>
                  </m:oMath>
                </a14:m>
                <a:r>
                  <a:rPr lang="en-US" sz="1800" b="1" dirty="0">
                    <a:latin typeface="Arial" charset="0"/>
                    <a:ea typeface="Arial" charset="0"/>
                    <a:cs typeface="Arial" charset="0"/>
                  </a:rPr>
                  <a:t> is the product of the emission probabilities at every time step:</a:t>
                </a:r>
              </a:p>
              <a:p>
                <a:pPr marL="458788" lvl="2" indent="0">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𝐚</m:t>
                          </m:r>
                        </m:e>
                        <m:e>
                          <m:r>
                            <a:rPr lang="en-US" sz="1800" b="1" i="1">
                              <a:latin typeface="Cambria Math" charset="0"/>
                            </a:rPr>
                            <m:t>𝐱</m:t>
                          </m:r>
                        </m:e>
                      </m:d>
                      <m:r>
                        <a:rPr lang="en-US" sz="1800" b="1">
                          <a:latin typeface="Cambria Math" charset="0"/>
                        </a:rPr>
                        <m:t>=</m:t>
                      </m:r>
                      <m:nary>
                        <m:naryPr>
                          <m:chr m:val="∏"/>
                          <m:limLoc m:val="undOvr"/>
                          <m:ctrlPr>
                            <a:rPr lang="en-US" sz="1800" b="1" i="1">
                              <a:latin typeface="Cambria Math" panose="02040503050406030204" pitchFamily="18" charset="0"/>
                            </a:rPr>
                          </m:ctrlPr>
                        </m:naryPr>
                        <m:sub>
                          <m:r>
                            <a:rPr lang="en-US" sz="1800" b="1" i="1">
                              <a:latin typeface="Cambria Math" charset="0"/>
                            </a:rPr>
                            <m:t>𝐭</m:t>
                          </m:r>
                          <m:r>
                            <a:rPr lang="en-US" sz="1800" b="1">
                              <a:latin typeface="Cambria Math" charset="0"/>
                            </a:rPr>
                            <m:t>=</m:t>
                          </m:r>
                          <m:r>
                            <a:rPr lang="en-US" sz="1800" b="1" i="1">
                              <a:latin typeface="Cambria Math" charset="0"/>
                            </a:rPr>
                            <m:t>𝟏</m:t>
                          </m:r>
                        </m:sub>
                        <m:sup>
                          <m:r>
                            <a:rPr lang="en-US" sz="1800" b="1" i="1">
                              <a:latin typeface="Cambria Math" charset="0"/>
                            </a:rPr>
                            <m:t>𝐓</m:t>
                          </m:r>
                        </m:sup>
                        <m:e>
                          <m:r>
                            <a:rPr lang="en-US" sz="1800" b="1" i="1">
                              <a:latin typeface="Cambria Math" charset="0"/>
                            </a:rPr>
                            <m:t>𝐩</m:t>
                          </m:r>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charset="0"/>
                                    </a:rPr>
                                    <m:t>𝐚</m:t>
                                  </m:r>
                                </m:e>
                                <m:sub>
                                  <m:r>
                                    <a:rPr lang="en-US" sz="1800" b="1" i="1">
                                      <a:latin typeface="Cambria Math" charset="0"/>
                                    </a:rPr>
                                    <m:t>𝐭</m:t>
                                  </m:r>
                                </m:sub>
                              </m:sSub>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i="1">
                              <a:latin typeface="Cambria Math" charset="0"/>
                            </a:rPr>
                            <m:t> </m:t>
                          </m:r>
                          <m:r>
                            <a:rPr lang="en-US" sz="1800" b="1">
                              <a:latin typeface="Cambria Math" charset="0"/>
                            </a:rPr>
                            <m:t> </m:t>
                          </m:r>
                        </m:e>
                      </m:nary>
                    </m:oMath>
                  </m:oMathPara>
                </a14:m>
                <a:endParaRPr lang="en-US" sz="1800" b="1" dirty="0"/>
              </a:p>
              <a:p>
                <a:pPr marL="182563" indent="-182563">
                  <a:spcBef>
                    <a:spcPts val="0"/>
                  </a:spcBef>
                  <a:spcAft>
                    <a:spcPts val="600"/>
                  </a:spcAft>
                  <a:buFont typeface="Arial" charset="0"/>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715779"/>
              </a:xfrm>
              <a:blipFill rotWithShape="0">
                <a:blip r:embed="rId2"/>
                <a:stretch>
                  <a:fillRect l="-1544" t="-1386" r="-2316"/>
                </a:stretch>
              </a:blipFill>
            </p:spPr>
            <p:txBody>
              <a:bodyPr/>
              <a:lstStyle/>
              <a:p>
                <a:r>
                  <a:rPr lang="en-US">
                    <a:noFill/>
                  </a:rPr>
                  <a:t> </a:t>
                </a:r>
              </a:p>
            </p:txBody>
          </p:sp>
        </mc:Fallback>
      </mc:AlternateContent>
    </p:spTree>
    <p:extLst>
      <p:ext uri="{BB962C8B-B14F-4D97-AF65-F5344CB8AC3E}">
        <p14:creationId xmlns:p14="http://schemas.microsoft.com/office/powerpoint/2010/main" val="41336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4851701"/>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For a given transcription sequence, there are as many possible alignments as there are different ways of separating the labels with blanks. </a:t>
                </a:r>
              </a:p>
              <a:p>
                <a:pPr marL="182563" indent="-182563">
                  <a:spcBef>
                    <a:spcPts val="0"/>
                  </a:spcBef>
                  <a:spcAft>
                    <a:spcPts val="1200"/>
                  </a:spcAft>
                  <a:buFont typeface="Arial" charset="0"/>
                </a:pPr>
                <a:r>
                  <a:rPr lang="en-US" sz="1800" b="1" dirty="0">
                    <a:latin typeface="Arial" charset="0"/>
                    <a:ea typeface="Arial" charset="0"/>
                    <a:cs typeface="Arial" charset="0"/>
                  </a:rPr>
                  <a:t>For example, using ‘−’ to denote blanks, the alignments (a, −, b, c, −, −) and</a:t>
                </a:r>
                <a:br>
                  <a:rPr lang="en-US" sz="1800" b="1" dirty="0">
                    <a:latin typeface="Arial" charset="0"/>
                    <a:ea typeface="Arial" charset="0"/>
                    <a:cs typeface="Arial" charset="0"/>
                  </a:rPr>
                </a:br>
                <a:r>
                  <a:rPr lang="en-US" sz="1800" b="1" dirty="0">
                    <a:latin typeface="Arial" charset="0"/>
                    <a:ea typeface="Arial" charset="0"/>
                    <a:cs typeface="Arial" charset="0"/>
                  </a:rPr>
                  <a:t>(−, −, a, −, b, c) both correspond to the transcription (a, b, c). When the same label appears on successive time steps in an alignment, the repeats are removed: (a, b, b, b, c, c) and (a, −, b, −, c, c) also correspond to</a:t>
                </a:r>
                <a:br>
                  <a:rPr lang="en-US" sz="1800" b="1" dirty="0">
                    <a:latin typeface="Arial" charset="0"/>
                    <a:ea typeface="Arial" charset="0"/>
                    <a:cs typeface="Arial" charset="0"/>
                  </a:rPr>
                </a:br>
                <a:r>
                  <a:rPr lang="en-US" sz="1800" b="1" dirty="0">
                    <a:latin typeface="Arial" charset="0"/>
                    <a:ea typeface="Arial" charset="0"/>
                    <a:cs typeface="Arial" charset="0"/>
                  </a:rPr>
                  <a:t>(a, b, c). </a:t>
                </a:r>
              </a:p>
              <a:p>
                <a:pPr marL="182563" indent="-182563">
                  <a:spcBef>
                    <a:spcPts val="0"/>
                  </a:spcBef>
                  <a:spcAft>
                    <a:spcPts val="1200"/>
                  </a:spcAft>
                  <a:buFont typeface="Arial" charset="0"/>
                </a:pPr>
                <a:r>
                  <a:rPr lang="en-US" sz="1800" b="1" dirty="0">
                    <a:latin typeface="Arial" charset="0"/>
                    <a:ea typeface="Arial" charset="0"/>
                    <a:cs typeface="Arial" charset="0"/>
                  </a:rPr>
                  <a:t>Denoting </a:t>
                </a:r>
                <a:r>
                  <a:rPr lang="en-US" sz="1800" b="1" i="1" dirty="0">
                    <a:latin typeface="Arial" charset="0"/>
                    <a:ea typeface="Arial" charset="0"/>
                    <a:cs typeface="Arial" charset="0"/>
                  </a:rPr>
                  <a:t>B</a:t>
                </a:r>
                <a:r>
                  <a:rPr lang="en-US" sz="1800" b="1" dirty="0">
                    <a:latin typeface="Arial" charset="0"/>
                    <a:ea typeface="Arial" charset="0"/>
                    <a:cs typeface="Arial" charset="0"/>
                  </a:rPr>
                  <a:t> as an operator that removes first the repeated labels, then the blanks from alignments, and observing that the total probability of an output transcription </a:t>
                </a:r>
                <a:r>
                  <a:rPr lang="en-US" sz="1800" b="1" i="1" dirty="0">
                    <a:latin typeface="Arial" charset="0"/>
                    <a:ea typeface="Arial" charset="0"/>
                    <a:cs typeface="Arial" charset="0"/>
                  </a:rPr>
                  <a:t>y</a:t>
                </a:r>
                <a:r>
                  <a:rPr lang="en-US" sz="1800" b="1" dirty="0">
                    <a:latin typeface="Arial" charset="0"/>
                    <a:ea typeface="Arial" charset="0"/>
                    <a:cs typeface="Arial" charset="0"/>
                  </a:rPr>
                  <a:t> is equal to the sum of the probabilities of the alignments corresponding to it, 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Integrating over possible alignments is what allows the network to be trained with </a:t>
                </a:r>
                <a:r>
                  <a:rPr lang="en-US" sz="1800" b="1" dirty="0" err="1">
                    <a:latin typeface="Arial" charset="0"/>
                    <a:ea typeface="Arial" charset="0"/>
                    <a:cs typeface="Arial" charset="0"/>
                  </a:rPr>
                  <a:t>unsegmented</a:t>
                </a:r>
                <a:r>
                  <a:rPr lang="en-US" sz="1800" b="1" dirty="0">
                    <a:latin typeface="Arial" charset="0"/>
                    <a:ea typeface="Arial" charset="0"/>
                    <a:cs typeface="Arial" charset="0"/>
                  </a:rPr>
                  <a:t> data.</a:t>
                </a:r>
              </a:p>
              <a:p>
                <a:pPr marL="182563" indent="-182563">
                  <a:spcBef>
                    <a:spcPts val="0"/>
                  </a:spcBef>
                  <a:spcAft>
                    <a:spcPts val="1200"/>
                  </a:spcAft>
                  <a:buFont typeface="Arial" charset="0"/>
                </a:pPr>
                <a:r>
                  <a:rPr lang="en-US" sz="1800" b="1" dirty="0">
                    <a:latin typeface="Arial" charset="0"/>
                    <a:ea typeface="Arial" charset="0"/>
                    <a:cs typeface="Arial" charset="0"/>
                  </a:rPr>
                  <a:t>Intuition: we don’t know where the labels within a particular transcription will occur, so we sum over all the places where they could occur.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4851701"/>
              </a:xfrm>
              <a:blipFill rotWithShape="0">
                <a:blip r:embed="rId2"/>
                <a:stretch>
                  <a:fillRect l="-1544" t="-1633" r="-1684" b="-16834"/>
                </a:stretch>
              </a:blipFill>
            </p:spPr>
            <p:txBody>
              <a:bodyPr/>
              <a:lstStyle/>
              <a:p>
                <a:r>
                  <a:rPr lang="en-US">
                    <a:noFill/>
                  </a:rPr>
                  <a:t> </a:t>
                </a:r>
              </a:p>
            </p:txBody>
          </p:sp>
        </mc:Fallback>
      </mc:AlternateContent>
    </p:spTree>
    <p:extLst>
      <p:ext uri="{BB962C8B-B14F-4D97-AF65-F5344CB8AC3E}">
        <p14:creationId xmlns:p14="http://schemas.microsoft.com/office/powerpoint/2010/main" val="27546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Generally there are two kinds of neural networks:</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r>
              <a:rPr lang="en-US" dirty="0">
                <a:solidFill>
                  <a:prstClr val="black"/>
                </a:solidFill>
              </a:rPr>
              <a:t>Recurrent Neural Network:</a:t>
            </a:r>
          </a:p>
          <a:p>
            <a:pPr lvl="2" defTabSz="457200" fontAlgn="auto"/>
            <a:r>
              <a:rPr lang="en-US" dirty="0">
                <a:solidFill>
                  <a:prstClr val="black"/>
                </a:solidFill>
              </a:rPr>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fontAlgn="auto">
                <a:spcBef>
                  <a:spcPts val="0"/>
                </a:spcBef>
                <a:spcAft>
                  <a:spcPts val="1200"/>
                </a:spcAft>
                <a:buFont typeface="Wingdings" panose="05000000000000000000" pitchFamily="2" charset="2"/>
                <a:buChar char="Ø"/>
              </a:pPr>
              <a:r>
                <a:rPr lang="en-US" sz="2400" b="1" dirty="0" err="1">
                  <a:solidFill>
                    <a:prstClr val="black"/>
                  </a:solidFill>
                  <a:latin typeface="Arial" panose="020B0604020202020204" pitchFamily="34" charset="0"/>
                  <a:cs typeface="Arial" panose="020B0604020202020204" pitchFamily="34" charset="0"/>
                </a:rPr>
                <a:t>Feedforward</a:t>
              </a:r>
              <a:r>
                <a:rPr lang="en-US" sz="2400" b="1" dirty="0">
                  <a:solidFill>
                    <a:prstClr val="black"/>
                  </a:solidFill>
                  <a:latin typeface="Arial" panose="020B0604020202020204" pitchFamily="34" charset="0"/>
                  <a:cs typeface="Arial" panose="020B0604020202020204" pitchFamily="34" charset="0"/>
                </a:rPr>
                <a:t> Neural Networks:</a:t>
              </a:r>
            </a:p>
            <a:p>
              <a:pPr marL="642938" lvl="2" indent="-293688" fontAlgn="auto">
                <a:spcBef>
                  <a:spcPts val="0"/>
                </a:spcBef>
                <a:spcAft>
                  <a:spcPts val="1200"/>
                </a:spcAft>
                <a:buFont typeface="Wingdings" panose="05000000000000000000" pitchFamily="2" charset="2"/>
                <a:buChar char="ü"/>
              </a:pPr>
              <a:r>
                <a:rPr lang="en-US" b="1" dirty="0">
                  <a:solidFill>
                    <a:prstClr val="black"/>
                  </a:solidFill>
                  <a:latin typeface="Arial" panose="020B0604020202020204" pitchFamily="34" charset="0"/>
                  <a:cs typeface="Arial" panose="020B0604020202020204" pitchFamily="34" charset="0"/>
                </a:rPr>
                <a:t>connections between the</a:t>
              </a:r>
              <a:br>
                <a:rPr lang="en-US" b="1" dirty="0">
                  <a:solidFill>
                    <a:prstClr val="black"/>
                  </a:solidFill>
                  <a:latin typeface="Arial" panose="020B0604020202020204" pitchFamily="34" charset="0"/>
                  <a:cs typeface="Arial" panose="020B0604020202020204" pitchFamily="34" charset="0"/>
                </a:rPr>
              </a:br>
              <a:r>
                <a:rPr lang="en-US" b="1" dirty="0">
                  <a:solidFill>
                    <a:prstClr val="black"/>
                  </a:solidFill>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299123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This equation can be efficiently evaluated and differentiated using a dynamic programming algorithm. </a:t>
                </a:r>
              </a:p>
              <a:p>
                <a:pPr marL="182563" indent="-182563">
                  <a:spcBef>
                    <a:spcPts val="0"/>
                  </a:spcBef>
                  <a:spcAft>
                    <a:spcPts val="1200"/>
                  </a:spcAft>
                  <a:buFont typeface="Arial" charset="0"/>
                </a:pPr>
                <a:r>
                  <a:rPr lang="en-US" sz="1800" b="1" dirty="0">
                    <a:latin typeface="Arial" charset="0"/>
                    <a:ea typeface="Arial" charset="0"/>
                    <a:cs typeface="Arial" charset="0"/>
                  </a:rPr>
                  <a:t>Given a target transcription </a:t>
                </a:r>
                <a14:m>
                  <m:oMath xmlns:m="http://schemas.openxmlformats.org/officeDocument/2006/math">
                    <m:acc>
                      <m:accPr>
                        <m:chr m:val="̂"/>
                        <m:ctrlPr>
                          <a:rPr lang="en-US" sz="1800" b="1" i="1">
                            <a:latin typeface="Cambria Math" panose="02040503050406030204" pitchFamily="18" charset="0"/>
                            <a:ea typeface="Arial" charset="0"/>
                            <a:cs typeface="Arial" charset="0"/>
                          </a:rPr>
                        </m:ctrlPr>
                      </m:accPr>
                      <m:e>
                        <m:r>
                          <a:rPr lang="en-US" sz="1800" b="1">
                            <a:latin typeface="Cambria Math" charset="0"/>
                            <a:ea typeface="Arial" charset="0"/>
                            <a:cs typeface="Arial" charset="0"/>
                          </a:rPr>
                          <m:t>𝑦</m:t>
                        </m:r>
                      </m:e>
                    </m:acc>
                  </m:oMath>
                </a14:m>
                <a:r>
                  <a:rPr lang="en-US" sz="1800" b="1" dirty="0">
                    <a:latin typeface="Arial" charset="0"/>
                    <a:ea typeface="Arial" charset="0"/>
                    <a:cs typeface="Arial" charset="0"/>
                  </a:rPr>
                  <a:t>, the network can then be trained to minimize the CTC objective function:</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𝐶𝑇𝐶</m:t>
                      </m:r>
                      <m:d>
                        <m:dPr>
                          <m:ctrlPr>
                            <a:rPr lang="en-US" sz="1800" b="1" i="1">
                              <a:latin typeface="Cambria Math" panose="02040503050406030204" pitchFamily="18" charset="0"/>
                            </a:rPr>
                          </m:ctrlPr>
                        </m:dPr>
                        <m:e>
                          <m:r>
                            <a:rPr lang="en-US" sz="1800" b="1" i="1">
                              <a:latin typeface="Cambria Math" charset="0"/>
                            </a:rPr>
                            <m:t>𝑥</m:t>
                          </m:r>
                        </m:e>
                      </m:d>
                      <m:r>
                        <a:rPr lang="en-US" sz="1800" b="1" i="1">
                          <a:latin typeface="Cambria Math" charset="0"/>
                        </a:rPr>
                        <m:t>=−</m:t>
                      </m:r>
                      <m:func>
                        <m:funcPr>
                          <m:ctrlPr>
                            <a:rPr lang="en-US" sz="1800" b="1" i="1">
                              <a:latin typeface="Cambria Math" panose="02040503050406030204" pitchFamily="18" charset="0"/>
                            </a:rPr>
                          </m:ctrlPr>
                        </m:funcPr>
                        <m:fName>
                          <m:r>
                            <m:rPr>
                              <m:sty m:val="p"/>
                            </m:rPr>
                            <a:rPr lang="en-US" sz="1800" b="1" i="1">
                              <a:latin typeface="Cambria Math" charset="0"/>
                            </a:rPr>
                            <m:t>log</m:t>
                          </m:r>
                        </m:fName>
                        <m:e>
                          <m:r>
                            <a:rPr lang="en-US" sz="1800" b="1" i="1">
                              <a:latin typeface="Cambria Math" charset="0"/>
                            </a:rPr>
                            <m:t>𝑝</m:t>
                          </m:r>
                          <m:d>
                            <m:dPr>
                              <m:ctrlPr>
                                <a:rPr lang="en-US" sz="1800" b="1" i="1">
                                  <a:latin typeface="Cambria Math" panose="02040503050406030204" pitchFamily="18" charset="0"/>
                                </a:rPr>
                              </m:ctrlPr>
                            </m:dPr>
                            <m:e>
                              <m:acc>
                                <m:accPr>
                                  <m:chr m:val="̂"/>
                                  <m:ctrlPr>
                                    <a:rPr lang="en-US" sz="1800" b="1" i="1">
                                      <a:latin typeface="Cambria Math" panose="02040503050406030204" pitchFamily="18" charset="0"/>
                                    </a:rPr>
                                  </m:ctrlPr>
                                </m:accPr>
                                <m:e>
                                  <m:r>
                                    <a:rPr lang="en-US" sz="1800" b="1" i="1">
                                      <a:latin typeface="Cambria Math" charset="0"/>
                                    </a:rPr>
                                    <m:t>𝑦</m:t>
                                  </m:r>
                                </m:e>
                              </m:acc>
                            </m:e>
                            <m:e>
                              <m:r>
                                <a:rPr lang="en-US" sz="1800" b="1" i="1">
                                  <a:latin typeface="Cambria Math" charset="0"/>
                                </a:rPr>
                                <m:t>𝑥</m:t>
                              </m:r>
                            </m:e>
                          </m:d>
                        </m:e>
                      </m:func>
                    </m:oMath>
                  </m:oMathPara>
                </a14:m>
                <a:endParaRPr lang="en-US" sz="1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2991239"/>
              </a:xfrm>
              <a:blipFill rotWithShape="0">
                <a:blip r:embed="rId2"/>
                <a:stretch>
                  <a:fillRect l="-1544" t="-2648" r="-2035" b="-204"/>
                </a:stretch>
              </a:blipFill>
            </p:spPr>
            <p:txBody>
              <a:bodyPr/>
              <a:lstStyle/>
              <a:p>
                <a:r>
                  <a:rPr lang="en-US">
                    <a:noFill/>
                  </a:rPr>
                  <a:t> </a:t>
                </a:r>
              </a:p>
            </p:txBody>
          </p:sp>
        </mc:Fallback>
      </mc:AlternateContent>
    </p:spTree>
    <p:extLst>
      <p:ext uri="{BB962C8B-B14F-4D97-AF65-F5344CB8AC3E}">
        <p14:creationId xmlns:p14="http://schemas.microsoft.com/office/powerpoint/2010/main" val="197840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Transducers</a:t>
            </a:r>
          </a:p>
        </p:txBody>
      </p:sp>
      <p:sp>
        <p:nvSpPr>
          <p:cNvPr id="3" name="Content Placeholder 2"/>
          <p:cNvSpPr>
            <a:spLocks noGrp="1"/>
          </p:cNvSpPr>
          <p:nvPr>
            <p:ph idx="1"/>
          </p:nvPr>
        </p:nvSpPr>
        <p:spPr>
          <a:xfrm>
            <a:off x="228600" y="647699"/>
            <a:ext cx="8686800" cy="5865067"/>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A combination of a CTC network with a separate DBLSTM that predicts each phoneme given the previous one. </a:t>
            </a:r>
          </a:p>
          <a:p>
            <a:pPr marL="182563" indent="-182563">
              <a:spcBef>
                <a:spcPts val="0"/>
              </a:spcBef>
              <a:spcAft>
                <a:spcPts val="1200"/>
              </a:spcAft>
              <a:buFont typeface="Arial" charset="0"/>
            </a:pPr>
            <a:r>
              <a:rPr lang="en-US" sz="1800" b="1" dirty="0">
                <a:latin typeface="Arial" charset="0"/>
                <a:ea typeface="Arial" charset="0"/>
                <a:cs typeface="Arial" charset="0"/>
              </a:rPr>
              <a:t>Unlike CTC which is an acoustic-only model, an RNN transducer can integrate acoustic and linguistic information during a speech recognition task and yields a jointly trained acoustic and language model. </a:t>
            </a:r>
          </a:p>
          <a:p>
            <a:pPr marL="182563" indent="-182563">
              <a:spcBef>
                <a:spcPts val="0"/>
              </a:spcBef>
              <a:spcAft>
                <a:spcPts val="1200"/>
              </a:spcAft>
              <a:buFont typeface="Arial" charset="0"/>
            </a:pPr>
            <a:r>
              <a:rPr lang="en-US" sz="1800" b="1" dirty="0">
                <a:latin typeface="Arial" charset="0"/>
                <a:ea typeface="Arial" charset="0"/>
                <a:cs typeface="Arial" charset="0"/>
              </a:rPr>
              <a:t>While CTC predicts an output distribution at each input time step, an RNN transducer determines a separate distribution </a:t>
            </a:r>
            <a:r>
              <a:rPr lang="en-US" sz="1800" b="1" i="1" dirty="0">
                <a:latin typeface="Arial" charset="0"/>
                <a:ea typeface="Arial" charset="0"/>
                <a:cs typeface="Arial" charset="0"/>
              </a:rPr>
              <a:t>P(</a:t>
            </a:r>
            <a:r>
              <a:rPr lang="en-US" sz="1800" b="1" i="1" dirty="0" err="1">
                <a:latin typeface="Arial" charset="0"/>
                <a:ea typeface="Arial" charset="0"/>
                <a:cs typeface="Arial" charset="0"/>
              </a:rPr>
              <a:t>k|t,u</a:t>
            </a:r>
            <a:r>
              <a:rPr lang="en-US" sz="1800" b="1" i="1" dirty="0">
                <a:latin typeface="Arial" charset="0"/>
                <a:ea typeface="Arial" charset="0"/>
                <a:cs typeface="Arial" charset="0"/>
              </a:rPr>
              <a:t>)</a:t>
            </a:r>
            <a:r>
              <a:rPr lang="en-US" sz="1800" b="1" dirty="0">
                <a:latin typeface="Arial" charset="0"/>
                <a:ea typeface="Arial" charset="0"/>
                <a:cs typeface="Arial" charset="0"/>
              </a:rPr>
              <a:t> for every combination of input time step </a:t>
            </a:r>
            <a:r>
              <a:rPr lang="en-US" sz="1800" b="1" i="1" dirty="0">
                <a:latin typeface="Arial" charset="0"/>
                <a:ea typeface="Arial" charset="0"/>
                <a:cs typeface="Arial" charset="0"/>
              </a:rPr>
              <a:t>t</a:t>
            </a:r>
            <a:r>
              <a:rPr lang="en-US" sz="1800" b="1" dirty="0">
                <a:latin typeface="Arial" charset="0"/>
                <a:ea typeface="Arial" charset="0"/>
                <a:cs typeface="Arial" charset="0"/>
              </a:rPr>
              <a:t> and output time step </a:t>
            </a:r>
            <a:r>
              <a:rPr lang="en-US" sz="1800" b="1" i="1" dirty="0">
                <a:latin typeface="Arial" charset="0"/>
                <a:ea typeface="Arial" charset="0"/>
                <a:cs typeface="Arial" charset="0"/>
              </a:rPr>
              <a:t>u</a:t>
            </a:r>
            <a:r>
              <a:rPr lang="en-US" sz="1800" b="1" dirty="0">
                <a:latin typeface="Arial" charset="0"/>
                <a:ea typeface="Arial" charset="0"/>
                <a:cs typeface="Arial" charset="0"/>
              </a:rPr>
              <a:t>. </a:t>
            </a:r>
          </a:p>
          <a:p>
            <a:pPr marL="182563" indent="-182563">
              <a:spcBef>
                <a:spcPts val="0"/>
              </a:spcBef>
              <a:spcAft>
                <a:spcPts val="600"/>
              </a:spcAft>
              <a:buFont typeface="Arial" charset="0"/>
            </a:pPr>
            <a:r>
              <a:rPr lang="en-US" sz="1800" b="1" dirty="0">
                <a:latin typeface="Arial" charset="0"/>
                <a:ea typeface="Arial" charset="0"/>
                <a:cs typeface="Arial" charset="0"/>
              </a:rPr>
              <a:t>An RNN transducer uses two networks: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Transcription network: scans the input sequence and outputs the sequence of transcription vectors. </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Prediction network: scans the output sequence and outputs the prediction vector sequence. </a:t>
            </a:r>
          </a:p>
          <a:p>
            <a:pPr marL="182563" indent="-182563">
              <a:spcBef>
                <a:spcPts val="1200"/>
              </a:spcBef>
              <a:spcAft>
                <a:spcPts val="1200"/>
              </a:spcAft>
              <a:buFont typeface="Arial" charset="0"/>
            </a:pPr>
            <a:r>
              <a:rPr lang="en-US" sz="1800" b="1" dirty="0">
                <a:latin typeface="Arial" charset="0"/>
                <a:ea typeface="Arial" charset="0"/>
                <a:cs typeface="Arial" charset="0"/>
              </a:rPr>
              <a:t>RNN transducers can be decoded with beam search to yield an N-best list of candidate transcriptions.</a:t>
            </a:r>
          </a:p>
        </p:txBody>
      </p:sp>
    </p:spTree>
    <p:extLst>
      <p:ext uri="{BB962C8B-B14F-4D97-AF65-F5344CB8AC3E}">
        <p14:creationId xmlns:p14="http://schemas.microsoft.com/office/powerpoint/2010/main" val="162334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Performance</a:t>
            </a:r>
          </a:p>
        </p:txBody>
      </p:sp>
      <p:sp>
        <p:nvSpPr>
          <p:cNvPr id="3" name="Content Placeholder 2"/>
          <p:cNvSpPr>
            <a:spLocks noGrp="1"/>
          </p:cNvSpPr>
          <p:nvPr>
            <p:ph idx="1"/>
          </p:nvPr>
        </p:nvSpPr>
        <p:spPr>
          <a:xfrm>
            <a:off x="228600" y="647700"/>
            <a:ext cx="8686800" cy="5846406"/>
          </a:xfrm>
        </p:spPr>
        <p:txBody>
          <a:bodyPr lIns="0" tIns="0" rIns="0" bIns="0"/>
          <a:lstStyle/>
          <a:p>
            <a:pPr marL="182563" indent="-182563">
              <a:spcBef>
                <a:spcPts val="0"/>
              </a:spcBef>
              <a:spcAft>
                <a:spcPts val="1200"/>
              </a:spcAft>
              <a:buFont typeface="Arial" charset="0"/>
            </a:pPr>
            <a:r>
              <a:rPr lang="en-US" sz="2400" b="1" dirty="0">
                <a:latin typeface="Arial" charset="0"/>
                <a:ea typeface="Arial" charset="0"/>
                <a:cs typeface="Arial" charset="0"/>
              </a:rPr>
              <a:t>Phoneme recognition</a:t>
            </a:r>
            <a:br>
              <a:rPr lang="en-US" sz="2400" b="1" dirty="0">
                <a:latin typeface="Arial" charset="0"/>
                <a:ea typeface="Arial" charset="0"/>
                <a:cs typeface="Arial" charset="0"/>
              </a:rPr>
            </a:br>
            <a:r>
              <a:rPr lang="en-US" sz="2400" b="1" dirty="0">
                <a:latin typeface="Arial" charset="0"/>
                <a:ea typeface="Arial" charset="0"/>
                <a:cs typeface="Arial" charset="0"/>
              </a:rPr>
              <a:t>experiments on the</a:t>
            </a:r>
            <a:br>
              <a:rPr lang="en-US" sz="2400" b="1" dirty="0">
                <a:latin typeface="Arial" charset="0"/>
                <a:ea typeface="Arial" charset="0"/>
                <a:cs typeface="Arial" charset="0"/>
              </a:rPr>
            </a:br>
            <a:r>
              <a:rPr lang="en-US" sz="2400" b="1" dirty="0">
                <a:latin typeface="Arial" charset="0"/>
                <a:ea typeface="Arial" charset="0"/>
                <a:cs typeface="Arial" charset="0"/>
              </a:rPr>
              <a:t>TIMIT Corpus. </a:t>
            </a:r>
          </a:p>
          <a:p>
            <a:pPr marL="182563" indent="-182563">
              <a:spcBef>
                <a:spcPts val="0"/>
              </a:spcBef>
              <a:spcAft>
                <a:spcPts val="1200"/>
              </a:spcAft>
              <a:buFont typeface="Arial" charset="0"/>
            </a:pPr>
            <a:r>
              <a:rPr lang="en-US" sz="2400" b="1" dirty="0">
                <a:latin typeface="Arial" charset="0"/>
                <a:ea typeface="Arial" charset="0"/>
                <a:cs typeface="Arial" charset="0"/>
              </a:rPr>
              <a:t>A bidirectional LSTM was</a:t>
            </a:r>
            <a:br>
              <a:rPr lang="en-US" sz="2400" b="1" dirty="0">
                <a:latin typeface="Arial" charset="0"/>
                <a:ea typeface="Arial" charset="0"/>
                <a:cs typeface="Arial" charset="0"/>
              </a:rPr>
            </a:br>
            <a:r>
              <a:rPr lang="en-US" sz="2400" b="1" dirty="0">
                <a:latin typeface="Arial" charset="0"/>
                <a:ea typeface="Arial" charset="0"/>
                <a:cs typeface="Arial" charset="0"/>
              </a:rPr>
              <a:t>used for all networks</a:t>
            </a:r>
            <a:br>
              <a:rPr lang="en-US" sz="2400" b="1" dirty="0">
                <a:latin typeface="Arial" charset="0"/>
                <a:ea typeface="Arial" charset="0"/>
                <a:cs typeface="Arial" charset="0"/>
              </a:rPr>
            </a:br>
            <a:r>
              <a:rPr lang="en-US" sz="2400" b="1" dirty="0">
                <a:latin typeface="Arial" charset="0"/>
                <a:ea typeface="Arial" charset="0"/>
                <a:cs typeface="Arial" charset="0"/>
              </a:rPr>
              <a:t>except CTC-3l-500h-tanh,</a:t>
            </a:r>
            <a:br>
              <a:rPr lang="en-US" sz="2400" b="1" dirty="0">
                <a:latin typeface="Arial" charset="0"/>
                <a:ea typeface="Arial" charset="0"/>
                <a:cs typeface="Arial" charset="0"/>
              </a:rPr>
            </a:br>
            <a:r>
              <a:rPr lang="en-US" sz="2400" b="1" dirty="0">
                <a:latin typeface="Arial" charset="0"/>
                <a:ea typeface="Arial" charset="0"/>
                <a:cs typeface="Arial" charset="0"/>
              </a:rPr>
              <a:t>which had </a:t>
            </a:r>
            <a:r>
              <a:rPr lang="en-US" sz="2400" b="1" i="1" dirty="0" err="1">
                <a:latin typeface="Arial" charset="0"/>
                <a:ea typeface="Arial" charset="0"/>
                <a:cs typeface="Arial" charset="0"/>
              </a:rPr>
              <a:t>tanh</a:t>
            </a:r>
            <a:r>
              <a:rPr lang="en-US" sz="2400" b="1" dirty="0">
                <a:latin typeface="Arial" charset="0"/>
                <a:ea typeface="Arial" charset="0"/>
                <a:cs typeface="Arial" charset="0"/>
              </a:rPr>
              <a:t> units</a:t>
            </a:r>
            <a:br>
              <a:rPr lang="en-US" sz="2400" b="1" dirty="0">
                <a:latin typeface="Arial" charset="0"/>
                <a:ea typeface="Arial" charset="0"/>
                <a:cs typeface="Arial" charset="0"/>
              </a:rPr>
            </a:br>
            <a:r>
              <a:rPr lang="en-US" sz="2400" b="1" dirty="0">
                <a:latin typeface="Arial" charset="0"/>
                <a:ea typeface="Arial" charset="0"/>
                <a:cs typeface="Arial" charset="0"/>
              </a:rPr>
              <a:t>instead of LSTM cells, and</a:t>
            </a:r>
            <a:br>
              <a:rPr lang="en-US" sz="2400" b="1" dirty="0">
                <a:latin typeface="Arial" charset="0"/>
                <a:ea typeface="Arial" charset="0"/>
                <a:cs typeface="Arial" charset="0"/>
              </a:rPr>
            </a:br>
            <a:r>
              <a:rPr lang="en-US" sz="2400" b="1" dirty="0">
                <a:latin typeface="Arial" charset="0"/>
                <a:ea typeface="Arial" charset="0"/>
                <a:cs typeface="Arial" charset="0"/>
              </a:rPr>
              <a:t>CTC-3l-421h-uni where the LSTM layers were unidirectional.</a:t>
            </a:r>
          </a:p>
          <a:p>
            <a:pPr marL="182563" indent="-182563">
              <a:spcBef>
                <a:spcPts val="0"/>
              </a:spcBef>
              <a:spcAft>
                <a:spcPts val="1200"/>
              </a:spcAft>
              <a:buFont typeface="Arial" charset="0"/>
            </a:pPr>
            <a:r>
              <a:rPr lang="en-US" sz="2400" b="1" dirty="0">
                <a:latin typeface="Arial" charset="0"/>
                <a:ea typeface="Arial" charset="0"/>
                <a:cs typeface="Arial" charset="0"/>
              </a:rPr>
              <a:t>LSTM works much better than </a:t>
            </a:r>
            <a:r>
              <a:rPr lang="en-US" sz="2400" b="1" i="1" dirty="0" err="1">
                <a:latin typeface="Arial" charset="0"/>
                <a:ea typeface="Arial" charset="0"/>
                <a:cs typeface="Arial" charset="0"/>
              </a:rPr>
              <a:t>tanh</a:t>
            </a:r>
            <a:r>
              <a:rPr lang="en-US" sz="2400" b="1" dirty="0">
                <a:latin typeface="Arial" charset="0"/>
                <a:ea typeface="Arial" charset="0"/>
                <a:cs typeface="Arial" charset="0"/>
              </a:rPr>
              <a:t> for this task.</a:t>
            </a:r>
          </a:p>
          <a:p>
            <a:pPr marL="182563" indent="-182563">
              <a:spcBef>
                <a:spcPts val="0"/>
              </a:spcBef>
              <a:spcAft>
                <a:spcPts val="1200"/>
              </a:spcAft>
              <a:buFont typeface="Arial" charset="0"/>
            </a:pPr>
            <a:r>
              <a:rPr lang="en-US" sz="2400" b="1" dirty="0">
                <a:latin typeface="Arial" charset="0"/>
                <a:ea typeface="Arial" charset="0"/>
                <a:cs typeface="Arial" charset="0"/>
              </a:rPr>
              <a:t>Bidirectional LSTMs have a slight advantage over unidirectional LSTMs.</a:t>
            </a:r>
          </a:p>
          <a:p>
            <a:pPr marL="182563" indent="-182563">
              <a:spcBef>
                <a:spcPts val="0"/>
              </a:spcBef>
              <a:spcAft>
                <a:spcPts val="1200"/>
              </a:spcAft>
              <a:buFont typeface="Arial" charset="0"/>
            </a:pPr>
            <a:r>
              <a:rPr lang="en-US" sz="2400" b="1" dirty="0">
                <a:latin typeface="Arial" charset="0"/>
                <a:ea typeface="Arial" charset="0"/>
                <a:cs typeface="Arial" charset="0"/>
              </a:rPr>
              <a:t>Depth is more important than layer size.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4385388" y="647700"/>
            <a:ext cx="4530012" cy="2771761"/>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buFont typeface="Wingdings" panose="05000000000000000000" pitchFamily="2" charset="2"/>
              <a:buChar char="Ø"/>
            </a:pPr>
            <a:endParaRPr lang="en-US" sz="1500" dirty="0">
              <a:solidFill>
                <a:prstClr val="black">
                  <a:lumMod val="75000"/>
                  <a:lumOff val="25000"/>
                </a:prstClr>
              </a:solidFill>
            </a:endParaRPr>
          </a:p>
        </p:txBody>
      </p:sp>
    </p:spTree>
    <p:extLst>
      <p:ext uri="{BB962C8B-B14F-4D97-AF65-F5344CB8AC3E}">
        <p14:creationId xmlns:p14="http://schemas.microsoft.com/office/powerpoint/2010/main" val="141005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Summary and Future Work</a:t>
            </a:r>
          </a:p>
        </p:txBody>
      </p:sp>
      <p:sp>
        <p:nvSpPr>
          <p:cNvPr id="3" name="Content Placeholder 2"/>
          <p:cNvSpPr>
            <a:spLocks noGrp="1"/>
          </p:cNvSpPr>
          <p:nvPr>
            <p:ph idx="1"/>
          </p:nvPr>
        </p:nvSpPr>
        <p:spPr>
          <a:xfrm>
            <a:off x="228600" y="685800"/>
            <a:ext cx="8686800" cy="3784504"/>
          </a:xfrm>
        </p:spPr>
        <p:txBody>
          <a:bodyPr lIns="0" tIns="0" rIns="0" bIns="0">
            <a:noAutofit/>
          </a:bodyPr>
          <a:lstStyle/>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Deep recurrent neural networks and deep bidirectional long short-term memory have given the best known results on sequential tasks such as speech recognition.</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EEG classification using deep learning methods such as deep belief networks and </a:t>
            </a:r>
            <a:r>
              <a:rPr lang="en-US" sz="1800" b="1" dirty="0" err="1">
                <a:latin typeface="Arial" charset="0"/>
                <a:ea typeface="Arial" charset="0"/>
                <a:cs typeface="Arial" charset="0"/>
              </a:rPr>
              <a:t>SdAs</a:t>
            </a:r>
            <a:r>
              <a:rPr lang="en-US" sz="1800" b="1" dirty="0">
                <a:latin typeface="Arial" charset="0"/>
                <a:ea typeface="Arial" charset="0"/>
                <a:cs typeface="Arial" charset="0"/>
              </a:rPr>
              <a:t> appear promising.</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RNNs have not been applied to sequential processing of EEG signals.</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LSTMs are good candidates for EEG signal analysis:</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Their memory properties decrease the false alarm rate.</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CTC training allows the use of EEG reports directly without alignment.</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A heuristic language model can be replaced by DBLSTM using an RNN transducer.</a:t>
            </a:r>
          </a:p>
          <a:p>
            <a:pPr marL="458788" lvl="1" indent="-276225">
              <a:spcBef>
                <a:spcPts val="0"/>
              </a:spcBef>
              <a:spcAft>
                <a:spcPts val="1800"/>
              </a:spcAft>
              <a:buFont typeface="Wingdings" panose="05000000000000000000" pitchFamily="2" charset="2"/>
              <a:buChar char="Ø"/>
            </a:pPr>
            <a:r>
              <a:rPr lang="en-US" sz="1800" b="1" dirty="0">
                <a:latin typeface="Arial" charset="0"/>
                <a:ea typeface="Arial" charset="0"/>
                <a:cs typeface="Arial" charset="0"/>
              </a:rPr>
              <a:t>Prediction of a seizure event can be reported much earlier (~20 </a:t>
            </a:r>
            <a:r>
              <a:rPr lang="en-US" sz="1800" b="1" dirty="0" err="1">
                <a:latin typeface="Arial" charset="0"/>
                <a:ea typeface="Arial" charset="0"/>
                <a:cs typeface="Arial" charset="0"/>
              </a:rPr>
              <a:t>mins</a:t>
            </a:r>
            <a:r>
              <a:rPr lang="en-US" sz="1800" b="1" dirty="0">
                <a:latin typeface="Arial" charset="0"/>
                <a:ea typeface="Arial" charset="0"/>
                <a:cs typeface="Arial" charset="0"/>
              </a:rPr>
              <a:t>.).</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Future work: </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Replace </a:t>
            </a:r>
            <a:r>
              <a:rPr lang="en-US" sz="1800" b="1" dirty="0" err="1">
                <a:latin typeface="Arial" charset="0"/>
                <a:ea typeface="Arial" charset="0"/>
                <a:cs typeface="Arial" charset="0"/>
              </a:rPr>
              <a:t>SdA</a:t>
            </a:r>
            <a:r>
              <a:rPr lang="en-US" sz="1800" b="1" dirty="0">
                <a:latin typeface="Arial" charset="0"/>
                <a:ea typeface="Arial" charset="0"/>
                <a:cs typeface="Arial" charset="0"/>
              </a:rPr>
              <a:t> by: Standard RNN, LSTM, DRNN, DLSTM, and DBLSTM.</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Develop a seizure prediction tool using DBLSTM.</a:t>
            </a:r>
          </a:p>
        </p:txBody>
      </p:sp>
    </p:spTree>
    <p:extLst>
      <p:ext uri="{BB962C8B-B14F-4D97-AF65-F5344CB8AC3E}">
        <p14:creationId xmlns:p14="http://schemas.microsoft.com/office/powerpoint/2010/main" val="8023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70126" y="6098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Deep learning has gained popularity in the latest years due to hardware advances (GPUs, etc.) and new training methodologies, which helped overcome the issue of the vanishing gradient</a:t>
            </a:r>
          </a:p>
          <a:p>
            <a:pPr marL="285750" indent="-285750" algn="just">
              <a:spcAft>
                <a:spcPct val="50000"/>
              </a:spcAft>
              <a:buFont typeface="Arial" panose="020B0604020202020204" pitchFamily="34" charset="0"/>
              <a:buChar char="•"/>
            </a:pPr>
            <a:r>
              <a:rPr lang="en-US" sz="1800" b="1" dirty="0">
                <a:solidFill>
                  <a:schemeClr val="bg1"/>
                </a:solidFill>
              </a:rPr>
              <a:t>RBMs are shallow 2 layer networks (visible and hidden) that can find patterns in data by reconstructing the input in an unsupervised manner.</a:t>
            </a:r>
          </a:p>
          <a:p>
            <a:pPr marL="285750" indent="-285750" algn="just">
              <a:spcAft>
                <a:spcPct val="50000"/>
              </a:spcAft>
              <a:buFont typeface="Arial" panose="020B0604020202020204" pitchFamily="34" charset="0"/>
              <a:buChar char="•"/>
            </a:pPr>
            <a:r>
              <a:rPr lang="en-US" sz="1800" b="1" dirty="0">
                <a:solidFill>
                  <a:schemeClr val="bg1"/>
                </a:solidFill>
              </a:rPr>
              <a:t>RBM training can be accomplished through algorithms such as Contrastive Divergence (CD)</a:t>
            </a:r>
          </a:p>
          <a:p>
            <a:pPr marL="285750" indent="-285750" algn="just">
              <a:spcAft>
                <a:spcPct val="50000"/>
              </a:spcAft>
              <a:buFont typeface="Arial" panose="020B0604020202020204" pitchFamily="34" charset="0"/>
              <a:buChar char="•"/>
            </a:pPr>
            <a:r>
              <a:rPr lang="en-US" sz="1800" b="1" dirty="0">
                <a:solidFill>
                  <a:schemeClr val="bg1"/>
                </a:solidFill>
              </a:rPr>
              <a:t>DBNs can be trained in reasonable amounts of time with GPUs, and their training method overcomes the vanishing gradient issue</a:t>
            </a:r>
          </a:p>
          <a:p>
            <a:pPr marL="285750" indent="-285750" algn="just">
              <a:spcAft>
                <a:spcPct val="50000"/>
              </a:spcAft>
              <a:buFont typeface="Arial" panose="020B0604020202020204" pitchFamily="34" charset="0"/>
              <a:buChar char="•"/>
            </a:pPr>
            <a:r>
              <a:rPr lang="en-US" sz="1800" b="1" dirty="0">
                <a:solidFill>
                  <a:schemeClr val="bg1"/>
                </a:solidFill>
              </a:rPr>
              <a:t>CNNs and LSTMs are popular for speech and image processing.</a:t>
            </a:r>
          </a:p>
          <a:p>
            <a:pPr marL="285750" indent="-285750" algn="just">
              <a:spcAft>
                <a:spcPct val="50000"/>
              </a:spcAft>
              <a:buFont typeface="Arial" panose="020B0604020202020204" pitchFamily="34" charset="0"/>
              <a:buChar char="•"/>
            </a:pPr>
            <a:r>
              <a:rPr lang="en-US" sz="1800" b="1" dirty="0">
                <a:solidFill>
                  <a:schemeClr val="bg1"/>
                </a:solidFill>
              </a:rPr>
              <a:t>Sequence to sequence models are popular for text processing.</a:t>
            </a:r>
          </a:p>
          <a:p>
            <a:pPr algn="just">
              <a:spcAft>
                <a:spcPct val="50000"/>
              </a:spcAft>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32695854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inputs, update the hidden states depending on 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a neural network with memory.</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system for sequential tasks such as speech recognition or handwritten recognition since they maintain a state vector that implicitly contains information about the history of all the past elements of a sequence.</a:t>
            </a: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5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Unrolling an RNN for Sequential Modeling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a:latin typeface="Arial" panose="020B0604020202020204" pitchFamily="34" charset="0"/>
                    <a:cs typeface="Arial" panose="020B0604020202020204" pitchFamily="34" charset="0"/>
                  </a:rPr>
                  <a:t>An unrolled RNN (in time) can be considered as a deep neural network (DNN) with indefinitely many layers:</a:t>
                </a: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a:latin typeface="Arial" panose="020B0604020202020204" pitchFamily="34" charset="0"/>
                    <a:cs typeface="Arial" panose="020B0604020202020204" pitchFamily="34" charset="0"/>
                  </a:rPr>
                  <a:t> (memory of the network).</a:t>
                </a: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function (</a:t>
                </a:r>
                <a:r>
                  <a:rPr lang="en-US" sz="1800" b="1" dirty="0" err="1">
                    <a:latin typeface="Arial" panose="020B0604020202020204" pitchFamily="34" charset="0"/>
                    <a:cs typeface="Arial" panose="020B0604020202020204" pitchFamily="34" charset="0"/>
                  </a:rPr>
                  <a:t>e.g</a:t>
                </a:r>
                <a:r>
                  <a:rPr lang="en-US" sz="1800" b="1" dirty="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a:latin typeface="Cambria Math" charset="0"/>
                    <a:cs typeface="Arial" panose="020B0604020202020204" pitchFamily="34" charset="0"/>
                  </a:rPr>
                  <a:t> </a:t>
                </a:r>
                <a:r>
                  <a:rPr lang="en-US" sz="1800" b="1" dirty="0">
                    <a:latin typeface="Arial" panose="020B0604020202020204" pitchFamily="34" charset="0"/>
                    <a:cs typeface="Arial" panose="020B0604020202020204" pitchFamily="34" charset="0"/>
                  </a:rPr>
                  <a:t>and </a:t>
                </a:r>
                <a:r>
                  <a:rPr lang="en-US" sz="1800" b="1" dirty="0" err="1">
                    <a:latin typeface="Arial" panose="020B0604020202020204" pitchFamily="34" charset="0"/>
                    <a:cs typeface="Arial" panose="020B0604020202020204" pitchFamily="34" charset="0"/>
                  </a:rPr>
                  <a:t>ReLUs</a:t>
                </a:r>
                <a:r>
                  <a:rPr lang="en-US" sz="1800" b="1" dirty="0">
                    <a:latin typeface="Arial" panose="020B0604020202020204" pitchFamily="34" charset="0"/>
                    <a:cs typeface="Arial" panose="020B0604020202020204" pitchFamily="34" charset="0"/>
                  </a:rPr>
                  <a:t>). </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U, V, W</a:t>
                </a:r>
                <a:r>
                  <a:rPr lang="en-US" sz="1800" b="1" dirty="0">
                    <a:latin typeface="Arial" panose="020B0604020202020204" pitchFamily="34" charset="0"/>
                    <a:cs typeface="Arial" panose="020B0604020202020204" pitchFamily="34" charset="0"/>
                  </a:rPr>
                  <a:t>: network parameters (unlike a </a:t>
                </a:r>
                <a:r>
                  <a:rPr lang="en-US" sz="1800" b="1" dirty="0" err="1">
                    <a:latin typeface="Arial" panose="020B0604020202020204" pitchFamily="34" charset="0"/>
                    <a:cs typeface="Arial" panose="020B0604020202020204" pitchFamily="34" charset="0"/>
                  </a:rPr>
                  <a:t>feedforward</a:t>
                </a:r>
                <a:r>
                  <a:rPr lang="en-US" sz="1800" b="1" dirty="0">
                    <a:latin typeface="Arial" panose="020B0604020202020204" pitchFamily="34" charset="0"/>
                    <a:cs typeface="Arial" panose="020B0604020202020204" pitchFamily="34" charset="0"/>
                  </a:rPr>
                  <a:t> neural network, an RNN shares the same parameters across all time steps).</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g</a:t>
                </a:r>
                <a:r>
                  <a:rPr lang="en-US" sz="1800" b="1" dirty="0">
                    <a:latin typeface="Arial" panose="020B0604020202020204" pitchFamily="34" charset="0"/>
                    <a:cs typeface="Arial" panose="020B0604020202020204" pitchFamily="34" charset="0"/>
                  </a:rPr>
                  <a:t>: activation function for the output 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function).</a:t>
                </a:r>
              </a:p>
              <a:p>
                <a:pPr marL="349250" indent="-220663">
                  <a:spcBef>
                    <a:spcPts val="0"/>
                  </a:spcBef>
                  <a:spcAft>
                    <a:spcPts val="600"/>
                  </a:spcAft>
                  <a:buFont typeface="Arial" panose="020B0604020202020204" pitchFamily="34" charset="0"/>
                  <a:buChar char="•"/>
                </a:pPr>
                <a:r>
                  <a:rPr lang="en-US" sz="1800" b="1" i="1" dirty="0">
                    <a:cs typeface="Arial" panose="020B0604020202020204" pitchFamily="34" charset="0"/>
                  </a:rPr>
                  <a:t>y</a:t>
                </a:r>
                <a:r>
                  <a:rPr lang="en-US" sz="1800" b="1" dirty="0">
                    <a:latin typeface="Arial" panose="020B0604020202020204" pitchFamily="34" charset="0"/>
                    <a:cs typeface="Arial" panose="020B0604020202020204" pitchFamily="34" charset="0"/>
                  </a:rPr>
                  <a:t>: 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𝑓</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𝑈</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𝑊</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r>
                                <a:rPr lang="en-US">
                                  <a:solidFill>
                                    <a:prstClr val="black"/>
                                  </a:solidFill>
                                  <a:latin typeface="Cambria Math" panose="02040503050406030204" pitchFamily="18" charset="0"/>
                                </a:rPr>
                                <m:t>−1</m:t>
                              </m:r>
                            </m:sub>
                          </m:sSub>
                        </m:e>
                      </m:d>
                    </m:oMath>
                  </m:oMathPara>
                </a14:m>
                <a:endParaRPr lang="en-US" dirty="0">
                  <a:solidFill>
                    <a:prstClr val="black"/>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d>
                        <m:dPr>
                          <m:beg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𝑦</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𝑔</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𝑉</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e>
                      </m:d>
                    </m:oMath>
                  </m:oMathPara>
                </a14:m>
                <a:endParaRPr lang="en-US" dirty="0">
                  <a:solidFill>
                    <a:prstClr val="black"/>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fontAlgn="auto">
              <a:buClr>
                <a:srgbClr val="4F81BD"/>
              </a:buClr>
              <a:buFont typeface="Wingdings" panose="05000000000000000000" pitchFamily="2" charset="2"/>
              <a:buChar char="Ø"/>
            </a:pPr>
            <a:endParaRPr lang="en-US" sz="1800" dirty="0">
              <a:solidFill>
                <a:prstClr val="black"/>
              </a:solidFill>
            </a:endParaRPr>
          </a:p>
        </p:txBody>
      </p:sp>
    </p:spTree>
    <p:extLst>
      <p:ext uri="{BB962C8B-B14F-4D97-AF65-F5344CB8AC3E}">
        <p14:creationId xmlns:p14="http://schemas.microsoft.com/office/powerpoint/2010/main" val="172766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Training</a:t>
            </a:r>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Real-Time Recurrent Learning (RTRL):</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Computing 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BPTT</a:t>
            </a: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Back-Propagation Through Time (BPTT): Unfolding an RNN in time and using the extended version of </a:t>
            </a:r>
            <a:r>
              <a:rPr lang="en-US" sz="1800" dirty="0" err="1">
                <a:solidFill>
                  <a:prstClr val="black"/>
                </a:solidFill>
                <a:latin typeface="Arial" charset="0"/>
                <a:ea typeface="Arial" charset="0"/>
                <a:cs typeface="Arial" charset="0"/>
              </a:rPr>
              <a:t>backpropagation</a:t>
            </a:r>
            <a:r>
              <a:rPr lang="en-US" sz="1800" dirty="0">
                <a:solidFill>
                  <a:prstClr val="black"/>
                </a:solidFill>
                <a:latin typeface="Arial" charset="0"/>
                <a:ea typeface="Arial" charset="0"/>
                <a:cs typeface="Arial" charset="0"/>
              </a:rPr>
              <a:t>.</a:t>
            </a: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Extended </a:t>
            </a:r>
            <a:r>
              <a:rPr lang="en-US" sz="1800" dirty="0" err="1">
                <a:solidFill>
                  <a:prstClr val="black"/>
                </a:solidFill>
                <a:latin typeface="Arial" charset="0"/>
                <a:ea typeface="Arial" charset="0"/>
                <a:cs typeface="Arial" charset="0"/>
              </a:rPr>
              <a:t>Kalman</a:t>
            </a:r>
            <a:r>
              <a:rPr lang="en-US" sz="1800" dirty="0">
                <a:solidFill>
                  <a:prstClr val="black"/>
                </a:solidFill>
                <a:latin typeface="Arial" charset="0"/>
                <a:ea typeface="Arial" charset="0"/>
                <a:cs typeface="Arial" charset="0"/>
              </a:rPr>
              <a:t> Filtering (EKF):</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a 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6596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a:t>Backpropagation</a:t>
            </a:r>
            <a:r>
              <a:rPr lang="en-US" dirty="0"/>
              <a:t> 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learned (</a:t>
                </a:r>
                <a:r>
                  <a:rPr lang="en-US" sz="2400" b="1" i="1" dirty="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panose="02040503050406030204" pitchFamily="18" charset="0"/>
                            <a:ea typeface="Arial" charset="0"/>
                            <a:cs typeface="Arial" charset="0"/>
                          </a:rPr>
                        </m:ctrlPr>
                      </m:dPr>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panose="02040503050406030204" pitchFamily="18"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panose="02040503050406030204" pitchFamily="18"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panose="02040503050406030204" pitchFamily="18"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examples</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a:latin typeface="Arial" charset="0"/>
                    <a:ea typeface="Arial" charset="0"/>
                    <a:cs typeface="Arial" charset="0"/>
                  </a:rPr>
                  <a:t> the prediction of the network </a:t>
                </a:r>
              </a:p>
              <a:p>
                <a:pPr marL="349250" lvl="1" indent="-166688">
                  <a:buFont typeface="Wingdings" charset="2"/>
                  <a:buChar char="§"/>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a:latin typeface="Arial" charset="0"/>
                    <a:ea typeface="Arial" charset="0"/>
                    <a:cs typeface="Arial" charset="0"/>
                  </a:rPr>
                  <a:t>: the true label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108"/>
                </a:stretch>
              </a:blipFill>
            </p:spPr>
            <p:txBody>
              <a:bodyPr/>
              <a:lstStyle/>
              <a:p>
                <a:r>
                  <a:rPr lang="en-US">
                    <a:noFill/>
                  </a:rPr>
                  <a:t> </a:t>
                </a:r>
              </a:p>
            </p:txBody>
          </p:sp>
        </mc:Fallback>
      </mc:AlternateContent>
    </p:spTree>
    <p:extLst>
      <p:ext uri="{BB962C8B-B14F-4D97-AF65-F5344CB8AC3E}">
        <p14:creationId xmlns:p14="http://schemas.microsoft.com/office/powerpoint/2010/main" val="35549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The Vanishing 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grows exponentially as it propagates through an RNN.</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to approximately 10 time steps between the relevant 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185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is a special kind of RNN architecture, capable of learning long-term dependencies.</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outperform RNNs and Hidden Markov Models (HMMs):</a:t>
            </a:r>
          </a:p>
          <a:p>
            <a:pPr marL="349250" lvl="1" indent="-166688">
              <a:buFont typeface="Wingdings" charset="2"/>
              <a:buChar char="§"/>
            </a:pPr>
            <a:r>
              <a:rPr lang="en-US" sz="1800" b="1" dirty="0">
                <a:latin typeface="Arial" charset="0"/>
                <a:ea typeface="Arial" charset="0"/>
                <a:cs typeface="Arial" charset="0"/>
              </a:rPr>
              <a:t>Speech Recognition: 17.7% phoneme error rate on TIMIT acoustic phonetic corpus.</a:t>
            </a: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that learn 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899740017"/>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9706</TotalTime>
  <Words>4249</Words>
  <Application>Microsoft Macintosh PowerPoint</Application>
  <PresentationFormat>Letter Paper (8.5x11 in)</PresentationFormat>
  <Paragraphs>338</Paragraphs>
  <Slides>34</Slides>
  <Notes>24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34</vt:i4>
      </vt:variant>
    </vt:vector>
  </HeadingPairs>
  <TitlesOfParts>
    <vt:vector size="44" baseType="lpstr">
      <vt:lpstr>Arial</vt:lpstr>
      <vt:lpstr>Calibri</vt:lpstr>
      <vt:lpstr>Cambria Math</vt:lpstr>
      <vt:lpstr>Times New Roman</vt:lpstr>
      <vt:lpstr>Wingdings</vt:lpstr>
      <vt:lpstr>lecture_title</vt:lpstr>
      <vt:lpstr>1_isip_default</vt:lpstr>
      <vt:lpstr>2_isip_default</vt:lpstr>
      <vt:lpstr>2_ISIP Content Slide</vt:lpstr>
      <vt:lpstr>3_isip_default</vt:lpstr>
      <vt:lpstr>PowerPoint Presentation</vt:lpstr>
      <vt:lpstr>Introduction</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Bidirectionsal LSTMs (DBLSTM)</vt:lpstr>
      <vt:lpstr>DBLSTM Training and Regularization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Connectionist Temporal Classification (CTC)</vt:lpstr>
      <vt:lpstr>Connectionist Temporal Classification (CTC)</vt:lpstr>
      <vt:lpstr>Connectionist Temporal Classification (Continued)</vt:lpstr>
      <vt:lpstr>RNN Transducers</vt:lpstr>
      <vt:lpstr>DBLSTM Performance</vt:lpstr>
      <vt:lpstr>Summary and Future Work</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584</cp:revision>
  <dcterms:created xsi:type="dcterms:W3CDTF">2002-09-12T17:13:32Z</dcterms:created>
  <dcterms:modified xsi:type="dcterms:W3CDTF">2020-04-15T03:39:31Z</dcterms:modified>
</cp:coreProperties>
</file>