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5" r:id="rId1"/>
    <p:sldMasterId id="2147483694" r:id="rId2"/>
  </p:sldMasterIdLst>
  <p:notesMasterIdLst>
    <p:notesMasterId r:id="rId11"/>
  </p:notesMasterIdLst>
  <p:handoutMasterIdLst>
    <p:handoutMasterId r:id="rId12"/>
  </p:handoutMasterIdLst>
  <p:sldIdLst>
    <p:sldId id="356" r:id="rId3"/>
    <p:sldId id="457" r:id="rId4"/>
    <p:sldId id="458" r:id="rId5"/>
    <p:sldId id="470" r:id="rId6"/>
    <p:sldId id="471" r:id="rId7"/>
    <p:sldId id="472" r:id="rId8"/>
    <p:sldId id="473" r:id="rId9"/>
    <p:sldId id="480" r:id="rId10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4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28" autoAdjust="0"/>
    <p:restoredTop sz="95057" autoAdjust="0"/>
  </p:normalViewPr>
  <p:slideViewPr>
    <p:cSldViewPr snapToGrid="0">
      <p:cViewPr varScale="1">
        <p:scale>
          <a:sx n="127" d="100"/>
          <a:sy n="127" d="100"/>
        </p:scale>
        <p:origin x="2368" y="176"/>
      </p:cViewPr>
      <p:guideLst>
        <p:guide orient="horz" pos="3816"/>
        <p:guide pos="4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25,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ECE 8527 – Introduction to Machine Learning and Pattern Recognition</a:t>
            </a:r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dl-research.org/" TargetMode="External"/><Relationship Id="rId2" Type="http://schemas.openxmlformats.org/officeDocument/2006/relationships/hyperlink" Target="http://en.wikipedia.org/wiki/Occam's_Razor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www.no-free-lunch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8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>
                <a:solidFill>
                  <a:schemeClr val="tx2"/>
                </a:solidFill>
                <a:latin typeface="+mn-lt"/>
              </a:rPr>
              <a:t>Occam’s Razor</a:t>
            </a:r>
            <a:br>
              <a:rPr lang="en-US" sz="1800" b="1" noProof="0" dirty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>
                <a:solidFill>
                  <a:schemeClr val="tx2"/>
                </a:solidFill>
                <a:latin typeface="+mn-lt"/>
              </a:rPr>
              <a:t>No Free Lunch Theorem</a:t>
            </a:r>
            <a:br>
              <a:rPr lang="en-US" sz="1800" b="1" noProof="0" dirty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>
                <a:solidFill>
                  <a:schemeClr val="tx2"/>
                </a:solidFill>
                <a:latin typeface="+mn-lt"/>
              </a:rPr>
              <a:t>Minimum Description Length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>
                <a:solidFill>
                  <a:srgbClr val="004000"/>
                </a:solidFill>
                <a:hlinkClick r:id="rId2"/>
              </a:rPr>
              <a:t>WIKI: Occam's Razor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3"/>
              </a:rPr>
              <a:t>CSCG: MDL On the Web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4"/>
              </a:rPr>
              <a:t>MS: No Free Lunch</a:t>
            </a:r>
            <a:br>
              <a:rPr lang="en-US" sz="1800" b="1">
                <a:solidFill>
                  <a:schemeClr val="accent2"/>
                </a:solidFill>
              </a:rPr>
            </a:br>
            <a:br>
              <a:rPr lang="en-US" sz="1800" b="1" dirty="0">
                <a:solidFill>
                  <a:schemeClr val="accent2"/>
                </a:solidFill>
              </a:rPr>
            </a:br>
            <a:endParaRPr lang="en-US" sz="18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25: Foundations of </a:t>
            </a:r>
            <a:r>
              <a:rPr lang="en-US" b="1">
                <a:solidFill>
                  <a:schemeClr val="accent1"/>
                </a:solidFill>
              </a:rPr>
              <a:t>Machine Learning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5"/>
          <a:srcRect l="4393" r="1823"/>
          <a:stretch>
            <a:fillRect/>
          </a:stretch>
        </p:blipFill>
        <p:spPr bwMode="auto">
          <a:xfrm>
            <a:off x="5726242" y="1304145"/>
            <a:ext cx="2955795" cy="2489207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60104" y="3792510"/>
            <a:ext cx="3321934" cy="208332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Introduction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With such a wide variety of algorithms to choose from, which one is best?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Are there any reasons to prefer one algorithm over another?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Occam’s Razor: if performance of two algorithms on the same training data is the same, choose the simpler algorithm.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Do simpler or smoother classifiers generalize better?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In some fields, basic laws of physics or nature, such as conservation of energy, provide insight. Are there analogous concepts in machine learning?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</a:t>
            </a:r>
            <a:r>
              <a:rPr lang="en-US" sz="1800" b="1" dirty="0">
                <a:solidFill>
                  <a:schemeClr val="accent1"/>
                </a:solidFill>
              </a:rPr>
              <a:t>Bayes Error Rate </a:t>
            </a:r>
            <a:r>
              <a:rPr lang="en-US" sz="1800" b="1" dirty="0"/>
              <a:t>is one such example. But this is mainly of theoretical interest and is rarely, if ever, known in practice. Why?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In this section of the course, we seek mathematical foundations that are </a:t>
            </a:r>
            <a:r>
              <a:rPr lang="en-US" sz="1800" b="1" dirty="0">
                <a:solidFill>
                  <a:schemeClr val="accent1"/>
                </a:solidFill>
              </a:rPr>
              <a:t>independent</a:t>
            </a:r>
            <a:r>
              <a:rPr lang="en-US" sz="1800" b="1" dirty="0"/>
              <a:t> of a particular classifier or algorithm.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We will discuss techniques, such as jackknifing or cross-validation, that can be applied to any algorithm.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No pattern classification method is inherently superior to any other. It is the type of problem, prior distributions and other application-specific information that determine which algorithm is best.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Can we develop techniques or design guidelines to match an algorithm to an application and to predict its performance?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Can we combine classifiers to get better performance?</a:t>
            </a:r>
          </a:p>
        </p:txBody>
      </p:sp>
    </p:spTree>
    <p:extLst>
      <p:ext uri="{BB962C8B-B14F-4D97-AF65-F5344CB8AC3E}">
        <p14:creationId xmlns:p14="http://schemas.microsoft.com/office/powerpoint/2010/main" val="243453489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Probabilistic Models of Learning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If one algorithm outperforms another, it is a consequence of its fit to the particular problem, not the general superiority of the algorithm.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Thus far, we have estimated performance using a test data set which is sampled independently from the problem space. This approach has many pitfalls, since it is hard to avoid overlap between the training and test sets.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We have learned about methods that can drive the error rate to zero on the training set. Hence, using held-out data is important.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Consider a two-category problem where the training set, </a:t>
            </a:r>
            <a:r>
              <a:rPr lang="en-US" sz="1800" i="1" dirty="0"/>
              <a:t>D</a:t>
            </a:r>
            <a:r>
              <a:rPr lang="en-US" sz="1800" b="1" dirty="0"/>
              <a:t>, consists of patterns, x</a:t>
            </a:r>
            <a:r>
              <a:rPr lang="en-US" sz="1800" baseline="30000" dirty="0"/>
              <a:t>i</a:t>
            </a:r>
            <a:r>
              <a:rPr lang="en-US" sz="1800" b="1" dirty="0"/>
              <a:t>, and associated category labels, </a:t>
            </a:r>
            <a:r>
              <a:rPr lang="en-US" sz="1800" i="1" dirty="0" err="1"/>
              <a:t>y</a:t>
            </a:r>
            <a:r>
              <a:rPr lang="en-US" sz="1800" baseline="-25000" dirty="0" err="1"/>
              <a:t>i</a:t>
            </a:r>
            <a:r>
              <a:rPr lang="en-US" sz="1800" dirty="0"/>
              <a:t> = ±1</a:t>
            </a:r>
            <a:r>
              <a:rPr lang="en-US" sz="1800" b="1" dirty="0"/>
              <a:t>, for </a:t>
            </a:r>
            <a:r>
              <a:rPr lang="en-US" sz="1800" dirty="0" err="1"/>
              <a:t>i</a:t>
            </a:r>
            <a:r>
              <a:rPr lang="en-US" sz="1800" dirty="0"/>
              <a:t>=1,…n</a:t>
            </a:r>
            <a:r>
              <a:rPr lang="en-US" sz="1800" b="1" dirty="0"/>
              <a:t>, generated by the unknown target function to be learned, </a:t>
            </a:r>
            <a:r>
              <a:rPr lang="en-US" sz="1800" i="1" dirty="0"/>
              <a:t>F</a:t>
            </a:r>
            <a:r>
              <a:rPr lang="en-US" sz="1800" dirty="0"/>
              <a:t>(</a:t>
            </a:r>
            <a:r>
              <a:rPr lang="en-US" sz="1800" b="1" dirty="0"/>
              <a:t>x</a:t>
            </a:r>
            <a:r>
              <a:rPr lang="en-US" sz="1800" dirty="0"/>
              <a:t>)</a:t>
            </a:r>
            <a:r>
              <a:rPr lang="en-US" sz="1800" b="1" dirty="0"/>
              <a:t>, where </a:t>
            </a:r>
            <a:r>
              <a:rPr lang="en-US" sz="1800" i="1" dirty="0" err="1"/>
              <a:t>y</a:t>
            </a:r>
            <a:r>
              <a:rPr lang="en-US" sz="1800" baseline="-25000" dirty="0" err="1"/>
              <a:t>i</a:t>
            </a:r>
            <a:r>
              <a:rPr lang="en-US" sz="1800" baseline="-25000" dirty="0"/>
              <a:t>  </a:t>
            </a:r>
            <a:r>
              <a:rPr lang="en-US" sz="1800" dirty="0"/>
              <a:t>= </a:t>
            </a:r>
            <a:r>
              <a:rPr lang="en-US" sz="1800" i="1" dirty="0"/>
              <a:t>F</a:t>
            </a:r>
            <a:r>
              <a:rPr lang="en-US" sz="1800" dirty="0"/>
              <a:t>(</a:t>
            </a:r>
            <a:r>
              <a:rPr lang="en-US" sz="1800" b="1" dirty="0"/>
              <a:t>x</a:t>
            </a:r>
            <a:r>
              <a:rPr lang="en-US" sz="1800" baseline="30000" dirty="0"/>
              <a:t>i</a:t>
            </a:r>
            <a:r>
              <a:rPr lang="en-US" sz="1800" dirty="0"/>
              <a:t>)</a:t>
            </a:r>
            <a:r>
              <a:rPr lang="en-US" sz="1800" b="1" dirty="0"/>
              <a:t>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Let </a:t>
            </a:r>
            <a:r>
              <a:rPr lang="en-US" sz="1800" i="1" dirty="0"/>
              <a:t>H</a:t>
            </a:r>
            <a:r>
              <a:rPr lang="en-US" sz="1800" b="1" dirty="0"/>
              <a:t> denote a discrete set of hypotheses or a possible set of parameters to be learned. Let </a:t>
            </a:r>
            <a:r>
              <a:rPr lang="en-US" sz="1800" i="1" dirty="0"/>
              <a:t>h</a:t>
            </a:r>
            <a:r>
              <a:rPr lang="en-US" sz="1800" dirty="0"/>
              <a:t>(</a:t>
            </a:r>
            <a:r>
              <a:rPr lang="en-US" sz="1800" b="1" dirty="0"/>
              <a:t>x</a:t>
            </a:r>
            <a:r>
              <a:rPr lang="en-US" sz="1800" dirty="0"/>
              <a:t>)</a:t>
            </a:r>
            <a:r>
              <a:rPr lang="en-US" sz="1800" b="1" dirty="0"/>
              <a:t> denote a particular set of parameters, </a:t>
            </a:r>
            <a:r>
              <a:rPr lang="en-US" sz="1800" i="1" dirty="0"/>
              <a:t>h</a:t>
            </a:r>
            <a:r>
              <a:rPr lang="en-US" sz="1800" dirty="0"/>
              <a:t>(</a:t>
            </a:r>
            <a:r>
              <a:rPr lang="en-US" sz="1800" b="1" dirty="0"/>
              <a:t>x</a:t>
            </a:r>
            <a:r>
              <a:rPr lang="en-US" sz="1800" dirty="0"/>
              <a:t>) </a:t>
            </a:r>
            <a:r>
              <a:rPr lang="en-US" sz="1800" dirty="0">
                <a:sym typeface="Symbol"/>
              </a:rPr>
              <a:t> </a:t>
            </a:r>
            <a:r>
              <a:rPr lang="en-US" sz="1800" i="1" dirty="0"/>
              <a:t>H</a:t>
            </a:r>
            <a:r>
              <a:rPr lang="en-US" sz="1800" b="1" dirty="0"/>
              <a:t>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Let </a:t>
            </a:r>
            <a:r>
              <a:rPr lang="en-US" sz="1800" i="1" dirty="0"/>
              <a:t>P</a:t>
            </a:r>
            <a:r>
              <a:rPr lang="en-US" sz="1800" dirty="0"/>
              <a:t>(</a:t>
            </a:r>
            <a:r>
              <a:rPr lang="en-US" sz="1800" i="1" dirty="0"/>
              <a:t>h</a:t>
            </a:r>
            <a:r>
              <a:rPr lang="en-US" sz="1800" dirty="0"/>
              <a:t>)</a:t>
            </a:r>
            <a:r>
              <a:rPr lang="en-US" sz="1800" b="1" dirty="0"/>
              <a:t> be the prior probability that the algorithm will produce </a:t>
            </a:r>
            <a:r>
              <a:rPr lang="en-US" sz="1800" i="1" dirty="0"/>
              <a:t>h</a:t>
            </a:r>
            <a:r>
              <a:rPr lang="en-US" sz="1800" b="1" dirty="0"/>
              <a:t> after training.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Let </a:t>
            </a:r>
            <a:r>
              <a:rPr lang="en-US" sz="1800" i="1" dirty="0"/>
              <a:t>P</a:t>
            </a:r>
            <a:r>
              <a:rPr lang="en-US" sz="1800" b="1" dirty="0"/>
              <a:t>(</a:t>
            </a:r>
            <a:r>
              <a:rPr lang="en-US" sz="1800" i="1" dirty="0" err="1"/>
              <a:t>h</a:t>
            </a:r>
            <a:r>
              <a:rPr lang="en-US" sz="1800" b="1" dirty="0" err="1"/>
              <a:t>|</a:t>
            </a:r>
            <a:r>
              <a:rPr lang="en-US" sz="1800" i="1" dirty="0" err="1"/>
              <a:t>D</a:t>
            </a:r>
            <a:r>
              <a:rPr lang="en-US" sz="1800" b="1" dirty="0"/>
              <a:t>) denote the probability that the algorithm will produce </a:t>
            </a:r>
            <a:r>
              <a:rPr lang="en-US" sz="1800" i="1" dirty="0"/>
              <a:t>h</a:t>
            </a:r>
            <a:r>
              <a:rPr lang="en-US" sz="1800" b="1" dirty="0"/>
              <a:t> when training on </a:t>
            </a:r>
            <a:r>
              <a:rPr lang="en-US" sz="1800" i="1" dirty="0"/>
              <a:t>D</a:t>
            </a:r>
            <a:r>
              <a:rPr lang="en-US" sz="1800" b="1" dirty="0"/>
              <a:t>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Let </a:t>
            </a:r>
            <a:r>
              <a:rPr lang="en-US" sz="1800" i="1" dirty="0"/>
              <a:t>E</a:t>
            </a:r>
            <a:r>
              <a:rPr lang="en-US" sz="1800" b="1" dirty="0"/>
              <a:t> be the error for a zero-one or other loss function.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Where have we seen this before? (Hint: Relevance Vector Machines)</a:t>
            </a:r>
          </a:p>
        </p:txBody>
      </p:sp>
    </p:spTree>
    <p:extLst>
      <p:ext uri="{BB962C8B-B14F-4D97-AF65-F5344CB8AC3E}">
        <p14:creationId xmlns:p14="http://schemas.microsoft.com/office/powerpoint/2010/main" val="320017425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No Free Lunch Theorem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A natural measure of generalization is the expected value of the error given </a:t>
            </a:r>
            <a:r>
              <a:rPr lang="en-US" sz="1800" i="1" dirty="0">
                <a:solidFill>
                  <a:srgbClr val="000000"/>
                </a:solidFill>
              </a:rPr>
              <a:t>D</a:t>
            </a:r>
            <a:r>
              <a:rPr lang="en-US" sz="1800" b="1" dirty="0">
                <a:solidFill>
                  <a:srgbClr val="000000"/>
                </a:solidFill>
              </a:rPr>
              <a:t>:</a:t>
            </a:r>
          </a:p>
          <a:p>
            <a:pPr marL="165100" indent="-165100">
              <a:spcBef>
                <a:spcPts val="4800"/>
              </a:spcBef>
              <a:spcAft>
                <a:spcPts val="1200"/>
              </a:spcAft>
              <a:defRPr/>
            </a:pPr>
            <a:r>
              <a:rPr lang="en-US" sz="1800" b="1" dirty="0">
                <a:solidFill>
                  <a:srgbClr val="000000"/>
                </a:solidFill>
              </a:rPr>
              <a:t>	where </a:t>
            </a:r>
            <a:r>
              <a:rPr lang="en-US" sz="1800" b="1" dirty="0" err="1">
                <a:solidFill>
                  <a:srgbClr val="000000"/>
                </a:solidFill>
              </a:rPr>
              <a:t>δ</a:t>
            </a:r>
            <a:r>
              <a:rPr lang="en-US" sz="1800" dirty="0">
                <a:solidFill>
                  <a:srgbClr val="000000"/>
                </a:solidFill>
                <a:sym typeface="Symbol"/>
              </a:rPr>
              <a:t>()</a:t>
            </a:r>
            <a:r>
              <a:rPr lang="en-US" sz="1800" b="1" dirty="0">
                <a:solidFill>
                  <a:srgbClr val="000000"/>
                </a:solidFill>
                <a:sym typeface="Symbol"/>
              </a:rPr>
              <a:t> denotes the Kronecker delta function (value of 1 if the two arguments match, a value of zero otherwise).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expected off-training set classification error when the true function </a:t>
            </a:r>
            <a:r>
              <a:rPr lang="en-US" sz="1800" i="1" dirty="0">
                <a:solidFill>
                  <a:srgbClr val="000000"/>
                </a:solidFill>
              </a:rPr>
              <a:t>F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b="1" dirty="0">
                <a:solidFill>
                  <a:srgbClr val="000000"/>
                </a:solidFill>
              </a:rPr>
              <a:t>x</a:t>
            </a:r>
            <a:r>
              <a:rPr lang="en-US" sz="1800" dirty="0">
                <a:solidFill>
                  <a:srgbClr val="000000"/>
                </a:solidFill>
              </a:rPr>
              <a:t>) </a:t>
            </a:r>
            <a:r>
              <a:rPr lang="en-US" sz="1800" b="1" dirty="0">
                <a:solidFill>
                  <a:srgbClr val="000000"/>
                </a:solidFill>
              </a:rPr>
              <a:t>and the probability for the </a:t>
            </a:r>
            <a:r>
              <a:rPr lang="en-US" sz="1800" i="1" dirty="0">
                <a:solidFill>
                  <a:srgbClr val="000000"/>
                </a:solidFill>
              </a:rPr>
              <a:t>k</a:t>
            </a:r>
            <a:r>
              <a:rPr lang="en-US" sz="1800" b="1" dirty="0">
                <a:solidFill>
                  <a:srgbClr val="000000"/>
                </a:solidFill>
              </a:rPr>
              <a:t>th candidate learning algorithm is </a:t>
            </a:r>
            <a:r>
              <a:rPr lang="en-US" sz="1800" i="1" dirty="0" err="1">
                <a:solidFill>
                  <a:srgbClr val="000000"/>
                </a:solidFill>
              </a:rPr>
              <a:t>P</a:t>
            </a:r>
            <a:r>
              <a:rPr lang="en-US" sz="1800" i="1" baseline="-25000" dirty="0" err="1">
                <a:solidFill>
                  <a:srgbClr val="000000"/>
                </a:solidFill>
              </a:rPr>
              <a:t>k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>
                <a:solidFill>
                  <a:srgbClr val="000000"/>
                </a:solidFill>
              </a:rPr>
              <a:t>h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b="1" dirty="0">
                <a:solidFill>
                  <a:srgbClr val="000000"/>
                </a:solidFill>
              </a:rPr>
              <a:t>x</a:t>
            </a:r>
            <a:r>
              <a:rPr lang="en-US" sz="1800" dirty="0">
                <a:solidFill>
                  <a:srgbClr val="000000"/>
                </a:solidFill>
              </a:rPr>
              <a:t>)|</a:t>
            </a:r>
            <a:r>
              <a:rPr lang="en-US" sz="1800" i="1" dirty="0">
                <a:solidFill>
                  <a:srgbClr val="000000"/>
                </a:solidFill>
              </a:rPr>
              <a:t>D</a:t>
            </a:r>
            <a:r>
              <a:rPr lang="en-US" sz="1800" dirty="0">
                <a:solidFill>
                  <a:srgbClr val="000000"/>
                </a:solidFill>
              </a:rPr>
              <a:t>)</a:t>
            </a:r>
            <a:r>
              <a:rPr lang="en-US" sz="1800" b="1" dirty="0">
                <a:solidFill>
                  <a:srgbClr val="000000"/>
                </a:solidFill>
              </a:rPr>
              <a:t> is: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333399"/>
                </a:solidFill>
              </a:rPr>
              <a:t>No Free Lunch Theorem</a:t>
            </a:r>
            <a:r>
              <a:rPr lang="en-US" sz="1800" b="1" dirty="0">
                <a:solidFill>
                  <a:srgbClr val="000000"/>
                </a:solidFill>
              </a:rPr>
              <a:t>: For any two learning algorithms </a:t>
            </a:r>
            <a:r>
              <a:rPr lang="en-US" sz="1800" i="1" dirty="0">
                <a:solidFill>
                  <a:srgbClr val="000000"/>
                </a:solidFill>
              </a:rPr>
              <a:t>P</a:t>
            </a:r>
            <a:r>
              <a:rPr lang="en-US" sz="1800" i="1" baseline="-25000" dirty="0">
                <a:solidFill>
                  <a:srgbClr val="000000"/>
                </a:solidFill>
              </a:rPr>
              <a:t>1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h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D</a:t>
            </a:r>
            <a:r>
              <a:rPr lang="en-US" sz="1800" dirty="0">
                <a:solidFill>
                  <a:srgbClr val="000000"/>
                </a:solidFill>
              </a:rPr>
              <a:t>)</a:t>
            </a:r>
            <a:r>
              <a:rPr lang="en-US" sz="1800" b="1" dirty="0">
                <a:solidFill>
                  <a:srgbClr val="000000"/>
                </a:solidFill>
              </a:rPr>
              <a:t> and </a:t>
            </a:r>
            <a:r>
              <a:rPr lang="en-US" sz="1800" i="1" dirty="0">
                <a:solidFill>
                  <a:srgbClr val="000000"/>
                </a:solidFill>
              </a:rPr>
              <a:t>P</a:t>
            </a:r>
            <a:r>
              <a:rPr lang="en-US" sz="1800" i="1" baseline="-25000" dirty="0">
                <a:solidFill>
                  <a:srgbClr val="000000"/>
                </a:solidFill>
              </a:rPr>
              <a:t>2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h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D</a:t>
            </a:r>
            <a:r>
              <a:rPr lang="en-US" sz="1800" dirty="0">
                <a:solidFill>
                  <a:srgbClr val="000000"/>
                </a:solidFill>
              </a:rPr>
              <a:t>), </a:t>
            </a:r>
            <a:r>
              <a:rPr lang="en-US" sz="1800" b="1" dirty="0">
                <a:solidFill>
                  <a:srgbClr val="000000"/>
                </a:solidFill>
              </a:rPr>
              <a:t>the following are true independent of the sampling distribution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i="1" dirty="0">
                <a:solidFill>
                  <a:srgbClr val="000000"/>
                </a:solidFill>
              </a:rPr>
              <a:t>P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b="1" dirty="0">
                <a:solidFill>
                  <a:srgbClr val="000000"/>
                </a:solidFill>
              </a:rPr>
              <a:t>x</a:t>
            </a:r>
            <a:r>
              <a:rPr lang="en-US" sz="1800" dirty="0">
                <a:solidFill>
                  <a:srgbClr val="000000"/>
                </a:solidFill>
              </a:rPr>
              <a:t>) </a:t>
            </a:r>
            <a:r>
              <a:rPr lang="en-US" sz="1800" b="1" dirty="0">
                <a:solidFill>
                  <a:srgbClr val="000000"/>
                </a:solidFill>
              </a:rPr>
              <a:t>and the number of training points:</a:t>
            </a:r>
          </a:p>
          <a:p>
            <a:pPr marL="465138" indent="-300038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1800" b="1" dirty="0">
                <a:solidFill>
                  <a:srgbClr val="000000"/>
                </a:solidFill>
              </a:rPr>
              <a:t>Uniformly averaged over all target functions, </a:t>
            </a:r>
            <a:r>
              <a:rPr lang="en-US" sz="1800" i="1" dirty="0">
                <a:solidFill>
                  <a:srgbClr val="000000"/>
                </a:solidFill>
              </a:rPr>
              <a:t>F</a:t>
            </a:r>
            <a:r>
              <a:rPr lang="en-US" sz="1800" b="1" dirty="0">
                <a:solidFill>
                  <a:srgbClr val="000000"/>
                </a:solidFill>
              </a:rPr>
              <a:t>, </a:t>
            </a:r>
            <a:r>
              <a:rPr lang="en-US" sz="1800" i="1" dirty="0">
                <a:solidFill>
                  <a:srgbClr val="000000"/>
                </a:solidFill>
              </a:rPr>
              <a:t>E</a:t>
            </a:r>
            <a:r>
              <a:rPr lang="en-US" sz="1800" baseline="-25000" dirty="0">
                <a:solidFill>
                  <a:srgbClr val="000000"/>
                </a:solidFill>
              </a:rPr>
              <a:t>1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E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F,n</a:t>
            </a:r>
            <a:r>
              <a:rPr lang="en-US" sz="1800" dirty="0">
                <a:solidFill>
                  <a:srgbClr val="000000"/>
                </a:solidFill>
              </a:rPr>
              <a:t>) – </a:t>
            </a:r>
            <a:r>
              <a:rPr lang="en-US" sz="1800" i="1" dirty="0">
                <a:solidFill>
                  <a:srgbClr val="000000"/>
                </a:solidFill>
              </a:rPr>
              <a:t>E</a:t>
            </a:r>
            <a:r>
              <a:rPr lang="en-US" sz="1800" baseline="-25000" dirty="0">
                <a:solidFill>
                  <a:srgbClr val="000000"/>
                </a:solidFill>
              </a:rPr>
              <a:t>2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E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F,n</a:t>
            </a:r>
            <a:r>
              <a:rPr lang="en-US" sz="1800" dirty="0">
                <a:solidFill>
                  <a:srgbClr val="000000"/>
                </a:solidFill>
              </a:rPr>
              <a:t>) = 0</a:t>
            </a:r>
            <a:r>
              <a:rPr lang="en-US" sz="1800" b="1" dirty="0">
                <a:solidFill>
                  <a:srgbClr val="000000"/>
                </a:solidFill>
              </a:rPr>
              <a:t>.</a:t>
            </a:r>
          </a:p>
          <a:p>
            <a:pPr marL="465138" indent="-300038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1800" b="1" dirty="0">
                <a:solidFill>
                  <a:srgbClr val="000000"/>
                </a:solidFill>
              </a:rPr>
              <a:t>For any fixed training set </a:t>
            </a:r>
            <a:r>
              <a:rPr lang="en-US" sz="1800" i="1" dirty="0">
                <a:solidFill>
                  <a:srgbClr val="000000"/>
                </a:solidFill>
              </a:rPr>
              <a:t>D</a:t>
            </a:r>
            <a:r>
              <a:rPr lang="en-US" sz="1800" b="1" dirty="0">
                <a:solidFill>
                  <a:srgbClr val="000000"/>
                </a:solidFill>
              </a:rPr>
              <a:t>, uniformly averaged over </a:t>
            </a:r>
            <a:r>
              <a:rPr lang="en-US" sz="1800" i="1" dirty="0">
                <a:solidFill>
                  <a:srgbClr val="000000"/>
                </a:solidFill>
              </a:rPr>
              <a:t>F</a:t>
            </a:r>
            <a:r>
              <a:rPr lang="en-US" sz="1800" b="1" dirty="0">
                <a:solidFill>
                  <a:srgbClr val="000000"/>
                </a:solidFill>
              </a:rPr>
              <a:t>, </a:t>
            </a:r>
            <a:br>
              <a:rPr lang="en-US" sz="1800" b="1" dirty="0">
                <a:solidFill>
                  <a:srgbClr val="000000"/>
                </a:solidFill>
              </a:rPr>
            </a:br>
            <a:r>
              <a:rPr lang="en-US" sz="1800" i="1" dirty="0">
                <a:solidFill>
                  <a:srgbClr val="000000"/>
                </a:solidFill>
              </a:rPr>
              <a:t>E</a:t>
            </a:r>
            <a:r>
              <a:rPr lang="en-US" sz="1800" baseline="-25000" dirty="0">
                <a:solidFill>
                  <a:srgbClr val="000000"/>
                </a:solidFill>
              </a:rPr>
              <a:t>1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E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F,n</a:t>
            </a:r>
            <a:r>
              <a:rPr lang="en-US" sz="1800" dirty="0">
                <a:solidFill>
                  <a:srgbClr val="000000"/>
                </a:solidFill>
              </a:rPr>
              <a:t>) – </a:t>
            </a:r>
            <a:r>
              <a:rPr lang="en-US" sz="1800" i="1" dirty="0">
                <a:solidFill>
                  <a:srgbClr val="000000"/>
                </a:solidFill>
              </a:rPr>
              <a:t>E</a:t>
            </a:r>
            <a:r>
              <a:rPr lang="en-US" sz="1800" baseline="-25000" dirty="0">
                <a:solidFill>
                  <a:srgbClr val="000000"/>
                </a:solidFill>
              </a:rPr>
              <a:t>2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E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F,n</a:t>
            </a:r>
            <a:r>
              <a:rPr lang="en-US" sz="1800" dirty="0">
                <a:solidFill>
                  <a:srgbClr val="000000"/>
                </a:solidFill>
              </a:rPr>
              <a:t>) = 0</a:t>
            </a:r>
            <a:r>
              <a:rPr lang="en-US" sz="1800" b="1" dirty="0">
                <a:solidFill>
                  <a:srgbClr val="000000"/>
                </a:solidFill>
              </a:rPr>
              <a:t>.</a:t>
            </a:r>
          </a:p>
          <a:p>
            <a:pPr marL="465138" indent="-300038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1800" b="1" dirty="0">
                <a:solidFill>
                  <a:srgbClr val="000000"/>
                </a:solidFill>
              </a:rPr>
              <a:t>Uniformly averaged over all priors </a:t>
            </a:r>
            <a:r>
              <a:rPr lang="en-US" sz="1800" i="1" dirty="0">
                <a:solidFill>
                  <a:srgbClr val="000000"/>
                </a:solidFill>
              </a:rPr>
              <a:t>P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>
                <a:solidFill>
                  <a:srgbClr val="000000"/>
                </a:solidFill>
              </a:rPr>
              <a:t>F</a:t>
            </a:r>
            <a:r>
              <a:rPr lang="en-US" sz="1800" dirty="0">
                <a:solidFill>
                  <a:srgbClr val="000000"/>
                </a:solidFill>
              </a:rPr>
              <a:t>)</a:t>
            </a:r>
            <a:r>
              <a:rPr lang="en-US" sz="1800" b="1" dirty="0">
                <a:solidFill>
                  <a:srgbClr val="000000"/>
                </a:solidFill>
              </a:rPr>
              <a:t>, </a:t>
            </a:r>
            <a:r>
              <a:rPr lang="en-US" sz="1800" i="1" dirty="0">
                <a:solidFill>
                  <a:srgbClr val="000000"/>
                </a:solidFill>
              </a:rPr>
              <a:t>E</a:t>
            </a:r>
            <a:r>
              <a:rPr lang="en-US" sz="1800" baseline="-25000" dirty="0">
                <a:solidFill>
                  <a:srgbClr val="000000"/>
                </a:solidFill>
              </a:rPr>
              <a:t>1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E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F,n</a:t>
            </a:r>
            <a:r>
              <a:rPr lang="en-US" sz="1800" dirty="0">
                <a:solidFill>
                  <a:srgbClr val="000000"/>
                </a:solidFill>
              </a:rPr>
              <a:t>) – </a:t>
            </a:r>
            <a:r>
              <a:rPr lang="en-US" sz="1800" i="1" dirty="0">
                <a:solidFill>
                  <a:srgbClr val="000000"/>
                </a:solidFill>
              </a:rPr>
              <a:t>E</a:t>
            </a:r>
            <a:r>
              <a:rPr lang="en-US" sz="1800" baseline="-25000" dirty="0">
                <a:solidFill>
                  <a:srgbClr val="000000"/>
                </a:solidFill>
              </a:rPr>
              <a:t>2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E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F,n</a:t>
            </a:r>
            <a:r>
              <a:rPr lang="en-US" sz="1800" dirty="0">
                <a:solidFill>
                  <a:srgbClr val="000000"/>
                </a:solidFill>
              </a:rPr>
              <a:t>) = 0</a:t>
            </a:r>
            <a:r>
              <a:rPr lang="en-US" sz="1800" b="1" dirty="0">
                <a:solidFill>
                  <a:srgbClr val="000000"/>
                </a:solidFill>
              </a:rPr>
              <a:t>.</a:t>
            </a:r>
          </a:p>
          <a:p>
            <a:pPr marL="465138" indent="-300038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1800" b="1" dirty="0">
                <a:solidFill>
                  <a:srgbClr val="000000"/>
                </a:solidFill>
              </a:rPr>
              <a:t>For any fixed training set </a:t>
            </a:r>
            <a:r>
              <a:rPr lang="en-US" sz="1800" i="1" dirty="0">
                <a:solidFill>
                  <a:srgbClr val="000000"/>
                </a:solidFill>
              </a:rPr>
              <a:t>D</a:t>
            </a:r>
            <a:r>
              <a:rPr lang="en-US" sz="1800" b="1" dirty="0">
                <a:solidFill>
                  <a:srgbClr val="000000"/>
                </a:solidFill>
              </a:rPr>
              <a:t>, uniformly averaged over </a:t>
            </a:r>
            <a:r>
              <a:rPr lang="en-US" sz="1800" i="1" dirty="0">
                <a:solidFill>
                  <a:srgbClr val="000000"/>
                </a:solidFill>
              </a:rPr>
              <a:t>P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>
                <a:solidFill>
                  <a:srgbClr val="000000"/>
                </a:solidFill>
              </a:rPr>
              <a:t>F</a:t>
            </a:r>
            <a:r>
              <a:rPr lang="en-US" sz="1800" dirty="0">
                <a:solidFill>
                  <a:srgbClr val="000000"/>
                </a:solidFill>
              </a:rPr>
              <a:t>)</a:t>
            </a:r>
            <a:r>
              <a:rPr lang="en-US" sz="1800" b="1" dirty="0">
                <a:solidFill>
                  <a:srgbClr val="000000"/>
                </a:solidFill>
              </a:rPr>
              <a:t>, </a:t>
            </a:r>
            <a:br>
              <a:rPr lang="en-US" sz="1800" b="1" dirty="0">
                <a:solidFill>
                  <a:srgbClr val="000000"/>
                </a:solidFill>
              </a:rPr>
            </a:br>
            <a:r>
              <a:rPr lang="en-US" sz="1800" i="1" dirty="0">
                <a:solidFill>
                  <a:srgbClr val="000000"/>
                </a:solidFill>
              </a:rPr>
              <a:t>E</a:t>
            </a:r>
            <a:r>
              <a:rPr lang="en-US" sz="1800" baseline="-25000" dirty="0">
                <a:solidFill>
                  <a:srgbClr val="000000"/>
                </a:solidFill>
              </a:rPr>
              <a:t>1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E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F,n</a:t>
            </a:r>
            <a:r>
              <a:rPr lang="en-US" sz="1800" dirty="0">
                <a:solidFill>
                  <a:srgbClr val="000000"/>
                </a:solidFill>
              </a:rPr>
              <a:t>) – </a:t>
            </a:r>
            <a:r>
              <a:rPr lang="en-US" sz="1800" i="1" dirty="0">
                <a:solidFill>
                  <a:srgbClr val="000000"/>
                </a:solidFill>
              </a:rPr>
              <a:t>E</a:t>
            </a:r>
            <a:r>
              <a:rPr lang="en-US" sz="1800" baseline="-25000" dirty="0">
                <a:solidFill>
                  <a:srgbClr val="000000"/>
                </a:solidFill>
              </a:rPr>
              <a:t>2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E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F,n</a:t>
            </a:r>
            <a:r>
              <a:rPr lang="en-US" sz="1800" dirty="0">
                <a:solidFill>
                  <a:srgbClr val="000000"/>
                </a:solidFill>
              </a:rPr>
              <a:t>) = 0</a:t>
            </a:r>
            <a:r>
              <a:rPr lang="en-US" sz="1800" b="1" dirty="0">
                <a:solidFill>
                  <a:srgbClr val="000000"/>
                </a:solidFill>
              </a:rPr>
              <a:t>.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92802" y="1056807"/>
          <a:ext cx="4800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29" name="Equation" r:id="rId3" imgW="4800600" imgH="457200" progId="Equation.3">
                  <p:embed/>
                </p:oleObj>
              </mc:Choice>
              <mc:Fallback>
                <p:oleObj name="Equation" r:id="rId3" imgW="4800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802" y="1056807"/>
                        <a:ext cx="4800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452438" y="3038475"/>
          <a:ext cx="4470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30" name="Equation" r:id="rId5" imgW="4470120" imgH="457200" progId="Equation.DSMT4">
                  <p:embed/>
                </p:oleObj>
              </mc:Choice>
              <mc:Fallback>
                <p:oleObj name="Equation" r:id="rId5" imgW="447012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3038475"/>
                        <a:ext cx="4470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0041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Analysis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first proposition states that uniformly averaged over all target functions the expected test set error for all learning algorithms is the same:</a:t>
            </a:r>
          </a:p>
          <a:p>
            <a:pPr marL="165100" indent="-165100">
              <a:spcBef>
                <a:spcPts val="48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Stated more generally, there are no</a:t>
            </a:r>
            <a:r>
              <a:rPr lang="en-US" sz="1800" i="1" dirty="0">
                <a:solidFill>
                  <a:srgbClr val="000000"/>
                </a:solidFill>
              </a:rPr>
              <a:t> </a:t>
            </a:r>
            <a:r>
              <a:rPr lang="en-US" sz="1800" i="1" dirty="0" err="1">
                <a:solidFill>
                  <a:srgbClr val="000000"/>
                </a:solidFill>
              </a:rPr>
              <a:t>i</a:t>
            </a:r>
            <a:r>
              <a:rPr lang="en-US" sz="1800" i="1" dirty="0">
                <a:solidFill>
                  <a:srgbClr val="000000"/>
                </a:solidFill>
              </a:rPr>
              <a:t> </a:t>
            </a:r>
            <a:r>
              <a:rPr lang="en-US" sz="1800" b="1" dirty="0">
                <a:solidFill>
                  <a:srgbClr val="000000"/>
                </a:solidFill>
              </a:rPr>
              <a:t>and </a:t>
            </a:r>
            <a:r>
              <a:rPr lang="en-US" sz="1800" i="1" dirty="0">
                <a:solidFill>
                  <a:srgbClr val="000000"/>
                </a:solidFill>
              </a:rPr>
              <a:t>j</a:t>
            </a:r>
            <a:r>
              <a:rPr lang="en-US" sz="1800" b="1" dirty="0">
                <a:solidFill>
                  <a:srgbClr val="000000"/>
                </a:solidFill>
              </a:rPr>
              <a:t> such that for all </a:t>
            </a:r>
            <a:r>
              <a:rPr lang="en-US" sz="1800" i="1" dirty="0">
                <a:solidFill>
                  <a:srgbClr val="000000"/>
                </a:solidFill>
              </a:rPr>
              <a:t>F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b="1" dirty="0">
                <a:solidFill>
                  <a:srgbClr val="000000"/>
                </a:solidFill>
              </a:rPr>
              <a:t>x</a:t>
            </a:r>
            <a:r>
              <a:rPr lang="en-US" sz="1800" dirty="0">
                <a:solidFill>
                  <a:srgbClr val="000000"/>
                </a:solidFill>
              </a:rPr>
              <a:t>)</a:t>
            </a:r>
            <a:r>
              <a:rPr lang="en-US" sz="1800" b="1" dirty="0">
                <a:solidFill>
                  <a:srgbClr val="000000"/>
                </a:solidFill>
              </a:rPr>
              <a:t>,</a:t>
            </a:r>
            <a:br>
              <a:rPr lang="en-US" sz="1800" b="1" dirty="0">
                <a:solidFill>
                  <a:srgbClr val="000000"/>
                </a:solidFill>
              </a:rPr>
            </a:br>
            <a:r>
              <a:rPr lang="en-US" sz="1800" i="1" dirty="0" err="1">
                <a:solidFill>
                  <a:srgbClr val="000000"/>
                </a:solidFill>
              </a:rPr>
              <a:t>E</a:t>
            </a:r>
            <a:r>
              <a:rPr lang="en-US" sz="1800" baseline="-25000" dirty="0" err="1">
                <a:solidFill>
                  <a:srgbClr val="000000"/>
                </a:solidFill>
              </a:rPr>
              <a:t>i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E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F,n</a:t>
            </a:r>
            <a:r>
              <a:rPr lang="en-US" sz="1800" dirty="0">
                <a:solidFill>
                  <a:srgbClr val="000000"/>
                </a:solidFill>
              </a:rPr>
              <a:t>) &gt; </a:t>
            </a:r>
            <a:r>
              <a:rPr lang="en-US" sz="1800" i="1" dirty="0" err="1">
                <a:solidFill>
                  <a:srgbClr val="000000"/>
                </a:solidFill>
              </a:rPr>
              <a:t>E</a:t>
            </a:r>
            <a:r>
              <a:rPr lang="en-US" sz="1800" baseline="-25000" dirty="0" err="1">
                <a:solidFill>
                  <a:srgbClr val="000000"/>
                </a:solidFill>
              </a:rPr>
              <a:t>j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E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F,n</a:t>
            </a:r>
            <a:r>
              <a:rPr lang="en-US" sz="1800" dirty="0">
                <a:solidFill>
                  <a:srgbClr val="000000"/>
                </a:solidFill>
              </a:rPr>
              <a:t>)</a:t>
            </a:r>
            <a:r>
              <a:rPr lang="en-US" sz="1800" b="1" dirty="0">
                <a:solidFill>
                  <a:srgbClr val="000000"/>
                </a:solidFill>
              </a:rPr>
              <a:t>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Further, no matter what algorithm we use, there is at least one target function for which random guessing Is better.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second proposition states that even if we know </a:t>
            </a:r>
            <a:r>
              <a:rPr lang="en-US" sz="1800" i="1" dirty="0">
                <a:solidFill>
                  <a:srgbClr val="000000"/>
                </a:solidFill>
              </a:rPr>
              <a:t>D</a:t>
            </a:r>
            <a:r>
              <a:rPr lang="en-US" sz="1800" b="1" dirty="0">
                <a:solidFill>
                  <a:srgbClr val="000000"/>
                </a:solidFill>
              </a:rPr>
              <a:t>, then averaged over all target functions, no learning algorithm yields a test set error that is superior to any other:</a:t>
            </a:r>
          </a:p>
          <a:p>
            <a:pPr marL="165100" indent="-165100">
              <a:spcBef>
                <a:spcPts val="3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six squares represent all possible</a:t>
            </a:r>
            <a:br>
              <a:rPr lang="en-US" sz="1800" b="1" dirty="0">
                <a:solidFill>
                  <a:srgbClr val="000000"/>
                </a:solidFill>
              </a:rPr>
            </a:br>
            <a:r>
              <a:rPr lang="en-US" sz="1800" b="1" dirty="0">
                <a:solidFill>
                  <a:srgbClr val="000000"/>
                </a:solidFill>
              </a:rPr>
              <a:t>classification problems. If a learning</a:t>
            </a:r>
            <a:br>
              <a:rPr lang="en-US" sz="1800" b="1" dirty="0">
                <a:solidFill>
                  <a:srgbClr val="000000"/>
                </a:solidFill>
              </a:rPr>
            </a:br>
            <a:r>
              <a:rPr lang="en-US" sz="1800" b="1" dirty="0">
                <a:solidFill>
                  <a:srgbClr val="000000"/>
                </a:solidFill>
              </a:rPr>
              <a:t>system performs well over some set</a:t>
            </a:r>
            <a:br>
              <a:rPr lang="en-US" sz="1800" b="1" dirty="0">
                <a:solidFill>
                  <a:srgbClr val="000000"/>
                </a:solidFill>
              </a:rPr>
            </a:br>
            <a:r>
              <a:rPr lang="en-US" sz="1800" b="1" dirty="0">
                <a:solidFill>
                  <a:srgbClr val="000000"/>
                </a:solidFill>
              </a:rPr>
              <a:t>of problems (better than average), it </a:t>
            </a:r>
            <a:br>
              <a:rPr lang="en-US" sz="1800" b="1" dirty="0">
                <a:solidFill>
                  <a:srgbClr val="000000"/>
                </a:solidFill>
              </a:rPr>
            </a:br>
            <a:r>
              <a:rPr lang="en-US" sz="1800" b="1" dirty="0">
                <a:solidFill>
                  <a:srgbClr val="000000"/>
                </a:solidFill>
              </a:rPr>
              <a:t>must perform worse than average</a:t>
            </a:r>
            <a:br>
              <a:rPr lang="en-US" sz="1800" b="1" dirty="0">
                <a:solidFill>
                  <a:srgbClr val="000000"/>
                </a:solidFill>
              </a:rPr>
            </a:br>
            <a:r>
              <a:rPr lang="en-US" sz="1800" b="1" dirty="0">
                <a:solidFill>
                  <a:srgbClr val="000000"/>
                </a:solidFill>
              </a:rPr>
              <a:t>elsewhere.</a:t>
            </a: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452438" y="1299616"/>
          <a:ext cx="3429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53" name="Equation" r:id="rId3" imgW="3429000" imgH="457200" progId="Equation.3">
                  <p:embed/>
                </p:oleObj>
              </mc:Choice>
              <mc:Fallback>
                <p:oleObj name="Equation" r:id="rId3" imgW="3429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1299616"/>
                        <a:ext cx="34290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452438" y="4259263"/>
          <a:ext cx="2374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54" name="Equation" r:id="rId5" imgW="2374560" imgH="419040" progId="Equation.DSMT4">
                  <p:embed/>
                </p:oleObj>
              </mc:Choice>
              <mc:Fallback>
                <p:oleObj name="Equation" r:id="rId5" imgW="23745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4259263"/>
                        <a:ext cx="23749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 descr="x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71802" y="4075561"/>
            <a:ext cx="4272197" cy="2297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211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Algorithmic Complexity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Can we find some irreducible representation of all members of a category?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Algorithmic complexity, also known as Kolmogorov complexity, seeks to measure the inherent complexity of a binary string.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If the sender and receiver agree on a mapping, or compression technique, the pattern </a:t>
            </a:r>
            <a:r>
              <a:rPr lang="en-US" sz="1800" i="1" dirty="0">
                <a:solidFill>
                  <a:srgbClr val="000000"/>
                </a:solidFill>
              </a:rPr>
              <a:t>x</a:t>
            </a:r>
            <a:r>
              <a:rPr lang="en-US" sz="1800" b="1" dirty="0">
                <a:solidFill>
                  <a:srgbClr val="000000"/>
                </a:solidFill>
              </a:rPr>
              <a:t> can be transmitted as </a:t>
            </a:r>
            <a:r>
              <a:rPr lang="en-US" sz="1800" i="1" dirty="0">
                <a:solidFill>
                  <a:srgbClr val="000000"/>
                </a:solidFill>
              </a:rPr>
              <a:t>y</a:t>
            </a:r>
            <a:r>
              <a:rPr lang="en-US" sz="1800" b="1" dirty="0">
                <a:solidFill>
                  <a:srgbClr val="000000"/>
                </a:solidFill>
              </a:rPr>
              <a:t> and recovered as </a:t>
            </a:r>
            <a:r>
              <a:rPr lang="en-US" sz="1800" i="1" dirty="0">
                <a:solidFill>
                  <a:srgbClr val="000000"/>
                </a:solidFill>
              </a:rPr>
              <a:t>x</a:t>
            </a:r>
            <a:r>
              <a:rPr lang="en-US" sz="1800" dirty="0">
                <a:solidFill>
                  <a:srgbClr val="000000"/>
                </a:solidFill>
              </a:rPr>
              <a:t>=</a:t>
            </a:r>
            <a:r>
              <a:rPr lang="en-US" sz="1800" i="1" dirty="0">
                <a:solidFill>
                  <a:srgbClr val="000000"/>
                </a:solidFill>
              </a:rPr>
              <a:t>L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>
                <a:solidFill>
                  <a:srgbClr val="000000"/>
                </a:solidFill>
              </a:rPr>
              <a:t>y</a:t>
            </a:r>
            <a:r>
              <a:rPr lang="en-US" sz="1800" dirty="0">
                <a:solidFill>
                  <a:srgbClr val="000000"/>
                </a:solidFill>
              </a:rPr>
              <a:t>)</a:t>
            </a:r>
            <a:r>
              <a:rPr lang="en-US" sz="1800" b="1" dirty="0">
                <a:solidFill>
                  <a:srgbClr val="000000"/>
                </a:solidFill>
              </a:rPr>
              <a:t>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cost of transmission is the length of </a:t>
            </a:r>
            <a:r>
              <a:rPr lang="en-US" sz="1800" i="1" dirty="0">
                <a:solidFill>
                  <a:srgbClr val="000000"/>
                </a:solidFill>
              </a:rPr>
              <a:t>y</a:t>
            </a:r>
            <a:r>
              <a:rPr lang="en-US" sz="1800" b="1" dirty="0">
                <a:solidFill>
                  <a:srgbClr val="000000"/>
                </a:solidFill>
              </a:rPr>
              <a:t>,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i="1" dirty="0">
                <a:solidFill>
                  <a:srgbClr val="000000"/>
                </a:solidFill>
              </a:rPr>
              <a:t>|y|</a:t>
            </a:r>
            <a:r>
              <a:rPr lang="en-US" sz="1800" b="1" dirty="0">
                <a:solidFill>
                  <a:srgbClr val="000000"/>
                </a:solidFill>
              </a:rPr>
              <a:t>. 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least such cost is the minimum length and denoted: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A universal description should be independent of the specification (e.g., the programming language or machine assembly language).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Kolmogorov complexity of a binary string </a:t>
            </a:r>
            <a:r>
              <a:rPr lang="en-US" sz="1800" i="1" dirty="0">
                <a:solidFill>
                  <a:srgbClr val="000000"/>
                </a:solidFill>
              </a:rPr>
              <a:t>x</a:t>
            </a:r>
            <a:r>
              <a:rPr lang="en-US" sz="1800" b="1" dirty="0">
                <a:solidFill>
                  <a:srgbClr val="000000"/>
                </a:solidFill>
              </a:rPr>
              <a:t>, denoted </a:t>
            </a:r>
            <a:r>
              <a:rPr lang="en-US" sz="1800" i="1" dirty="0">
                <a:solidFill>
                  <a:srgbClr val="000000"/>
                </a:solidFill>
              </a:rPr>
              <a:t>K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>
                <a:solidFill>
                  <a:srgbClr val="000000"/>
                </a:solidFill>
              </a:rPr>
              <a:t>x</a:t>
            </a:r>
            <a:r>
              <a:rPr lang="en-US" sz="1800" dirty="0">
                <a:solidFill>
                  <a:srgbClr val="000000"/>
                </a:solidFill>
              </a:rPr>
              <a:t>)</a:t>
            </a:r>
            <a:r>
              <a:rPr lang="en-US" sz="1800" b="1" dirty="0">
                <a:solidFill>
                  <a:srgbClr val="000000"/>
                </a:solidFill>
              </a:rPr>
              <a:t>, is defined as the size of the shortest program string </a:t>
            </a:r>
            <a:r>
              <a:rPr lang="en-US" sz="1800" i="1" dirty="0">
                <a:solidFill>
                  <a:srgbClr val="000000"/>
                </a:solidFill>
              </a:rPr>
              <a:t>y</a:t>
            </a:r>
            <a:r>
              <a:rPr lang="en-US" sz="1800" b="1" dirty="0">
                <a:solidFill>
                  <a:srgbClr val="000000"/>
                </a:solidFill>
              </a:rPr>
              <a:t>, that, without additional data, computes the string </a:t>
            </a:r>
            <a:r>
              <a:rPr lang="en-US" sz="1800" i="1" dirty="0">
                <a:solidFill>
                  <a:srgbClr val="000000"/>
                </a:solidFill>
              </a:rPr>
              <a:t>x</a:t>
            </a:r>
            <a:r>
              <a:rPr lang="en-US" sz="1800" b="1" dirty="0">
                <a:solidFill>
                  <a:srgbClr val="000000"/>
                </a:solidFill>
              </a:rPr>
              <a:t>:</a:t>
            </a:r>
          </a:p>
          <a:p>
            <a:pPr marL="165100" indent="-165100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>
                <a:solidFill>
                  <a:srgbClr val="000000"/>
                </a:solidFill>
              </a:rPr>
              <a:t>	where </a:t>
            </a:r>
            <a:r>
              <a:rPr lang="en-US" sz="1800" i="1" dirty="0">
                <a:solidFill>
                  <a:srgbClr val="000000"/>
                </a:solidFill>
              </a:rPr>
              <a:t>U</a:t>
            </a:r>
            <a:r>
              <a:rPr lang="en-US" sz="1800" b="1" dirty="0">
                <a:solidFill>
                  <a:srgbClr val="000000"/>
                </a:solidFill>
              </a:rPr>
              <a:t> represents an abstract universal Turing machine.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Consider a string of </a:t>
            </a:r>
            <a:r>
              <a:rPr lang="en-US" sz="1800" i="1" dirty="0">
                <a:solidFill>
                  <a:srgbClr val="000000"/>
                </a:solidFill>
              </a:rPr>
              <a:t>n</a:t>
            </a:r>
            <a:r>
              <a:rPr lang="en-US" sz="1800" dirty="0">
                <a:solidFill>
                  <a:srgbClr val="000000"/>
                </a:solidFill>
              </a:rPr>
              <a:t> 1s</a:t>
            </a:r>
            <a:r>
              <a:rPr lang="en-US" sz="1800" b="1" dirty="0">
                <a:solidFill>
                  <a:srgbClr val="000000"/>
                </a:solidFill>
              </a:rPr>
              <a:t>. If our machine is a loop that prints </a:t>
            </a:r>
            <a:r>
              <a:rPr lang="en-US" sz="1800" dirty="0">
                <a:solidFill>
                  <a:srgbClr val="000000"/>
                </a:solidFill>
              </a:rPr>
              <a:t>1s</a:t>
            </a:r>
            <a:r>
              <a:rPr lang="en-US" sz="1800" b="1" dirty="0">
                <a:solidFill>
                  <a:srgbClr val="000000"/>
                </a:solidFill>
              </a:rPr>
              <a:t>, we only need </a:t>
            </a:r>
            <a:r>
              <a:rPr lang="en-US" sz="1800" dirty="0">
                <a:solidFill>
                  <a:srgbClr val="000000"/>
                </a:solidFill>
              </a:rPr>
              <a:t>log</a:t>
            </a:r>
            <a:r>
              <a:rPr lang="en-US" sz="1800" baseline="-25000" dirty="0">
                <a:solidFill>
                  <a:srgbClr val="000000"/>
                </a:solidFill>
              </a:rPr>
              <a:t>2</a:t>
            </a:r>
            <a:r>
              <a:rPr lang="en-US" sz="1800" i="1" dirty="0">
                <a:solidFill>
                  <a:srgbClr val="000000"/>
                </a:solidFill>
              </a:rPr>
              <a:t>n</a:t>
            </a:r>
            <a:r>
              <a:rPr lang="en-US" sz="1800" b="1" dirty="0">
                <a:solidFill>
                  <a:srgbClr val="000000"/>
                </a:solidFill>
              </a:rPr>
              <a:t> bits to specify the number of iterations. Hence, </a:t>
            </a:r>
            <a:r>
              <a:rPr lang="en-US" sz="1800" dirty="0">
                <a:solidFill>
                  <a:srgbClr val="000000"/>
                </a:solidFill>
              </a:rPr>
              <a:t>K(x) = O(log</a:t>
            </a:r>
            <a:r>
              <a:rPr lang="en-US" sz="1800" baseline="-25000" dirty="0">
                <a:solidFill>
                  <a:srgbClr val="000000"/>
                </a:solidFill>
              </a:rPr>
              <a:t>2</a:t>
            </a:r>
            <a:r>
              <a:rPr lang="en-US" sz="1800" i="1" dirty="0">
                <a:solidFill>
                  <a:srgbClr val="000000"/>
                </a:solidFill>
              </a:rPr>
              <a:t>n</a:t>
            </a:r>
            <a:r>
              <a:rPr lang="en-US" sz="1800" dirty="0">
                <a:solidFill>
                  <a:srgbClr val="000000"/>
                </a:solidFill>
              </a:rPr>
              <a:t>)</a:t>
            </a:r>
            <a:r>
              <a:rPr lang="en-US" sz="1800" b="1" dirty="0">
                <a:solidFill>
                  <a:srgbClr val="000000"/>
                </a:solidFill>
              </a:rPr>
              <a:t>.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522179" y="2804306"/>
          <a:ext cx="13462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77" name="Equation" r:id="rId3" imgW="1346040" imgH="469800" progId="Equation.3">
                  <p:embed/>
                </p:oleObj>
              </mc:Choice>
              <mc:Fallback>
                <p:oleObj name="Equation" r:id="rId3" imgW="13460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2179" y="2804306"/>
                        <a:ext cx="13462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452438" y="4894107"/>
          <a:ext cx="1574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78" name="Equation" r:id="rId5" imgW="1574640" imgH="431640" progId="Equation.DSMT4">
                  <p:embed/>
                </p:oleObj>
              </mc:Choice>
              <mc:Fallback>
                <p:oleObj name="Equation" r:id="rId5" imgW="15746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4894107"/>
                        <a:ext cx="15748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5905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Minimum Description Length (MDL)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9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We seek to design a classifier that minimizes the sum of the model’s algorithmic complexity and the description of </a:t>
            </a:r>
            <a:r>
              <a:rPr lang="en-US" sz="1800" b="1">
                <a:solidFill>
                  <a:srgbClr val="000000"/>
                </a:solidFill>
              </a:rPr>
              <a:t>the training data, </a:t>
            </a:r>
            <a:r>
              <a:rPr lang="en-US" sz="1800" i="1">
                <a:solidFill>
                  <a:srgbClr val="000000"/>
                </a:solidFill>
              </a:rPr>
              <a:t>D</a:t>
            </a:r>
            <a:r>
              <a:rPr lang="en-US" sz="1800" b="1">
                <a:solidFill>
                  <a:srgbClr val="000000"/>
                </a:solidFill>
              </a:rPr>
              <a:t>, with respect to that model:</a:t>
            </a:r>
          </a:p>
          <a:p>
            <a:pPr marL="165100" indent="-165100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>
                <a:solidFill>
                  <a:srgbClr val="000000"/>
                </a:solidFill>
              </a:rPr>
              <a:t>Examples of MDL include:</a:t>
            </a:r>
          </a:p>
          <a:p>
            <a:pPr marL="344488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>
                <a:solidFill>
                  <a:srgbClr val="000000"/>
                </a:solidFill>
              </a:rPr>
              <a:t>Measuring the complexity of a decision tree in terms of the number of nodes.</a:t>
            </a:r>
          </a:p>
          <a:p>
            <a:pPr marL="344488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>
                <a:solidFill>
                  <a:srgbClr val="000000"/>
                </a:solidFill>
              </a:rPr>
              <a:t>Measuring the complexity of an HMM in terms of the number of states.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>
                <a:solidFill>
                  <a:srgbClr val="000000"/>
                </a:solidFill>
              </a:rPr>
              <a:t>We can view MDL from a Bayesian perspective:</a:t>
            </a:r>
          </a:p>
          <a:p>
            <a:pPr marL="165100" indent="-165100">
              <a:spcBef>
                <a:spcPts val="48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>
                <a:solidFill>
                  <a:srgbClr val="000000"/>
                </a:solidFill>
              </a:rPr>
              <a:t>The optimal hypothesis, h*, is the one yielding the highest posterior:</a:t>
            </a:r>
          </a:p>
          <a:p>
            <a:pPr marL="165100" indent="-165100">
              <a:spcBef>
                <a:spcPts val="8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>
                <a:solidFill>
                  <a:srgbClr val="000000"/>
                </a:solidFill>
              </a:rPr>
              <a:t>Shannon’s optimal coding theorem provides a link between MDL and Bayesian methods by stating that the lower bound on the cost of transmitting a string </a:t>
            </a:r>
            <a:r>
              <a:rPr lang="en-US" sz="1800" i="1">
                <a:solidFill>
                  <a:srgbClr val="000000"/>
                </a:solidFill>
              </a:rPr>
              <a:t>x</a:t>
            </a:r>
            <a:r>
              <a:rPr lang="en-US" sz="1800" b="1">
                <a:solidFill>
                  <a:srgbClr val="000000"/>
                </a:solidFill>
              </a:rPr>
              <a:t> is proportional to </a:t>
            </a:r>
            <a:r>
              <a:rPr lang="en-US" sz="1800">
                <a:solidFill>
                  <a:srgbClr val="000000"/>
                </a:solidFill>
              </a:rPr>
              <a:t>log</a:t>
            </a:r>
            <a:r>
              <a:rPr lang="en-US" sz="1800" baseline="-25000">
                <a:solidFill>
                  <a:srgbClr val="000000"/>
                </a:solidFill>
              </a:rPr>
              <a:t>2</a:t>
            </a:r>
            <a:r>
              <a:rPr lang="en-US" sz="1800" i="1">
                <a:solidFill>
                  <a:srgbClr val="000000"/>
                </a:solidFill>
              </a:rPr>
              <a:t>P(x)</a:t>
            </a:r>
            <a:r>
              <a:rPr lang="en-US" sz="1800" b="1">
                <a:solidFill>
                  <a:srgbClr val="000000"/>
                </a:solidFill>
              </a:rPr>
              <a:t>.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2438" y="1565821"/>
          <a:ext cx="2933701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15" name="Equation" r:id="rId3" imgW="2933640" imgH="279360" progId="Equation.3">
                  <p:embed/>
                </p:oleObj>
              </mc:Choice>
              <mc:Fallback>
                <p:oleObj name="Equation" r:id="rId3" imgW="29336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1565821"/>
                        <a:ext cx="2933701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452438" y="3587413"/>
          <a:ext cx="22225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16" name="Equation" r:id="rId5" imgW="2222280" imgH="596880" progId="Equation.3">
                  <p:embed/>
                </p:oleObj>
              </mc:Choice>
              <mc:Fallback>
                <p:oleObj name="Equation" r:id="rId5" imgW="222228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3587413"/>
                        <a:ext cx="22225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452438" y="4643984"/>
          <a:ext cx="36449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17" name="Equation" r:id="rId7" imgW="3644640" imgH="977760" progId="Equation.DSMT4">
                  <p:embed/>
                </p:oleObj>
              </mc:Choice>
              <mc:Fallback>
                <p:oleObj name="Equation" r:id="rId7" imgW="3644640" imgH="977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4643984"/>
                        <a:ext cx="3644900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2559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Analyzed the No Free Lunch Theorem.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Introduced Minimum Description Length.</a:t>
            </a:r>
          </a:p>
        </p:txBody>
      </p:sp>
    </p:spTree>
    <p:extLst>
      <p:ext uri="{BB962C8B-B14F-4D97-AF65-F5344CB8AC3E}">
        <p14:creationId xmlns:p14="http://schemas.microsoft.com/office/powerpoint/2010/main" val="815889174"/>
      </p:ext>
    </p:extLst>
  </p:cSld>
  <p:clrMapOvr>
    <a:masterClrMapping/>
  </p:clrMapOvr>
</p:sld>
</file>

<file path=ppt/theme/theme1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7556</TotalTime>
  <Words>1256</Words>
  <Application>Microsoft Macintosh PowerPoint</Application>
  <PresentationFormat>Letter Paper (8.5x11 in)</PresentationFormat>
  <Paragraphs>63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Times New Roman</vt:lpstr>
      <vt:lpstr>Wingdings</vt:lpstr>
      <vt:lpstr>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447</cp:revision>
  <dcterms:created xsi:type="dcterms:W3CDTF">2002-09-12T17:13:32Z</dcterms:created>
  <dcterms:modified xsi:type="dcterms:W3CDTF">2020-03-20T02:38:58Z</dcterms:modified>
</cp:coreProperties>
</file>