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</p:sldMasterIdLst>
  <p:notesMasterIdLst>
    <p:notesMasterId r:id="rId19"/>
  </p:notesMasterIdLst>
  <p:handoutMasterIdLst>
    <p:handoutMasterId r:id="rId20"/>
  </p:handoutMasterIdLst>
  <p:sldIdLst>
    <p:sldId id="356" r:id="rId3"/>
    <p:sldId id="426" r:id="rId4"/>
    <p:sldId id="425" r:id="rId5"/>
    <p:sldId id="413" r:id="rId6"/>
    <p:sldId id="427" r:id="rId7"/>
    <p:sldId id="414" r:id="rId8"/>
    <p:sldId id="415" r:id="rId9"/>
    <p:sldId id="416" r:id="rId10"/>
    <p:sldId id="417" r:id="rId11"/>
    <p:sldId id="418" r:id="rId12"/>
    <p:sldId id="419" r:id="rId13"/>
    <p:sldId id="421" r:id="rId14"/>
    <p:sldId id="423" r:id="rId15"/>
    <p:sldId id="422" r:id="rId16"/>
    <p:sldId id="424" r:id="rId17"/>
    <p:sldId id="420" r:id="rId18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54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25" autoAdjust="0"/>
    <p:restoredTop sz="95101" autoAdjust="0"/>
  </p:normalViewPr>
  <p:slideViewPr>
    <p:cSldViewPr snapToGrid="0">
      <p:cViewPr varScale="1">
        <p:scale>
          <a:sx n="153" d="100"/>
          <a:sy n="153" d="100"/>
        </p:scale>
        <p:origin x="840" y="184"/>
      </p:cViewPr>
      <p:guideLst>
        <p:guide orient="horz" pos="3816"/>
        <p:guide pos="549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4DD5B-5CB9-4278-8304-53E47D6138F7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93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4DD5B-5CB9-4278-8304-53E47D6138F7}" type="slidenum">
              <a:rPr lang="en-US"/>
              <a:pPr/>
              <a:t>2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77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63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22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21,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sip.piconepress.com/projects/speech/software/" TargetMode="External"/><Relationship Id="rId3" Type="http://schemas.openxmlformats.org/officeDocument/2006/relationships/hyperlink" Target="http://books.google.com/books?id=1C9dzcJTWowC&amp;dq=jelinek+statistical+methods&amp;pg=PP1&amp;ots=mdRTEIwXcZ&amp;sig=fd7wiAPdfX6cs8hhA5ct71NaxYc&amp;hl=en&amp;prev=http://www.google.com/search?hl=en&amp;client=firefox-a&amp;rls=org.mozilla:en-US:official&amp;q=Jelinek+Statistical+Methods&amp;b" TargetMode="External"/><Relationship Id="rId7" Type="http://schemas.openxmlformats.org/officeDocument/2006/relationships/hyperlink" Target="http://www.isip.piconepress.com/publications/courses/msstate/ece_8463/lectures/current/lecture_22/" TargetMode="External"/><Relationship Id="rId2" Type="http://schemas.openxmlformats.org/officeDocument/2006/relationships/hyperlink" Target="http://rii.ricoh.com/~stork/DHSch3part3.ppt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-sig.enst.fr/~cappe/docs/hmmbib.html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://www-2.cs.cmu.edu/~rsingh/sphinxman/tech2.html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://www.csse.monash.edu.au/~dld/mixture.modelling.page.html" TargetMode="Externa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2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4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36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8.wmf"/><Relationship Id="rId18" Type="http://schemas.openxmlformats.org/officeDocument/2006/relationships/oleObject" Target="../embeddings/oleObject7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0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6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7.wmf"/><Relationship Id="rId5" Type="http://schemas.openxmlformats.org/officeDocument/2006/relationships/image" Target="../media/image12.jpeg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11.wmf"/><Relationship Id="rId4" Type="http://schemas.openxmlformats.org/officeDocument/2006/relationships/image" Target="../media/image14.png"/><Relationship Id="rId9" Type="http://schemas.openxmlformats.org/officeDocument/2006/relationships/image" Target="../media/image6.wmf"/><Relationship Id="rId1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hyperlink" Target="http://www.ece.msstate.edu/research/isip/publications/courses/ece_8463/lectures/current/lecture_21/index.html" TargetMode="Externa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0.bin"/><Relationship Id="rId4" Type="http://schemas.openxmlformats.org/officeDocument/2006/relationships/hyperlink" Target="http://www.ece.msstate.edu/research/isip/publications/courses/ece_8463/lectures/current/lecture_23/lecture_23_04.html" TargetMode="External"/><Relationship Id="rId9" Type="http://schemas.openxmlformats.org/officeDocument/2006/relationships/image" Target="../media/image2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4.wmf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noProof="0" dirty="0">
                <a:solidFill>
                  <a:schemeClr val="tx2"/>
                </a:solidFill>
                <a:latin typeface="+mn-lt"/>
              </a:rPr>
              <a:t>Reestimation Equations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Continuous Distributions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Gaussian Mixture Models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EM Derivation of Reestimation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lvl="0" indent="-176213" fontAlgn="auto">
              <a:spcBef>
                <a:spcPts val="1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>
                <a:solidFill>
                  <a:schemeClr val="accent2"/>
                </a:solidFill>
                <a:hlinkClick r:id="rId2"/>
              </a:rPr>
              <a:t>D.H.S.: Chapter 3 (Part 3) 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rgbClr val="004000"/>
                </a:solidFill>
                <a:hlinkClick r:id="rId3"/>
              </a:rPr>
              <a:t>F.J.: Statistical Methods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hlinkClick r:id="rId4"/>
              </a:rPr>
              <a:t>D.L.D.: Mixture Modeling</a:t>
            </a:r>
            <a:br>
              <a:rPr lang="en-US" sz="1800" b="1" dirty="0"/>
            </a:br>
            <a:r>
              <a:rPr lang="en-US" sz="1800" b="1" dirty="0">
                <a:hlinkClick r:id="rId5"/>
              </a:rPr>
              <a:t>R.S.: Semicontinuous</a:t>
            </a:r>
            <a:r>
              <a:rPr lang="en-US" sz="1800" b="1">
                <a:hlinkClick r:id="rId5"/>
              </a:rPr>
              <a:t> </a:t>
            </a:r>
            <a:r>
              <a:rPr lang="en-US" sz="1800" b="1" dirty="0">
                <a:hlinkClick r:id="rId5"/>
              </a:rPr>
              <a:t>HMMs</a:t>
            </a:r>
            <a:r>
              <a:rPr lang="en-US" sz="1800" b="1" dirty="0"/>
              <a:t> </a:t>
            </a:r>
            <a:br>
              <a:rPr lang="en-US" sz="1800" b="1" dirty="0"/>
            </a:br>
            <a:r>
              <a:rPr lang="en-US" sz="1800" b="1" dirty="0">
                <a:hlinkClick r:id="rId6"/>
              </a:rPr>
              <a:t>C.C.: Ten Years of HMMs</a:t>
            </a:r>
            <a:br>
              <a:rPr lang="en-US" sz="1800" b="1" dirty="0">
                <a:solidFill>
                  <a:schemeClr val="accent2"/>
                </a:solidFill>
                <a:latin typeface="+mn-lt"/>
              </a:rPr>
            </a:br>
            <a:r>
              <a:rPr lang="en-US" sz="1800" b="1" dirty="0">
                <a:solidFill>
                  <a:srgbClr val="004000"/>
                </a:solidFill>
                <a:latin typeface="+mn-lt"/>
                <a:hlinkClick r:id="rId7"/>
              </a:rPr>
              <a:t>ISIP: HMM Overview</a:t>
            </a:r>
            <a:br>
              <a:rPr lang="en-US" sz="1800" b="1" dirty="0">
                <a:solidFill>
                  <a:srgbClr val="004000"/>
                </a:solidFill>
                <a:latin typeface="+mn-lt"/>
              </a:rPr>
            </a:br>
            <a:r>
              <a:rPr lang="en-US" sz="1800" b="1" dirty="0">
                <a:solidFill>
                  <a:srgbClr val="004000"/>
                </a:solidFill>
                <a:latin typeface="+mn-lt"/>
                <a:hlinkClick r:id="rId8"/>
              </a:rPr>
              <a:t>ISIP: Software</a:t>
            </a:r>
            <a:br>
              <a:rPr lang="en-US" b="1" dirty="0">
                <a:solidFill>
                  <a:schemeClr val="accent2"/>
                </a:solidFill>
              </a:rPr>
            </a:br>
            <a:endParaRPr kumimoji="0" lang="en-US" sz="1800" b="1" i="0" u="none" strike="noStrike" kern="1200" cap="none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21: Reestimation, EM and Mixtures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92529" y="3520745"/>
            <a:ext cx="2086334" cy="188530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96102" y="1402387"/>
            <a:ext cx="2182761" cy="169477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68624" y="2669459"/>
            <a:ext cx="2249623" cy="186224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Application of EM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619433"/>
            <a:ext cx="8747379" cy="402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We can write the auxiliary function, </a:t>
            </a:r>
            <a:r>
              <a:rPr lang="en-US" altLang="en-US" sz="1800" dirty="0">
                <a:solidFill>
                  <a:schemeClr val="bg1"/>
                </a:solidFill>
              </a:rPr>
              <a:t>Q</a:t>
            </a:r>
            <a:r>
              <a:rPr lang="en-US" altLang="en-US" sz="1800" b="1" dirty="0">
                <a:solidFill>
                  <a:schemeClr val="bg1"/>
                </a:solidFill>
              </a:rPr>
              <a:t>, as:</a:t>
            </a:r>
          </a:p>
          <a:p>
            <a:pPr marL="176213" indent="-176213">
              <a:spcBef>
                <a:spcPts val="5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log term has the expected decomposition:</a:t>
            </a:r>
          </a:p>
          <a:p>
            <a:pPr marL="176213" indent="-176213">
              <a:spcBef>
                <a:spcPts val="48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auxiliary function has three components:</a:t>
            </a:r>
          </a:p>
          <a:p>
            <a:pPr marL="176213" indent="-176213">
              <a:spcBef>
                <a:spcPts val="48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first term resembles the term we had for discrete distributions. The remaining two terms are new: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50374" y="3996813"/>
            <a:ext cx="112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6981" name="Object 5"/>
          <p:cNvGraphicFramePr>
            <a:graphicFrameLocks noChangeAspect="1"/>
          </p:cNvGraphicFramePr>
          <p:nvPr/>
        </p:nvGraphicFramePr>
        <p:xfrm>
          <a:off x="466725" y="1007599"/>
          <a:ext cx="62738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22" name="Equation" r:id="rId3" imgW="6273720" imgH="711000" progId="Equation.3">
                  <p:embed/>
                </p:oleObj>
              </mc:Choice>
              <mc:Fallback>
                <p:oleObj name="Equation" r:id="rId3" imgW="62737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1007599"/>
                        <a:ext cx="62738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2" name="Object 6"/>
          <p:cNvGraphicFramePr>
            <a:graphicFrameLocks noChangeAspect="1"/>
          </p:cNvGraphicFramePr>
          <p:nvPr/>
        </p:nvGraphicFramePr>
        <p:xfrm>
          <a:off x="466725" y="2174112"/>
          <a:ext cx="52959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23" name="Equation" r:id="rId5" imgW="5295600" imgH="622080" progId="Equation.3">
                  <p:embed/>
                </p:oleObj>
              </mc:Choice>
              <mc:Fallback>
                <p:oleObj name="Equation" r:id="rId5" imgW="529560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2174112"/>
                        <a:ext cx="52959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3" name="Object 7"/>
          <p:cNvGraphicFramePr>
            <a:graphicFrameLocks noChangeAspect="1"/>
          </p:cNvGraphicFramePr>
          <p:nvPr/>
        </p:nvGraphicFramePr>
        <p:xfrm>
          <a:off x="466725" y="3325874"/>
          <a:ext cx="5740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24" name="Equation" r:id="rId7" imgW="5740200" imgH="660240" progId="Equation.3">
                  <p:embed/>
                </p:oleObj>
              </mc:Choice>
              <mc:Fallback>
                <p:oleObj name="Equation" r:id="rId7" imgW="57402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3325874"/>
                        <a:ext cx="57404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4" name="Object 8"/>
          <p:cNvGraphicFramePr>
            <a:graphicFrameLocks noChangeAspect="1"/>
          </p:cNvGraphicFramePr>
          <p:nvPr/>
        </p:nvGraphicFramePr>
        <p:xfrm>
          <a:off x="466725" y="4877467"/>
          <a:ext cx="46609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25" name="Equation" r:id="rId9" imgW="4660560" imgH="1282680" progId="Equation.DSMT4">
                  <p:embed/>
                </p:oleObj>
              </mc:Choice>
              <mc:Fallback>
                <p:oleObj name="Equation" r:id="rId9" imgW="4660560" imgH="1282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4877467"/>
                        <a:ext cx="4660900" cy="128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436770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Reestimation Equations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575189"/>
            <a:ext cx="8747379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Maximization of                      requires differentiation with respect to the parameters of the Gaussian:                 . This results in the following:</a:t>
            </a:r>
          </a:p>
          <a:p>
            <a:pPr marL="176213" indent="-176213">
              <a:lnSpc>
                <a:spcPct val="150000"/>
              </a:lnSpc>
              <a:spcBef>
                <a:spcPts val="8400"/>
              </a:spcBef>
              <a:spcAft>
                <a:spcPts val="1800"/>
              </a:spcAft>
            </a:pPr>
            <a:r>
              <a:rPr lang="en-US" altLang="en-US" sz="1800" b="1" dirty="0">
                <a:solidFill>
                  <a:schemeClr val="bg1"/>
                </a:solidFill>
              </a:rPr>
              <a:t>	where the intermediate variable,             , is computed as: </a:t>
            </a:r>
          </a:p>
          <a:p>
            <a:pPr marL="176213" indent="-176213">
              <a:lnSpc>
                <a:spcPct val="150000"/>
              </a:lnSpc>
              <a:spcBef>
                <a:spcPts val="84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mixture coefficients can be </a:t>
            </a:r>
            <a:r>
              <a:rPr lang="en-US" altLang="en-US" sz="1800" b="1" dirty="0" err="1">
                <a:solidFill>
                  <a:schemeClr val="bg1"/>
                </a:solidFill>
              </a:rPr>
              <a:t>reestimated</a:t>
            </a:r>
            <a:r>
              <a:rPr lang="en-US" altLang="en-US" sz="1800" b="1" dirty="0">
                <a:solidFill>
                  <a:schemeClr val="bg1"/>
                </a:solidFill>
              </a:rPr>
              <a:t> using a similar equation: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50374" y="3996813"/>
            <a:ext cx="112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6981" name="Object 5"/>
          <p:cNvGraphicFramePr>
            <a:graphicFrameLocks noChangeAspect="1"/>
          </p:cNvGraphicFramePr>
          <p:nvPr/>
        </p:nvGraphicFramePr>
        <p:xfrm>
          <a:off x="3538271" y="1065831"/>
          <a:ext cx="927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15" name="Equation" r:id="rId3" imgW="927000" imgH="330120" progId="Equation.3">
                  <p:embed/>
                </p:oleObj>
              </mc:Choice>
              <mc:Fallback>
                <p:oleObj name="Equation" r:id="rId3" imgW="9270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8271" y="1065831"/>
                        <a:ext cx="9271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2" name="Object 6"/>
          <p:cNvGraphicFramePr>
            <a:graphicFrameLocks noChangeAspect="1"/>
          </p:cNvGraphicFramePr>
          <p:nvPr/>
        </p:nvGraphicFramePr>
        <p:xfrm>
          <a:off x="466725" y="1498907"/>
          <a:ext cx="16891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16" name="Equation" r:id="rId5" imgW="1688760" imgH="1206360" progId="Equation.3">
                  <p:embed/>
                </p:oleObj>
              </mc:Choice>
              <mc:Fallback>
                <p:oleObj name="Equation" r:id="rId5" imgW="168876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1498907"/>
                        <a:ext cx="16891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3" name="Object 7"/>
          <p:cNvGraphicFramePr>
            <a:graphicFrameLocks noChangeAspect="1"/>
          </p:cNvGraphicFramePr>
          <p:nvPr/>
        </p:nvGraphicFramePr>
        <p:xfrm>
          <a:off x="466725" y="3185499"/>
          <a:ext cx="56515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17" name="Equation" r:id="rId7" imgW="5651280" imgH="1206360" progId="Equation.3">
                  <p:embed/>
                </p:oleObj>
              </mc:Choice>
              <mc:Fallback>
                <p:oleObj name="Equation" r:id="rId7" imgW="565128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3185499"/>
                        <a:ext cx="56515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6" name="Object 6"/>
          <p:cNvGraphicFramePr>
            <a:graphicFrameLocks noChangeAspect="1"/>
          </p:cNvGraphicFramePr>
          <p:nvPr/>
        </p:nvGraphicFramePr>
        <p:xfrm>
          <a:off x="2163764" y="594186"/>
          <a:ext cx="1130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18" name="Equation" r:id="rId9" imgW="1130040" imgH="419040" progId="Equation.3">
                  <p:embed/>
                </p:oleObj>
              </mc:Choice>
              <mc:Fallback>
                <p:oleObj name="Equation" r:id="rId9" imgW="11300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764" y="594186"/>
                        <a:ext cx="11303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7" name="Object 7"/>
          <p:cNvGraphicFramePr>
            <a:graphicFrameLocks noChangeAspect="1"/>
          </p:cNvGraphicFramePr>
          <p:nvPr/>
        </p:nvGraphicFramePr>
        <p:xfrm>
          <a:off x="2938503" y="1502854"/>
          <a:ext cx="33909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19" name="Equation" r:id="rId11" imgW="3390840" imgH="1206360" progId="Equation.3">
                  <p:embed/>
                </p:oleObj>
              </mc:Choice>
              <mc:Fallback>
                <p:oleObj name="Equation" r:id="rId11" imgW="339084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503" y="1502854"/>
                        <a:ext cx="33909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8" name="Object 8"/>
          <p:cNvGraphicFramePr>
            <a:graphicFrameLocks noChangeAspect="1"/>
          </p:cNvGraphicFramePr>
          <p:nvPr/>
        </p:nvGraphicFramePr>
        <p:xfrm>
          <a:off x="3959225" y="2784475"/>
          <a:ext cx="647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20" name="Equation" r:id="rId13" imgW="647640" imgH="266400" progId="Equation.3">
                  <p:embed/>
                </p:oleObj>
              </mc:Choice>
              <mc:Fallback>
                <p:oleObj name="Equation" r:id="rId13" imgW="6476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225" y="2784475"/>
                        <a:ext cx="6477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9" name="Object 9"/>
          <p:cNvGraphicFramePr>
            <a:graphicFrameLocks noChangeAspect="1"/>
          </p:cNvGraphicFramePr>
          <p:nvPr/>
        </p:nvGraphicFramePr>
        <p:xfrm>
          <a:off x="428625" y="4946650"/>
          <a:ext cx="17653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21" name="Equation" r:id="rId15" imgW="1765080" imgH="1206360" progId="Equation.DSMT4">
                  <p:embed/>
                </p:oleObj>
              </mc:Choice>
              <mc:Fallback>
                <p:oleObj name="Equation" r:id="rId15" imgW="1765080" imgH="1206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4946650"/>
                        <a:ext cx="17653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115092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Case Study: Speech Recognition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09581" y="634577"/>
            <a:ext cx="4335950" cy="4899986"/>
            <a:chOff x="-175845" y="633046"/>
            <a:chExt cx="4335950" cy="489998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/>
            <a:srcRect l="13590" t="8176" r="50935" b="12332"/>
            <a:stretch>
              <a:fillRect/>
            </a:stretch>
          </p:blipFill>
          <p:spPr bwMode="auto">
            <a:xfrm>
              <a:off x="2006271" y="652657"/>
              <a:ext cx="1775484" cy="402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8" name="Group 7"/>
            <p:cNvGrpSpPr/>
            <p:nvPr/>
          </p:nvGrpSpPr>
          <p:grpSpPr>
            <a:xfrm>
              <a:off x="2218763" y="1602414"/>
              <a:ext cx="1350498" cy="479604"/>
              <a:chOff x="2218763" y="1700890"/>
              <a:chExt cx="1350498" cy="47960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2230865" y="1700890"/>
                <a:ext cx="1326295" cy="479604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218763" y="1725249"/>
                <a:ext cx="1350498" cy="43088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Acoustic</a:t>
                </a:r>
                <a:b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Front-end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873800" y="2746717"/>
              <a:ext cx="2040426" cy="633046"/>
              <a:chOff x="3551787" y="3112477"/>
              <a:chExt cx="2040426" cy="63304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551787" y="3112477"/>
                <a:ext cx="2040426" cy="633046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558821" y="3213557"/>
                <a:ext cx="2026358" cy="43088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Acoustic Models</a:t>
                </a:r>
                <a:b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P(A/W)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-175845" y="4059776"/>
              <a:ext cx="1674055" cy="568495"/>
              <a:chOff x="-175845" y="4031640"/>
              <a:chExt cx="1674055" cy="568495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-140677" y="4031640"/>
                <a:ext cx="1603718" cy="568495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-175845" y="4100444"/>
                <a:ext cx="1674055" cy="43088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Language Model</a:t>
                </a:r>
                <a:b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P(W)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264484" y="4090049"/>
              <a:ext cx="1259058" cy="566928"/>
              <a:chOff x="2264484" y="4090049"/>
              <a:chExt cx="1259058" cy="566928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264484" y="4090049"/>
                <a:ext cx="1259058" cy="566928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313721" y="4265791"/>
                <a:ext cx="1160585" cy="215444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Search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938146" y="633046"/>
              <a:ext cx="1294228" cy="430887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Input</a:t>
              </a:r>
              <a:b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Speech</a:t>
              </a:r>
            </a:p>
          </p:txBody>
        </p:sp>
        <p:sp>
          <p:nvSpPr>
            <p:cNvPr id="13" name="Down Arrow 12"/>
            <p:cNvSpPr>
              <a:spLocks noChangeAspect="1"/>
            </p:cNvSpPr>
            <p:nvPr/>
          </p:nvSpPr>
          <p:spPr>
            <a:xfrm>
              <a:off x="2764656" y="1111352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Down Arrow 13"/>
            <p:cNvSpPr>
              <a:spLocks noChangeAspect="1"/>
            </p:cNvSpPr>
            <p:nvPr/>
          </p:nvSpPr>
          <p:spPr>
            <a:xfrm>
              <a:off x="2764656" y="2266999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Down Arrow 14"/>
            <p:cNvSpPr>
              <a:spLocks noChangeAspect="1"/>
            </p:cNvSpPr>
            <p:nvPr/>
          </p:nvSpPr>
          <p:spPr>
            <a:xfrm>
              <a:off x="2764656" y="3584921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Down Arrow 15"/>
            <p:cNvSpPr>
              <a:spLocks noChangeAspect="1"/>
            </p:cNvSpPr>
            <p:nvPr/>
          </p:nvSpPr>
          <p:spPr>
            <a:xfrm rot="16200000">
              <a:off x="1771332" y="4164789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Down Arrow 16"/>
            <p:cNvSpPr>
              <a:spLocks noChangeAspect="1"/>
            </p:cNvSpPr>
            <p:nvPr/>
          </p:nvSpPr>
          <p:spPr>
            <a:xfrm>
              <a:off x="2764656" y="4792398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27920" y="5317588"/>
              <a:ext cx="2532185" cy="215444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400" b="1" kern="0" noProof="0" dirty="0">
                  <a:latin typeface="+mn-lt"/>
                </a:rPr>
                <a:t>Recognized Utterance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234950" y="634199"/>
            <a:ext cx="8680450" cy="602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>
                <a:latin typeface="Arial"/>
                <a:cs typeface="Arial"/>
              </a:rPr>
              <a:t>Based on a noisy communication channel </a:t>
            </a:r>
            <a:br>
              <a:rPr lang="en-US" sz="1800" b="1" dirty="0">
                <a:latin typeface="Arial"/>
                <a:cs typeface="Arial"/>
              </a:rPr>
            </a:br>
            <a:r>
              <a:rPr lang="en-US" sz="1800" b="1" dirty="0">
                <a:latin typeface="Arial"/>
                <a:cs typeface="Arial"/>
              </a:rPr>
              <a:t>model in which the intended message is </a:t>
            </a:r>
            <a:br>
              <a:rPr lang="en-US" sz="1800" b="1" dirty="0">
                <a:latin typeface="Arial"/>
                <a:cs typeface="Arial"/>
              </a:rPr>
            </a:br>
            <a:r>
              <a:rPr lang="en-US" sz="1800" b="1" dirty="0">
                <a:latin typeface="Arial"/>
                <a:cs typeface="Arial"/>
              </a:rPr>
              <a:t>corrupted by a sequence of noisy models</a:t>
            </a:r>
          </a:p>
          <a:p>
            <a:pPr marL="165100" indent="-165100">
              <a:spcAft>
                <a:spcPts val="60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>
                <a:latin typeface="Arial"/>
                <a:cs typeface="Arial"/>
              </a:rPr>
              <a:t>Bayesian approach is most common: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>
                <a:latin typeface="Arial"/>
                <a:cs typeface="Arial"/>
              </a:rPr>
              <a:t>Objective: minimize word error rate by </a:t>
            </a:r>
            <a:br>
              <a:rPr lang="en-US" sz="1800" b="1" dirty="0">
                <a:latin typeface="Arial"/>
                <a:cs typeface="Arial"/>
              </a:rPr>
            </a:br>
            <a:r>
              <a:rPr lang="en-US" sz="1800" b="1" dirty="0">
                <a:latin typeface="Arial"/>
                <a:cs typeface="Arial"/>
              </a:rPr>
              <a:t>maximizing P(W|A)</a:t>
            </a:r>
          </a:p>
          <a:p>
            <a:pPr marL="338138" indent="-169863">
              <a:spcAft>
                <a:spcPts val="600"/>
              </a:spcAft>
              <a:tabLst>
                <a:tab pos="1252538" algn="l"/>
                <a:tab pos="3376613" algn="r"/>
              </a:tabLst>
            </a:pPr>
            <a:r>
              <a:rPr lang="en-US" sz="1800" b="1" dirty="0">
                <a:latin typeface="Arial"/>
                <a:cs typeface="Arial"/>
              </a:rPr>
              <a:t>	P(A|W):	Acoustic Model</a:t>
            </a:r>
          </a:p>
          <a:p>
            <a:pPr marL="338138" indent="-169863">
              <a:spcAft>
                <a:spcPts val="600"/>
              </a:spcAft>
              <a:tabLst>
                <a:tab pos="1252538" algn="l"/>
                <a:tab pos="3376613" algn="r"/>
              </a:tabLst>
            </a:pPr>
            <a:r>
              <a:rPr lang="en-US" sz="1800" b="1" dirty="0">
                <a:latin typeface="Arial"/>
                <a:cs typeface="Arial"/>
              </a:rPr>
              <a:t>	P(W):	Language Model</a:t>
            </a:r>
          </a:p>
          <a:p>
            <a:pPr marL="338138" indent="-169863">
              <a:spcAft>
                <a:spcPts val="1200"/>
              </a:spcAft>
              <a:tabLst>
                <a:tab pos="1252538" algn="l"/>
                <a:tab pos="3376613" algn="r"/>
              </a:tabLst>
            </a:pPr>
            <a:r>
              <a:rPr lang="en-US" sz="1800" b="1" dirty="0">
                <a:latin typeface="Arial"/>
                <a:cs typeface="Arial"/>
              </a:rPr>
              <a:t>	P(A):	Evidence (ignored)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>
                <a:latin typeface="Arial"/>
                <a:cs typeface="Arial"/>
              </a:rPr>
              <a:t>Acoustic models use hidden Markov </a:t>
            </a:r>
            <a:br>
              <a:rPr lang="en-US" sz="1800" b="1" dirty="0">
                <a:latin typeface="Arial"/>
                <a:cs typeface="Arial"/>
              </a:rPr>
            </a:br>
            <a:r>
              <a:rPr lang="en-US" sz="1800" b="1" dirty="0">
                <a:latin typeface="Arial"/>
                <a:cs typeface="Arial"/>
              </a:rPr>
              <a:t>models with Gaussian mixtures.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>
                <a:latin typeface="Arial"/>
                <a:cs typeface="Arial"/>
              </a:rPr>
              <a:t>P(W) is estimated using probabilistic</a:t>
            </a:r>
            <a:br>
              <a:rPr lang="en-US" sz="1800" b="1" dirty="0">
                <a:latin typeface="Arial"/>
                <a:cs typeface="Arial"/>
              </a:rPr>
            </a:br>
            <a:r>
              <a:rPr lang="en-US" sz="1800" b="1" dirty="0">
                <a:latin typeface="Arial"/>
                <a:cs typeface="Arial"/>
              </a:rPr>
              <a:t>N-gram  models.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>
                <a:latin typeface="Arial"/>
                <a:cs typeface="Arial"/>
              </a:rPr>
              <a:t>Parameters can be trained using generative (ML)</a:t>
            </a:r>
            <a:br>
              <a:rPr lang="en-US" sz="1800" b="1" dirty="0">
                <a:latin typeface="Arial"/>
                <a:cs typeface="Arial"/>
              </a:rPr>
            </a:br>
            <a:r>
              <a:rPr lang="en-US" sz="1800" b="1" dirty="0">
                <a:latin typeface="Arial"/>
                <a:cs typeface="Arial"/>
              </a:rPr>
              <a:t>or discriminative (e.g., MMIE, MCE, or MPE) approaches.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458788" y="1981273"/>
          <a:ext cx="2468562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4" imgW="1638000" imgH="419040" progId="Equation.DSMT4">
                  <p:embed/>
                </p:oleObj>
              </mc:Choice>
              <mc:Fallback>
                <p:oleObj name="Equation" r:id="rId4" imgW="16380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1981273"/>
                        <a:ext cx="2468562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724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Case Study: Acoustic Modeling in Speech Recognition</a:t>
            </a: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"/>
          <a:srcRect l="29375" t="18939" r="16910" b="39865"/>
          <a:stretch>
            <a:fillRect/>
          </a:stretch>
        </p:blipFill>
        <p:spPr bwMode="auto">
          <a:xfrm>
            <a:off x="285750" y="696913"/>
            <a:ext cx="8586788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9068232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Case Study: Fingerspelling Recognition</a:t>
            </a:r>
          </a:p>
        </p:txBody>
      </p:sp>
      <p:pic>
        <p:nvPicPr>
          <p:cNvPr id="5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82" y="697030"/>
            <a:ext cx="6150094" cy="5559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042487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Case Study: Fingerspelling Recognition</a:t>
            </a:r>
          </a:p>
        </p:txBody>
      </p:sp>
      <p:pic>
        <p:nvPicPr>
          <p:cNvPr id="6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144" y="3990042"/>
            <a:ext cx="2203424" cy="2391708"/>
          </a:xfrm>
          <a:prstGeom prst="rect">
            <a:avLst/>
          </a:prstGeom>
        </p:spPr>
      </p:pic>
      <p:pic>
        <p:nvPicPr>
          <p:cNvPr id="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48" y="4008635"/>
            <a:ext cx="2202764" cy="2391708"/>
          </a:xfrm>
          <a:prstGeom prst="rect">
            <a:avLst/>
          </a:prstGeom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7" y="3984041"/>
            <a:ext cx="2213150" cy="2395733"/>
          </a:xfrm>
          <a:prstGeom prst="rect">
            <a:avLst/>
          </a:prstGeom>
        </p:spPr>
      </p:pic>
      <p:pic>
        <p:nvPicPr>
          <p:cNvPr id="10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36" y="789968"/>
            <a:ext cx="7340716" cy="3048470"/>
          </a:xfrm>
          <a:prstGeom prst="rect">
            <a:avLst/>
          </a:prstGeom>
          <a:noFill/>
          <a:ln w="9525" cmpd="sng">
            <a:solidFill>
              <a:srgbClr val="FFFFFF"/>
            </a:solidFill>
            <a:miter lim="800000"/>
            <a:headEnd/>
            <a:tailEnd/>
          </a:ln>
          <a:effectLst/>
        </p:spPr>
      </p:pic>
      <p:sp>
        <p:nvSpPr>
          <p:cNvPr id="11" name="Arc 10"/>
          <p:cNvSpPr/>
          <p:nvPr/>
        </p:nvSpPr>
        <p:spPr>
          <a:xfrm flipH="1">
            <a:off x="1299177" y="3020463"/>
            <a:ext cx="983560" cy="1208185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flipH="1">
            <a:off x="3227348" y="3020462"/>
            <a:ext cx="1134372" cy="2673202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flipH="1">
            <a:off x="5729828" y="3060669"/>
            <a:ext cx="1134372" cy="1925860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5231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87531" y="682625"/>
            <a:ext cx="8688388" cy="590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Hidden Markov Model: </a:t>
            </a:r>
            <a:r>
              <a:rPr lang="en-US" sz="1800" b="1" dirty="0">
                <a:solidFill>
                  <a:schemeClr val="bg1"/>
                </a:solidFill>
              </a:rPr>
              <a:t>a directed graph in which nodes, or states, represent output (emission) distributions and arcs represent transitions between these nodes. Emission distributions can be discrete or continuous.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Continuous Density Hidden Markov Models (CDHMM): </a:t>
            </a:r>
            <a:r>
              <a:rPr lang="en-US" sz="1800" b="1" dirty="0">
                <a:solidFill>
                  <a:schemeClr val="bg1"/>
                </a:solidFill>
              </a:rPr>
              <a:t>the most popular form of HMMs for many signal processing problems. Gaussian mixture distributions are commonly used (weighted sum of Gaussian </a:t>
            </a:r>
            <a:r>
              <a:rPr lang="en-US" sz="1800" b="1" dirty="0" err="1">
                <a:solidFill>
                  <a:schemeClr val="bg1"/>
                </a:solidFill>
              </a:rPr>
              <a:t>pdfs</a:t>
            </a:r>
            <a:r>
              <a:rPr lang="en-US" sz="1800" b="1" dirty="0">
                <a:solidFill>
                  <a:schemeClr val="bg1"/>
                </a:solidFill>
              </a:rPr>
              <a:t>).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Sub-problems:</a:t>
            </a:r>
            <a:r>
              <a:rPr lang="en-US" sz="1800" b="1" dirty="0">
                <a:solidFill>
                  <a:schemeClr val="bg1"/>
                </a:solidFill>
              </a:rPr>
              <a:t>  Practical implementations of HMMs require computationally efficient solutions to:</a:t>
            </a:r>
          </a:p>
          <a:p>
            <a:pPr marL="346075" indent="-173038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rgbClr val="333399"/>
                </a:solidFill>
              </a:rPr>
              <a:t>Evaluation:</a:t>
            </a:r>
            <a:r>
              <a:rPr lang="en-US" sz="1800" b="1" dirty="0">
                <a:solidFill>
                  <a:schemeClr val="bg1"/>
                </a:solidFill>
              </a:rPr>
              <a:t> computing the probability that we arrive in a state a time </a:t>
            </a:r>
            <a:r>
              <a:rPr lang="en-US" sz="1800" b="1" i="1" dirty="0">
                <a:solidFill>
                  <a:schemeClr val="bg1"/>
                </a:solidFill>
              </a:rPr>
              <a:t>t</a:t>
            </a:r>
            <a:r>
              <a:rPr lang="en-US" sz="1800" b="1" dirty="0">
                <a:solidFill>
                  <a:schemeClr val="bg1"/>
                </a:solidFill>
              </a:rPr>
              <a:t> and produce a particular observation at that state.</a:t>
            </a:r>
          </a:p>
          <a:p>
            <a:pPr marL="346075" indent="-173038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rgbClr val="333399"/>
                </a:solidFill>
              </a:rPr>
              <a:t>Decoding:</a:t>
            </a:r>
            <a:r>
              <a:rPr lang="en-US" sz="1800" b="1" dirty="0">
                <a:solidFill>
                  <a:schemeClr val="bg1"/>
                </a:solidFill>
              </a:rPr>
              <a:t> finding the path through the network with the highest likelihood (e.g., best path).</a:t>
            </a:r>
          </a:p>
          <a:p>
            <a:pPr marL="346075" indent="-173038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rgbClr val="333399"/>
                </a:solidFill>
              </a:rPr>
              <a:t>Learning:</a:t>
            </a:r>
            <a:r>
              <a:rPr lang="en-US" sz="1800" b="1" dirty="0">
                <a:solidFill>
                  <a:schemeClr val="bg1"/>
                </a:solidFill>
              </a:rPr>
              <a:t> estimating the parameters of the model from data.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EM algorithm plays an important role in learning because it proves the model will converge if trained iteratively.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There are many generalizations of HMMs including Bayesian networks, deep belief networks and finite state automata.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HMMs are very effective at modeling data that has a sequential structure.</a:t>
            </a:r>
          </a:p>
        </p:txBody>
      </p:sp>
    </p:spTree>
    <p:extLst>
      <p:ext uri="{BB962C8B-B14F-4D97-AF65-F5344CB8AC3E}">
        <p14:creationId xmlns:p14="http://schemas.microsoft.com/office/powerpoint/2010/main" val="2815282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3" name="Text Box 9"/>
              <p:cNvSpPr txBox="1">
                <a:spLocks noChangeArrowheads="1"/>
              </p:cNvSpPr>
              <p:nvPr/>
            </p:nvSpPr>
            <p:spPr bwMode="auto">
              <a:xfrm>
                <a:off x="184356" y="647700"/>
                <a:ext cx="8672513" cy="69070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marL="176213" indent="-176213">
                  <a:spcAft>
                    <a:spcPts val="9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Elements of the model:</a:t>
                </a:r>
              </a:p>
              <a:p>
                <a:pPr marL="339725" lvl="1" indent="-163513">
                  <a:spcAft>
                    <a:spcPts val="18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dirty="0">
                    <a:solidFill>
                      <a:schemeClr val="bg1"/>
                    </a:solidFill>
                  </a:rPr>
                  <a:t>c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states:</a:t>
                </a:r>
              </a:p>
              <a:p>
                <a:pPr marL="339725" lvl="1" indent="-163513">
                  <a:spcAft>
                    <a:spcPts val="1800"/>
                  </a:spcAft>
                  <a:buFont typeface="Wingdings" pitchFamily="2" charset="2"/>
                  <a:buChar char="§"/>
                </a:pPr>
                <a:r>
                  <a:rPr lang="en-US" sz="1800" dirty="0">
                    <a:solidFill>
                      <a:schemeClr val="bg1"/>
                    </a:solidFill>
                  </a:rPr>
                  <a:t>M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output symbols:</a:t>
                </a:r>
              </a:p>
              <a:p>
                <a:pPr marL="339725" lvl="1" indent="-163513">
                  <a:spcAft>
                    <a:spcPts val="1800"/>
                  </a:spcAft>
                  <a:buFont typeface="Wingdings" pitchFamily="2" charset="2"/>
                  <a:buChar char="§"/>
                </a:pPr>
                <a:r>
                  <a:rPr lang="en-US" sz="1800" dirty="0">
                    <a:solidFill>
                      <a:schemeClr val="bg1"/>
                    </a:solidFill>
                  </a:rPr>
                  <a:t>c x c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transition probabilities: </a:t>
                </a:r>
              </a:p>
              <a:p>
                <a:pPr marL="339725" lvl="1" indent="-163513">
                  <a:spcBef>
                    <a:spcPts val="7600"/>
                  </a:spcBef>
                  <a:spcAft>
                    <a:spcPts val="1800"/>
                  </a:spcAft>
                </a:pPr>
                <a:r>
                  <a:rPr lang="en-US" sz="1800" dirty="0">
                    <a:solidFill>
                      <a:schemeClr val="bg1"/>
                    </a:solidFill>
                  </a:rPr>
                  <a:t>	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Note that the transition probabilities only depend on the previous state and the current state (hence , this is a first-order Markov process).</a:t>
                </a:r>
              </a:p>
              <a:p>
                <a:pPr marL="339725" lvl="1" indent="-163513">
                  <a:spcBef>
                    <a:spcPts val="0"/>
                  </a:spcBef>
                  <a:spcAft>
                    <a:spcPts val="1800"/>
                  </a:spcAft>
                  <a:buFont typeface="Wingdings" pitchFamily="2" charset="2"/>
                  <a:buChar char="§"/>
                </a:pPr>
                <a:r>
                  <a:rPr lang="en-US" sz="1800" dirty="0">
                    <a:solidFill>
                      <a:schemeClr val="bg1"/>
                    </a:solidFill>
                  </a:rPr>
                  <a:t>c x M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output probabilities:</a:t>
                </a:r>
              </a:p>
              <a:p>
                <a:pPr marL="347663" lvl="1">
                  <a:spcBef>
                    <a:spcPts val="0"/>
                  </a:spcBef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mr-IN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mr-IN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800" b="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uk-UA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uk-UA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uk-UA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sz="1800" b="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mr-IN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𝑀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dirty="0">
                  <a:solidFill>
                    <a:schemeClr val="bg1"/>
                  </a:solidFill>
                  <a:latin typeface="+mj-lt"/>
                </a:endParaRPr>
              </a:p>
              <a:p>
                <a:pPr marL="339725" lvl="1" indent="-163513">
                  <a:spcBef>
                    <a:spcPts val="0"/>
                  </a:spcBef>
                  <a:spcAft>
                    <a:spcPts val="18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Initial state distribution:</a:t>
                </a:r>
              </a:p>
              <a:p>
                <a:pPr marL="339725" lvl="1" indent="-163513">
                  <a:spcBef>
                    <a:spcPts val="7200"/>
                  </a:spcBef>
                  <a:spcAft>
                    <a:spcPts val="1800"/>
                  </a:spcAft>
                </a:pPr>
                <a:r>
                  <a:rPr lang="en-US" sz="1800" dirty="0">
                    <a:solidFill>
                      <a:schemeClr val="bg1"/>
                    </a:solidFill>
                  </a:rPr>
                  <a:t>   </a:t>
                </a:r>
              </a:p>
            </p:txBody>
          </p:sp>
        </mc:Choice>
        <mc:Fallback xmlns="">
          <p:sp>
            <p:nvSpPr>
              <p:cNvPr id="4103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356" y="647700"/>
                <a:ext cx="8672513" cy="6907019"/>
              </a:xfrm>
              <a:prstGeom prst="rect">
                <a:avLst/>
              </a:prstGeom>
              <a:blipFill rotWithShape="0">
                <a:blip r:embed="rId4"/>
                <a:stretch>
                  <a:fillRect l="-1476" t="-1147" r="-49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Discrete Hidden Markov Models</a:t>
            </a:r>
          </a:p>
        </p:txBody>
      </p:sp>
      <p:pic>
        <p:nvPicPr>
          <p:cNvPr id="8" name="Picture 7" descr="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2813" y="752167"/>
            <a:ext cx="2611950" cy="248879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700213" y="965200"/>
          <a:ext cx="1879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56" name="Equation" r:id="rId6" imgW="1879560" imgH="355320" progId="Equation.3">
                  <p:embed/>
                </p:oleObj>
              </mc:Choice>
              <mc:Fallback>
                <p:oleObj name="Equation" r:id="rId6" imgW="1879560" imgH="35532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213" y="965200"/>
                        <a:ext cx="18796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59" name="Object 3"/>
          <p:cNvGraphicFramePr>
            <a:graphicFrameLocks noChangeAspect="1"/>
          </p:cNvGraphicFramePr>
          <p:nvPr/>
        </p:nvGraphicFramePr>
        <p:xfrm>
          <a:off x="2648971" y="1485903"/>
          <a:ext cx="1879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57" name="Equation" r:id="rId8" imgW="1879560" imgH="355320" progId="Equation.3">
                  <p:embed/>
                </p:oleObj>
              </mc:Choice>
              <mc:Fallback>
                <p:oleObj name="Equation" r:id="rId8" imgW="1879560" imgH="355320" progId="Equation.3">
                  <p:embed/>
                  <p:pic>
                    <p:nvPicPr>
                      <p:cNvPr id="962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8971" y="1485903"/>
                        <a:ext cx="18796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0" name="Object 4"/>
          <p:cNvGraphicFramePr>
            <a:graphicFrameLocks noChangeAspect="1"/>
          </p:cNvGraphicFramePr>
          <p:nvPr/>
        </p:nvGraphicFramePr>
        <p:xfrm>
          <a:off x="498475" y="2420938"/>
          <a:ext cx="18415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58" name="Equation" r:id="rId10" imgW="1841400" imgH="1002960" progId="Equation.3">
                  <p:embed/>
                </p:oleObj>
              </mc:Choice>
              <mc:Fallback>
                <p:oleObj name="Equation" r:id="rId10" imgW="1841400" imgH="1002960" progId="Equation.3">
                  <p:embed/>
                  <p:pic>
                    <p:nvPicPr>
                      <p:cNvPr id="962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2420938"/>
                        <a:ext cx="1841500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1" name="Object 5"/>
          <p:cNvGraphicFramePr>
            <a:graphicFrameLocks noChangeAspect="1"/>
          </p:cNvGraphicFramePr>
          <p:nvPr/>
        </p:nvGraphicFramePr>
        <p:xfrm>
          <a:off x="2716725" y="2726198"/>
          <a:ext cx="2057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59" name="Equation" r:id="rId12" imgW="2057400" imgH="342720" progId="Equation.3">
                  <p:embed/>
                </p:oleObj>
              </mc:Choice>
              <mc:Fallback>
                <p:oleObj name="Equation" r:id="rId12" imgW="2057400" imgH="342720" progId="Equation.3">
                  <p:embed/>
                  <p:pic>
                    <p:nvPicPr>
                      <p:cNvPr id="962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6725" y="2726198"/>
                        <a:ext cx="20574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3" name="Object 7"/>
          <p:cNvGraphicFramePr>
            <a:graphicFrameLocks noChangeAspect="1"/>
          </p:cNvGraphicFramePr>
          <p:nvPr/>
        </p:nvGraphicFramePr>
        <p:xfrm>
          <a:off x="3157538" y="4996972"/>
          <a:ext cx="1739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60" name="Equation" r:id="rId14" imgW="1739880" imgH="393480" progId="Equation.3">
                  <p:embed/>
                </p:oleObj>
              </mc:Choice>
              <mc:Fallback>
                <p:oleObj name="Equation" r:id="rId14" imgW="1739880" imgH="393480" progId="Equation.3">
                  <p:embed/>
                  <p:pic>
                    <p:nvPicPr>
                      <p:cNvPr id="962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7538" y="4996972"/>
                        <a:ext cx="17399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4" name="Object 8"/>
          <p:cNvGraphicFramePr>
            <a:graphicFrameLocks noChangeAspect="1"/>
          </p:cNvGraphicFramePr>
          <p:nvPr/>
        </p:nvGraphicFramePr>
        <p:xfrm>
          <a:off x="3327229" y="5800383"/>
          <a:ext cx="1968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61" name="Equation" r:id="rId16" imgW="1968480" imgH="330120" progId="Equation.3">
                  <p:embed/>
                </p:oleObj>
              </mc:Choice>
              <mc:Fallback>
                <p:oleObj name="Equation" r:id="rId16" imgW="1968480" imgH="330120" progId="Equation.3">
                  <p:embed/>
                  <p:pic>
                    <p:nvPicPr>
                      <p:cNvPr id="962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229" y="5800383"/>
                        <a:ext cx="19685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5" name="Object 9"/>
          <p:cNvGraphicFramePr>
            <a:graphicFrameLocks noChangeAspect="1"/>
          </p:cNvGraphicFramePr>
          <p:nvPr/>
        </p:nvGraphicFramePr>
        <p:xfrm>
          <a:off x="5716637" y="5800383"/>
          <a:ext cx="1524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62" name="Equation" r:id="rId18" imgW="1523880" imgH="291960" progId="Equation.DSMT4">
                  <p:embed/>
                </p:oleObj>
              </mc:Choice>
              <mc:Fallback>
                <p:oleObj name="Equation" r:id="rId18" imgW="1523880" imgH="291960" progId="Equation.DSMT4">
                  <p:embed/>
                  <p:pic>
                    <p:nvPicPr>
                      <p:cNvPr id="9626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6637" y="5800383"/>
                        <a:ext cx="1524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252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184356" y="647700"/>
            <a:ext cx="8672513" cy="58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state and output probability distributions must sum to </a:t>
            </a:r>
            <a:r>
              <a:rPr lang="en-US" sz="1800" dirty="0">
                <a:solidFill>
                  <a:schemeClr val="bg1"/>
                </a:solidFill>
              </a:rPr>
              <a:t>1</a:t>
            </a:r>
            <a:r>
              <a:rPr lang="en-US" sz="1800" b="1" dirty="0">
                <a:solidFill>
                  <a:schemeClr val="bg1"/>
                </a:solidFill>
              </a:rPr>
              <a:t>:</a:t>
            </a:r>
          </a:p>
          <a:p>
            <a:pPr marL="176213" indent="-176213">
              <a:spcBef>
                <a:spcPts val="45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Markov model is called </a:t>
            </a:r>
            <a:r>
              <a:rPr lang="en-US" sz="1800" b="1" dirty="0">
                <a:solidFill>
                  <a:schemeClr val="accent1"/>
                </a:solidFill>
              </a:rPr>
              <a:t>ergodic</a:t>
            </a:r>
            <a:r>
              <a:rPr lang="en-US" sz="1800" b="1" dirty="0">
                <a:solidFill>
                  <a:schemeClr val="bg1"/>
                </a:solidFill>
              </a:rPr>
              <a:t> if every one of the states has a nonzero probability of occurring given some starting state.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Markov model is called a </a:t>
            </a:r>
            <a:r>
              <a:rPr lang="en-US" sz="1800" b="1" dirty="0">
                <a:solidFill>
                  <a:schemeClr val="accent1"/>
                </a:solidFill>
              </a:rPr>
              <a:t>hidden Markov model </a:t>
            </a:r>
            <a:r>
              <a:rPr lang="en-US" sz="1800" b="1" dirty="0">
                <a:solidFill>
                  <a:schemeClr val="bg1"/>
                </a:solidFill>
              </a:rPr>
              <a:t>(HMM) if the output symbols cannot be observed directly (e.g., correspond to a state) and can only be observed through a second stochastic process. HMMs are often referred to as a doubly stochastic system or model because state transitions and outputs are modeled as stochastic processes.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There are three fundamental problems associated with HMMs:</a:t>
            </a:r>
          </a:p>
          <a:p>
            <a:pPr marL="339725" lvl="1" indent="-163513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Evaluation: How do we efficiently compute the probability that a particular sequences of states was observed?</a:t>
            </a:r>
          </a:p>
          <a:p>
            <a:pPr marL="339725" lvl="1" indent="-163513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Decoding: What is the most likely sequences of hidden states that produced an observed sequence?</a:t>
            </a:r>
          </a:p>
          <a:p>
            <a:pPr marL="339725" lvl="1" indent="-163513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Learning: How do we estimate the parameters of the model?</a:t>
            </a: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More Definitions and Comments</a:t>
            </a:r>
          </a:p>
        </p:txBody>
      </p:sp>
      <p:graphicFrame>
        <p:nvGraphicFramePr>
          <p:cNvPr id="97282" name="Object 2"/>
          <p:cNvGraphicFramePr>
            <a:graphicFrameLocks noChangeAspect="1"/>
          </p:cNvGraphicFramePr>
          <p:nvPr/>
        </p:nvGraphicFramePr>
        <p:xfrm>
          <a:off x="460375" y="960304"/>
          <a:ext cx="13589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07" name="Equation" r:id="rId4" imgW="1358640" imgH="660240" progId="Equation.3">
                  <p:embed/>
                </p:oleObj>
              </mc:Choice>
              <mc:Fallback>
                <p:oleObj name="Equation" r:id="rId4" imgW="1358640" imgH="660240" progId="Equation.3">
                  <p:embed/>
                  <p:pic>
                    <p:nvPicPr>
                      <p:cNvPr id="972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" y="960304"/>
                        <a:ext cx="13589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3" name="Object 3"/>
          <p:cNvGraphicFramePr>
            <a:graphicFrameLocks noChangeAspect="1"/>
          </p:cNvGraphicFramePr>
          <p:nvPr/>
        </p:nvGraphicFramePr>
        <p:xfrm>
          <a:off x="2286000" y="964606"/>
          <a:ext cx="13462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08" name="Equation" r:id="rId6" imgW="1346040" imgH="660240" progId="Equation.DSMT4">
                  <p:embed/>
                </p:oleObj>
              </mc:Choice>
              <mc:Fallback>
                <p:oleObj name="Equation" r:id="rId6" imgW="1346040" imgH="660240" progId="Equation.DSMT4">
                  <p:embed/>
                  <p:pic>
                    <p:nvPicPr>
                      <p:cNvPr id="972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964606"/>
                        <a:ext cx="13462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0339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Evaluation and Decoding (Review)</a:t>
            </a:r>
          </a:p>
        </p:txBody>
      </p:sp>
      <p:pic>
        <p:nvPicPr>
          <p:cNvPr id="9" name="Picture 8" descr="x.JPG"/>
          <p:cNvPicPr>
            <a:picLocks noChangeAspect="1"/>
          </p:cNvPicPr>
          <p:nvPr/>
        </p:nvPicPr>
        <p:blipFill>
          <a:blip r:embed="rId2"/>
          <a:srcRect l="11280" r="6485"/>
          <a:stretch>
            <a:fillRect/>
          </a:stretch>
        </p:blipFill>
        <p:spPr>
          <a:xfrm>
            <a:off x="5569565" y="553429"/>
            <a:ext cx="3333135" cy="2774640"/>
          </a:xfrm>
          <a:prstGeom prst="rect">
            <a:avLst/>
          </a:prstGeom>
        </p:spPr>
      </p:pic>
      <p:pic>
        <p:nvPicPr>
          <p:cNvPr id="10" name="Picture 9" descr="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88" y="636807"/>
            <a:ext cx="5884862" cy="2977882"/>
          </a:xfrm>
          <a:prstGeom prst="rect">
            <a:avLst/>
          </a:prstGeom>
        </p:spPr>
      </p:pic>
      <p:pic>
        <p:nvPicPr>
          <p:cNvPr id="11" name="Picture 10" descr="x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89" y="3594207"/>
            <a:ext cx="5860896" cy="3031196"/>
          </a:xfrm>
          <a:prstGeom prst="rect">
            <a:avLst/>
          </a:prstGeom>
        </p:spPr>
      </p:pic>
      <p:pic>
        <p:nvPicPr>
          <p:cNvPr id="12" name="Picture 11" descr="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050" y="3967323"/>
            <a:ext cx="2839184" cy="2254515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521919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Problem No. 2: Decoding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589938"/>
            <a:ext cx="8728329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Why might the most probable sequence of hidden states that produced an observed sequence be useful to us?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How do we find the most probable sequence of hidden states?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Since any symbol is possible at any state, the obvious approach would be to compute the probability of each possible path and choose the most probable: </a:t>
            </a:r>
          </a:p>
          <a:p>
            <a:pPr marL="176213" indent="-176213">
              <a:spcBef>
                <a:spcPts val="4800"/>
              </a:spcBef>
              <a:spcAft>
                <a:spcPts val="1800"/>
              </a:spcAft>
            </a:pPr>
            <a:r>
              <a:rPr lang="en-US" altLang="en-US" sz="1800" b="1" dirty="0">
                <a:solidFill>
                  <a:schemeClr val="bg1"/>
                </a:solidFill>
              </a:rPr>
              <a:t>	where </a:t>
            </a:r>
            <a:r>
              <a:rPr lang="en-US" altLang="en-US" sz="1800" dirty="0">
                <a:solidFill>
                  <a:schemeClr val="bg1"/>
                </a:solidFill>
              </a:rPr>
              <a:t>r </a:t>
            </a:r>
            <a:r>
              <a:rPr lang="en-US" altLang="en-US" sz="1800" b="1" dirty="0">
                <a:solidFill>
                  <a:schemeClr val="bg1"/>
                </a:solidFill>
              </a:rPr>
              <a:t>represents an index that 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enumerates the </a:t>
            </a:r>
            <a:r>
              <a:rPr lang="en-US" altLang="en-US" sz="1800" dirty="0" err="1">
                <a:solidFill>
                  <a:schemeClr val="bg1"/>
                </a:solidFill>
              </a:rPr>
              <a:t>c</a:t>
            </a:r>
            <a:r>
              <a:rPr lang="en-US" altLang="en-US" sz="1800" baseline="30000" dirty="0" err="1">
                <a:solidFill>
                  <a:schemeClr val="bg1"/>
                </a:solidFill>
              </a:rPr>
              <a:t>T</a:t>
            </a:r>
            <a:r>
              <a:rPr lang="en-US" altLang="en-US" sz="1800" dirty="0">
                <a:solidFill>
                  <a:schemeClr val="bg1"/>
                </a:solidFill>
              </a:rPr>
              <a:t> </a:t>
            </a:r>
            <a:r>
              <a:rPr lang="en-US" altLang="en-US" sz="1800" b="1" dirty="0">
                <a:solidFill>
                  <a:schemeClr val="bg1"/>
                </a:solidFill>
              </a:rPr>
              <a:t>possible 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sequences of length </a:t>
            </a:r>
            <a:r>
              <a:rPr lang="en-US" altLang="en-US" sz="1800" dirty="0">
                <a:solidFill>
                  <a:schemeClr val="bg1"/>
                </a:solidFill>
              </a:rPr>
              <a:t>T</a:t>
            </a:r>
            <a:r>
              <a:rPr lang="en-US" altLang="en-US" sz="1800" b="1" dirty="0">
                <a:solidFill>
                  <a:schemeClr val="bg1"/>
                </a:solidFill>
              </a:rPr>
              <a:t>.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However, an alternate solution to this 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problem is provided by </a:t>
            </a:r>
            <a:r>
              <a:rPr lang="en-US" altLang="en-US" sz="1800" b="1" dirty="0">
                <a:solidFill>
                  <a:schemeClr val="bg1"/>
                </a:solidFill>
                <a:hlinkClick r:id="rId3"/>
              </a:rPr>
              <a:t>dynamic </a:t>
            </a:r>
            <a:br>
              <a:rPr lang="en-US" altLang="en-US" sz="1800" b="1" dirty="0">
                <a:solidFill>
                  <a:schemeClr val="bg1"/>
                </a:solidFill>
                <a:hlinkClick r:id="rId3"/>
              </a:rPr>
            </a:br>
            <a:r>
              <a:rPr lang="en-US" altLang="en-US" sz="1800" b="1" dirty="0">
                <a:solidFill>
                  <a:schemeClr val="bg1"/>
                </a:solidFill>
                <a:hlinkClick r:id="rId3"/>
              </a:rPr>
              <a:t>programming</a:t>
            </a:r>
            <a:r>
              <a:rPr lang="en-US" altLang="en-US" sz="1800" b="1" dirty="0">
                <a:solidFill>
                  <a:schemeClr val="bg1"/>
                </a:solidFill>
              </a:rPr>
              <a:t>, and is known as 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  <a:hlinkClick r:id="rId4"/>
              </a:rPr>
              <a:t>Viterbi Decoding.</a:t>
            </a:r>
            <a:endParaRPr lang="en-US" altLang="en-US" sz="1800" b="1" dirty="0">
              <a:solidFill>
                <a:schemeClr val="bg1"/>
              </a:solidFill>
            </a:endParaRP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Note that computing               using the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Viterbi algorithm gives a different result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than the Forward algorithm. 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</a:pPr>
            <a:endParaRPr lang="en-US" altLang="en-US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100354" name="Object 7"/>
          <p:cNvGraphicFramePr>
            <a:graphicFrameLocks noChangeAspect="1"/>
          </p:cNvGraphicFramePr>
          <p:nvPr/>
        </p:nvGraphicFramePr>
        <p:xfrm>
          <a:off x="461963" y="2531858"/>
          <a:ext cx="2794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55" name="Equation" r:id="rId5" imgW="2793960" imgH="596880" progId="Equation.3">
                  <p:embed/>
                </p:oleObj>
              </mc:Choice>
              <mc:Fallback>
                <p:oleObj name="Equation" r:id="rId5" imgW="2793960" imgH="596880" progId="Equation.3">
                  <p:embed/>
                  <p:pic>
                    <p:nvPicPr>
                      <p:cNvPr id="10035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3" y="2531858"/>
                        <a:ext cx="27940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x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5973" y="2964434"/>
            <a:ext cx="3897840" cy="3095164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2406" name="Object 7"/>
          <p:cNvGraphicFramePr>
            <a:graphicFrameLocks noChangeAspect="1"/>
          </p:cNvGraphicFramePr>
          <p:nvPr/>
        </p:nvGraphicFramePr>
        <p:xfrm>
          <a:off x="2705049" y="5586974"/>
          <a:ext cx="711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56" name="Equation" r:id="rId8" imgW="711000" imgH="444240" progId="Equation.DSMT4">
                  <p:embed/>
                </p:oleObj>
              </mc:Choice>
              <mc:Fallback>
                <p:oleObj name="Equation" r:id="rId8" imgW="711000" imgH="444240" progId="Equation.DSMT4">
                  <p:embed/>
                  <p:pic>
                    <p:nvPicPr>
                      <p:cNvPr id="10240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049" y="5586974"/>
                        <a:ext cx="7112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491640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Problem No. 3: Learning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589937"/>
            <a:ext cx="8728329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Let us derive the learning algorithm heuristically, and then formally derive it using the EM Theorem.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Define a backward probability analogous to </a:t>
            </a:r>
            <a:r>
              <a:rPr lang="en-US" altLang="en-US" sz="1800" b="1" dirty="0">
                <a:solidFill>
                  <a:schemeClr val="bg1"/>
                </a:solidFill>
                <a:sym typeface="Symbol"/>
              </a:rPr>
              <a:t>α</a:t>
            </a:r>
            <a:r>
              <a:rPr lang="en-US" altLang="en-US" sz="1800" b="1" baseline="-25000" dirty="0" err="1">
                <a:solidFill>
                  <a:schemeClr val="bg1"/>
                </a:solidFill>
                <a:sym typeface="Symbol"/>
              </a:rPr>
              <a:t>i</a:t>
            </a:r>
            <a:r>
              <a:rPr lang="en-US" altLang="en-US" sz="1800" b="1" dirty="0">
                <a:solidFill>
                  <a:schemeClr val="bg1"/>
                </a:solidFill>
              </a:rPr>
              <a:t>(t):</a:t>
            </a:r>
          </a:p>
          <a:p>
            <a:pPr marL="176213" indent="-176213">
              <a:spcBef>
                <a:spcPts val="10800"/>
              </a:spcBef>
              <a:spcAft>
                <a:spcPts val="1800"/>
              </a:spcAft>
            </a:pPr>
            <a:r>
              <a:rPr lang="en-US" altLang="en-US" sz="1800" b="1" dirty="0">
                <a:solidFill>
                  <a:schemeClr val="bg1"/>
                </a:solidFill>
              </a:rPr>
              <a:t>	This represents the probability that we are in state </a:t>
            </a:r>
            <a:r>
              <a:rPr lang="en-US" altLang="en-US" sz="1800" dirty="0" err="1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>
                <a:solidFill>
                  <a:schemeClr val="bg1"/>
                </a:solidFill>
              </a:rPr>
              <a:t>i</a:t>
            </a:r>
            <a:r>
              <a:rPr lang="en-US" altLang="en-US" sz="1800" dirty="0">
                <a:solidFill>
                  <a:schemeClr val="bg1"/>
                </a:solidFill>
              </a:rPr>
              <a:t>(t)</a:t>
            </a:r>
            <a:r>
              <a:rPr lang="en-US" altLang="en-US" sz="1800" b="1" dirty="0">
                <a:solidFill>
                  <a:schemeClr val="bg1"/>
                </a:solidFill>
              </a:rPr>
              <a:t> and will generate the remainder of the target sequence from </a:t>
            </a:r>
            <a:r>
              <a:rPr lang="en-US" altLang="en-US" sz="1800" dirty="0">
                <a:solidFill>
                  <a:schemeClr val="bg1"/>
                </a:solidFill>
              </a:rPr>
              <a:t>[t+1,T]</a:t>
            </a:r>
            <a:r>
              <a:rPr lang="en-US" altLang="en-US" sz="1800" b="1" dirty="0">
                <a:solidFill>
                  <a:schemeClr val="bg1"/>
                </a:solidFill>
              </a:rPr>
              <a:t>.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Define the probability of a transition from </a:t>
            </a:r>
            <a:r>
              <a:rPr lang="en-US" altLang="en-US" sz="1800" b="1" dirty="0" err="1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>
                <a:solidFill>
                  <a:schemeClr val="bg1"/>
                </a:solidFill>
              </a:rPr>
              <a:t>i</a:t>
            </a:r>
            <a:r>
              <a:rPr lang="en-US" altLang="en-US" sz="1800" dirty="0">
                <a:solidFill>
                  <a:schemeClr val="bg1"/>
                </a:solidFill>
              </a:rPr>
              <a:t>(t-1)</a:t>
            </a:r>
            <a:r>
              <a:rPr lang="en-US" altLang="en-US" sz="1800" b="1" dirty="0">
                <a:solidFill>
                  <a:schemeClr val="bg1"/>
                </a:solidFill>
              </a:rPr>
              <a:t> to </a:t>
            </a:r>
            <a:r>
              <a:rPr lang="en-US" altLang="en-US" sz="1800" b="1" dirty="0" err="1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>
                <a:solidFill>
                  <a:schemeClr val="bg1"/>
                </a:solidFill>
              </a:rPr>
              <a:t>i</a:t>
            </a:r>
            <a:r>
              <a:rPr lang="en-US" altLang="en-US" sz="1800" dirty="0">
                <a:solidFill>
                  <a:schemeClr val="bg1"/>
                </a:solidFill>
              </a:rPr>
              <a:t>(t)</a:t>
            </a:r>
            <a:r>
              <a:rPr lang="en-US" altLang="en-US" sz="1800" b="1" dirty="0">
                <a:solidFill>
                  <a:schemeClr val="bg1"/>
                </a:solidFill>
              </a:rPr>
              <a:t> given the model generated the entire training sequence, </a:t>
            </a:r>
            <a:r>
              <a:rPr lang="en-US" altLang="en-US" sz="1800" b="1" dirty="0" err="1">
                <a:solidFill>
                  <a:schemeClr val="bg1"/>
                </a:solidFill>
              </a:rPr>
              <a:t>v</a:t>
            </a:r>
            <a:r>
              <a:rPr lang="en-US" altLang="en-US" sz="1800" baseline="30000" dirty="0" err="1">
                <a:solidFill>
                  <a:schemeClr val="bg1"/>
                </a:solidFill>
              </a:rPr>
              <a:t>T</a:t>
            </a:r>
            <a:r>
              <a:rPr lang="en-US" altLang="en-US" sz="1800" b="1" dirty="0">
                <a:solidFill>
                  <a:schemeClr val="bg1"/>
                </a:solidFill>
              </a:rPr>
              <a:t>:</a:t>
            </a:r>
          </a:p>
          <a:p>
            <a:pPr marL="176213" indent="-176213">
              <a:lnSpc>
                <a:spcPct val="150000"/>
              </a:lnSpc>
              <a:spcBef>
                <a:spcPts val="64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expected number of transitions from </a:t>
            </a:r>
            <a:r>
              <a:rPr lang="en-US" altLang="en-US" sz="1800" dirty="0" err="1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>
                <a:solidFill>
                  <a:schemeClr val="bg1"/>
                </a:solidFill>
              </a:rPr>
              <a:t>i</a:t>
            </a:r>
            <a:r>
              <a:rPr lang="en-US" altLang="en-US" sz="1800" dirty="0">
                <a:solidFill>
                  <a:schemeClr val="bg1"/>
                </a:solidFill>
              </a:rPr>
              <a:t>(t-1)</a:t>
            </a:r>
            <a:r>
              <a:rPr lang="en-US" altLang="en-US" sz="1800" b="1" dirty="0">
                <a:solidFill>
                  <a:schemeClr val="bg1"/>
                </a:solidFill>
              </a:rPr>
              <a:t> to </a:t>
            </a:r>
            <a:r>
              <a:rPr lang="en-US" altLang="en-US" sz="1800" dirty="0" err="1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>
                <a:solidFill>
                  <a:schemeClr val="bg1"/>
                </a:solidFill>
              </a:rPr>
              <a:t>i</a:t>
            </a:r>
            <a:r>
              <a:rPr lang="en-US" altLang="en-US" sz="1800" dirty="0">
                <a:solidFill>
                  <a:schemeClr val="bg1"/>
                </a:solidFill>
              </a:rPr>
              <a:t>(t)</a:t>
            </a:r>
            <a:r>
              <a:rPr lang="en-US" altLang="en-US" sz="1800" b="1" dirty="0">
                <a:solidFill>
                  <a:schemeClr val="bg1"/>
                </a:solidFill>
              </a:rPr>
              <a:t> at any time is simply the sum of this over </a:t>
            </a:r>
            <a:r>
              <a:rPr lang="en-US" altLang="en-US" sz="1800" dirty="0">
                <a:solidFill>
                  <a:schemeClr val="bg1"/>
                </a:solidFill>
              </a:rPr>
              <a:t>T</a:t>
            </a:r>
            <a:r>
              <a:rPr lang="en-US" altLang="en-US" sz="1800" b="1" dirty="0">
                <a:solidFill>
                  <a:schemeClr val="bg1"/>
                </a:solidFill>
              </a:rPr>
              <a:t>:              .</a:t>
            </a:r>
          </a:p>
        </p:txBody>
      </p:sp>
      <p:graphicFrame>
        <p:nvGraphicFramePr>
          <p:cNvPr id="103428" name="Object 7"/>
          <p:cNvGraphicFramePr>
            <a:graphicFrameLocks noChangeAspect="1"/>
          </p:cNvGraphicFramePr>
          <p:nvPr/>
        </p:nvGraphicFramePr>
        <p:xfrm>
          <a:off x="463550" y="1837356"/>
          <a:ext cx="48768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03" name="Equation" r:id="rId3" imgW="4876560" imgH="1409400" progId="Equation.3">
                  <p:embed/>
                </p:oleObj>
              </mc:Choice>
              <mc:Fallback>
                <p:oleObj name="Equation" r:id="rId3" imgW="4876560" imgH="140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1837356"/>
                        <a:ext cx="4876800" cy="140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9" name="Object 7"/>
          <p:cNvGraphicFramePr>
            <a:graphicFrameLocks noChangeAspect="1"/>
          </p:cNvGraphicFramePr>
          <p:nvPr/>
        </p:nvGraphicFramePr>
        <p:xfrm>
          <a:off x="463550" y="4716258"/>
          <a:ext cx="2438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04" name="Equation" r:id="rId5" imgW="2438280" imgH="685800" progId="Equation.3">
                  <p:embed/>
                </p:oleObj>
              </mc:Choice>
              <mc:Fallback>
                <p:oleObj name="Equation" r:id="rId5" imgW="24382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4716258"/>
                        <a:ext cx="24384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0" name="Object 7"/>
          <p:cNvGraphicFramePr>
            <a:graphicFrameLocks noChangeAspect="1"/>
          </p:cNvGraphicFramePr>
          <p:nvPr/>
        </p:nvGraphicFramePr>
        <p:xfrm>
          <a:off x="2881057" y="5923734"/>
          <a:ext cx="711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05" name="Equation" r:id="rId7" imgW="711000" imgH="622080" progId="Equation.DSMT4">
                  <p:embed/>
                </p:oleObj>
              </mc:Choice>
              <mc:Fallback>
                <p:oleObj name="Equation" r:id="rId7" imgW="71100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057" y="5923734"/>
                        <a:ext cx="7112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48586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Problem No. 3: Learning (Cont.)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619434"/>
            <a:ext cx="8728329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lnSpc>
                <a:spcPct val="150000"/>
              </a:lnSpc>
              <a:spcBef>
                <a:spcPts val="64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expected number of any transition from </a:t>
            </a:r>
            <a:r>
              <a:rPr lang="en-US" altLang="en-US" sz="1800" dirty="0" err="1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>
                <a:solidFill>
                  <a:schemeClr val="bg1"/>
                </a:solidFill>
              </a:rPr>
              <a:t>i</a:t>
            </a:r>
            <a:r>
              <a:rPr lang="en-US" altLang="en-US" sz="1800" dirty="0">
                <a:solidFill>
                  <a:schemeClr val="bg1"/>
                </a:solidFill>
              </a:rPr>
              <a:t>(t)</a:t>
            </a:r>
            <a:r>
              <a:rPr lang="en-US" altLang="en-US" sz="1800" b="1" dirty="0">
                <a:solidFill>
                  <a:schemeClr val="bg1"/>
                </a:solidFill>
              </a:rPr>
              <a:t> is: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Therefore, a new estimate for the transition probability is:</a:t>
            </a:r>
          </a:p>
          <a:p>
            <a:pPr marL="176213" indent="-176213">
              <a:spcBef>
                <a:spcPts val="24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We can similarly estimate the 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output probability density function:</a:t>
            </a:r>
          </a:p>
          <a:p>
            <a:pPr marL="176213" indent="-176213">
              <a:spcBef>
                <a:spcPts val="24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resulting reestimation algorithm is known as the Baum-Welch, or Forward Backward algorithm:</a:t>
            </a:r>
          </a:p>
        </p:txBody>
      </p:sp>
      <p:graphicFrame>
        <p:nvGraphicFramePr>
          <p:cNvPr id="104452" name="Object 4"/>
          <p:cNvGraphicFramePr>
            <a:graphicFrameLocks noChangeAspect="1"/>
          </p:cNvGraphicFramePr>
          <p:nvPr/>
        </p:nvGraphicFramePr>
        <p:xfrm>
          <a:off x="5941807" y="510254"/>
          <a:ext cx="990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27" name="Equation" r:id="rId3" imgW="990360" imgH="622080" progId="Equation.3">
                  <p:embed/>
                </p:oleObj>
              </mc:Choice>
              <mc:Fallback>
                <p:oleObj name="Equation" r:id="rId3" imgW="99036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1807" y="510254"/>
                        <a:ext cx="9906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3" name="Object 5"/>
          <p:cNvGraphicFramePr>
            <a:graphicFrameLocks noChangeAspect="1"/>
          </p:cNvGraphicFramePr>
          <p:nvPr/>
        </p:nvGraphicFramePr>
        <p:xfrm>
          <a:off x="6651677" y="763588"/>
          <a:ext cx="14986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28" name="Equation" r:id="rId5" imgW="1498320" imgH="1206360" progId="Equation.3">
                  <p:embed/>
                </p:oleObj>
              </mc:Choice>
              <mc:Fallback>
                <p:oleObj name="Equation" r:id="rId5" imgW="149832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77" y="763588"/>
                        <a:ext cx="14986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4" name="Object 6"/>
          <p:cNvGraphicFramePr>
            <a:graphicFrameLocks noChangeAspect="1"/>
          </p:cNvGraphicFramePr>
          <p:nvPr/>
        </p:nvGraphicFramePr>
        <p:xfrm>
          <a:off x="4445616" y="1734120"/>
          <a:ext cx="17526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29" name="Equation" r:id="rId7" imgW="1752480" imgH="1396800" progId="Equation.DSMT4">
                  <p:embed/>
                </p:oleObj>
              </mc:Choice>
              <mc:Fallback>
                <p:oleObj name="Equation" r:id="rId7" imgW="1752480" imgH="1396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616" y="1734120"/>
                        <a:ext cx="1752600" cy="139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x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7013" y="3851102"/>
            <a:ext cx="5319405" cy="2668023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806439" y="3671365"/>
            <a:ext cx="3093085" cy="30008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6213" indent="-176213">
              <a:spcBef>
                <a:spcPts val="108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Convergence is very quick, typically within three iterations for complex systems.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Seeding the parameters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with good initial guesses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is very important.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forward backward principle is used in many algorithms.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02857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Continuous Probability Density Functions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619433"/>
            <a:ext cx="8747379" cy="61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discrete HMM incorporates a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discrete probability density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function, captured in the matrix B, 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to describe the probability of 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outputting a symbol.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Signal measurements, or feature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vectors, are continuous-valued N-dimensional vectors.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In order to use our discrete HMM technology, we must vector quantize (VQ) this data – reduce the continuous-valued vectors to discrete values chosen from a set of M codebook vectors.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Initially most HMMs were based on VQ front-ends. However, for the past 30 years, the continuous density model has become widely accepted.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We can use a Gaussian mixture model to represent arbitrary distributions:</a:t>
            </a:r>
          </a:p>
          <a:p>
            <a:pPr marL="176213" indent="-176213">
              <a:spcBef>
                <a:spcPts val="56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Note that  this amounts to assigning a mean and covariance matrix for each mixture component. If we use a 39-dimensional feature vector, and 128 mixtures components per state, and thousands of states, we will experience a significant increase in complexity </a:t>
            </a:r>
            <a:r>
              <a:rPr lang="en-US" altLang="en-US" sz="1800" b="1" dirty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274066" y="554480"/>
            <a:ext cx="4510190" cy="1650968"/>
            <a:chOff x="340237" y="1557338"/>
            <a:chExt cx="4510190" cy="1650968"/>
          </a:xfrm>
        </p:grpSpPr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237332" y="2242344"/>
              <a:ext cx="1371600" cy="1588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922338" y="2928938"/>
              <a:ext cx="3649662" cy="1588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1014285" y="2577973"/>
              <a:ext cx="701931" cy="1588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1360412" y="2452611"/>
              <a:ext cx="952654" cy="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1928224" y="2563223"/>
              <a:ext cx="731428" cy="3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 flipH="1" flipV="1">
              <a:off x="2311681" y="2489480"/>
              <a:ext cx="878912" cy="5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 flipH="1" flipV="1">
              <a:off x="2879496" y="2600094"/>
              <a:ext cx="657686" cy="2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5400000" flipH="1" flipV="1">
              <a:off x="3513675" y="2777075"/>
              <a:ext cx="303725" cy="2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4" name="Object 33"/>
            <p:cNvGraphicFramePr>
              <a:graphicFrameLocks noChangeAspect="1"/>
            </p:cNvGraphicFramePr>
            <p:nvPr/>
          </p:nvGraphicFramePr>
          <p:xfrm>
            <a:off x="340237" y="1586885"/>
            <a:ext cx="4699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674" name="Equation" r:id="rId3" imgW="469800" imgH="291960" progId="Equation.3">
                    <p:embed/>
                  </p:oleObj>
                </mc:Choice>
                <mc:Fallback>
                  <p:oleObj name="Equation" r:id="rId3" imgW="46980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237" y="1586885"/>
                          <a:ext cx="469900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4934" name="Object 6"/>
            <p:cNvGraphicFramePr>
              <a:graphicFrameLocks noChangeAspect="1"/>
            </p:cNvGraphicFramePr>
            <p:nvPr/>
          </p:nvGraphicFramePr>
          <p:xfrm>
            <a:off x="4685327" y="2801938"/>
            <a:ext cx="1651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675" name="Equation" r:id="rId5" imgW="164880" imgH="253800" progId="Equation.3">
                    <p:embed/>
                  </p:oleObj>
                </mc:Choice>
                <mc:Fallback>
                  <p:oleObj name="Equation" r:id="rId5" imgW="16488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5327" y="2801938"/>
                          <a:ext cx="165100" cy="25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TextBox 35"/>
            <p:cNvSpPr txBox="1"/>
            <p:nvPr/>
          </p:nvSpPr>
          <p:spPr>
            <a:xfrm>
              <a:off x="840656" y="297318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0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73268" y="297810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45204" y="297810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92564" y="298302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3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654672" y="298794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4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131528" y="299286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5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78888" y="2983034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6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62336" y="292404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/>
                <a:t>…</a:t>
              </a:r>
            </a:p>
          </p:txBody>
        </p:sp>
      </p:grpSp>
      <p:graphicFrame>
        <p:nvGraphicFramePr>
          <p:cNvPr id="52" name="Object 51"/>
          <p:cNvGraphicFramePr>
            <a:graphicFrameLocks noChangeAspect="1"/>
          </p:cNvGraphicFramePr>
          <p:nvPr/>
        </p:nvGraphicFramePr>
        <p:xfrm>
          <a:off x="485775" y="4655629"/>
          <a:ext cx="52070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76" name="Equation" r:id="rId7" imgW="5206680" imgH="672840" progId="Equation.3">
                  <p:embed/>
                </p:oleObj>
              </mc:Choice>
              <mc:Fallback>
                <p:oleObj name="Equation" r:id="rId7" imgW="520668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4655629"/>
                        <a:ext cx="52070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6" name="Object 8"/>
          <p:cNvGraphicFramePr>
            <a:graphicFrameLocks noChangeAspect="1"/>
          </p:cNvGraphicFramePr>
          <p:nvPr/>
        </p:nvGraphicFramePr>
        <p:xfrm>
          <a:off x="6358246" y="4656499"/>
          <a:ext cx="1790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77" name="Equation" r:id="rId9" imgW="1790640" imgH="622080" progId="Equation.DSMT4">
                  <p:embed/>
                </p:oleObj>
              </mc:Choice>
              <mc:Fallback>
                <p:oleObj name="Equation" r:id="rId9" imgW="179064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8246" y="4656499"/>
                        <a:ext cx="17907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275610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Continuous Probability Density Functions (Cont.)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619433"/>
            <a:ext cx="8747379" cy="515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It is common to assume that the features are </a:t>
            </a:r>
            <a:r>
              <a:rPr lang="en-US" altLang="en-US" sz="1800" b="1" dirty="0" err="1">
                <a:solidFill>
                  <a:schemeClr val="bg1"/>
                </a:solidFill>
              </a:rPr>
              <a:t>decorrelated</a:t>
            </a:r>
            <a:r>
              <a:rPr lang="en-US" altLang="en-US" sz="1800" b="1" dirty="0">
                <a:solidFill>
                  <a:schemeClr val="bg1"/>
                </a:solidFill>
              </a:rPr>
              <a:t> and that the covariance matrix can be approximated as a diagonal matrix to reduce complexity. We refer to this as variance-weighting.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Also, note that for a single mixture, the log of the output probability at each state becomes a </a:t>
            </a:r>
            <a:r>
              <a:rPr lang="en-US" altLang="en-US" sz="1800" b="1" dirty="0" err="1">
                <a:solidFill>
                  <a:schemeClr val="bg1"/>
                </a:solidFill>
              </a:rPr>
              <a:t>Mahalanobis</a:t>
            </a:r>
            <a:r>
              <a:rPr lang="en-US" altLang="en-US" sz="1800" b="1" dirty="0">
                <a:solidFill>
                  <a:schemeClr val="bg1"/>
                </a:solidFill>
              </a:rPr>
              <a:t> distance, which creates a nice connection between HMMs and PCA. In fact, HMMs can be viewed in some ways as a generalization of PCA.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Write the joint probability of the data and the states given the model as:</a:t>
            </a:r>
          </a:p>
          <a:p>
            <a:pPr marL="176213" indent="-176213">
              <a:spcBef>
                <a:spcPts val="5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This can be considered the sum of the product of all densities with all possible state sequences, </a:t>
            </a:r>
            <a:r>
              <a:rPr lang="en-US" altLang="en-US" sz="1800" b="1" dirty="0" err="1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="1" dirty="0">
                <a:solidFill>
                  <a:schemeClr val="bg1"/>
                </a:solidFill>
                <a:sym typeface="Symbol"/>
              </a:rPr>
              <a:t>, and all possible mixture components, K:</a:t>
            </a:r>
          </a:p>
          <a:p>
            <a:pPr marL="176213" indent="-176213">
              <a:spcBef>
                <a:spcPts val="3600"/>
              </a:spcBef>
              <a:spcAft>
                <a:spcPts val="1800"/>
              </a:spcAft>
            </a:pPr>
            <a:r>
              <a:rPr lang="en-US" altLang="en-US" sz="1800" b="1" dirty="0">
                <a:solidFill>
                  <a:schemeClr val="bg1"/>
                </a:solidFill>
                <a:sym typeface="Symbol"/>
              </a:rPr>
              <a:t>	and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50374" y="3996813"/>
            <a:ext cx="112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/>
        </p:nvGraphicFramePr>
        <p:xfrm>
          <a:off x="466725" y="3432015"/>
          <a:ext cx="74168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5" name="Equation" r:id="rId3" imgW="7416720" imgH="672840" progId="Equation.3">
                  <p:embed/>
                </p:oleObj>
              </mc:Choice>
              <mc:Fallback>
                <p:oleObj name="Equation" r:id="rId3" imgW="741672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3432015"/>
                        <a:ext cx="74168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8" name="Object 6"/>
          <p:cNvGraphicFramePr>
            <a:graphicFrameLocks noChangeAspect="1"/>
          </p:cNvGraphicFramePr>
          <p:nvPr/>
        </p:nvGraphicFramePr>
        <p:xfrm>
          <a:off x="466725" y="4867828"/>
          <a:ext cx="3886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6" name="Equation" r:id="rId5" imgW="3886200" imgH="406080" progId="Equation.3">
                  <p:embed/>
                </p:oleObj>
              </mc:Choice>
              <mc:Fallback>
                <p:oleObj name="Equation" r:id="rId5" imgW="388620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4867828"/>
                        <a:ext cx="38862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9" name="Object 7"/>
          <p:cNvGraphicFramePr>
            <a:graphicFrameLocks noChangeAspect="1"/>
          </p:cNvGraphicFramePr>
          <p:nvPr/>
        </p:nvGraphicFramePr>
        <p:xfrm>
          <a:off x="466725" y="5811159"/>
          <a:ext cx="2540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7" name="Equation" r:id="rId7" imgW="2539800" imgH="507960" progId="Equation.DSMT4">
                  <p:embed/>
                </p:oleObj>
              </mc:Choice>
              <mc:Fallback>
                <p:oleObj name="Equation" r:id="rId7" imgW="25398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5811159"/>
                        <a:ext cx="25400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071629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7201</TotalTime>
  <Words>1416</Words>
  <Application>Microsoft Macintosh PowerPoint</Application>
  <PresentationFormat>Letter Paper (8.5x11 in)</PresentationFormat>
  <Paragraphs>116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Cambria Math</vt:lpstr>
      <vt:lpstr>Times New Roman</vt:lpstr>
      <vt:lpstr>Wingdings</vt:lpstr>
      <vt:lpstr>isip_default</vt:lpstr>
      <vt:lpstr>1_lecture_title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415</cp:revision>
  <dcterms:created xsi:type="dcterms:W3CDTF">2002-09-12T17:13:32Z</dcterms:created>
  <dcterms:modified xsi:type="dcterms:W3CDTF">2020-03-09T13:57:21Z</dcterms:modified>
</cp:coreProperties>
</file>