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362" r:id="rId4"/>
    <p:sldId id="363" r:id="rId5"/>
    <p:sldId id="364" r:id="rId6"/>
    <p:sldId id="365" r:id="rId7"/>
    <p:sldId id="366" r:id="rId8"/>
    <p:sldId id="367" r:id="rId9"/>
    <p:sldId id="375" r:id="rId10"/>
    <p:sldId id="376" r:id="rId11"/>
    <p:sldId id="377" r:id="rId12"/>
    <p:sldId id="378" r:id="rId13"/>
    <p:sldId id="379" r:id="rId14"/>
    <p:sldId id="380" r:id="rId15"/>
    <p:sldId id="374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4978" autoAdjust="0"/>
  </p:normalViewPr>
  <p:slideViewPr>
    <p:cSldViewPr snapToGrid="0">
      <p:cViewPr varScale="1">
        <p:scale>
          <a:sx n="104" d="100"/>
          <a:sy n="104" d="100"/>
        </p:scale>
        <p:origin x="200" y="256"/>
      </p:cViewPr>
      <p:guideLst>
        <p:guide orient="horz" pos="3972"/>
        <p:guide pos="144"/>
        <p:guide pos="2880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x.ac.uk/~ajwills/courses/rm1/stats/variance.ppt" TargetMode="External"/><Relationship Id="rId13" Type="http://schemas.openxmlformats.org/officeDocument/2006/relationships/image" Target="../media/image3.png"/><Relationship Id="rId18" Type="http://schemas.openxmlformats.org/officeDocument/2006/relationships/hyperlink" Target="http://en.wikipedia.org/wiki/Maximum_likelihood" TargetMode="External"/><Relationship Id="rId3" Type="http://schemas.openxmlformats.org/officeDocument/2006/relationships/hyperlink" Target="http://www.nebulasearch.com/encyclopedia/article/Bayesian_inference.html" TargetMode="External"/><Relationship Id="rId7" Type="http://schemas.openxmlformats.org/officeDocument/2006/relationships/hyperlink" Target="http://statgen.iop.kcl.ac.uk/bgim/mle/sslike_1.html" TargetMode="External"/><Relationship Id="rId12" Type="http://schemas.openxmlformats.org/officeDocument/2006/relationships/hyperlink" Target="http://www.mat.ulaval.ca/informatique/guide94/img14.png" TargetMode="External"/><Relationship Id="rId17" Type="http://schemas.openxmlformats.org/officeDocument/2006/relationships/hyperlink" Target="http://www-2.cs.cmu.edu/~awm/tutorials/mle12.pdf" TargetMode="External"/><Relationship Id="rId2" Type="http://schemas.openxmlformats.org/officeDocument/2006/relationships/hyperlink" Target="https://www.isip.piconepress.com/courses/temple/ece_8527/resources/dhs_book/dhs_chapter_03_02.pdf" TargetMode="External"/><Relationship Id="rId16" Type="http://schemas.openxmlformats.org/officeDocument/2006/relationships/hyperlink" Target="http://www.eas.asu.edu/~morrell/556/Lecture11.pdf" TargetMode="External"/><Relationship Id="rId20" Type="http://schemas.openxmlformats.org/officeDocument/2006/relationships/hyperlink" Target="http://www-ccrma.stanford.edu/~jos/bayes/Bayesian_Parameter_Estimation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-2.cs.cmu.edu/~awm/tutorials/list.html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-2.cs.cmu.edu/~awm/tutorials/mle.html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://www.weibull.com/LifeDataWeb/image/apa_fig3.gif" TargetMode="External"/><Relationship Id="rId19" Type="http://schemas.openxmlformats.org/officeDocument/2006/relationships/hyperlink" Target="http://www.psy.vanderbilt.edu/faculty/palmeri/P351-modeling/readings/myung-tutorial-mle.pdf" TargetMode="External"/><Relationship Id="rId4" Type="http://schemas.openxmlformats.org/officeDocument/2006/relationships/hyperlink" Target="http://bayes.bgsu.edu/nsf_web/tutorial/a_brief_tutorial.htm" TargetMode="External"/><Relationship Id="rId9" Type="http://schemas.openxmlformats.org/officeDocument/2006/relationships/hyperlink" Target="http://cnx.rice.edu/content/m11426/latest/" TargetMode="External"/><Relationship Id="rId14" Type="http://schemas.openxmlformats.org/officeDocument/2006/relationships/hyperlink" Target="http://www.isip.msstate.edu/publications/seminars/msstate_misc/2002/euro_coin/presentation_v0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9" Type="http://schemas.openxmlformats.org/officeDocument/2006/relationships/hyperlink" Target="http://www.cs.colorado.edu/~mburl/courses/CSCI5622/Fall2003/lecture6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10: Maximum Likelihood Parameter Estimation –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Unknown Mean and Variance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Convergence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Gaussian Example</a:t>
            </a: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>
                <a:solidFill>
                  <a:srgbClr val="000080"/>
                </a:solidFill>
              </a:rPr>
            </a:br>
            <a:r>
              <a:rPr lang="en-US" sz="1800" b="1">
                <a:solidFill>
                  <a:schemeClr val="accent2"/>
                </a:solidFill>
                <a:hlinkClick r:id="rId2"/>
              </a:rPr>
              <a:t>DHS: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" action="ppaction://noaction"/>
              </a:rPr>
              <a:t>J.O.S.: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Nebula: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BGSU: Example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A.W.M.: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A.W.M.: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S.P.: </a:t>
            </a:r>
            <a:r>
              <a:rPr lang="en-US" sz="1800" b="1" dirty="0">
                <a:solidFill>
                  <a:schemeClr val="accent2"/>
                </a:solidFill>
                <a:hlinkClick r:id="rId8"/>
              </a:rPr>
              <a:t>Primer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9"/>
              </a:rPr>
              <a:t>CSRN: Unbiased</a:t>
            </a:r>
            <a:endParaRPr lang="en-US" sz="1800" b="1" dirty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2"/>
                </a:solidFill>
                <a:hlinkClick r:id="rId16"/>
              </a:rPr>
              <a:t>A.W.M.: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  <a:hlinkClick r:id="rId17"/>
              </a:rPr>
              <a:t>Bias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8"/>
              </a:rPr>
              <a:t>Wiki: ML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M.Y.: ML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J.O.S.: Bayesian Est.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4"/>
              </a:rPr>
              <a:t>J.H.: Euro Coin</a:t>
            </a:r>
            <a:r>
              <a:rPr lang="en-US" sz="1800" b="1" dirty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2" name="Equation" r:id="rId3" imgW="3987720" imgH="1841400" progId="Equation.3">
                  <p:embed/>
                </p:oleObj>
              </mc:Choice>
              <mc:Fallback>
                <p:oleObj name="Equation" r:id="rId3" imgW="3987720" imgH="1841400" progId="Equation.3">
                  <p:embed/>
                  <p:pic>
                    <p:nvPicPr>
                      <p:cNvPr id="171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63420"/>
                        <a:ext cx="39878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228600" y="3125097"/>
            <a:ext cx="352036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Note that 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3" name="Equation" r:id="rId5" imgW="1473120" imgH="622080" progId="Equation.3">
                  <p:embed/>
                </p:oleObj>
              </mc:Choice>
              <mc:Fallback>
                <p:oleObj name="Equation" r:id="rId5" imgW="1473120" imgH="622080" progId="Equation.3">
                  <p:embed/>
                  <p:pic>
                    <p:nvPicPr>
                      <p:cNvPr id="1710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460750"/>
                        <a:ext cx="1473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228600" y="4244890"/>
            <a:ext cx="858766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4" name="Equation" r:id="rId7" imgW="2044440" imgH="622080" progId="Equation.DSMT4">
                  <p:embed/>
                </p:oleObj>
              </mc:Choice>
              <mc:Fallback>
                <p:oleObj name="Equation" r:id="rId7" imgW="2044440" imgH="622080" progId="Equation.DSMT4">
                  <p:embed/>
                  <p:pic>
                    <p:nvPicPr>
                      <p:cNvPr id="1710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909114"/>
                        <a:ext cx="2044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28600" y="662254"/>
            <a:ext cx="858766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Variance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24608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Equation" r:id="rId3" imgW="4419360" imgH="1942920" progId="Equation.3">
                  <p:embed/>
                </p:oleObj>
              </mc:Choice>
              <mc:Fallback>
                <p:oleObj name="Equation" r:id="rId3" imgW="4419360" imgH="1942920" progId="Equation.3">
                  <p:embed/>
                  <p:pic>
                    <p:nvPicPr>
                      <p:cNvPr id="172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90702"/>
                        <a:ext cx="4419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228600" y="630299"/>
            <a:ext cx="8587660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5" imgW="5676840" imgH="1562040" progId="Equation.DSMT4">
                  <p:embed/>
                </p:oleObj>
              </mc:Choice>
              <mc:Fallback>
                <p:oleObj name="Equation" r:id="rId5" imgW="5676840" imgH="1562040" progId="Equation.DSMT4">
                  <p:embed/>
                  <p:pic>
                    <p:nvPicPr>
                      <p:cNvPr id="1720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460750"/>
                        <a:ext cx="56769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228600" y="3059803"/>
            <a:ext cx="858766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Covariance Expansion</a:t>
            </a:r>
          </a:p>
        </p:txBody>
      </p:sp>
    </p:spTree>
    <p:extLst>
      <p:ext uri="{BB962C8B-B14F-4D97-AF65-F5344CB8AC3E}">
        <p14:creationId xmlns:p14="http://schemas.microsoft.com/office/powerpoint/2010/main" val="1936269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Equation" r:id="rId3" imgW="3568680" imgH="2616120" progId="Equation.DSMT4">
                  <p:embed/>
                </p:oleObj>
              </mc:Choice>
              <mc:Fallback>
                <p:oleObj name="Equation" r:id="rId3" imgW="3568680" imgH="2616120" progId="Equation.DSMT4">
                  <p:embed/>
                  <p:pic>
                    <p:nvPicPr>
                      <p:cNvPr id="1730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74738"/>
                        <a:ext cx="5348288" cy="392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228600" y="659492"/>
            <a:ext cx="8587660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Biased Variance Estimate</a:t>
            </a:r>
          </a:p>
        </p:txBody>
      </p:sp>
    </p:spTree>
    <p:extLst>
      <p:ext uri="{BB962C8B-B14F-4D97-AF65-F5344CB8AC3E}">
        <p14:creationId xmlns:p14="http://schemas.microsoft.com/office/powerpoint/2010/main" val="426627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Equation" r:id="rId3" imgW="3454200" imgH="609480" progId="Equation.3">
                  <p:embed/>
                </p:oleObj>
              </mc:Choice>
              <mc:Fallback>
                <p:oleObj name="Equation" r:id="rId3" imgW="3454200" imgH="609480" progId="Equation.3">
                  <p:embed/>
                  <p:pic>
                    <p:nvPicPr>
                      <p:cNvPr id="174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79052"/>
                        <a:ext cx="345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28600" y="2415775"/>
            <a:ext cx="860240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5" imgW="2679480" imgH="609480" progId="Equation.3">
                  <p:embed/>
                </p:oleObj>
              </mc:Choice>
              <mc:Fallback>
                <p:oleObj name="Equation" r:id="rId5" imgW="2679480" imgH="609480" progId="Equation.3">
                  <p:embed/>
                  <p:pic>
                    <p:nvPicPr>
                      <p:cNvPr id="174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1043"/>
                        <a:ext cx="267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28600" y="3670009"/>
            <a:ext cx="860240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name="Equation" r:id="rId7" imgW="1206360" imgH="558720" progId="Equation.DSMT4">
                  <p:embed/>
                </p:oleObj>
              </mc:Choice>
              <mc:Fallback>
                <p:oleObj name="Equation" r:id="rId7" imgW="1206360" imgH="558720" progId="Equation.DSMT4">
                  <p:embed/>
                  <p:pic>
                    <p:nvPicPr>
                      <p:cNvPr id="1740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0560"/>
                        <a:ext cx="1206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228600" y="4741729"/>
            <a:ext cx="860240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which is asymptotically unbiased. See </a:t>
            </a:r>
            <a:r>
              <a:rPr lang="en-US" sz="1800" b="1" dirty="0">
                <a:solidFill>
                  <a:schemeClr val="bg1"/>
                </a:solidFill>
                <a:hlinkClick r:id="" action="ppaction://noaction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9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 action="ppaction://noaction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228600" y="688987"/>
            <a:ext cx="860240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However,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Expectation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390405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6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7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describes 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10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11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Maximum A Posteriori Estimation</a:t>
            </a:r>
          </a:p>
        </p:txBody>
      </p:sp>
    </p:spTree>
    <p:extLst>
      <p:ext uri="{BB962C8B-B14F-4D97-AF65-F5344CB8AC3E}">
        <p14:creationId xmlns:p14="http://schemas.microsoft.com/office/powerpoint/2010/main" val="14439668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= μ,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0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1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2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83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41677753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8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expression 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9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931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401401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[μ,σ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</a:rPr>
              <a:t>]</a:t>
            </a:r>
            <a:r>
              <a:rPr lang="en-US" sz="1800" b="1" dirty="0">
                <a:solidFill>
                  <a:srgbClr val="004000"/>
                </a:solidFill>
              </a:rPr>
              <a:t>. </a:t>
            </a:r>
            <a:r>
              <a:rPr lang="en-US" sz="1800" b="1" dirty="0">
                <a:solidFill>
                  <a:schemeClr val="bg1"/>
                </a:solidFill>
              </a:rPr>
              <a:t>The log likelihood of a SINGLE point is:</a:t>
            </a: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6" name="Equation" r:id="rId3" imgW="3225600" imgH="393480" progId="Equation.3">
                  <p:embed/>
                </p:oleObj>
              </mc:Choice>
              <mc:Fallback>
                <p:oleObj name="Equation" r:id="rId3" imgW="322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98722"/>
                        <a:ext cx="487203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7" name="Equation" r:id="rId5" imgW="4038480" imgH="1307880" progId="Equation.3">
                  <p:embed/>
                </p:oleObj>
              </mc:Choice>
              <mc:Fallback>
                <p:oleObj name="Equation" r:id="rId5" imgW="40384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48875"/>
                        <a:ext cx="4038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8" name="Equation" r:id="rId7" imgW="4559040" imgH="1384200" progId="Equation.DSMT4">
                  <p:embed/>
                </p:oleObj>
              </mc:Choice>
              <mc:Fallback>
                <p:oleObj name="Equation" r:id="rId7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764321"/>
                        <a:ext cx="45593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74307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7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8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true covariance is the expected value of the matrix                           ,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which 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9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Convergence of the Mean</a:t>
            </a:r>
          </a:p>
        </p:txBody>
      </p:sp>
    </p:spTree>
    <p:extLst>
      <p:ext uri="{BB962C8B-B14F-4D97-AF65-F5344CB8AC3E}">
        <p14:creationId xmlns:p14="http://schemas.microsoft.com/office/powerpoint/2010/main" val="54718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228600" y="626614"/>
            <a:ext cx="8690896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, E[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], will be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b="1" dirty="0" err="1">
                <a:solidFill>
                  <a:schemeClr val="bg1"/>
                </a:solidFill>
              </a:rPr>
              <a:t>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≠</a:t>
            </a:r>
            <a:r>
              <a:rPr lang="en-US" sz="1800" b="1" dirty="0">
                <a:solidFill>
                  <a:schemeClr val="bg1"/>
                </a:solidFill>
              </a:rPr>
              <a:t> j 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otherwise 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x</a:t>
            </a:r>
            <a:r>
              <a:rPr lang="en-US" sz="1800" b="1" baseline="-25000" dirty="0">
                <a:solidFill>
                  <a:schemeClr val="bg1"/>
                </a:solidFill>
              </a:rPr>
              <a:t>i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n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-n terms with expected value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and n terms with expected value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3" imgW="4419360" imgH="647640" progId="Equation.3">
                  <p:embed/>
                </p:oleObj>
              </mc:Choice>
              <mc:Fallback>
                <p:oleObj name="Equation" r:id="rId3" imgW="4419360" imgH="647640" progId="Equation.3">
                  <p:embed/>
                  <p:pic>
                    <p:nvPicPr>
                      <p:cNvPr id="1751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2314"/>
                        <a:ext cx="4419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228599" y="5194301"/>
            <a:ext cx="8689515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228600" y="3929077"/>
            <a:ext cx="22939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Equation" r:id="rId5" imgW="3390840" imgH="622080" progId="Equation.DSMT4">
                  <p:embed/>
                </p:oleObj>
              </mc:Choice>
              <mc:Fallback>
                <p:oleObj name="Equation" r:id="rId5" imgW="3390840" imgH="622080" progId="Equation.DSMT4">
                  <p:embed/>
                  <p:pic>
                    <p:nvPicPr>
                      <p:cNvPr id="1751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56756"/>
                        <a:ext cx="339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8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Variance of the ML Estimate of the Mean</a:t>
            </a:r>
          </a:p>
        </p:txBody>
      </p:sp>
    </p:spTree>
    <p:extLst>
      <p:ext uri="{BB962C8B-B14F-4D97-AF65-F5344CB8AC3E}">
        <p14:creationId xmlns:p14="http://schemas.microsoft.com/office/powerpoint/2010/main" val="18034526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7091</TotalTime>
  <Words>691</Words>
  <Application>Microsoft Macintosh PowerPoint</Application>
  <PresentationFormat>Letter Paper (8.5x11 in)</PresentationFormat>
  <Paragraphs>57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2020-02-17T14:39:08Z</dcterms:modified>
</cp:coreProperties>
</file>