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21"/>
  </p:notesMasterIdLst>
  <p:handoutMasterIdLst>
    <p:handoutMasterId r:id="rId22"/>
  </p:handoutMasterIdLst>
  <p:sldIdLst>
    <p:sldId id="356" r:id="rId4"/>
    <p:sldId id="374" r:id="rId5"/>
    <p:sldId id="338" r:id="rId6"/>
    <p:sldId id="375" r:id="rId7"/>
    <p:sldId id="317" r:id="rId8"/>
    <p:sldId id="315" r:id="rId9"/>
    <p:sldId id="368" r:id="rId10"/>
    <p:sldId id="371" r:id="rId11"/>
    <p:sldId id="367" r:id="rId12"/>
    <p:sldId id="372" r:id="rId13"/>
    <p:sldId id="373" r:id="rId14"/>
    <p:sldId id="318" r:id="rId15"/>
    <p:sldId id="319" r:id="rId16"/>
    <p:sldId id="320" r:id="rId17"/>
    <p:sldId id="321" r:id="rId18"/>
    <p:sldId id="316" r:id="rId19"/>
    <p:sldId id="310" r:id="rId2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480" y="176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3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05: Decision Surfaces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Aft>
                <a:spcPts val="1200"/>
              </a:spcAft>
              <a:defRPr/>
            </a:pP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noProof="0" dirty="0">
                <a:solidFill>
                  <a:schemeClr val="accent2"/>
                </a:solidFill>
                <a:latin typeface="+mn-lt"/>
              </a:rPr>
              <a:t>Gaussian Distributions</a:t>
            </a:r>
            <a:endParaRPr lang="en-US" sz="1800" b="1" kern="0" dirty="0">
              <a:solidFill>
                <a:schemeClr val="accent2"/>
              </a:solidFill>
              <a:latin typeface="+mn-lt"/>
            </a:endParaRP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marL="173038" lvl="0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3)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62345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76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584993"/>
            <a:ext cx="76581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30116858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586681"/>
            <a:ext cx="802957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7705213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600749"/>
            <a:ext cx="866775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Unequal Variances</a:t>
            </a:r>
          </a:p>
        </p:txBody>
      </p:sp>
    </p:spTree>
    <p:extLst>
      <p:ext uri="{BB962C8B-B14F-4D97-AF65-F5344CB8AC3E}">
        <p14:creationId xmlns:p14="http://schemas.microsoft.com/office/powerpoint/2010/main" val="245103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586681"/>
            <a:ext cx="8639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Nonzero Off-Diagonal Elements</a:t>
            </a:r>
          </a:p>
        </p:txBody>
      </p:sp>
    </p:spTree>
    <p:extLst>
      <p:ext uri="{BB962C8B-B14F-4D97-AF65-F5344CB8AC3E}">
        <p14:creationId xmlns:p14="http://schemas.microsoft.com/office/powerpoint/2010/main" val="212100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Unconstrained or “Full” Covariance</a:t>
            </a:r>
          </a:p>
        </p:txBody>
      </p:sp>
    </p:spTree>
    <p:extLst>
      <p:ext uri="{BB962C8B-B14F-4D97-AF65-F5344CB8AC3E}">
        <p14:creationId xmlns:p14="http://schemas.microsoft.com/office/powerpoint/2010/main" val="196476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𝒄</m:t>
                              </m:r>
                            </m:sup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458" t="-10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Discriminant Functions</a:t>
            </a:r>
            <a:r>
              <a:rPr lang="en-US" sz="1800" b="1" dirty="0">
                <a:solidFill>
                  <a:schemeClr val="bg1"/>
                </a:solidFill>
              </a:rPr>
              <a:t>: used to classify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Surfaces</a:t>
            </a:r>
            <a:r>
              <a:rPr lang="en-US" sz="1800" b="1" dirty="0">
                <a:solidFill>
                  <a:schemeClr val="bg1"/>
                </a:solidFill>
              </a:rPr>
              <a:t>: Geometric interpretation of a Bayesian classifier. The shape of the decision surface is influenced by the number of categories and the statistics of 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Gaussian Distributions</a:t>
            </a:r>
            <a:r>
              <a:rPr lang="en-US" sz="1800" b="1" dirty="0">
                <a:solidFill>
                  <a:schemeClr val="bg1"/>
                </a:solidFill>
              </a:rPr>
              <a:t>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Log Probabilities</a:t>
            </a:r>
            <a:r>
              <a:rPr lang="en-US" sz="1800" b="1" dirty="0">
                <a:solidFill>
                  <a:schemeClr val="bg1"/>
                </a:solidFill>
              </a:rPr>
              <a:t>: solves some important computational problems.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P(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ω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)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P(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ω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en-US" sz="1800" b="1" i="1" dirty="0" err="1">
                    <a:solidFill>
                      <a:schemeClr val="bg1"/>
                    </a:solidFill>
                  </a:rPr>
                  <a:t>|x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)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8733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blipFill>
                <a:blip r:embed="rId2"/>
                <a:stretch>
                  <a:fillRect l="-1314" t="-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17117" r="17624" b="31480"/>
          <a:stretch>
            <a:fillRect/>
          </a:stretch>
        </p:blipFill>
        <p:spPr bwMode="auto">
          <a:xfrm>
            <a:off x="233363" y="4067557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 l="17432" r="16513" b="33945"/>
          <a:stretch>
            <a:fillRect/>
          </a:stretch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/>
          <a:srcRect l="15456" r="15598" b="30417"/>
          <a:stretch>
            <a:fillRect/>
          </a:stretch>
        </p:blipFill>
        <p:spPr bwMode="auto">
          <a:xfrm>
            <a:off x="3406877" y="189671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2547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320" t="-1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344826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3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/>
          <a:srcRect l="10791" t="3809" r="11217" b="35275"/>
          <a:stretch>
            <a:fillRect/>
          </a:stretch>
        </p:blipFill>
        <p:spPr bwMode="auto">
          <a:xfrm>
            <a:off x="1530350" y="1293495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173038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3038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N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464" t="-1066" b="-113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5031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multivariate distribution is defined as:</a:t>
                </a:r>
              </a:p>
              <a:p>
                <a:pPr marL="173038">
                  <a:spcAft>
                    <a:spcPct val="25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mean (vector) and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covariance (matrix).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the exponent term is really a dot product or weighted Euclidean distance.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We will later refer to this as the Mahalanobis distance metric.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covariance is always  symmetric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and positive semidefinite.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How does the shape vary </a:t>
                </a:r>
                <a:b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as a function of the covariance?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99" y="620070"/>
                <a:ext cx="8670925" cy="5758959"/>
              </a:xfrm>
              <a:prstGeom prst="rect">
                <a:avLst/>
              </a:prstGeom>
              <a:blipFill>
                <a:blip r:embed="rId2"/>
                <a:stretch>
                  <a:fillRect l="-1608" t="-1101" r="-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22176"/>
            <a:ext cx="4176713" cy="26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40955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27352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27352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 Occam’s Razor?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458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548237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7204</TotalTime>
  <Words>847</Words>
  <Application>Microsoft Macintosh PowerPoint</Application>
  <PresentationFormat>Letter Paper (8.5x11 in)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Times New Roman</vt:lpstr>
      <vt:lpstr>Wingdings</vt:lpstr>
      <vt:lpstr>isip_default</vt:lpstr>
      <vt:lpstr>1_lecture_title</vt:lpstr>
      <vt:lpstr>2_isip_default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2020-01-24T14:35:23Z</dcterms:modified>
</cp:coreProperties>
</file>