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4" r:id="rId1"/>
    <p:sldMasterId id="2147483682" r:id="rId2"/>
  </p:sldMasterIdLst>
  <p:notesMasterIdLst>
    <p:notesMasterId r:id="rId18"/>
  </p:notesMasterIdLst>
  <p:handoutMasterIdLst>
    <p:handoutMasterId r:id="rId19"/>
  </p:handoutMasterIdLst>
  <p:sldIdLst>
    <p:sldId id="333" r:id="rId3"/>
    <p:sldId id="335" r:id="rId4"/>
    <p:sldId id="381" r:id="rId5"/>
    <p:sldId id="337" r:id="rId6"/>
    <p:sldId id="338" r:id="rId7"/>
    <p:sldId id="339" r:id="rId8"/>
    <p:sldId id="334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75" r:id="rId17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45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2980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35" autoAdjust="0"/>
    <p:restoredTop sz="95129" autoAdjust="0"/>
  </p:normalViewPr>
  <p:slideViewPr>
    <p:cSldViewPr snapToGrid="0">
      <p:cViewPr varScale="1">
        <p:scale>
          <a:sx n="130" d="100"/>
          <a:sy n="130" d="100"/>
        </p:scale>
        <p:origin x="2416" y="192"/>
      </p:cViewPr>
      <p:guideLst>
        <p:guide orient="horz" pos="3945"/>
        <p:guide pos="144"/>
        <p:guide pos="2980"/>
        <p:guide pos="561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85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09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FD755E-F106-4DAC-886C-FC7CDB8F96C1}" type="slidenum">
              <a:rPr lang="en-US"/>
              <a:pPr/>
              <a:t>12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34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839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8919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794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8280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443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7309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3030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958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dirty="0"/>
              <a:t>ECE 8527 – Introduction to Machine Learning and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04,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9" r:id="rId11"/>
    <p:sldLayoutId id="2147483693" r:id="rId12"/>
    <p:sldLayoutId id="2147483701" r:id="rId13"/>
    <p:sldLayoutId id="2147483702" r:id="rId14"/>
    <p:sldLayoutId id="2147483700" r:id="rId15"/>
    <p:sldLayoutId id="2147483703" r:id="rId16"/>
    <p:sldLayoutId id="2147483704" r:id="rId17"/>
    <p:sldLayoutId id="2147483705" r:id="rId18"/>
    <p:sldLayoutId id="2147483706" r:id="rId1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hyperlink" Target="https://encrypted-tbn0.gstatic.com/images?q=tbn:ANd9GcTejtJwTHKt7Ddh7WcLqzotYPov6V8GuIpk0k6A2OdM4ZKsOkI_&amp;s" TargetMode="External"/><Relationship Id="rId7" Type="http://schemas.openxmlformats.org/officeDocument/2006/relationships/hyperlink" Target="https://medium.com/@zxr.nju/what-is-the-kernel-trick-why-is-it-important-98a98db0961d" TargetMode="External"/><Relationship Id="rId2" Type="http://schemas.openxmlformats.org/officeDocument/2006/relationships/hyperlink" Target="https://www.isip.piconepress.com/courses/temple/ece_8527/resources/dhs_book/dhs_chapter_02_03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iff"/><Relationship Id="rId5" Type="http://schemas.openxmlformats.org/officeDocument/2006/relationships/hyperlink" Target="https://ift.world/booklets/5-2-minimum-variance-portfolios/" TargetMode="Externa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engr.sjsu.edu/~knapp/HCIRODPR/PR_simp/bndrys.htm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04: Alternate Decision Criteria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52224" y="1158834"/>
            <a:ext cx="4015405" cy="4148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Likelihood Ratios</a:t>
            </a:r>
            <a:br>
              <a:rPr lang="en-US" sz="1800" b="1" kern="0" dirty="0">
                <a:solidFill>
                  <a:schemeClr val="bg1"/>
                </a:solidFill>
                <a:latin typeface="+mn-lt"/>
              </a:rPr>
            </a:b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ROC Curves</a:t>
            </a:r>
            <a:br>
              <a:rPr lang="en-US" sz="1800" b="1" kern="0" dirty="0">
                <a:solidFill>
                  <a:schemeClr val="bg1"/>
                </a:solidFill>
                <a:latin typeface="+mn-lt"/>
              </a:rPr>
            </a:b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Minimum Risk</a:t>
            </a:r>
            <a:br>
              <a:rPr lang="en-US" sz="1800" b="1" kern="0" dirty="0">
                <a:solidFill>
                  <a:schemeClr val="bg1"/>
                </a:solidFill>
                <a:latin typeface="+mn-lt"/>
              </a:rPr>
            </a:b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Minimax Criterion</a:t>
            </a:r>
            <a:br>
              <a:rPr lang="en-US" sz="1800" b="1" kern="0" dirty="0">
                <a:solidFill>
                  <a:schemeClr val="bg1"/>
                </a:solidFill>
                <a:latin typeface="+mn-lt"/>
              </a:rPr>
            </a:b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Multicategory Decision Surfaces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lvl="0" indent="-176213" eaLnBrk="0" hangingPunct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</a:p>
          <a:p>
            <a:pPr marL="174625" lvl="0" eaLnBrk="0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DHS: Chapter 2 (Part 3)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E62D9728-97B4-A749-9AAB-A631E9CF2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2523" y="1158834"/>
            <a:ext cx="1863733" cy="1573480"/>
          </a:xfrm>
          <a:prstGeom prst="rect">
            <a:avLst/>
          </a:prstGeom>
        </p:spPr>
      </p:pic>
      <p:pic>
        <p:nvPicPr>
          <p:cNvPr id="8" name="Picture 7">
            <a:hlinkClick r:id="rId5"/>
            <a:extLst>
              <a:ext uri="{FF2B5EF4-FFF2-40B4-BE49-F238E27FC236}">
                <a16:creationId xmlns:a16="http://schemas.microsoft.com/office/drawing/2014/main" id="{736139B5-09E2-CB45-A27C-F7121B1D31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8037" y="1125728"/>
            <a:ext cx="1705677" cy="1705677"/>
          </a:xfrm>
          <a:prstGeom prst="rect">
            <a:avLst/>
          </a:prstGeom>
        </p:spPr>
      </p:pic>
      <p:pic>
        <p:nvPicPr>
          <p:cNvPr id="9" name="Picture 8">
            <a:hlinkClick r:id="rId7"/>
            <a:extLst>
              <a:ext uri="{FF2B5EF4-FFF2-40B4-BE49-F238E27FC236}">
                <a16:creationId xmlns:a16="http://schemas.microsoft.com/office/drawing/2014/main" id="{AB8F39F8-3A92-C549-ADBD-53CB7EFFC2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8037" y="3160352"/>
            <a:ext cx="4240722" cy="16902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722" name="Object 2"/>
          <p:cNvGraphicFramePr>
            <a:graphicFrameLocks noChangeAspect="1"/>
          </p:cNvGraphicFramePr>
          <p:nvPr/>
        </p:nvGraphicFramePr>
        <p:xfrm>
          <a:off x="469440" y="1157185"/>
          <a:ext cx="4889500" cy="341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1" name="Equation" r:id="rId3" imgW="4889160" imgH="3416040" progId="Equation.3">
                  <p:embed/>
                </p:oleObj>
              </mc:Choice>
              <mc:Fallback>
                <p:oleObj name="Equation" r:id="rId3" imgW="4889160" imgH="3416040" progId="Equation.3">
                  <p:embed/>
                  <p:pic>
                    <p:nvPicPr>
                      <p:cNvPr id="1587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40" y="1157185"/>
                        <a:ext cx="4889500" cy="341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195008" y="642953"/>
            <a:ext cx="86455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Note </a:t>
            </a:r>
            <a:r>
              <a:rPr lang="en-US" sz="1800" dirty="0">
                <a:solidFill>
                  <a:srgbClr val="000000"/>
                </a:solidFill>
              </a:rPr>
              <a:t>P</a:t>
            </a:r>
            <a:r>
              <a:rPr lang="en-US" sz="1800" baseline="-25000" dirty="0">
                <a:solidFill>
                  <a:srgbClr val="000000"/>
                </a:solidFill>
              </a:rPr>
              <a:t>1</a:t>
            </a:r>
            <a:r>
              <a:rPr lang="en-US" sz="1800" dirty="0">
                <a:solidFill>
                  <a:srgbClr val="000000"/>
                </a:solidFill>
              </a:rPr>
              <a:t> =1- P</a:t>
            </a:r>
            <a:r>
              <a:rPr lang="en-US" sz="1800" baseline="-25000" dirty="0">
                <a:solidFill>
                  <a:srgbClr val="000000"/>
                </a:solidFill>
              </a:rPr>
              <a:t>2</a:t>
            </a:r>
            <a:r>
              <a:rPr lang="en-US" sz="1800" b="1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Expansion of the Risk Function</a:t>
            </a:r>
          </a:p>
        </p:txBody>
      </p:sp>
    </p:spTree>
    <p:extLst>
      <p:ext uri="{BB962C8B-B14F-4D97-AF65-F5344CB8AC3E}">
        <p14:creationId xmlns:p14="http://schemas.microsoft.com/office/powerpoint/2010/main" val="416140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746" name="Object 2"/>
          <p:cNvGraphicFramePr>
            <a:graphicFrameLocks noChangeAspect="1"/>
          </p:cNvGraphicFramePr>
          <p:nvPr/>
        </p:nvGraphicFramePr>
        <p:xfrm>
          <a:off x="498475" y="960079"/>
          <a:ext cx="48895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7" name="Equation" r:id="rId3" imgW="4889160" imgH="647640" progId="Equation.3">
                  <p:embed/>
                </p:oleObj>
              </mc:Choice>
              <mc:Fallback>
                <p:oleObj name="Equation" r:id="rId3" imgW="4889160" imgH="647640" progId="Equation.3">
                  <p:embed/>
                  <p:pic>
                    <p:nvPicPr>
                      <p:cNvPr id="1597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960079"/>
                        <a:ext cx="48895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195008" y="586681"/>
            <a:ext cx="86455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Note that the risk is linear in P</a:t>
            </a:r>
            <a:r>
              <a:rPr lang="en-US" sz="1800" b="1" baseline="-25000" dirty="0">
                <a:solidFill>
                  <a:srgbClr val="000000"/>
                </a:solidFill>
              </a:rPr>
              <a:t>2: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59752" name="Rectangle 8"/>
          <p:cNvSpPr>
            <a:spLocks noChangeArrowheads="1"/>
          </p:cNvSpPr>
          <p:nvPr/>
        </p:nvSpPr>
        <p:spPr bwMode="auto">
          <a:xfrm>
            <a:off x="195008" y="1781002"/>
            <a:ext cx="8645525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If we can find a boundary such that the second term is zero, then the </a:t>
            </a:r>
            <a:r>
              <a:rPr lang="en-US" sz="1800" b="1" dirty="0" err="1">
                <a:solidFill>
                  <a:srgbClr val="000000"/>
                </a:solidFill>
              </a:rPr>
              <a:t>minimax</a:t>
            </a:r>
            <a:r>
              <a:rPr lang="en-US" sz="1800" b="1" dirty="0">
                <a:solidFill>
                  <a:srgbClr val="000000"/>
                </a:solidFill>
              </a:rPr>
              <a:t> risk becomes:</a:t>
            </a:r>
          </a:p>
        </p:txBody>
      </p:sp>
      <p:graphicFrame>
        <p:nvGraphicFramePr>
          <p:cNvPr id="159753" name="Object 9"/>
          <p:cNvGraphicFramePr>
            <a:graphicFrameLocks noChangeAspect="1"/>
          </p:cNvGraphicFramePr>
          <p:nvPr/>
        </p:nvGraphicFramePr>
        <p:xfrm>
          <a:off x="498475" y="2465541"/>
          <a:ext cx="4851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8" name="Equation" r:id="rId5" imgW="4851360" imgH="291960" progId="Equation.3">
                  <p:embed/>
                </p:oleObj>
              </mc:Choice>
              <mc:Fallback>
                <p:oleObj name="Equation" r:id="rId5" imgW="4851360" imgH="291960" progId="Equation.3">
                  <p:embed/>
                  <p:pic>
                    <p:nvPicPr>
                      <p:cNvPr id="1597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2465541"/>
                        <a:ext cx="4851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54" name="Rectangle 10"/>
          <p:cNvSpPr>
            <a:spLocks noChangeArrowheads="1"/>
          </p:cNvSpPr>
          <p:nvPr/>
        </p:nvSpPr>
        <p:spPr bwMode="auto">
          <a:xfrm>
            <a:off x="195008" y="2920182"/>
            <a:ext cx="4956175" cy="33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For each value of the prior, there is an associated Bayes error rate.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 err="1">
                <a:solidFill>
                  <a:srgbClr val="333399"/>
                </a:solidFill>
              </a:rPr>
              <a:t>Minimax</a:t>
            </a:r>
            <a:r>
              <a:rPr lang="en-US" sz="1800" b="1" dirty="0">
                <a:solidFill>
                  <a:srgbClr val="333399"/>
                </a:solidFill>
              </a:rPr>
              <a:t>: </a:t>
            </a:r>
            <a:r>
              <a:rPr lang="en-US" sz="1800" b="1" dirty="0">
                <a:solidFill>
                  <a:srgbClr val="000000"/>
                </a:solidFill>
              </a:rPr>
              <a:t>find the maximum Bayes error for the prior </a:t>
            </a:r>
            <a:r>
              <a:rPr lang="en-US" sz="1800" dirty="0">
                <a:solidFill>
                  <a:srgbClr val="000000"/>
                </a:solidFill>
              </a:rPr>
              <a:t>P</a:t>
            </a:r>
            <a:r>
              <a:rPr lang="en-US" sz="1800" baseline="-25000" dirty="0">
                <a:solidFill>
                  <a:srgbClr val="000000"/>
                </a:solidFill>
              </a:rPr>
              <a:t>1</a:t>
            </a:r>
            <a:r>
              <a:rPr lang="en-US" sz="1800" b="1" dirty="0">
                <a:solidFill>
                  <a:srgbClr val="000000"/>
                </a:solidFill>
              </a:rPr>
              <a:t>, and then use the corresponding decision region.</a:t>
            </a:r>
          </a:p>
        </p:txBody>
      </p:sp>
      <p:pic>
        <p:nvPicPr>
          <p:cNvPr id="159755" name="Picture 11"/>
          <p:cNvPicPr>
            <a:picLocks noChangeAspect="1" noChangeArrowheads="1"/>
          </p:cNvPicPr>
          <p:nvPr/>
        </p:nvPicPr>
        <p:blipFill>
          <a:blip r:embed="rId7"/>
          <a:srcRect l="14999" t="25102" r="30104" b="25926"/>
          <a:stretch>
            <a:fillRect/>
          </a:stretch>
        </p:blipFill>
        <p:spPr bwMode="auto">
          <a:xfrm>
            <a:off x="5464175" y="2909884"/>
            <a:ext cx="346075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Explanation of the Risk Function</a:t>
            </a:r>
          </a:p>
        </p:txBody>
      </p:sp>
    </p:spTree>
    <p:extLst>
      <p:ext uri="{BB962C8B-B14F-4D97-AF65-F5344CB8AC3E}">
        <p14:creationId xmlns:p14="http://schemas.microsoft.com/office/powerpoint/2010/main" val="913069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172117" y="687184"/>
            <a:ext cx="8645525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6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Guarantee the total risk is less than some fixed constant (or cost).</a:t>
            </a:r>
          </a:p>
          <a:p>
            <a:pPr marL="228600" indent="-228600">
              <a:spcAft>
                <a:spcPts val="6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Minimize the risk subject to the constraint:</a:t>
            </a:r>
            <a:endParaRPr lang="en-US" sz="1800" b="1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153606" name="Object 6"/>
          <p:cNvGraphicFramePr>
            <a:graphicFrameLocks noChangeAspect="1"/>
          </p:cNvGraphicFramePr>
          <p:nvPr/>
        </p:nvGraphicFramePr>
        <p:xfrm>
          <a:off x="468313" y="1482675"/>
          <a:ext cx="2057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9" name="Equation" r:id="rId3" imgW="2057400" imgH="317160" progId="Equation.3">
                  <p:embed/>
                </p:oleObj>
              </mc:Choice>
              <mc:Fallback>
                <p:oleObj name="Equation" r:id="rId3" imgW="2057400" imgH="317160" progId="Equation.3">
                  <p:embed/>
                  <p:pic>
                    <p:nvPicPr>
                      <p:cNvPr id="1536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482675"/>
                        <a:ext cx="20574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07" name="Rectangle 7"/>
          <p:cNvSpPr>
            <a:spLocks noChangeArrowheads="1"/>
          </p:cNvSpPr>
          <p:nvPr/>
        </p:nvSpPr>
        <p:spPr bwMode="auto">
          <a:xfrm>
            <a:off x="180260" y="1940103"/>
            <a:ext cx="86455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600"/>
              </a:spcAft>
            </a:pPr>
            <a:r>
              <a:rPr lang="en-US" sz="1800" b="1" dirty="0">
                <a:solidFill>
                  <a:srgbClr val="000000"/>
                </a:solidFill>
              </a:rPr>
              <a:t>	(e.g., must not misclassify more than 1% of salmon as sea bass)</a:t>
            </a:r>
          </a:p>
          <a:p>
            <a:pPr marL="228600" indent="-228600">
              <a:spcAft>
                <a:spcPts val="6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Typically must adjust boundaries numerically.</a:t>
            </a:r>
          </a:p>
          <a:p>
            <a:pPr marL="228600" indent="-228600">
              <a:spcAft>
                <a:spcPts val="6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For some distributions (e.g., Gaussian), analytical solutions do exist.</a:t>
            </a:r>
            <a:endParaRPr lang="en-US" sz="1800" b="1" baseline="-25000" dirty="0">
              <a:solidFill>
                <a:srgbClr val="000000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892034"/>
                </a:solidFill>
              </a:rPr>
              <a:t>Neyman</a:t>
            </a:r>
            <a:r>
              <a:rPr lang="en-US" b="1" dirty="0">
                <a:solidFill>
                  <a:srgbClr val="892034"/>
                </a:solidFill>
              </a:rPr>
              <a:t>-Pearson Criterion</a:t>
            </a:r>
          </a:p>
        </p:txBody>
      </p:sp>
    </p:spTree>
    <p:extLst>
      <p:ext uri="{BB962C8B-B14F-4D97-AF65-F5344CB8AC3E}">
        <p14:creationId xmlns:p14="http://schemas.microsoft.com/office/powerpoint/2010/main" val="2906669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83"/>
          <p:cNvSpPr>
            <a:spLocks noChangeArrowheads="1"/>
          </p:cNvSpPr>
          <p:nvPr/>
        </p:nvSpPr>
        <p:spPr bwMode="auto">
          <a:xfrm>
            <a:off x="231775" y="624841"/>
            <a:ext cx="8645525" cy="602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Define a set of discriminant functions: </a:t>
            </a:r>
            <a:r>
              <a:rPr lang="en-US" sz="1800" dirty="0" err="1">
                <a:solidFill>
                  <a:schemeClr val="bg1"/>
                </a:solidFill>
                <a:latin typeface="+mj-lt"/>
              </a:rPr>
              <a:t>g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x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), </a:t>
            </a:r>
            <a:r>
              <a:rPr lang="en-US" sz="1800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 = 1,…, c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Define a decision rule:</a:t>
            </a:r>
          </a:p>
          <a:p>
            <a:pPr marL="457200" lvl="2">
              <a:spcAft>
                <a:spcPts val="1200"/>
              </a:spcAft>
            </a:pPr>
            <a:r>
              <a:rPr lang="en-US" sz="1800" b="1" dirty="0">
                <a:solidFill>
                  <a:schemeClr val="accent1"/>
                </a:solidFill>
                <a:latin typeface="+mj-lt"/>
              </a:rPr>
              <a:t>choose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aseline="-25000" dirty="0" err="1">
                <a:solidFill>
                  <a:schemeClr val="accent1"/>
                </a:solidFill>
                <a:latin typeface="+mj-lt"/>
              </a:rPr>
              <a:t>i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if: </a:t>
            </a:r>
            <a:r>
              <a:rPr lang="en-US" sz="1800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aseline="-25000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) &gt; </a:t>
            </a:r>
            <a:r>
              <a:rPr lang="en-US" sz="1800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aseline="-25000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j</a:t>
            </a:r>
            <a:r>
              <a:rPr lang="en-US" sz="1800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) </a:t>
            </a:r>
            <a:r>
              <a:rPr lang="en-US" sz="1800" dirty="0">
                <a:solidFill>
                  <a:schemeClr val="accent1"/>
                </a:solidFill>
                <a:latin typeface="ＭＳ ゴシック"/>
                <a:ea typeface="ＭＳ ゴシック"/>
                <a:cs typeface="ＭＳ ゴシック"/>
                <a:sym typeface="Symbol" pitchFamily="18" charset="2"/>
              </a:rPr>
              <a:t>∨</a:t>
            </a:r>
            <a:r>
              <a:rPr lang="en-US" sz="1800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j ≠ </a:t>
            </a:r>
            <a:r>
              <a:rPr lang="en-US" sz="1800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i</a:t>
            </a:r>
            <a:endParaRPr lang="en-US" sz="1800" dirty="0">
              <a:solidFill>
                <a:schemeClr val="accent1"/>
              </a:solidFill>
              <a:latin typeface="+mj-lt"/>
              <a:sym typeface="Symbol" pitchFamily="18" charset="2"/>
            </a:endParaRP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For a Bayes classifier, let </a:t>
            </a:r>
            <a:r>
              <a:rPr lang="en-US" sz="18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(x) = -R(</a:t>
            </a:r>
            <a:r>
              <a:rPr lang="en-US" sz="18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|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)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because the maximum discriminant function will correspond to the minimum conditional risk.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For the minimum error rate case, let </a:t>
            </a:r>
            <a:r>
              <a:rPr lang="en-US" sz="18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) = P(</a:t>
            </a:r>
            <a:r>
              <a:rPr lang="en-US" sz="18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|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)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, so that the maximum discriminant function corresponds to the maximum posterior probability.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Choice of discriminant function is not unique:</a:t>
            </a:r>
          </a:p>
          <a:p>
            <a:pPr marL="685800" lvl="2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multiply or add by same positive constant</a:t>
            </a:r>
          </a:p>
          <a:p>
            <a:pPr marL="685800" lvl="2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Replace </a:t>
            </a:r>
            <a:r>
              <a:rPr lang="en-US" sz="18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)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with a monotonically increasing function, 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f(</a:t>
            </a:r>
            <a:r>
              <a:rPr lang="en-US" sz="18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)).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Multicategory Decision Surfaces</a:t>
            </a:r>
          </a:p>
        </p:txBody>
      </p:sp>
    </p:spTree>
    <p:extLst>
      <p:ext uri="{BB962C8B-B14F-4D97-AF65-F5344CB8AC3E}">
        <p14:creationId xmlns:p14="http://schemas.microsoft.com/office/powerpoint/2010/main" val="2684949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204788" y="558545"/>
            <a:ext cx="873442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We can visualize our decision rule several ways:</a:t>
            </a:r>
          </a:p>
          <a:p>
            <a:pPr marL="1143000" lvl="2" indent="-228600">
              <a:spcAft>
                <a:spcPts val="1200"/>
              </a:spcAft>
            </a:pPr>
            <a:r>
              <a:rPr lang="en-US" sz="1800" b="1" dirty="0">
                <a:solidFill>
                  <a:schemeClr val="accent1"/>
                </a:solidFill>
                <a:latin typeface="+mj-lt"/>
              </a:rPr>
              <a:t>choose </a:t>
            </a:r>
            <a:r>
              <a:rPr lang="en-US" sz="1800" b="1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="1" baseline="-25000" dirty="0" err="1">
                <a:solidFill>
                  <a:schemeClr val="accent1"/>
                </a:solidFill>
                <a:latin typeface="+mj-lt"/>
              </a:rPr>
              <a:t>i</a:t>
            </a:r>
            <a:r>
              <a:rPr lang="en-US" sz="1800" b="1" dirty="0">
                <a:solidFill>
                  <a:schemeClr val="accent1"/>
                </a:solidFill>
                <a:latin typeface="+mj-lt"/>
              </a:rPr>
              <a:t> if: </a:t>
            </a:r>
            <a:r>
              <a:rPr lang="en-US" sz="1800" b="1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="1" baseline="-25000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b="1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(x) &gt; </a:t>
            </a:r>
            <a:r>
              <a:rPr lang="en-US" sz="1800" b="1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="1" baseline="-25000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j</a:t>
            </a:r>
            <a:r>
              <a:rPr lang="en-US" sz="1800" b="1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(x) </a:t>
            </a:r>
            <a:r>
              <a:rPr lang="en-US" sz="1800" b="1" dirty="0">
                <a:solidFill>
                  <a:schemeClr val="accent1"/>
                </a:solidFill>
                <a:latin typeface="ＭＳ ゴシック"/>
                <a:ea typeface="ＭＳ ゴシック"/>
                <a:cs typeface="ＭＳ ゴシック"/>
                <a:sym typeface="Symbol" pitchFamily="18" charset="2"/>
              </a:rPr>
              <a:t>∨</a:t>
            </a:r>
            <a:r>
              <a:rPr lang="en-US" sz="1800" b="1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j ≠ </a:t>
            </a:r>
            <a:r>
              <a:rPr lang="en-US" sz="1800" b="1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i</a:t>
            </a:r>
            <a:endParaRPr lang="en-US" sz="1800" b="1" dirty="0">
              <a:solidFill>
                <a:schemeClr val="accent1"/>
              </a:solidFill>
              <a:latin typeface="+mj-lt"/>
              <a:sym typeface="Symbol" pitchFamily="18" charset="2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76275" y="1566388"/>
            <a:ext cx="3186113" cy="4448175"/>
            <a:chOff x="3414" y="820"/>
            <a:chExt cx="2007" cy="2802"/>
          </a:xfrm>
        </p:grpSpPr>
        <p:pic>
          <p:nvPicPr>
            <p:cNvPr id="152585" name="Picture 9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 l="35664" t="38356" r="37225" b="41939"/>
            <a:stretch>
              <a:fillRect/>
            </a:stretch>
          </p:blipFill>
          <p:spPr bwMode="auto">
            <a:xfrm>
              <a:off x="3414" y="2022"/>
              <a:ext cx="2007" cy="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2586" name="Picture 10" descr="http://www.engr.sjsu.edu/~knapp/HCIRODPR/PR_Figs/regions1.gif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25" y="820"/>
              <a:ext cx="1956" cy="1216"/>
            </a:xfrm>
            <a:prstGeom prst="rect">
              <a:avLst/>
            </a:prstGeom>
            <a:noFill/>
          </p:spPr>
        </p:pic>
      </p:grpSp>
      <p:pic>
        <p:nvPicPr>
          <p:cNvPr id="152587" name="Picture 11"/>
          <p:cNvPicPr>
            <a:picLocks noChangeAspect="1" noChangeArrowheads="1"/>
          </p:cNvPicPr>
          <p:nvPr/>
        </p:nvPicPr>
        <p:blipFill>
          <a:blip r:embed="rId5"/>
          <a:srcRect l="22263" r="19286" b="24654"/>
          <a:stretch>
            <a:fillRect/>
          </a:stretch>
        </p:blipFill>
        <p:spPr bwMode="auto">
          <a:xfrm>
            <a:off x="4162425" y="1664813"/>
            <a:ext cx="4676775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Decision Surfaces</a:t>
            </a:r>
          </a:p>
        </p:txBody>
      </p:sp>
    </p:spTree>
    <p:extLst>
      <p:ext uri="{BB962C8B-B14F-4D97-AF65-F5344CB8AC3E}">
        <p14:creationId xmlns:p14="http://schemas.microsoft.com/office/powerpoint/2010/main" val="1387120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31775" y="682625"/>
            <a:ext cx="8688388" cy="207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kern="0" dirty="0">
                <a:solidFill>
                  <a:schemeClr val="accent1"/>
                </a:solidFill>
                <a:latin typeface="+mn-lt"/>
              </a:rPr>
              <a:t>Likelihood Ratios</a:t>
            </a:r>
            <a:r>
              <a:rPr lang="en-US" sz="1800" b="1" dirty="0">
                <a:solidFill>
                  <a:schemeClr val="bg1"/>
                </a:solidFill>
              </a:rPr>
              <a:t>: Convenient for two-class problems.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kern="0" dirty="0">
                <a:solidFill>
                  <a:schemeClr val="accent1"/>
                </a:solidFill>
                <a:latin typeface="+mn-lt"/>
              </a:rPr>
              <a:t>Decision Criteria</a:t>
            </a:r>
            <a:r>
              <a:rPr lang="en-US" sz="1800" b="1" dirty="0">
                <a:solidFill>
                  <a:schemeClr val="bg1"/>
                </a:solidFill>
              </a:rPr>
              <a:t>: Several viable choices for decision rules.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kern="0" dirty="0">
                <a:solidFill>
                  <a:schemeClr val="accent1"/>
                </a:solidFill>
                <a:latin typeface="+mn-lt"/>
              </a:rPr>
              <a:t>Decision Surfaces</a:t>
            </a:r>
            <a:r>
              <a:rPr lang="en-US" sz="1800" b="1" dirty="0">
                <a:solidFill>
                  <a:schemeClr val="bg1"/>
                </a:solidFill>
              </a:rPr>
              <a:t>: The shape of the decision surface is influenced by the number of categories and the statistics of the data.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kern="0" dirty="0">
                <a:solidFill>
                  <a:schemeClr val="accent1"/>
                </a:solidFill>
                <a:latin typeface="+mn-lt"/>
              </a:rPr>
              <a:t>Gaussian Distributions</a:t>
            </a:r>
            <a:r>
              <a:rPr lang="en-US" sz="1800" b="1" dirty="0">
                <a:solidFill>
                  <a:schemeClr val="bg1"/>
                </a:solidFill>
              </a:rPr>
              <a:t>: how is the shape of the distribution influenced by the mean and </a:t>
            </a:r>
            <a:r>
              <a:rPr lang="en-US" sz="1800" b="1">
                <a:solidFill>
                  <a:schemeClr val="bg1"/>
                </a:solidFill>
              </a:rPr>
              <a:t>covariance?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36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83" name="Rectangle 7"/>
              <p:cNvSpPr>
                <a:spLocks noChangeArrowheads="1"/>
              </p:cNvSpPr>
              <p:nvPr/>
            </p:nvSpPr>
            <p:spPr bwMode="auto">
              <a:xfrm>
                <a:off x="228600" y="614818"/>
                <a:ext cx="8695865" cy="5225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3038" indent="-173038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𝜶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𝟏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 correspond to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𝜶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𝟐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to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𝝀</m:t>
                    </m:r>
                    <m:r>
                      <a:rPr lang="en-US" sz="1800" b="1" i="1" baseline="-25000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i="1" baseline="-25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𝒋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b="1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𝝀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𝜶</m:t>
                    </m:r>
                    <m:r>
                      <a:rPr lang="en-US" sz="1800" b="1" i="1" baseline="-25000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/>
                  </a:rPr>
                  <a:t>.</a:t>
                </a:r>
              </a:p>
              <a:p>
                <a:pPr marL="173038" indent="-173038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The conditional risk is given by:</a:t>
                </a:r>
              </a:p>
              <a:p>
                <a:pPr marL="173038" lvl="2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𝜶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𝟏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|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𝒙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 =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𝝀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𝟏𝟏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𝑷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𝟏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|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𝒙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 +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𝝀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𝟏𝟐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𝑷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𝟐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|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𝒙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  <a:latin typeface="Arial"/>
                  <a:sym typeface="Symbol" pitchFamily="18" charset="2"/>
                </a:endParaRPr>
              </a:p>
              <a:p>
                <a:pPr marL="173038" lvl="2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𝜶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𝟐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|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𝒙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 =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𝝀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𝟐𝟏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𝑷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𝟏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|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𝒙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 +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𝝀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𝟐𝟐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𝑷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𝟐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|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𝒙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  <a:latin typeface="Arial"/>
                  <a:sym typeface="Symbol" pitchFamily="18" charset="2"/>
                </a:endParaRPr>
              </a:p>
              <a:p>
                <a:pPr marL="173038" indent="-173038">
                  <a:spcBef>
                    <a:spcPct val="2500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Our decision rule is:</a:t>
                </a:r>
              </a:p>
              <a:p>
                <a:pPr marL="173038">
                  <a:spcAft>
                    <a:spcPts val="600"/>
                  </a:spcAft>
                  <a:tabLst>
                    <a:tab pos="1822450" algn="l"/>
                  </a:tabLst>
                </a:pP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𝒄𝒉𝒐𝒐𝒔𝒆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/>
                  </a:rPr>
                  <a:t> 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𝒊𝒇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𝜶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𝟏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&lt;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𝑹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𝜶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𝟐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  <a:t>;</a:t>
                </a:r>
                <a:br>
                  <a:rPr lang="en-US" sz="1800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</a:b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𝒐𝒕𝒉𝒆𝒓𝒘𝒊𝒔𝒆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: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𝒅𝒆𝒄𝒊𝒅𝒆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1800" b="1" dirty="0">
                  <a:solidFill>
                    <a:srgbClr val="000000"/>
                  </a:solidFill>
                  <a:latin typeface="Arial"/>
                  <a:sym typeface="Symbol" pitchFamily="18" charset="2"/>
                </a:endParaRPr>
              </a:p>
              <a:p>
                <a:pPr marL="173038" indent="-173038">
                  <a:spcBef>
                    <a:spcPct val="2500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This results in the equivalent rule:</a:t>
                </a:r>
              </a:p>
              <a:p>
                <a:pPr marL="173038" lvl="2">
                  <a:spcAft>
                    <a:spcPts val="600"/>
                  </a:spcAft>
                  <a:tabLst>
                    <a:tab pos="1822450" algn="l"/>
                  </a:tabLst>
                </a:pP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𝒄𝒉𝒐𝒐𝒔𝒆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𝒊𝒇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 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𝝀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𝟐𝟏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𝝀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𝟏𝟏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𝑷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&gt;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𝝀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𝟏𝟐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𝝀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𝟐𝟐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𝑷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  <a:t>;</a:t>
                </a:r>
              </a:p>
              <a:p>
                <a:pPr marL="173038" lvl="2">
                  <a:spcAft>
                    <a:spcPts val="1200"/>
                  </a:spcAft>
                  <a:tabLst>
                    <a:tab pos="1822450" algn="l"/>
                  </a:tabLst>
                </a:pP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𝒐𝒕𝒉𝒆𝒓𝒘𝒊𝒔𝒆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𝒅𝒆𝒄𝒊𝒅𝒆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1800" baseline="-25000" dirty="0">
                  <a:solidFill>
                    <a:srgbClr val="000000"/>
                  </a:solidFill>
                  <a:latin typeface="Arial"/>
                </a:endParaRPr>
              </a:p>
              <a:p>
                <a:pPr marL="228600" indent="-2286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If the loss incurred for making an error is greater than that incurred for being correct, the factors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𝝀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𝟐𝟏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𝝀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𝟏𝟏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𝝀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𝟏𝟐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𝝀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𝟐𝟐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  <a:t>are positive, and the ratio of these factors simply scales the posteriors.</a:t>
                </a:r>
              </a:p>
            </p:txBody>
          </p:sp>
        </mc:Choice>
        <mc:Fallback xmlns="">
          <p:sp>
            <p:nvSpPr>
              <p:cNvPr id="152583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14818"/>
                <a:ext cx="8695865" cy="5225544"/>
              </a:xfrm>
              <a:prstGeom prst="rect">
                <a:avLst/>
              </a:prstGeom>
              <a:blipFill>
                <a:blip r:embed="rId2"/>
                <a:stretch>
                  <a:fillRect l="-1458" t="-1456" r="-87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Two-Category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487134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7467" name="Rectangle 11"/>
              <p:cNvSpPr>
                <a:spLocks noChangeArrowheads="1"/>
              </p:cNvSpPr>
              <p:nvPr/>
            </p:nvSpPr>
            <p:spPr bwMode="auto">
              <a:xfrm>
                <a:off x="228600" y="699225"/>
                <a:ext cx="8695865" cy="463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By employing Bayes formula, we can replace the posteriors:</a:t>
                </a:r>
              </a:p>
              <a:p>
                <a:pPr marL="17303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𝝀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𝟐𝟏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−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𝝀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𝟏𝟏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𝑷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𝒙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|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 &gt;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𝝀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𝟏𝟐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−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𝝀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𝟐𝟐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𝑷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𝒙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|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  <a:latin typeface="Arial"/>
                </a:endParaRPr>
              </a:p>
              <a:p>
                <a:pPr marL="173038">
                  <a:spcAft>
                    <a:spcPts val="1200"/>
                  </a:spcAft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by the prior probabilities and conditional densities:</a:t>
                </a:r>
              </a:p>
              <a:p>
                <a:pPr marL="173038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𝒄𝒉𝒐𝒐𝒔𝒆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/>
                  </a:rPr>
                  <a:t> 	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𝒊𝒇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𝝀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𝟐𝟏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𝝀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𝟏𝟏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𝒑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𝑷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&gt;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𝝀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𝟏𝟐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𝝀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𝟐𝟐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𝒑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𝑷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);</m:t>
                    </m:r>
                  </m:oMath>
                </a14:m>
                <a:br>
                  <a:rPr lang="en-US" sz="1800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</a:b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𝒐𝒕𝒉𝒆𝒓𝒘𝒊𝒔𝒆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: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𝒅𝒆𝒄𝒊𝒅𝒆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1800" b="1" dirty="0">
                  <a:solidFill>
                    <a:srgbClr val="000000"/>
                  </a:solidFill>
                  <a:latin typeface="Arial"/>
                  <a:sym typeface="Symbol" pitchFamily="18" charset="2"/>
                </a:endParaRPr>
              </a:p>
              <a:p>
                <a:pPr marL="176213" indent="-176213">
                  <a:spcBef>
                    <a:spcPct val="25000"/>
                  </a:spcBef>
                  <a:spcAft>
                    <a:spcPct val="25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𝝀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𝟐𝟏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𝝀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𝟏𝟏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is positive, our rule becomes:</a:t>
                </a:r>
              </a:p>
              <a:p>
                <a:pPr marL="173038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𝒄𝒉𝒐𝒐𝒔𝒆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𝒊𝒇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(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)</m:t>
                          </m:r>
                        </m:num>
                        <m:den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(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)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𝝀</m:t>
                          </m:r>
                          <m:r>
                            <a:rPr lang="en-US" sz="1800" b="1" i="1" baseline="-250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𝟏𝟐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 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𝝀</m:t>
                          </m:r>
                          <m:r>
                            <a:rPr lang="en-US" sz="1800" b="1" i="1" baseline="-250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𝟐𝟐</m:t>
                          </m:r>
                        </m:num>
                        <m:den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𝝀</m:t>
                          </m:r>
                          <m:r>
                            <a:rPr lang="en-US" sz="1800" b="1" i="1" baseline="-250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𝟐𝟏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 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𝝀</m:t>
                          </m:r>
                          <m:r>
                            <a:rPr lang="en-US" sz="1800" b="1" i="1" baseline="-250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𝟏𝟏</m:t>
                          </m:r>
                        </m:den>
                      </m:f>
                      <m:f>
                        <m:f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𝑷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(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)</m:t>
                          </m:r>
                        </m:num>
                        <m:den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𝑷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(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  <a:latin typeface="Arial"/>
                </a:endParaRPr>
              </a:p>
              <a:p>
                <a:pPr marL="176213" indent="-176213">
                  <a:spcBef>
                    <a:spcPct val="25000"/>
                  </a:spcBef>
                  <a:spcAft>
                    <a:spcPct val="25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If the loss factors are identical, and the prior probabilities are equal, this reduces to a standard likelihood ratio:</a:t>
                </a:r>
              </a:p>
              <a:p>
                <a:pPr marL="173038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𝒄𝒉𝒐𝒐𝒔𝒆</m:t>
                      </m:r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𝒊𝒇</m:t>
                      </m:r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(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)</m:t>
                          </m:r>
                        </m:num>
                        <m:den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(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)</m:t>
                          </m:r>
                        </m:den>
                      </m:f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47467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99225"/>
                <a:ext cx="8695865" cy="4634775"/>
              </a:xfrm>
              <a:prstGeom prst="rect">
                <a:avLst/>
              </a:prstGeom>
              <a:blipFill>
                <a:blip r:embed="rId2"/>
                <a:stretch>
                  <a:fillRect l="-1458" t="-136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469" name="Rectangle 13"/>
          <p:cNvSpPr>
            <a:spLocks noChangeArrowheads="1"/>
          </p:cNvSpPr>
          <p:nvPr/>
        </p:nvSpPr>
        <p:spPr bwMode="auto">
          <a:xfrm>
            <a:off x="194802" y="3700375"/>
            <a:ext cx="87344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8600" y="54864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Likelihood</a:t>
            </a:r>
          </a:p>
        </p:txBody>
      </p:sp>
    </p:spTree>
    <p:extLst>
      <p:ext uri="{BB962C8B-B14F-4D97-AF65-F5344CB8AC3E}">
        <p14:creationId xmlns:p14="http://schemas.microsoft.com/office/powerpoint/2010/main" val="75082089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8488" name="Rectangle 8"/>
              <p:cNvSpPr>
                <a:spLocks noChangeArrowheads="1"/>
              </p:cNvSpPr>
              <p:nvPr/>
            </p:nvSpPr>
            <p:spPr bwMode="auto">
              <a:xfrm>
                <a:off x="254000" y="606002"/>
                <a:ext cx="8593138" cy="5656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Consider a symmetrical or zero-one loss function:</a:t>
                </a:r>
              </a:p>
              <a:p>
                <a:pPr marL="17303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  </m:t>
                                </m:r>
                                <m:r>
                                  <a:rPr 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𝒋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  </m:t>
                                </m:r>
                                <m:r>
                                  <a:rPr 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𝒋</m:t>
                                </m:r>
                              </m:e>
                            </m:mr>
                          </m:m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…, 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  <a:latin typeface="Arial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The conditional risk is: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𝜶</m:t>
                                </m:r>
                                <m:r>
                                  <a:rPr lang="en-US" sz="1800" b="1" i="1" baseline="-25000" dirty="0" err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e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sup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(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𝜶</m:t>
                                </m:r>
                                <m:r>
                                  <a:rPr lang="en-US" sz="1800" b="1" i="1" baseline="-25000" dirty="0" err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  <m:r>
                                  <a:rPr lang="en-US" sz="1800" b="1" i="1" dirty="0" err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|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  <m:r>
                                  <a:rPr lang="en-US" sz="1800" b="1" i="1" baseline="-25000" dirty="0" err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)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  <m:r>
                                      <a:rPr lang="en-US" sz="1800" b="1" i="1" baseline="-25000" dirty="0" err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e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</m:nary>
                          </m:e>
                        </m:mr>
                        <m:m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  <m:sup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sup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  <m:r>
                                      <a:rPr lang="en-US" sz="1800" b="1" i="1" baseline="-25000" dirty="0" err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e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</m:nary>
                          </m:e>
                        </m:mr>
                        <m:m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  <m:r>
                                  <a:rPr lang="en-US" sz="1800" b="1" i="1" baseline="-25000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  <a:latin typeface="Arial"/>
                </a:endParaRPr>
              </a:p>
              <a:p>
                <a:pPr marL="173038">
                  <a:spcAft>
                    <a:spcPts val="1200"/>
                  </a:spcAft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The conditional risk is the average probability of error.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To minimize error, maximize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1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1800" b="1" dirty="0">
                    <a:solidFill>
                      <a:srgbClr val="000000"/>
                    </a:solidFill>
                    <a:latin typeface="Arial"/>
                    <a:cs typeface="Arial" charset="0"/>
                  </a:rPr>
                  <a:t>— also known as </a:t>
                </a:r>
                <a:r>
                  <a:rPr lang="en-US" sz="1800" b="1" i="1" dirty="0">
                    <a:solidFill>
                      <a:srgbClr val="000000"/>
                    </a:solidFill>
                    <a:latin typeface="Arial"/>
                    <a:cs typeface="Arial" charset="0"/>
                  </a:rPr>
                  <a:t>maximum a posteriori decoding</a:t>
                </a:r>
                <a:r>
                  <a:rPr lang="en-US" sz="1800" b="1" dirty="0">
                    <a:solidFill>
                      <a:srgbClr val="000000"/>
                    </a:solidFill>
                    <a:latin typeface="Arial"/>
                    <a:cs typeface="Arial" charset="0"/>
                  </a:rPr>
                  <a:t> (MAP).</a:t>
                </a:r>
                <a:endParaRPr lang="en-US" sz="1800" b="1" dirty="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48488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000" y="606002"/>
                <a:ext cx="8593138" cy="5656686"/>
              </a:xfrm>
              <a:prstGeom prst="rect">
                <a:avLst/>
              </a:prstGeom>
              <a:blipFill>
                <a:blip r:embed="rId2"/>
                <a:stretch>
                  <a:fillRect l="-1475" t="-17303" r="-44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497" name="Rectangle 17"/>
          <p:cNvSpPr>
            <a:spLocks noChangeArrowheads="1"/>
          </p:cNvSpPr>
          <p:nvPr/>
        </p:nvSpPr>
        <p:spPr bwMode="auto">
          <a:xfrm>
            <a:off x="254000" y="1774511"/>
            <a:ext cx="86455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 typeface="Arial" pitchFamily="34" charset="0"/>
              <a:buChar char="•"/>
            </a:pPr>
            <a:endParaRPr lang="en-US" sz="18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501" name="Rectangle 21"/>
          <p:cNvSpPr>
            <a:spLocks noChangeArrowheads="1"/>
          </p:cNvSpPr>
          <p:nvPr/>
        </p:nvSpPr>
        <p:spPr bwMode="auto">
          <a:xfrm>
            <a:off x="254000" y="3987704"/>
            <a:ext cx="8645525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200"/>
              </a:spcAft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	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Minimum Error Rate</a:t>
            </a:r>
          </a:p>
        </p:txBody>
      </p:sp>
    </p:spTree>
    <p:extLst>
      <p:ext uri="{BB962C8B-B14F-4D97-AF65-F5344CB8AC3E}">
        <p14:creationId xmlns:p14="http://schemas.microsoft.com/office/powerpoint/2010/main" val="177189502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6676" name="Rectangle 4"/>
              <p:cNvSpPr>
                <a:spLocks noChangeArrowheads="1"/>
              </p:cNvSpPr>
              <p:nvPr/>
            </p:nvSpPr>
            <p:spPr bwMode="auto">
              <a:xfrm>
                <a:off x="233363" y="743455"/>
                <a:ext cx="8682037" cy="957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Minimum error rate classification:</a:t>
                </a:r>
              </a:p>
              <a:p>
                <a:pPr marL="2381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𝒄𝒉𝒐𝒐𝒔𝒆</m:t>
                      </m:r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𝒊𝒇</m:t>
                      </m:r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𝑷</m:t>
                      </m:r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𝒙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 &gt;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𝑷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𝒙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𝒇𝒐𝒓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𝒂𝒍𝒍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𝒋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≠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𝒊</m:t>
                      </m:r>
                    </m:oMath>
                  </m:oMathPara>
                </a14:m>
                <a:endParaRPr lang="en-US" sz="1800" b="1" baseline="-25000" dirty="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5667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363" y="743455"/>
                <a:ext cx="8682037" cy="957437"/>
              </a:xfrm>
              <a:prstGeom prst="rect">
                <a:avLst/>
              </a:prstGeom>
              <a:blipFill>
                <a:blip r:embed="rId2"/>
                <a:stretch>
                  <a:fillRect l="-1314" t="-78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6678" name="Picture 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 l="17117" r="17624" b="31480"/>
          <a:stretch>
            <a:fillRect/>
          </a:stretch>
        </p:blipFill>
        <p:spPr bwMode="auto">
          <a:xfrm>
            <a:off x="233363" y="4067557"/>
            <a:ext cx="2449513" cy="1876425"/>
          </a:xfrm>
          <a:prstGeom prst="rect">
            <a:avLst/>
          </a:prstGeom>
          <a:noFill/>
        </p:spPr>
      </p:pic>
      <p:pic>
        <p:nvPicPr>
          <p:cNvPr id="156680" name="Picture 8"/>
          <p:cNvPicPr>
            <a:picLocks noChangeAspect="1" noChangeArrowheads="1"/>
          </p:cNvPicPr>
          <p:nvPr/>
        </p:nvPicPr>
        <p:blipFill>
          <a:blip r:embed="rId4"/>
          <a:srcRect l="17432" r="16513" b="33945"/>
          <a:stretch>
            <a:fillRect/>
          </a:stretch>
        </p:blipFill>
        <p:spPr bwMode="auto">
          <a:xfrm>
            <a:off x="233363" y="1700892"/>
            <a:ext cx="280987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6681" name="Picture 9"/>
          <p:cNvPicPr>
            <a:picLocks noChangeAspect="1" noChangeArrowheads="1"/>
          </p:cNvPicPr>
          <p:nvPr/>
        </p:nvPicPr>
        <p:blipFill>
          <a:blip r:embed="rId5"/>
          <a:srcRect l="15456" r="15598" b="30417"/>
          <a:stretch>
            <a:fillRect/>
          </a:stretch>
        </p:blipFill>
        <p:spPr bwMode="auto">
          <a:xfrm>
            <a:off x="3406877" y="1896712"/>
            <a:ext cx="5737123" cy="450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820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Likelihood Ratio</a:t>
            </a:r>
          </a:p>
        </p:txBody>
      </p:sp>
    </p:spTree>
    <p:extLst>
      <p:ext uri="{BB962C8B-B14F-4D97-AF65-F5344CB8AC3E}">
        <p14:creationId xmlns:p14="http://schemas.microsoft.com/office/powerpoint/2010/main" val="1653251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>
            <a:extLst>
              <a:ext uri="{FF2B5EF4-FFF2-40B4-BE49-F238E27FC236}">
                <a16:creationId xmlns:a16="http://schemas.microsoft.com/office/drawing/2014/main" id="{DE36D822-0892-CC49-9A13-2085091D4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Example: Which System is Better?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9BC88B-E64D-6940-B6E7-27BA55553F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6" r="5381"/>
          <a:stretch/>
        </p:blipFill>
        <p:spPr>
          <a:xfrm>
            <a:off x="545090" y="584616"/>
            <a:ext cx="8233699" cy="595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77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4394" name="Rectangle 10"/>
              <p:cNvSpPr>
                <a:spLocks noChangeArrowheads="1"/>
              </p:cNvSpPr>
              <p:nvPr/>
            </p:nvSpPr>
            <p:spPr bwMode="auto">
              <a:xfrm>
                <a:off x="214313" y="699224"/>
                <a:ext cx="8724900" cy="5563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3038" indent="-173038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An expected loss is called a risk.</a:t>
                </a:r>
              </a:p>
              <a:p>
                <a:pPr marL="173038" indent="-173038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b="1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  <a:t>is called the conditional risk</a:t>
                </a: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.</a:t>
                </a:r>
                <a:endParaRPr lang="en-US" sz="1800" b="1" dirty="0">
                  <a:solidFill>
                    <a:srgbClr val="000000"/>
                  </a:solidFill>
                  <a:latin typeface="Arial"/>
                  <a:sym typeface="Symbol" pitchFamily="18" charset="2"/>
                </a:endParaRPr>
              </a:p>
              <a:p>
                <a:pPr marL="173038" indent="-173038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A general decision rule is a function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𝜶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 that tells us which action to take for every possible observation.</a:t>
                </a:r>
              </a:p>
              <a:p>
                <a:pPr marL="173038" indent="-173038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The overall risk is given by:</a:t>
                </a:r>
              </a:p>
              <a:p>
                <a:pPr marL="173038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𝜶</m:t>
                              </m:r>
                              <m:d>
                                <m:dPr>
                                  <m:ctrlPr>
                                    <a:rPr lang="en-US" sz="1800" b="1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  <a:latin typeface="Arial"/>
                </a:endParaRPr>
              </a:p>
              <a:p>
                <a:pPr marL="173038" indent="-173038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If we choose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𝜶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 so that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𝑹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𝜶</m:t>
                    </m:r>
                    <m:r>
                      <a:rPr lang="en-US" sz="1800" b="1" i="1" baseline="-25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)) 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is as small as possible for every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, the overall risk will be minimized.</a:t>
                </a:r>
              </a:p>
              <a:p>
                <a:pPr marL="173038" indent="-173038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Compute the conditional risk for every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 and select the action that minimizes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𝑹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b="1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. This is denoted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𝑹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, and is referred to as the Bayes risk.</a:t>
                </a:r>
              </a:p>
              <a:p>
                <a:pPr marL="173038" indent="-173038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The Bayes risk is the best performance that can be achieved (for the given data set  or problem definition).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endParaRPr lang="en-US" sz="1800" b="1" dirty="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44394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313" y="699224"/>
                <a:ext cx="8724900" cy="5563463"/>
              </a:xfrm>
              <a:prstGeom prst="rect">
                <a:avLst/>
              </a:prstGeom>
              <a:blipFill>
                <a:blip r:embed="rId2"/>
                <a:stretch>
                  <a:fillRect l="-3924" t="-1139" r="-58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396" name="Rectangle 12"/>
          <p:cNvSpPr>
            <a:spLocks noChangeArrowheads="1"/>
          </p:cNvSpPr>
          <p:nvPr/>
        </p:nvSpPr>
        <p:spPr bwMode="auto">
          <a:xfrm>
            <a:off x="214313" y="3417515"/>
            <a:ext cx="8734425" cy="180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2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  <a:latin typeface="Arial"/>
              <a:sym typeface="Symbol" pitchFamily="18" charset="2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Bayes Risk</a:t>
            </a:r>
          </a:p>
        </p:txBody>
      </p:sp>
    </p:spTree>
    <p:extLst>
      <p:ext uri="{BB962C8B-B14F-4D97-AF65-F5344CB8AC3E}">
        <p14:creationId xmlns:p14="http://schemas.microsoft.com/office/powerpoint/2010/main" val="408334378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12" name="Rectangle 8"/>
          <p:cNvSpPr>
            <a:spLocks noChangeArrowheads="1"/>
          </p:cNvSpPr>
          <p:nvPr/>
        </p:nvSpPr>
        <p:spPr bwMode="auto">
          <a:xfrm>
            <a:off x="201613" y="616844"/>
            <a:ext cx="86455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Design our classifier to minimize the worst overall risk</a:t>
            </a:r>
            <a:br>
              <a:rPr lang="en-US" sz="1800" b="1" dirty="0">
                <a:solidFill>
                  <a:srgbClr val="000000"/>
                </a:solidFill>
              </a:rPr>
            </a:br>
            <a:r>
              <a:rPr lang="en-US" sz="1800" b="1" dirty="0">
                <a:solidFill>
                  <a:srgbClr val="000000"/>
                </a:solidFill>
              </a:rPr>
              <a:t>(avoid catastrophic failures)</a:t>
            </a:r>
          </a:p>
          <a:p>
            <a:pPr marL="228600" indent="-228600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Factor overall risk into contributions for each region:</a:t>
            </a:r>
            <a:endParaRPr lang="en-US" sz="1800" b="1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162816" name="Object 0"/>
          <p:cNvGraphicFramePr>
            <a:graphicFrameLocks noChangeAspect="1"/>
          </p:cNvGraphicFramePr>
          <p:nvPr/>
        </p:nvGraphicFramePr>
        <p:xfrm>
          <a:off x="484188" y="1669897"/>
          <a:ext cx="43688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5" name="Equation" r:id="rId3" imgW="4368600" imgH="1079280" progId="Equation.3">
                  <p:embed/>
                </p:oleObj>
              </mc:Choice>
              <mc:Fallback>
                <p:oleObj name="Equation" r:id="rId3" imgW="4368600" imgH="1079280" progId="Equation.3">
                  <p:embed/>
                  <p:pic>
                    <p:nvPicPr>
                      <p:cNvPr id="162816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1669897"/>
                        <a:ext cx="43688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14" name="Rectangle 10"/>
          <p:cNvSpPr>
            <a:spLocks noChangeArrowheads="1"/>
          </p:cNvSpPr>
          <p:nvPr/>
        </p:nvSpPr>
        <p:spPr bwMode="auto">
          <a:xfrm>
            <a:off x="254000" y="2918222"/>
            <a:ext cx="864552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Using a simplified notation (Van Trees, 1968):</a:t>
            </a:r>
            <a:endParaRPr lang="en-US" sz="1800" b="1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162817" name="Object 1"/>
          <p:cNvGraphicFramePr>
            <a:graphicFrameLocks noChangeAspect="1"/>
          </p:cNvGraphicFramePr>
          <p:nvPr/>
        </p:nvGraphicFramePr>
        <p:xfrm>
          <a:off x="484188" y="3387008"/>
          <a:ext cx="35052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6" name="Equation" r:id="rId5" imgW="3504960" imgH="1434960" progId="Equation.3">
                  <p:embed/>
                </p:oleObj>
              </mc:Choice>
              <mc:Fallback>
                <p:oleObj name="Equation" r:id="rId5" imgW="3504960" imgH="1434960" progId="Equation.3">
                  <p:embed/>
                  <p:pic>
                    <p:nvPicPr>
                      <p:cNvPr id="16281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3387008"/>
                        <a:ext cx="3505200" cy="143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892034"/>
                </a:solidFill>
              </a:rPr>
              <a:t>Minimax</a:t>
            </a:r>
            <a:r>
              <a:rPr lang="en-US" b="1" dirty="0">
                <a:solidFill>
                  <a:srgbClr val="892034"/>
                </a:solidFill>
              </a:rPr>
              <a:t> Criterion</a:t>
            </a:r>
          </a:p>
        </p:txBody>
      </p:sp>
    </p:spTree>
    <p:extLst>
      <p:ext uri="{BB962C8B-B14F-4D97-AF65-F5344CB8AC3E}">
        <p14:creationId xmlns:p14="http://schemas.microsoft.com/office/powerpoint/2010/main" val="319786973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701" name="Object 5"/>
          <p:cNvGraphicFramePr>
            <a:graphicFrameLocks noChangeAspect="1"/>
          </p:cNvGraphicFramePr>
          <p:nvPr/>
        </p:nvGraphicFramePr>
        <p:xfrm>
          <a:off x="484188" y="1130043"/>
          <a:ext cx="408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1" name="Equation" r:id="rId3" imgW="4089240" imgH="291960" progId="Equation.3">
                  <p:embed/>
                </p:oleObj>
              </mc:Choice>
              <mc:Fallback>
                <p:oleObj name="Equation" r:id="rId3" imgW="4089240" imgH="291960" progId="Equation.3">
                  <p:embed/>
                  <p:pic>
                    <p:nvPicPr>
                      <p:cNvPr id="1577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1130043"/>
                        <a:ext cx="4089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186865" y="701252"/>
            <a:ext cx="864552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We can rewrite the risk:</a:t>
            </a:r>
          </a:p>
          <a:p>
            <a:pPr marL="228600" indent="-228600">
              <a:spcAft>
                <a:spcPct val="25000"/>
              </a:spcAft>
              <a:buFontTx/>
              <a:buChar char="•"/>
            </a:pPr>
            <a:endParaRPr lang="en-US" sz="1800" b="1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157703" name="Object 7"/>
          <p:cNvGraphicFramePr>
            <a:graphicFrameLocks noChangeAspect="1"/>
          </p:cNvGraphicFramePr>
          <p:nvPr/>
        </p:nvGraphicFramePr>
        <p:xfrm>
          <a:off x="484188" y="2021093"/>
          <a:ext cx="5029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2" name="Equation" r:id="rId5" imgW="5029200" imgH="291960" progId="Equation.3">
                  <p:embed/>
                </p:oleObj>
              </mc:Choice>
              <mc:Fallback>
                <p:oleObj name="Equation" r:id="rId5" imgW="5029200" imgH="291960" progId="Equation.3">
                  <p:embed/>
                  <p:pic>
                    <p:nvPicPr>
                      <p:cNvPr id="1577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2021093"/>
                        <a:ext cx="5029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704" name="Rectangle 8"/>
          <p:cNvSpPr>
            <a:spLocks noChangeArrowheads="1"/>
          </p:cNvSpPr>
          <p:nvPr/>
        </p:nvSpPr>
        <p:spPr bwMode="auto">
          <a:xfrm>
            <a:off x="194548" y="1587077"/>
            <a:ext cx="864552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Note that I</a:t>
            </a:r>
            <a:r>
              <a:rPr lang="en-US" sz="1800" b="1" baseline="-25000" dirty="0">
                <a:solidFill>
                  <a:srgbClr val="000000"/>
                </a:solidFill>
              </a:rPr>
              <a:t>11</a:t>
            </a:r>
            <a:r>
              <a:rPr lang="en-US" sz="1800" b="1" dirty="0">
                <a:solidFill>
                  <a:srgbClr val="000000"/>
                </a:solidFill>
              </a:rPr>
              <a:t>=1-I</a:t>
            </a:r>
            <a:r>
              <a:rPr lang="en-US" sz="1800" b="1" baseline="-25000" dirty="0">
                <a:solidFill>
                  <a:srgbClr val="000000"/>
                </a:solidFill>
              </a:rPr>
              <a:t>21 </a:t>
            </a:r>
            <a:r>
              <a:rPr lang="en-US" sz="1800" b="1" dirty="0">
                <a:solidFill>
                  <a:srgbClr val="000000"/>
                </a:solidFill>
              </a:rPr>
              <a:t>and I</a:t>
            </a:r>
            <a:r>
              <a:rPr lang="en-US" sz="1800" b="1" baseline="-25000" dirty="0">
                <a:solidFill>
                  <a:srgbClr val="000000"/>
                </a:solidFill>
              </a:rPr>
              <a:t>22</a:t>
            </a:r>
            <a:r>
              <a:rPr lang="en-US" sz="1800" b="1" dirty="0">
                <a:solidFill>
                  <a:srgbClr val="000000"/>
                </a:solidFill>
              </a:rPr>
              <a:t>=1-I</a:t>
            </a:r>
            <a:r>
              <a:rPr lang="en-US" sz="1800" b="1" baseline="-25000" dirty="0">
                <a:solidFill>
                  <a:srgbClr val="000000"/>
                </a:solidFill>
              </a:rPr>
              <a:t>12</a:t>
            </a:r>
            <a:r>
              <a:rPr lang="en-US" sz="1800" b="1" dirty="0">
                <a:solidFill>
                  <a:srgbClr val="000000"/>
                </a:solidFill>
              </a:rPr>
              <a:t>:</a:t>
            </a:r>
          </a:p>
          <a:p>
            <a:pPr marL="228600" indent="-228600">
              <a:spcAft>
                <a:spcPct val="25000"/>
              </a:spcAft>
              <a:buFontTx/>
              <a:buChar char="•"/>
            </a:pPr>
            <a:endParaRPr lang="en-US" sz="1800" b="1" baseline="-25000" dirty="0">
              <a:solidFill>
                <a:srgbClr val="000000"/>
              </a:solidFill>
            </a:endParaRPr>
          </a:p>
        </p:txBody>
      </p:sp>
      <p:sp>
        <p:nvSpPr>
          <p:cNvPr id="157709" name="Rectangle 13"/>
          <p:cNvSpPr>
            <a:spLocks noChangeArrowheads="1"/>
          </p:cNvSpPr>
          <p:nvPr/>
        </p:nvSpPr>
        <p:spPr bwMode="auto">
          <a:xfrm>
            <a:off x="254000" y="2463377"/>
            <a:ext cx="8645525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ct val="25000"/>
              </a:spcAft>
            </a:pPr>
            <a:r>
              <a:rPr lang="en-US" sz="1800" b="1">
                <a:solidFill>
                  <a:srgbClr val="000000"/>
                </a:solidFill>
              </a:rPr>
              <a:t>	We make this substitution because we want the risk in terms of error probabilities and priors.</a:t>
            </a:r>
            <a:endParaRPr lang="en-US" sz="1800" b="1" baseline="-25000">
              <a:solidFill>
                <a:srgbClr val="000000"/>
              </a:solidFill>
            </a:endParaRPr>
          </a:p>
        </p:txBody>
      </p:sp>
      <p:graphicFrame>
        <p:nvGraphicFramePr>
          <p:cNvPr id="157710" name="Object 14"/>
          <p:cNvGraphicFramePr>
            <a:graphicFrameLocks noChangeAspect="1"/>
          </p:cNvGraphicFramePr>
          <p:nvPr/>
        </p:nvGraphicFramePr>
        <p:xfrm>
          <a:off x="484188" y="3706609"/>
          <a:ext cx="546100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3" name="Equation" r:id="rId7" imgW="5460840" imgH="1688760" progId="Equation.3">
                  <p:embed/>
                </p:oleObj>
              </mc:Choice>
              <mc:Fallback>
                <p:oleObj name="Equation" r:id="rId7" imgW="5460840" imgH="1688760" progId="Equation.3">
                  <p:embed/>
                  <p:pic>
                    <p:nvPicPr>
                      <p:cNvPr id="15771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3706609"/>
                        <a:ext cx="5461000" cy="168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195008" y="3320627"/>
            <a:ext cx="864552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Multiply out, add and subtract P</a:t>
            </a:r>
            <a:r>
              <a:rPr lang="en-US" sz="1800" b="1" baseline="-25000" dirty="0">
                <a:solidFill>
                  <a:srgbClr val="000000"/>
                </a:solidFill>
              </a:rPr>
              <a:t>1</a:t>
            </a: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λ</a:t>
            </a:r>
            <a:r>
              <a:rPr lang="en-US" sz="1800" b="1" baseline="-25000" dirty="0">
                <a:solidFill>
                  <a:srgbClr val="000000"/>
                </a:solidFill>
                <a:sym typeface="Symbol" pitchFamily="18" charset="2"/>
              </a:rPr>
              <a:t>21</a:t>
            </a:r>
            <a:r>
              <a:rPr lang="en-US" sz="1800" b="1" dirty="0">
                <a:solidFill>
                  <a:srgbClr val="000000"/>
                </a:solidFill>
              </a:rPr>
              <a:t>, and rearrange:</a:t>
            </a:r>
            <a:endParaRPr lang="en-US" sz="1800" b="1" baseline="-25000" dirty="0">
              <a:solidFill>
                <a:srgbClr val="000000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892034"/>
                </a:solidFill>
              </a:rPr>
              <a:t>Minimax</a:t>
            </a:r>
            <a:r>
              <a:rPr lang="en-US" b="1" dirty="0">
                <a:solidFill>
                  <a:srgbClr val="892034"/>
                </a:solidFill>
              </a:rPr>
              <a:t> Criterion</a:t>
            </a:r>
          </a:p>
        </p:txBody>
      </p:sp>
    </p:spTree>
    <p:extLst>
      <p:ext uri="{BB962C8B-B14F-4D97-AF65-F5344CB8AC3E}">
        <p14:creationId xmlns:p14="http://schemas.microsoft.com/office/powerpoint/2010/main" val="1863297026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6859</TotalTime>
  <Words>1027</Words>
  <Application>Microsoft Macintosh PowerPoint</Application>
  <PresentationFormat>Letter Paper (8.5x11 in)</PresentationFormat>
  <Paragraphs>86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ＭＳ ゴシック</vt:lpstr>
      <vt:lpstr>Arial</vt:lpstr>
      <vt:lpstr>Cambria Math</vt:lpstr>
      <vt:lpstr>Times New Roman</vt:lpstr>
      <vt:lpstr>Wingdings</vt:lpstr>
      <vt:lpstr>lecture_title</vt:lpstr>
      <vt:lpstr>1_isip_default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366</cp:revision>
  <dcterms:created xsi:type="dcterms:W3CDTF">2002-09-12T17:13:32Z</dcterms:created>
  <dcterms:modified xsi:type="dcterms:W3CDTF">2020-01-24T04:31:35Z</dcterms:modified>
</cp:coreProperties>
</file>