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34"/>
  </p:notesMasterIdLst>
  <p:handoutMasterIdLst>
    <p:handoutMasterId r:id="rId35"/>
  </p:handoutMasterIdLst>
  <p:sldIdLst>
    <p:sldId id="311" r:id="rId4"/>
    <p:sldId id="293" r:id="rId5"/>
    <p:sldId id="298" r:id="rId6"/>
    <p:sldId id="307" r:id="rId7"/>
    <p:sldId id="299" r:id="rId8"/>
    <p:sldId id="294" r:id="rId9"/>
    <p:sldId id="295" r:id="rId10"/>
    <p:sldId id="296" r:id="rId11"/>
    <p:sldId id="323" r:id="rId12"/>
    <p:sldId id="301" r:id="rId13"/>
    <p:sldId id="324" r:id="rId14"/>
    <p:sldId id="325" r:id="rId15"/>
    <p:sldId id="326" r:id="rId16"/>
    <p:sldId id="327" r:id="rId17"/>
    <p:sldId id="306" r:id="rId18"/>
    <p:sldId id="308" r:id="rId19"/>
    <p:sldId id="310" r:id="rId20"/>
    <p:sldId id="322" r:id="rId21"/>
    <p:sldId id="309" r:id="rId22"/>
    <p:sldId id="28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928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4" autoAdjust="0"/>
    <p:restoredTop sz="95352" autoAdjust="0"/>
  </p:normalViewPr>
  <p:slideViewPr>
    <p:cSldViewPr snapToGrid="0">
      <p:cViewPr varScale="1">
        <p:scale>
          <a:sx n="121" d="100"/>
          <a:sy n="121" d="100"/>
        </p:scale>
        <p:origin x="1184" y="168"/>
      </p:cViewPr>
      <p:guideLst>
        <p:guide orient="horz" pos="2159"/>
        <p:guide pos="144"/>
        <p:guide pos="2928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dhs_book/dhs_chapter_01.pdf" TargetMode="External"/><Relationship Id="rId2" Type="http://schemas.openxmlformats.org/officeDocument/2006/relationships/hyperlink" Target="http://www.isip.piconepress.com/courses/temple/ece_8527/syllabus/cur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hyperlink" Target="http://www.inference.org.uk/mackay/itprnn/book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ariely/status/287952257926971392?lang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rojects/speech/software/demonstrations/applets/util/pattern_recognition/curr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://www.ece.msstate.edu/research/isip/projects/speech/software/demonstrations/applets/util/pattern_recognition/current/index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lvl="0" indent="-176213" fontAlgn="auto"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Terminology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</a:rPr>
              <a:t>Generalization and Risk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Machine Understanding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Feature Confusability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Design Cycle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Feature Selection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Bayesian Approach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First Principles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lvl="0" indent="-176213" fontAlgn="auto"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DHS: Chapter 1</a:t>
            </a:r>
            <a:br>
              <a:rPr lang="en-US" sz="1800" b="1" dirty="0">
                <a:solidFill>
                  <a:schemeClr val="accent2"/>
                </a:solidFill>
                <a:hlinkClick r:id="rId3"/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DJM: Information Theory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3304" y="4021630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78372" y="576685"/>
            <a:ext cx="853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1" y="1302057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ts val="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4619625"/>
            <a:ext cx="8686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 Another Feature</a:t>
            </a:r>
          </a:p>
        </p:txBody>
      </p:sp>
    </p:spTree>
    <p:extLst>
      <p:ext uri="{BB962C8B-B14F-4D97-AF65-F5344CB8AC3E}">
        <p14:creationId xmlns:p14="http://schemas.microsoft.com/office/powerpoint/2010/main" val="30698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  <p:extLst>
      <p:ext uri="{BB962C8B-B14F-4D97-AF65-F5344CB8AC3E}">
        <p14:creationId xmlns:p14="http://schemas.microsoft.com/office/powerpoint/2010/main" val="264778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2888" y="631825"/>
            <a:ext cx="867067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42888" y="5280025"/>
            <a:ext cx="8656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8600" y="57150"/>
            <a:ext cx="867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  <p:extLst>
      <p:ext uri="{BB962C8B-B14F-4D97-AF65-F5344CB8AC3E}">
        <p14:creationId xmlns:p14="http://schemas.microsoft.com/office/powerpoint/2010/main" val="402124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" y="631825"/>
            <a:ext cx="8686799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28601" y="5135563"/>
            <a:ext cx="8686799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8601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 Revisited</a:t>
            </a:r>
          </a:p>
        </p:txBody>
      </p:sp>
    </p:spTree>
    <p:extLst>
      <p:ext uri="{BB962C8B-B14F-4D97-AF65-F5344CB8AC3E}">
        <p14:creationId xmlns:p14="http://schemas.microsoft.com/office/powerpoint/2010/main" val="124392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237057"/>
            <a:chOff x="231775" y="2526665"/>
            <a:chExt cx="8688388" cy="4237057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23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acoustics (ignored during maximization)</a:t>
              </a: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" name="Equation" r:id="rId3" imgW="2425680" imgH="596880" progId="Equation.3">
                    <p:embed/>
                  </p:oleObj>
                </mc:Choice>
                <mc:Fallback>
                  <p:oleObj name="Equation" r:id="rId3" imgW="2425680" imgH="596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" y="2993390"/>
                          <a:ext cx="24257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768281"/>
                </p:ext>
              </p:extLst>
            </p:nvPr>
          </p:nvGraphicFramePr>
          <p:xfrm>
            <a:off x="6324600" y="3810590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" name="Equation" r:id="rId5" imgW="850680" imgH="266400" progId="Equation.3">
                    <p:embed/>
                  </p:oleObj>
                </mc:Choice>
                <mc:Fallback>
                  <p:oleObj name="Equation" r:id="rId5" imgW="85068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810590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456163"/>
                </p:ext>
              </p:extLst>
            </p:nvPr>
          </p:nvGraphicFramePr>
          <p:xfrm>
            <a:off x="2666365" y="4236675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" name="Equation" r:id="rId7" imgW="850680" imgH="266400" progId="Equation.3">
                    <p:embed/>
                  </p:oleObj>
                </mc:Choice>
                <mc:Fallback>
                  <p:oleObj name="Equation" r:id="rId7" imgW="8506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65" y="4236675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957857"/>
                </p:ext>
              </p:extLst>
            </p:nvPr>
          </p:nvGraphicFramePr>
          <p:xfrm>
            <a:off x="591820" y="4637519"/>
            <a:ext cx="927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Equation" r:id="rId9" imgW="927000" imgH="266400" progId="Equation.3">
                    <p:embed/>
                  </p:oleObj>
                </mc:Choice>
                <mc:Fallback>
                  <p:oleObj name="Equation" r:id="rId9" imgW="92700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" y="4637519"/>
                          <a:ext cx="9271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647546"/>
                </p:ext>
              </p:extLst>
            </p:nvPr>
          </p:nvGraphicFramePr>
          <p:xfrm>
            <a:off x="594360" y="5053289"/>
            <a:ext cx="647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11" imgW="647640" imgH="266400" progId="Equation.3">
                    <p:embed/>
                  </p:oleObj>
                </mc:Choice>
                <mc:Fallback>
                  <p:oleObj name="Equation" r:id="rId11" imgW="6476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" y="5053289"/>
                          <a:ext cx="647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798582"/>
                </p:ext>
              </p:extLst>
            </p:nvPr>
          </p:nvGraphicFramePr>
          <p:xfrm>
            <a:off x="590233" y="5474129"/>
            <a:ext cx="596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13" imgW="596880" imgH="266400" progId="Equation.3">
                    <p:embed/>
                  </p:oleObj>
                </mc:Choice>
                <mc:Fallback>
                  <p:oleObj name="Equation" r:id="rId13" imgW="5968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3" y="5474129"/>
                          <a:ext cx="596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71992"/>
            <a:ext cx="868838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most important principle discussed today?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Was there a third?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82625"/>
            <a:ext cx="86868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Overview of Feature Extraction (the 1970’s is calling!)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Normal (Gaussian) Distributions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Multivariate Normal (Gaussian) Distributions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Support Regions: a convenient visualization tool</a:t>
            </a:r>
          </a:p>
        </p:txBody>
      </p:sp>
    </p:spTree>
    <p:extLst>
      <p:ext uri="{BB962C8B-B14F-4D97-AF65-F5344CB8AC3E}">
        <p14:creationId xmlns:p14="http://schemas.microsoft.com/office/powerpoint/2010/main" val="133532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647700"/>
            <a:ext cx="8686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</a:t>
            </a:r>
            <a:r>
              <a:rPr lang="en-US" sz="1800" b="1">
                <a:solidFill>
                  <a:schemeClr val="accent1"/>
                </a:solidFill>
              </a:rPr>
              <a:t>: </a:t>
            </a:r>
            <a:r>
              <a:rPr lang="en-US" sz="1800" b="1">
                <a:solidFill>
                  <a:schemeClr val="bg1"/>
                </a:solidFill>
              </a:rPr>
              <a:t>“It </a:t>
            </a:r>
            <a:r>
              <a:rPr lang="en-US" sz="1800" b="1" dirty="0">
                <a:solidFill>
                  <a:schemeClr val="bg1"/>
                </a:solidFill>
              </a:rPr>
              <a:t>gives computers the ability to learn without being explicitly programmed.” (Arthur Samuel, 1959)</a:t>
            </a:r>
          </a:p>
          <a:p>
            <a:pPr marL="465138" lvl="1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ability of a machine to improve its performance based on previous results. 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user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generating the data.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Big Data: </a:t>
            </a:r>
            <a:r>
              <a:rPr lang="en-US" sz="1800" b="1" dirty="0">
                <a:solidFill>
                  <a:schemeClr val="bg1"/>
                </a:solidFill>
              </a:rPr>
              <a:t>“Big data is like teenage sex: everyone talks about it, nobody really knows how to do it, everyone thinks everyone else is doing it, so everyone claims they are doing it.” (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Dan Ariely, 2013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MATLAB toolboxes 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Java Pattern Recognition Applet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2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3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4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the mean and covariance are defined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entropy of a </a:t>
            </a: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 is given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 err="1"/>
              <a:t>Univariate</a:t>
            </a:r>
            <a:r>
              <a:rPr lang="en-US" dirty="0"/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rgbClr val="000000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95% is within two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99% is within three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4" imgW="1346040" imgH="571320" progId="Equation.DSMT4">
                    <p:embed/>
                  </p:oleObj>
                </mc:Choice>
                <mc:Fallback>
                  <p:oleObj name="Equation" r:id="rId4" imgW="1346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396"/>
                          <a:ext cx="847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μ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mean (vector) and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br>
              <a:rPr lang="en-US" sz="1800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weighted 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6270084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Unequal Variances</a:t>
            </a:r>
          </a:p>
        </p:txBody>
      </p:sp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Nonzero Off-Diagonal Elements</a:t>
            </a:r>
          </a:p>
        </p:txBody>
      </p:sp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Oval 4"/>
          <p:cNvSpPr>
            <a:spLocks noChangeArrowheads="1"/>
          </p:cNvSpPr>
          <p:nvPr/>
        </p:nvSpPr>
        <p:spPr bwMode="auto">
          <a:xfrm>
            <a:off x="5914415" y="1568720"/>
            <a:ext cx="246063" cy="2381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5" name="Oval 5"/>
          <p:cNvSpPr>
            <a:spLocks noChangeArrowheads="1"/>
          </p:cNvSpPr>
          <p:nvPr/>
        </p:nvSpPr>
        <p:spPr bwMode="auto">
          <a:xfrm>
            <a:off x="6286089" y="1004706"/>
            <a:ext cx="246063" cy="2381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237646" y="694557"/>
            <a:ext cx="4773601" cy="5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83" name="Rectangle 3"/>
          <p:cNvSpPr>
            <a:spLocks noChangeArrowheads="1"/>
          </p:cNvSpPr>
          <p:nvPr/>
        </p:nvSpPr>
        <p:spPr bwMode="auto">
          <a:xfrm>
            <a:off x="5232629" y="752924"/>
            <a:ext cx="3671888" cy="208230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1" name="Oval 11"/>
          <p:cNvSpPr>
            <a:spLocks noChangeArrowheads="1"/>
          </p:cNvSpPr>
          <p:nvPr/>
        </p:nvSpPr>
        <p:spPr bwMode="auto">
          <a:xfrm>
            <a:off x="7232699" y="1312475"/>
            <a:ext cx="233362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2" name="Oval 12"/>
          <p:cNvSpPr>
            <a:spLocks noChangeArrowheads="1"/>
          </p:cNvSpPr>
          <p:nvPr/>
        </p:nvSpPr>
        <p:spPr bwMode="auto">
          <a:xfrm>
            <a:off x="6814381" y="2052537"/>
            <a:ext cx="233362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79" name="Line 14"/>
          <p:cNvSpPr>
            <a:spLocks noChangeShapeType="1"/>
          </p:cNvSpPr>
          <p:nvPr/>
        </p:nvSpPr>
        <p:spPr bwMode="auto">
          <a:xfrm>
            <a:off x="5442857" y="944956"/>
            <a:ext cx="3037114" cy="1542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0" name="Rectangle 15"/>
          <p:cNvSpPr>
            <a:spLocks noChangeArrowheads="1"/>
          </p:cNvSpPr>
          <p:nvPr/>
        </p:nvSpPr>
        <p:spPr bwMode="auto">
          <a:xfrm>
            <a:off x="237646" y="1387451"/>
            <a:ext cx="4773601" cy="33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is a 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D84E5A-F1B5-1D4D-9188-2A89CA78CE2F}"/>
              </a:ext>
            </a:extLst>
          </p:cNvPr>
          <p:cNvGrpSpPr/>
          <p:nvPr/>
        </p:nvGrpSpPr>
        <p:grpSpPr>
          <a:xfrm>
            <a:off x="6880822" y="1021006"/>
            <a:ext cx="937952" cy="869844"/>
            <a:chOff x="6880822" y="1021006"/>
            <a:chExt cx="937952" cy="869844"/>
          </a:xfrm>
        </p:grpSpPr>
        <p:sp>
          <p:nvSpPr>
            <p:cNvPr id="19477" name="Arc 19"/>
            <p:cNvSpPr>
              <a:spLocks noChangeAspect="1"/>
            </p:cNvSpPr>
            <p:nvPr/>
          </p:nvSpPr>
          <p:spPr bwMode="auto">
            <a:xfrm rot="1893226" flipV="1">
              <a:off x="7312361" y="1286012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8" name="Arc 20"/>
            <p:cNvSpPr>
              <a:spLocks noChangeAspect="1"/>
            </p:cNvSpPr>
            <p:nvPr/>
          </p:nvSpPr>
          <p:spPr bwMode="auto">
            <a:xfrm rot="1893226" flipH="1" flipV="1">
              <a:off x="6880822" y="1021006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3C03F-6D50-DC40-92E6-925E0DB8BCFC}"/>
              </a:ext>
            </a:extLst>
          </p:cNvPr>
          <p:cNvGrpSpPr/>
          <p:nvPr/>
        </p:nvGrpSpPr>
        <p:grpSpPr>
          <a:xfrm>
            <a:off x="5638804" y="1257757"/>
            <a:ext cx="804754" cy="890996"/>
            <a:chOff x="5638804" y="1257757"/>
            <a:chExt cx="804754" cy="890996"/>
          </a:xfrm>
        </p:grpSpPr>
        <p:sp>
          <p:nvSpPr>
            <p:cNvPr id="19472" name="Arc 21"/>
            <p:cNvSpPr>
              <a:spLocks noChangeAspect="1"/>
            </p:cNvSpPr>
            <p:nvPr/>
          </p:nvSpPr>
          <p:spPr bwMode="auto">
            <a:xfrm rot="2624509">
              <a:off x="5967956" y="1564353"/>
              <a:ext cx="475602" cy="584400"/>
            </a:xfrm>
            <a:custGeom>
              <a:avLst/>
              <a:gdLst>
                <a:gd name="T0" fmla="*/ 0 w 21600"/>
                <a:gd name="T1" fmla="*/ 0 h 21600"/>
                <a:gd name="T2" fmla="*/ 296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3" name="Arc 22"/>
            <p:cNvSpPr>
              <a:spLocks noChangeAspect="1"/>
            </p:cNvSpPr>
            <p:nvPr/>
          </p:nvSpPr>
          <p:spPr bwMode="auto">
            <a:xfrm rot="2624509" flipH="1">
              <a:off x="5638804" y="1257757"/>
              <a:ext cx="454941" cy="679331"/>
            </a:xfrm>
            <a:custGeom>
              <a:avLst/>
              <a:gdLst>
                <a:gd name="T0" fmla="*/ 0 w 21600"/>
                <a:gd name="T1" fmla="*/ 0 h 21600"/>
                <a:gd name="T2" fmla="*/ 297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7373C-7C35-B248-A753-7DDDAB41D855}"/>
              </a:ext>
            </a:extLst>
          </p:cNvPr>
          <p:cNvGrpSpPr/>
          <p:nvPr/>
        </p:nvGrpSpPr>
        <p:grpSpPr>
          <a:xfrm>
            <a:off x="7525711" y="2196170"/>
            <a:ext cx="627650" cy="488979"/>
            <a:chOff x="7525711" y="2196170"/>
            <a:chExt cx="627650" cy="488979"/>
          </a:xfrm>
        </p:grpSpPr>
        <p:sp>
          <p:nvSpPr>
            <p:cNvPr id="19475" name="Arc 24"/>
            <p:cNvSpPr>
              <a:spLocks/>
            </p:cNvSpPr>
            <p:nvPr/>
          </p:nvSpPr>
          <p:spPr bwMode="auto">
            <a:xfrm rot="2104209">
              <a:off x="7867866" y="2394490"/>
              <a:ext cx="285495" cy="290659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6" name="Arc 25"/>
            <p:cNvSpPr>
              <a:spLocks/>
            </p:cNvSpPr>
            <p:nvPr/>
          </p:nvSpPr>
          <p:spPr bwMode="auto">
            <a:xfrm rot="2104209" flipH="1">
              <a:off x="7525711" y="2196170"/>
              <a:ext cx="369207" cy="40336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70" name="Rectangle 26"/>
          <p:cNvSpPr>
            <a:spLocks noChangeArrowheads="1"/>
          </p:cNvSpPr>
          <p:nvPr/>
        </p:nvSpPr>
        <p:spPr bwMode="auto">
          <a:xfrm>
            <a:off x="237646" y="2313741"/>
            <a:ext cx="4762500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changes abruptly. Why? Is this a good thing?</a:t>
            </a:r>
          </a:p>
        </p:txBody>
      </p: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7685158" y="2390112"/>
            <a:ext cx="233363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8081158" y="1826740"/>
            <a:ext cx="233363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237646" y="1862744"/>
            <a:ext cx="4773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237646" y="3181853"/>
            <a:ext cx="8686800" cy="32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In this course, we will study techniques that can easily drive the error rate to zero on the training data – referred to as overtraining.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However, is this the best classifier for previously unseen data?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We will see that the formulation of the problem, including collection of data that accurately characterizes the problem, is critical.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“There is no data like more data”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Some applications, particularly bioengineering, only have limited data.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 to make better decisions using limited amounts of data?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37645" y="57150"/>
            <a:ext cx="8666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3" grpId="0" animBg="1"/>
      <p:bldP spid="19481" grpId="0" animBg="1"/>
      <p:bldP spid="19482" grpId="0" animBg="1"/>
      <p:bldP spid="19479" grpId="0" animBg="1"/>
      <p:bldP spid="19479" grpId="1" animBg="1"/>
      <p:bldP spid="19480" grpId="0"/>
      <p:bldP spid="19470" grpId="0"/>
      <p:bldP spid="19467" grpId="0" animBg="1"/>
      <p:bldP spid="19468" grpId="0" animBg="1"/>
      <p:bldP spid="1290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Unconstrained or “Full” Covariance</a:t>
            </a:r>
          </a:p>
        </p:txBody>
      </p:sp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Half of the battle in building a machine learning system is understanding the requirements and developing data (e.g., annotated data) to support those requirements. We often iterate several times to get things ‘right’.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extraction, good decision theory and good user interface engineering (e.g., Alexa).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52411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64113"/>
            <a:chOff x="267" y="466"/>
            <a:chExt cx="2541" cy="3127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822825"/>
            <a:chOff x="3360" y="460"/>
            <a:chExt cx="2259" cy="303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8599" y="57150"/>
            <a:ext cx="869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120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120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120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120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120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1439269"/>
            <a:ext cx="4752975" cy="86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5" y="3814762"/>
            <a:ext cx="4752975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Problem Analysis:</a:t>
            </a:r>
          </a:p>
          <a:p>
            <a:pPr marL="349250" lvl="1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Set up a camera and take some sample images to extract features</a:t>
            </a:r>
          </a:p>
          <a:p>
            <a:pPr marL="349250" lvl="1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Consider features such as length, lightness, width, number and shape of fins, position of mouth, etc.</a:t>
            </a: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5059364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1526</Words>
  <Application>Microsoft Macintosh PowerPoint</Application>
  <PresentationFormat>Letter Paper (8.5x11 in)</PresentationFormat>
  <Paragraphs>177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Arial</vt:lpstr>
      <vt:lpstr>Times New Roman</vt:lpstr>
      <vt:lpstr>Wingdings</vt:lpstr>
      <vt:lpstr>lecture_title</vt:lpstr>
      <vt:lpstr>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357</cp:revision>
  <dcterms:created xsi:type="dcterms:W3CDTF">2002-09-12T17:13:32Z</dcterms:created>
  <dcterms:modified xsi:type="dcterms:W3CDTF">2020-01-15T05:22:47Z</dcterms:modified>
</cp:coreProperties>
</file>