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01" r:id="rId4"/>
  </p:sldMasterIdLst>
  <p:notesMasterIdLst>
    <p:notesMasterId r:id="rId19"/>
  </p:notesMasterIdLst>
  <p:handoutMasterIdLst>
    <p:handoutMasterId r:id="rId20"/>
  </p:handoutMasterIdLst>
  <p:sldIdLst>
    <p:sldId id="333" r:id="rId5"/>
    <p:sldId id="423" r:id="rId6"/>
    <p:sldId id="360" r:id="rId7"/>
    <p:sldId id="347" r:id="rId8"/>
    <p:sldId id="396" r:id="rId9"/>
    <p:sldId id="398" r:id="rId10"/>
    <p:sldId id="388" r:id="rId11"/>
    <p:sldId id="393" r:id="rId12"/>
    <p:sldId id="389" r:id="rId13"/>
    <p:sldId id="390" r:id="rId14"/>
    <p:sldId id="392" r:id="rId15"/>
    <p:sldId id="397" r:id="rId16"/>
    <p:sldId id="394" r:id="rId17"/>
    <p:sldId id="339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 autoAdjust="0"/>
    <p:restoredTop sz="95815" autoAdjust="0"/>
  </p:normalViewPr>
  <p:slideViewPr>
    <p:cSldViewPr snapToGrid="0">
      <p:cViewPr varScale="1">
        <p:scale>
          <a:sx n="124" d="100"/>
          <a:sy n="124" d="100"/>
        </p:scale>
        <p:origin x="2168" y="168"/>
      </p:cViewPr>
      <p:guideLst>
        <p:guide orient="horz" pos="3945"/>
        <p:guide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C6FA-9CCE-4287-BC5E-0D385E2FAC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7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0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Short Term Memory networks are a special kind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96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2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1273EB3-0C8F-EF4B-B631-4F6FC052770E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87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AEBE13E-4B7E-4445-AA1D-E25F39BAB5ED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11/22/19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A10A36D-0FF4-4F0B-BDFE-FB879F3DD541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18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68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1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8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189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11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054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18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60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64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107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60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227013" y="41441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12" name="Picture 37" descr="isip_logo_plain">
            <a:extLst>
              <a:ext uri="{FF2B5EF4-FFF2-40B4-BE49-F238E27FC236}">
                <a16:creationId xmlns:a16="http://schemas.microsoft.com/office/drawing/2014/main" id="{49D6702B-B0BF-974A-AB76-0DDBC3BFE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5">
            <a:extLst>
              <a:ext uri="{FF2B5EF4-FFF2-40B4-BE49-F238E27FC236}">
                <a16:creationId xmlns:a16="http://schemas.microsoft.com/office/drawing/2014/main" id="{53BD188F-4E3C-474F-AE5D-56FC26862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2FE5721-68F0-794B-AB3D-40DBDBE1AC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ylien.com/introduction-generative-adversarial-networks-code-tensorflow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movinstitute.org/neural-network-zo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der.io/optimizing-gradient-descent/index.html#nad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38: 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cap="all" dirty="0">
                <a:solidFill>
                  <a:schemeClr val="accent2"/>
                </a:solidFill>
              </a:rPr>
              <a:t>Alternative OPTIMIZERS</a:t>
            </a:r>
          </a:p>
          <a:p>
            <a:pPr algn="ctr">
              <a:spcBef>
                <a:spcPct val="50000"/>
              </a:spcBef>
            </a:pP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030661" cy="36971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Stochastic Gradient Descent</a:t>
            </a:r>
            <a:b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Adaptive Moment Estimation</a:t>
            </a:r>
            <a:b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Generative Adversarial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Networks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The Neural Network Zoo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</a:rPr>
              <a:t>Autoencoders</a:t>
            </a:r>
          </a:p>
          <a:p>
            <a:pPr marL="176213" lvl="0" indent="-176213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</a:rPr>
              <a:t>   Stacked Autoencoders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Denoising Autoencoders</a:t>
            </a:r>
            <a:endParaRPr kumimoji="0" lang="en-US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8C422-3E92-774A-AC61-D63CF99B3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76" y="1258955"/>
            <a:ext cx="3925175" cy="2266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D2234-9BE9-0C43-812F-4FBD04140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82" y="3806672"/>
            <a:ext cx="3669769" cy="2456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3886" y="658878"/>
            <a:ext cx="6350339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Due to the diversity of each training example, the gradient of the loss (L) changes quickly after each iteration. We are taking small steps but they are quite zig-zag (even though we slowly reach to a loss minima).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To overcome this, we introduce momentum. Basically taking knowledge from previous steps about where we should be heading. We are introducing a new </a:t>
            </a:r>
            <a:r>
              <a:rPr lang="en-US" sz="1800" b="1" kern="0" dirty="0" err="1"/>
              <a:t>hyperparameter</a:t>
            </a:r>
            <a:r>
              <a:rPr lang="en-US" sz="1800" b="1" kern="0" dirty="0"/>
              <a:t>: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1" y="762203"/>
            <a:ext cx="2094987" cy="169053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7" y="3063373"/>
            <a:ext cx="2279074" cy="178216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1" y="3148745"/>
            <a:ext cx="2205795" cy="8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71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Moment Estimation (Adam)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Adam is another method that computes adaptive learning rates for each parameter. 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Like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Adadelta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RMSprop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but in addition to storing an exponentially decaying average of past squared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𝐠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Adam also keeps an exponentially decaying average of past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𝐦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similar to momentum: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  <a:blipFill rotWithShape="0">
                <a:blip r:embed="rId3"/>
                <a:stretch>
                  <a:fillRect l="-1544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" y="2442269"/>
            <a:ext cx="3169279" cy="3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30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8" y="92413"/>
            <a:ext cx="866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Optimization Algorithms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3F33C-5263-0448-B6FD-BF0100C9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5" y="762203"/>
            <a:ext cx="8442889" cy="37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03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Generative Adversarial Networks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5" y="609803"/>
            <a:ext cx="8645525" cy="52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017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Convolutional Neural Networks (CNN) attempt to exploit local correlations (e.g., spatial and temporal context).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deep learning systems that process physical signals use CNNs for the first layer.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Optimization algorithms play an important role in allowing deep learning systems to converge.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Stochastic gradient descent and specifically Adam are popular approaches that are widely used.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Alternate training methodologies are emerging that combine generative and discriminative training (what used to be called analysis by synthesis methods).</a:t>
            </a:r>
          </a:p>
          <a:p>
            <a:pPr marL="171450" indent="-1714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Generative Adversarial Networks (GAN) are emerging as one such powerful approach.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892034"/>
                </a:solidFill>
              </a:rPr>
              <a:t>Multilayer Perceptron (MLP)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 anchorCtr="0">
            <a:noAutofit/>
          </a:bodyPr>
          <a:lstStyle/>
          <a:p>
            <a:r>
              <a:rPr lang="en-US" dirty="0"/>
              <a:t>Long Short-Term Memory (LSTM)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7700"/>
            <a:ext cx="5873619" cy="5510504"/>
          </a:xfrm>
        </p:spPr>
        <p:txBody>
          <a:bodyPr lIns="0" tIns="0" rIns="0" bIns="0"/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LSTM is a special kind of RNN architecture, capable of learning long-term dependencies.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LSTM can learn to bridge time intervals in excess of 1000 steps.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LSTM networks outperform RNNs and Hidden Markov Models (HMMs):</a:t>
            </a:r>
          </a:p>
          <a:p>
            <a:pPr marL="349250" lvl="1" indent="-166688">
              <a:buFont typeface="Wingdings" charset="2"/>
              <a:buChar char="§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Speech Recognition: 17.7% phoneme error rate on TIMIT acoustic phonetic corpus.</a:t>
            </a:r>
          </a:p>
          <a:p>
            <a:pPr marL="349250" lvl="1" indent="-166688">
              <a:buFont typeface="Wingdings" charset="2"/>
              <a:buChar char="§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Winner of the ICDAR handwriting competition for the best known results in handwriting recognition.</a:t>
            </a:r>
          </a:p>
          <a:p>
            <a:pPr marL="182563" indent="-182563">
              <a:spcBef>
                <a:spcPts val="1200"/>
              </a:spcBef>
              <a:spcAft>
                <a:spcPts val="1200"/>
              </a:spcAft>
              <a:buFont typeface="Arial" charset="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is achieved by multiplicative gate units that learn to open and close access to the constant error flow.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647700"/>
            <a:ext cx="2622600" cy="2373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9433" y="307732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LSTM Memory Cell</a:t>
            </a:r>
          </a:p>
        </p:txBody>
      </p:sp>
    </p:spTree>
    <p:extLst>
      <p:ext uri="{BB962C8B-B14F-4D97-AF65-F5344CB8AC3E}">
        <p14:creationId xmlns:p14="http://schemas.microsoft.com/office/powerpoint/2010/main" val="33939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0" y="690006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4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Convolutional Neural Networks (CNN)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155"/>
              <p:cNvSpPr>
                <a:spLocks noChangeArrowheads="1"/>
              </p:cNvSpPr>
              <p:nvPr/>
            </p:nvSpPr>
            <p:spPr bwMode="auto">
              <a:xfrm>
                <a:off x="187530" y="690005"/>
                <a:ext cx="8618268" cy="1663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just">
                  <a:spcAft>
                    <a:spcPct val="50000"/>
                  </a:spcAft>
                </a:pPr>
                <a:r>
                  <a:rPr lang="en-US" sz="1800" b="1" kern="0" dirty="0">
                    <a:solidFill>
                      <a:schemeClr val="bg1"/>
                    </a:solidFill>
                  </a:rPr>
                  <a:t>The figure contains two different CNN layers. Layer 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contains four feature maps, while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contains 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blue and red squares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computed from pixels of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that fall within their 2x2 receptive field (squares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6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0" y="690005"/>
                <a:ext cx="8618268" cy="1663786"/>
              </a:xfrm>
              <a:prstGeom prst="rect">
                <a:avLst/>
              </a:prstGeom>
              <a:blipFill>
                <a:blip r:embed="rId3"/>
                <a:stretch>
                  <a:fillRect l="-1697" t="-4762" r="-16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010"/>
          <a:stretch/>
        </p:blipFill>
        <p:spPr>
          <a:xfrm>
            <a:off x="187530" y="1991638"/>
            <a:ext cx="5173610" cy="3024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155"/>
              <p:cNvSpPr>
                <a:spLocks noChangeArrowheads="1"/>
              </p:cNvSpPr>
              <p:nvPr/>
            </p:nvSpPr>
            <p:spPr bwMode="auto">
              <a:xfrm>
                <a:off x="5630668" y="2801446"/>
                <a:ext cx="3202387" cy="1767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𝒌𝒍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then denotes the weight connecting each pixel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feature map at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the pixel at coordinates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feature map at layer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668" y="2801446"/>
                <a:ext cx="3202387" cy="1767272"/>
              </a:xfrm>
              <a:prstGeom prst="rect">
                <a:avLst/>
              </a:prstGeom>
              <a:blipFill>
                <a:blip r:embed="rId5"/>
                <a:stretch>
                  <a:fillRect l="-4571" t="-3114" r="-4381" b="-62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155"/>
          <p:cNvSpPr>
            <a:spLocks noChangeArrowheads="1"/>
          </p:cNvSpPr>
          <p:nvPr/>
        </p:nvSpPr>
        <p:spPr bwMode="auto">
          <a:xfrm>
            <a:off x="187530" y="5187406"/>
            <a:ext cx="8606042" cy="129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is important to know that the frame length of the filter for image recognition, called </a:t>
            </a:r>
            <a:r>
              <a:rPr lang="en-US" sz="1800" b="1" dirty="0">
                <a:solidFill>
                  <a:srgbClr val="C00000"/>
                </a:solidFill>
              </a:rPr>
              <a:t>stride</a:t>
            </a:r>
            <a:r>
              <a:rPr lang="en-US" sz="1800" b="1" dirty="0">
                <a:solidFill>
                  <a:schemeClr val="bg1"/>
                </a:solidFill>
              </a:rPr>
              <a:t>, is usually set to 1 or 2.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control the spatial size of the output, zero-padding around the borders is commonly performed</a:t>
            </a:r>
          </a:p>
        </p:txBody>
      </p:sp>
    </p:spTree>
    <p:extLst>
      <p:ext uri="{BB962C8B-B14F-4D97-AF65-F5344CB8AC3E}">
        <p14:creationId xmlns:p14="http://schemas.microsoft.com/office/powerpoint/2010/main" val="190584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2035" y="92413"/>
            <a:ext cx="8931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Taxonomy </a:t>
            </a:r>
            <a:r>
              <a:rPr lang="en-US" b="1">
                <a:solidFill>
                  <a:schemeClr val="accent2"/>
                </a:solidFill>
              </a:rPr>
              <a:t>of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" y="762203"/>
            <a:ext cx="7842967" cy="50171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8370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8740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Activation Functions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6347F-1D6F-904F-94EC-AA9F4FF7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762203"/>
            <a:ext cx="8583660" cy="33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04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" y="762203"/>
            <a:ext cx="8555235" cy="46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24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248" y="563082"/>
            <a:ext cx="8686800" cy="59770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SGD: Stochastic Gradient Descent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ufldl.stanford.edu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/tutorial/supervised/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OptimizationStochasticGradientDescent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Root Mean Square Propagation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www.cs.toronto.edu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tijmen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/csc321/slides/lecture_slides_lec6.pdf)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Adaptive Gradient Algorithm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jmlr.org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/papers/v12/duchi11a.html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Adadelta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an extension of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that seeks to reduce its aggressive, monotonically decreasing learning rate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/abs/1212.5701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Adam: Adaptive Moment Estimation – keeps separate learning rates for each weight as well as an exponentially decaying average of previous gradients. 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Adamax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 variant of Adam that scales the gradient inversely proportionally to the ℓ</a:t>
            </a:r>
            <a:r>
              <a:rPr 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norm of the past gradients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Nadam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/>
              <a:t>Nesterov</a:t>
            </a:r>
            <a:r>
              <a:rPr lang="en-US" sz="1800" b="1" dirty="0"/>
              <a:t>-accelerated Adaptive Moment Estimation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http://cs229.stanford.edu/proj2015/054_report.pdf</a:t>
            </a:r>
          </a:p>
        </p:txBody>
      </p:sp>
    </p:spTree>
    <p:extLst>
      <p:ext uri="{BB962C8B-B14F-4D97-AF65-F5344CB8AC3E}">
        <p14:creationId xmlns:p14="http://schemas.microsoft.com/office/powerpoint/2010/main" val="39893634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47700"/>
            <a:ext cx="8686800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 main difference is actually how they treat the learning rate.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Stochastic Gradient Descent: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endParaRPr lang="en-US" sz="1800" b="1" kern="0" dirty="0"/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Theta (weights) is getting changed according to the gradient of the loss with respect to theta.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alpha is the learning rate. 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If alpha is very small, convergence will be very slow. On the other hand, large alpha will lead to divergence.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2" y="1495025"/>
            <a:ext cx="2229253" cy="5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55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9714</TotalTime>
  <Words>1050</Words>
  <Application>Microsoft Macintosh PowerPoint</Application>
  <PresentationFormat>Letter Paper (8.5x11 in)</PresentationFormat>
  <Paragraphs>111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lecture_title</vt:lpstr>
      <vt:lpstr>1_isip_default</vt:lpstr>
      <vt:lpstr>2_ISIP Content Slide</vt:lpstr>
      <vt:lpstr>2_isip_default</vt:lpstr>
      <vt:lpstr>PowerPoint Presentation</vt:lpstr>
      <vt:lpstr>PowerPoint Presentation</vt:lpstr>
      <vt:lpstr>Long Short-Term Memory (LSTM)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589</cp:revision>
  <dcterms:created xsi:type="dcterms:W3CDTF">2002-09-12T17:13:32Z</dcterms:created>
  <dcterms:modified xsi:type="dcterms:W3CDTF">2019-11-22T13:55:40Z</dcterms:modified>
</cp:coreProperties>
</file>