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7"/>
  </p:notesMasterIdLst>
  <p:handoutMasterIdLst>
    <p:handoutMasterId r:id="rId18"/>
  </p:handoutMasterIdLst>
  <p:sldIdLst>
    <p:sldId id="356" r:id="rId3"/>
    <p:sldId id="468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69" r:id="rId15"/>
    <p:sldId id="480" r:id="rId1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224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cs.cmu.edu/afs/cs/project/jair/pub/volume11/opitz99a-html/node4.html" TargetMode="External"/><Relationship Id="rId7" Type="http://schemas.openxmlformats.org/officeDocument/2006/relationships/hyperlink" Target="http://www.ece.eps.hw.ac.uk/Research/VISP/tutorials/Redpath_130405.ppt" TargetMode="External"/><Relationship Id="rId2" Type="http://schemas.openxmlformats.org/officeDocument/2006/relationships/hyperlink" Target="http://www.decisiontrees.net/node/39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research.att.com/~volinsky/bma.html" TargetMode="External"/><Relationship Id="rId5" Type="http://schemas.openxmlformats.org/officeDocument/2006/relationships/hyperlink" Target="http://www.autonlab.org/tutorials/overfit.html" TargetMode="External"/><Relationship Id="rId4" Type="http://schemas.openxmlformats.org/officeDocument/2006/relationships/hyperlink" Target="http://en.wikipedia.org/wiki/AdaBoost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Bagging and Boosting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MN: Bagging and Decision Trees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DO: Boosting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>
                <a:solidFill>
                  <a:schemeClr val="accent2"/>
                </a:solidFill>
                <a:hlinkClick r:id="rId4"/>
              </a:rPr>
              <a:t>AdaBoost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Cross-Validation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CV: Bayesian Model Averaging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>
                <a:solidFill>
                  <a:schemeClr val="accent2"/>
                </a:solidFill>
                <a:hlinkClick r:id="rId7"/>
              </a:rPr>
              <a:t>Classifier Combination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28: </a:t>
            </a:r>
            <a:r>
              <a:rPr lang="en-US" b="1" dirty="0">
                <a:solidFill>
                  <a:schemeClr val="accent2"/>
                </a:solidFill>
              </a:rPr>
              <a:t>ESTIMATING, COMPARING AND COMBINING CLASSIFIERS</a:t>
            </a: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second term is referred to as the </a:t>
            </a:r>
            <a:r>
              <a:rPr lang="en-US" sz="1800" b="1" i="1" dirty="0"/>
              <a:t>Occam factor</a:t>
            </a:r>
            <a:r>
              <a:rPr lang="en-US" sz="1800" b="1" dirty="0"/>
              <a:t> and is the ratio of the volume that can account for the data by the prior volume without regard for </a:t>
            </a:r>
            <a:r>
              <a:rPr lang="en-US" sz="1800" i="1" dirty="0"/>
              <a:t>D</a:t>
            </a:r>
            <a:r>
              <a:rPr lang="en-US" sz="1800" b="1" dirty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6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7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8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9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0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Combining Classifiers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0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1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already seen several classifiers whose decision is based on the outputs of component classifiers. These are more generally known as a </a:t>
            </a:r>
            <a:r>
              <a:rPr lang="en-US" sz="1800" b="1" dirty="0">
                <a:solidFill>
                  <a:schemeClr val="accent1"/>
                </a:solidFill>
              </a:rPr>
              <a:t>mixture of experts </a:t>
            </a:r>
            <a:r>
              <a:rPr lang="en-US" sz="1800" b="1" dirty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seen this before in the </a:t>
            </a:r>
            <a:br>
              <a:rPr lang="en-US" sz="1800" b="1" dirty="0"/>
            </a:br>
            <a:r>
              <a:rPr lang="en-US" sz="1800" b="1" dirty="0"/>
              <a:t>form of a mixture distribution that</a:t>
            </a:r>
            <a:br>
              <a:rPr lang="en-US" sz="1800" b="1" dirty="0"/>
            </a:br>
            <a:r>
              <a:rPr lang="en-US" sz="1800" b="1" dirty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weights are constrained to </a:t>
            </a:r>
            <a:br>
              <a:rPr lang="en-US" sz="1800" b="1" dirty="0"/>
            </a:br>
            <a:r>
              <a:rPr lang="en-US" sz="1800" b="1" dirty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conditional mean of the</a:t>
            </a:r>
            <a:br>
              <a:rPr lang="en-US" sz="1800" b="1" dirty="0"/>
            </a:br>
            <a:r>
              <a:rPr lang="en-US" sz="1800" b="1" dirty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2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93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Mixture of Experts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     is the prior probability that the process r is chosen given the input is x</a:t>
            </a:r>
            <a:r>
              <a:rPr lang="en-US" sz="1800" baseline="30000" dirty="0"/>
              <a:t>i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final decision rule is to choose the category corresponding to the maximum discriminant value after pooling. An alternative is the </a:t>
            </a:r>
            <a:r>
              <a:rPr lang="en-US" sz="1800" b="1" i="1" dirty="0"/>
              <a:t>winner-take-all</a:t>
            </a:r>
            <a:r>
              <a:rPr lang="en-US" sz="1800" b="1" dirty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number of mixture components is typically found experimentally.</a:t>
            </a:r>
            <a:endParaRPr lang="en-US" sz="1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4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5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6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7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Reinforcement learning.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bootstrap data set is one created by randomly selecting </a:t>
            </a:r>
            <a:r>
              <a:rPr lang="en-US" sz="1800" i="1" dirty="0"/>
              <a:t>n</a:t>
            </a:r>
            <a:r>
              <a:rPr lang="en-US" sz="1800" b="1" dirty="0"/>
              <a:t> points from the training set </a:t>
            </a:r>
            <a:r>
              <a:rPr lang="en-US" sz="1800" i="1" dirty="0"/>
              <a:t>D</a:t>
            </a:r>
            <a:r>
              <a:rPr lang="en-US" sz="1800" b="1" dirty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bootstrap estimation, this selection process is repeated </a:t>
            </a:r>
            <a:r>
              <a:rPr lang="en-US" sz="1800" i="1" dirty="0"/>
              <a:t>B</a:t>
            </a:r>
            <a:r>
              <a:rPr lang="en-US" sz="1800" b="1" dirty="0"/>
              <a:t> times to yield </a:t>
            </a:r>
            <a:r>
              <a:rPr lang="en-US" sz="1800" i="1" dirty="0"/>
              <a:t>B</a:t>
            </a:r>
            <a:r>
              <a:rPr lang="en-US" sz="1800" b="1" dirty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a statistic,   </a:t>
            </a:r>
            <a:r>
              <a:rPr lang="en-US" sz="1800" b="1" dirty="0">
                <a:sym typeface="Symbol"/>
              </a:rPr>
              <a:t>, is denoted        and is merely the mean of the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b="1" dirty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4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5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6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7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8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69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Bagging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general term </a:t>
            </a:r>
            <a:r>
              <a:rPr lang="en-US" sz="1800" b="1" dirty="0">
                <a:solidFill>
                  <a:schemeClr val="accent1"/>
                </a:solidFill>
              </a:rPr>
              <a:t>arcing</a:t>
            </a:r>
            <a:r>
              <a:rPr lang="en-US" sz="1800" b="1" dirty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Bagging</a:t>
            </a:r>
            <a:r>
              <a:rPr lang="en-US" sz="1800" b="1" dirty="0"/>
              <a:t>, or bootstrap aggregation,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classifier/learning algorithm is considered </a:t>
            </a:r>
            <a:r>
              <a:rPr lang="en-US" sz="1800" b="1" i="1" dirty="0"/>
              <a:t>unstable</a:t>
            </a:r>
            <a:r>
              <a:rPr lang="en-US" sz="1800" b="1" dirty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voting algorithm can be simple, such as a majority vote, or as we will see later, can use more sophisticated statistical methods.</a:t>
            </a:r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Boosting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Randomly select a set of 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i="1" dirty="0"/>
              <a:t> &lt; n</a:t>
            </a:r>
            <a:r>
              <a:rPr lang="en-US" sz="1800" dirty="0"/>
              <a:t> </a:t>
            </a:r>
            <a:r>
              <a:rPr lang="en-US" sz="1800" b="1" dirty="0"/>
              <a:t>patterns, called </a:t>
            </a:r>
            <a:r>
              <a:rPr lang="en-US" sz="1800" i="1" dirty="0"/>
              <a:t>D</a:t>
            </a:r>
            <a:r>
              <a:rPr lang="en-US" sz="1800" i="1" baseline="-25000" dirty="0"/>
              <a:t>1</a:t>
            </a:r>
            <a:r>
              <a:rPr lang="en-US" sz="1800" b="1" dirty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on </a:t>
            </a:r>
            <a:r>
              <a:rPr lang="en-US" sz="1800" b="1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/>
              <a:t>	Note: For boosting to provide a significant benefit,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 </a:t>
            </a:r>
            <a:r>
              <a:rPr lang="en-US" sz="1800" b="1" dirty="0"/>
              <a:t>need only be a </a:t>
            </a:r>
            <a:r>
              <a:rPr lang="en-US" sz="1800" b="1"/>
              <a:t>weak learner, which means it has an </a:t>
            </a:r>
            <a:r>
              <a:rPr lang="en-US" sz="1800" b="1" dirty="0"/>
              <a:t>accuracy slightly greater </a:t>
            </a:r>
            <a:r>
              <a:rPr lang="en-US" sz="1800" b="1"/>
              <a:t>than chance.</a:t>
            </a:r>
            <a:endParaRPr lang="en-US" sz="1800" b="1" dirty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Create a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, that is “most informative</a:t>
            </a:r>
            <a:r>
              <a:rPr lang="en-US" sz="1800" b="1"/>
              <a:t>” given component classifier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/>
              <a:t>Most informative: half the patterns should be correctly classified by </a:t>
            </a:r>
            <a:r>
              <a:rPr lang="en-US" sz="1800" i="1"/>
              <a:t>C</a:t>
            </a:r>
            <a:r>
              <a:rPr lang="en-US" sz="1800" i="1" baseline="-25000"/>
              <a:t>1 </a:t>
            </a:r>
            <a:r>
              <a:rPr lang="en-US" sz="1800" b="1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/>
              <a:t>Search the remaining </a:t>
            </a:r>
            <a:r>
              <a:rPr lang="en-US" sz="1800"/>
              <a:t>(</a:t>
            </a:r>
            <a:r>
              <a:rPr lang="en-US" sz="1800" i="1"/>
              <a:t>n</a:t>
            </a:r>
            <a:r>
              <a:rPr lang="en-US" sz="1800"/>
              <a:t>-</a:t>
            </a:r>
            <a:r>
              <a:rPr lang="en-US" sz="1800" i="1"/>
              <a:t>n</a:t>
            </a:r>
            <a:r>
              <a:rPr lang="en-US" sz="1800" i="1" baseline="-25000"/>
              <a:t>1</a:t>
            </a:r>
            <a:r>
              <a:rPr lang="en-US" sz="1800"/>
              <a:t>)</a:t>
            </a:r>
            <a:r>
              <a:rPr lang="en-US" sz="1800" b="1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/>
              <a:t>Train a second classifier, </a:t>
            </a:r>
            <a:r>
              <a:rPr lang="en-US" sz="1800" i="1"/>
              <a:t>C</a:t>
            </a:r>
            <a:r>
              <a:rPr lang="en-US" sz="1800" i="1" baseline="-25000"/>
              <a:t>2</a:t>
            </a:r>
            <a:r>
              <a:rPr lang="en-US" sz="1800" b="1"/>
              <a:t>, on this new data set </a:t>
            </a:r>
            <a:r>
              <a:rPr lang="en-US" sz="1800" i="1"/>
              <a:t>D</a:t>
            </a:r>
            <a:r>
              <a:rPr lang="en-US" sz="1800" i="1" baseline="-25000"/>
              <a:t>2</a:t>
            </a:r>
            <a:r>
              <a:rPr lang="en-US" sz="1800" b="1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/>
              <a:t>To build a third training set, </a:t>
            </a:r>
            <a:r>
              <a:rPr lang="en-US" sz="1800" i="1"/>
              <a:t>D</a:t>
            </a:r>
            <a:r>
              <a:rPr lang="en-US" sz="1800" i="1" baseline="-25000"/>
              <a:t>2 </a:t>
            </a:r>
            <a:r>
              <a:rPr lang="en-US" sz="1800" b="1"/>
              <a:t>, choose patterns for which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 and </a:t>
            </a:r>
            <a:r>
              <a:rPr lang="en-US" sz="1800" i="1"/>
              <a:t>C</a:t>
            </a:r>
            <a:r>
              <a:rPr lang="en-US" sz="1800" i="1" baseline="-25000"/>
              <a:t>2</a:t>
            </a:r>
            <a:r>
              <a:rPr lang="en-US" sz="1800" b="1"/>
              <a:t> disagree. Train a third classifier, </a:t>
            </a:r>
            <a:r>
              <a:rPr lang="en-US" sz="1800" i="1"/>
              <a:t>C</a:t>
            </a:r>
            <a:r>
              <a:rPr lang="en-US" sz="1800" i="1" baseline="-25000"/>
              <a:t>3</a:t>
            </a:r>
            <a:r>
              <a:rPr lang="en-US" sz="1800" b="1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/>
              <a:t>Final classification can be performed using a majority vote of </a:t>
            </a:r>
            <a:r>
              <a:rPr lang="en-US" sz="1800" i="1"/>
              <a:t>C</a:t>
            </a:r>
            <a:r>
              <a:rPr lang="en-US" sz="1800" i="1" baseline="-25000"/>
              <a:t>1</a:t>
            </a:r>
            <a:r>
              <a:rPr lang="en-US" sz="1800" b="1"/>
              <a:t>, </a:t>
            </a:r>
            <a:r>
              <a:rPr lang="en-US" sz="1800" i="1"/>
              <a:t>C</a:t>
            </a:r>
            <a:r>
              <a:rPr lang="en-US" sz="1800" i="1" baseline="-25000"/>
              <a:t>2</a:t>
            </a:r>
            <a:r>
              <a:rPr lang="en-US" sz="1800" b="1"/>
              <a:t>, and </a:t>
            </a:r>
            <a:r>
              <a:rPr lang="en-US" sz="1800" i="1"/>
              <a:t>C</a:t>
            </a:r>
            <a:r>
              <a:rPr lang="en-US" sz="1800" i="1" baseline="-25000"/>
              <a:t>3</a:t>
            </a:r>
            <a:r>
              <a:rPr lang="en-US" sz="1800" b="1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/>
              <a:t>Issues: size of the partitions (initial guess: </a:t>
            </a:r>
            <a:r>
              <a:rPr lang="en-US" sz="1800"/>
              <a:t>n</a:t>
            </a:r>
            <a:r>
              <a:rPr lang="en-US" sz="1800" baseline="-25000"/>
              <a:t>1</a:t>
            </a:r>
            <a:r>
              <a:rPr lang="en-US" sz="1800">
                <a:sym typeface="Symbol"/>
              </a:rPr>
              <a:t>  n</a:t>
            </a:r>
            <a:r>
              <a:rPr lang="en-US" sz="1800" baseline="-25000">
                <a:sym typeface="Symbol"/>
              </a:rPr>
              <a:t>2</a:t>
            </a:r>
            <a:r>
              <a:rPr lang="en-US" sz="1800">
                <a:sym typeface="Symbol"/>
              </a:rPr>
              <a:t>  n</a:t>
            </a:r>
            <a:r>
              <a:rPr lang="en-US" sz="1800" baseline="-25000">
                <a:sym typeface="Symbol"/>
              </a:rPr>
              <a:t>3</a:t>
            </a:r>
            <a:r>
              <a:rPr lang="en-US" sz="1800">
                <a:sym typeface="Symbol"/>
              </a:rPr>
              <a:t>  n/3</a:t>
            </a:r>
            <a:r>
              <a:rPr lang="en-US" sz="1800" b="1">
                <a:sym typeface="Symbol"/>
              </a:rPr>
              <a:t>).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Adaptive Boosting (</a:t>
            </a:r>
            <a:r>
              <a:rPr lang="en-US" sz="1800" b="1" dirty="0" err="1"/>
              <a:t>AdaBoost</a:t>
            </a:r>
            <a:r>
              <a:rPr lang="en-US" sz="1800" b="1" dirty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On iteration </a:t>
            </a:r>
            <a:r>
              <a:rPr lang="en-US" sz="1800" i="1" dirty="0"/>
              <a:t>k</a:t>
            </a:r>
            <a:r>
              <a:rPr lang="en-US" sz="1800" b="1" dirty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Increase weights of patterns misclassified</a:t>
            </a:r>
            <a:br>
              <a:rPr lang="en-US" sz="1800" b="1" dirty="0"/>
            </a:br>
            <a:r>
              <a:rPr lang="en-US" sz="1800" b="1" dirty="0"/>
              <a:t>by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 (decrease weights for correctly</a:t>
            </a:r>
            <a:br>
              <a:rPr lang="en-US" sz="1800" b="1" dirty="0"/>
            </a:br>
            <a:r>
              <a:rPr lang="en-US" sz="1800" b="1" dirty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is based on a discriminant</a:t>
            </a:r>
            <a:br>
              <a:rPr lang="en-US" sz="1800" b="1" dirty="0"/>
            </a:br>
            <a:r>
              <a:rPr lang="en-US" sz="1800" b="1" dirty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With Queries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solution to this problem goes by many names including </a:t>
            </a:r>
            <a:r>
              <a:rPr lang="en-US" sz="1800" b="1" dirty="0">
                <a:solidFill>
                  <a:schemeClr val="accent1"/>
                </a:solidFill>
              </a:rPr>
              <a:t>active learning</a:t>
            </a:r>
            <a:r>
              <a:rPr lang="en-US" sz="1800" b="1" dirty="0"/>
              <a:t> (maximizing the impact of each new data point) and </a:t>
            </a:r>
            <a:r>
              <a:rPr lang="en-US" sz="1800" b="1" dirty="0">
                <a:solidFill>
                  <a:schemeClr val="accent1"/>
                </a:solidFill>
              </a:rPr>
              <a:t>cost-based learning</a:t>
            </a:r>
            <a:r>
              <a:rPr lang="en-US" sz="1800" b="1" dirty="0"/>
              <a:t> (simultaneously minimizing classifier </a:t>
            </a:r>
            <a:r>
              <a:rPr lang="en-US" sz="1800" b="1"/>
              <a:t>error rate and </a:t>
            </a:r>
            <a:r>
              <a:rPr lang="en-US" sz="1800" b="1" dirty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Confidence-based</a:t>
            </a:r>
            <a:r>
              <a:rPr lang="en-US" sz="1800" b="1" dirty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Voting-based</a:t>
            </a:r>
            <a:r>
              <a:rPr lang="en-US" sz="1800" b="1" dirty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Cross-Validation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training set is divided into </a:t>
            </a:r>
            <a:r>
              <a:rPr lang="en-US" sz="1800" i="1" dirty="0"/>
              <a:t>n/m</a:t>
            </a:r>
            <a:r>
              <a:rPr lang="en-US" sz="1800" b="1" dirty="0"/>
              <a:t> disjoint sets, where </a:t>
            </a:r>
            <a:r>
              <a:rPr lang="en-US" sz="1800" i="1" dirty="0"/>
              <a:t>n</a:t>
            </a:r>
            <a:r>
              <a:rPr lang="en-US" sz="1800" b="1" dirty="0"/>
              <a:t> is the total number of patterns and </a:t>
            </a:r>
            <a:r>
              <a:rPr lang="en-US" sz="1800" i="1" dirty="0"/>
              <a:t>m</a:t>
            </a:r>
            <a:r>
              <a:rPr lang="en-US" sz="1800" b="1" dirty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classifier is trained </a:t>
            </a:r>
            <a:r>
              <a:rPr lang="en-US" sz="1800" i="1" dirty="0"/>
              <a:t>m</a:t>
            </a:r>
            <a:r>
              <a:rPr lang="en-US" sz="1800" b="1" dirty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estimated performance is the mean of these </a:t>
            </a:r>
            <a:r>
              <a:rPr lang="en-US" sz="1800" i="1" dirty="0"/>
              <a:t>m</a:t>
            </a:r>
            <a:r>
              <a:rPr lang="en-US" sz="1800" b="1" dirty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Jackknife and 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Jackknife: train the classifier </a:t>
            </a:r>
            <a:r>
              <a:rPr lang="en-US" sz="1800" i="1" dirty="0"/>
              <a:t>n</a:t>
            </a:r>
            <a:r>
              <a:rPr lang="en-US" sz="1800" b="1" dirty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Bootstrap: train </a:t>
            </a:r>
            <a:r>
              <a:rPr lang="en-US" sz="1800" i="1" dirty="0"/>
              <a:t>B</a:t>
            </a:r>
            <a:r>
              <a:rPr lang="en-US" sz="1800" b="1" dirty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ML-Based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i="1" dirty="0">
                <a:sym typeface="Symbol"/>
              </a:rPr>
              <a:t> H</a:t>
            </a:r>
            <a:r>
              <a:rPr lang="en-US" sz="1800" b="1" dirty="0">
                <a:sym typeface="Symbol"/>
              </a:rPr>
              <a:t> represent a candidate hypothesis or model and let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b="1" dirty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The first factor is the evidence for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b="1" dirty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12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7505</TotalTime>
  <Words>2096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444</cp:revision>
  <dcterms:created xsi:type="dcterms:W3CDTF">2002-09-12T17:13:32Z</dcterms:created>
  <dcterms:modified xsi:type="dcterms:W3CDTF">2019-10-24T23:32:41Z</dcterms:modified>
</cp:coreProperties>
</file>