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2"/>
  </p:notesMasterIdLst>
  <p:handoutMasterIdLst>
    <p:handoutMasterId r:id="rId13"/>
  </p:handoutMasterIdLst>
  <p:sldIdLst>
    <p:sldId id="356" r:id="rId3"/>
    <p:sldId id="470" r:id="rId4"/>
    <p:sldId id="474" r:id="rId5"/>
    <p:sldId id="475" r:id="rId6"/>
    <p:sldId id="476" r:id="rId7"/>
    <p:sldId id="477" r:id="rId8"/>
    <p:sldId id="478" r:id="rId9"/>
    <p:sldId id="479" r:id="rId10"/>
    <p:sldId id="480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68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mdl-research.org/" TargetMode="External"/><Relationship Id="rId7" Type="http://schemas.openxmlformats.org/officeDocument/2006/relationships/hyperlink" Target="http://people.revoledu.com/kardi/tutorial/Bootstrap/index.html" TargetMode="External"/><Relationship Id="rId2" Type="http://schemas.openxmlformats.org/officeDocument/2006/relationships/hyperlink" Target="http://en.wikipedia.org/wiki/Occam's_Razo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hysics.utah.edu/~detar/phycs6730/handouts/jackknife/jackknife/" TargetMode="External"/><Relationship Id="rId5" Type="http://schemas.openxmlformats.org/officeDocument/2006/relationships/hyperlink" Target="http://eecs.oregonstate.edu/~tgd/publications/tr-bias.ps.gz" TargetMode="External"/><Relationship Id="rId4" Type="http://schemas.openxmlformats.org/officeDocument/2006/relationships/hyperlink" Target="http://www.no-free-lunch.org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WIKI: Occam's Razor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CSCG: MDL On the Web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MS: No Free Lunch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TGD: Bias and Variance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CD: Jackknife Error Estimates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KT: Bootstrap Sampling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27: </a:t>
            </a:r>
            <a:r>
              <a:rPr lang="en-US" b="1" dirty="0">
                <a:solidFill>
                  <a:schemeClr val="accent2"/>
                </a:solidFill>
              </a:rPr>
              <a:t>FOUNDATIONS OF MACHINE LEARNING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No Free Lunch Theorem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b="1" dirty="0" err="1">
                <a:solidFill>
                  <a:srgbClr val="000000"/>
                </a:solidFill>
              </a:rPr>
              <a:t>δ</a:t>
            </a:r>
            <a:r>
              <a:rPr lang="en-US" sz="1800" dirty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b="1" dirty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h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)|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333399"/>
                </a:solidFill>
              </a:rPr>
              <a:t>No Free Lunch Theorem</a:t>
            </a:r>
            <a:r>
              <a:rPr lang="en-US" sz="1800" b="1" dirty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and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), </a:t>
            </a:r>
            <a:r>
              <a:rPr lang="en-US" sz="1800" b="1" dirty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7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8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drawn from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>
                <a:solidFill>
                  <a:srgbClr val="000000"/>
                </a:solidFill>
              </a:rPr>
              <a:t>g(</a:t>
            </a:r>
            <a:r>
              <a:rPr lang="en-US" sz="1800" b="1" i="1" dirty="0" err="1">
                <a:solidFill>
                  <a:srgbClr val="000000"/>
                </a:solidFill>
              </a:rPr>
              <a:t>x</a:t>
            </a:r>
            <a:r>
              <a:rPr lang="en-US" sz="1800" i="1" dirty="0" err="1">
                <a:solidFill>
                  <a:srgbClr val="000000"/>
                </a:solidFill>
              </a:rPr>
              <a:t>;D</a:t>
            </a:r>
            <a:r>
              <a:rPr lang="en-US" sz="1800" i="1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0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Where </a:t>
            </a:r>
            <a:r>
              <a:rPr lang="en-US" sz="1800" i="1" dirty="0" err="1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>
                <a:solidFill>
                  <a:srgbClr val="000000"/>
                </a:solidFill>
                <a:sym typeface="Symbol"/>
              </a:rPr>
            </a:br>
            <a:r>
              <a:rPr lang="en-US" sz="1800" b="1" dirty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2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3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4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5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6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7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18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 (Cont.)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we assume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g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 err="1">
                <a:solidFill>
                  <a:srgbClr val="000000"/>
                </a:solidFill>
              </a:rPr>
              <a:t>x</a:t>
            </a:r>
            <a:r>
              <a:rPr lang="en-US" sz="1800" dirty="0" err="1">
                <a:solidFill>
                  <a:srgbClr val="000000"/>
                </a:solidFill>
              </a:rPr>
              <a:t>;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))</a:t>
            </a:r>
            <a:r>
              <a:rPr lang="en-US" sz="1800" b="1" dirty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(E)</a:t>
            </a:r>
            <a:r>
              <a:rPr lang="en-US" sz="1800" b="1" dirty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8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Resampling For Estimating Statistics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have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data points, </a:t>
            </a:r>
            <a:r>
              <a:rPr lang="en-US" sz="1800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for 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=1,…,n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>
                <a:solidFill>
                  <a:srgbClr val="000000"/>
                </a:solidFill>
              </a:rPr>
              <a:t>i</a:t>
            </a:r>
            <a:r>
              <a:rPr lang="en-US" sz="1800" b="1" dirty="0" err="1">
                <a:solidFill>
                  <a:srgbClr val="000000"/>
                </a:solidFill>
              </a:rPr>
              <a:t>th</a:t>
            </a:r>
            <a:r>
              <a:rPr lang="en-US" sz="1800" b="1" dirty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4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5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6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7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8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Jackknife Bias and Variance Estimates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one at a time from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1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2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3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4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5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76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times to yield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5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6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7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8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9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00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>
                <a:solidFill>
                  <a:srgbClr val="000000"/>
                </a:solidFill>
              </a:rPr>
              <a:t>Discussed </a:t>
            </a:r>
            <a:r>
              <a:rPr lang="en-US" sz="1800" b="1" dirty="0">
                <a:solidFill>
                  <a:srgbClr val="000000"/>
                </a:solidFill>
              </a:rPr>
              <a:t>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7491</TotalTime>
  <Words>1133</Words>
  <Application>Microsoft Macintosh PowerPoint</Application>
  <PresentationFormat>Letter Paper (8.5x11 in)</PresentationFormat>
  <Paragraphs>69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446</cp:revision>
  <dcterms:created xsi:type="dcterms:W3CDTF">2002-09-12T17:13:32Z</dcterms:created>
  <dcterms:modified xsi:type="dcterms:W3CDTF">2019-10-24T23:33:25Z</dcterms:modified>
</cp:coreProperties>
</file>