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5"/>
  </p:notesMasterIdLst>
  <p:handoutMasterIdLst>
    <p:handoutMasterId r:id="rId16"/>
  </p:handoutMasterIdLst>
  <p:sldIdLst>
    <p:sldId id="356" r:id="rId3"/>
    <p:sldId id="415" r:id="rId4"/>
    <p:sldId id="416" r:id="rId5"/>
    <p:sldId id="417" r:id="rId6"/>
    <p:sldId id="418" r:id="rId7"/>
    <p:sldId id="419" r:id="rId8"/>
    <p:sldId id="420" r:id="rId9"/>
    <p:sldId id="421" r:id="rId10"/>
    <p:sldId id="422" r:id="rId11"/>
    <p:sldId id="423" r:id="rId12"/>
    <p:sldId id="424" r:id="rId13"/>
    <p:sldId id="425" r:id="rId1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03" autoAdjust="0"/>
    <p:restoredTop sz="95102" autoAdjust="0"/>
  </p:normalViewPr>
  <p:slideViewPr>
    <p:cSldViewPr snapToGrid="0">
      <p:cViewPr varScale="1">
        <p:scale>
          <a:sx n="117" d="100"/>
          <a:sy n="117" d="100"/>
        </p:scale>
        <p:origin x="2088" y="176"/>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5</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1853687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6</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138570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C9DEB-09B7-40DF-9E4F-8A79E9ACC3E6}"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74221" y="4554539"/>
            <a:ext cx="5354061" cy="4314825"/>
          </a:xfrm>
        </p:spPr>
        <p:txBody>
          <a:bodyPr/>
          <a:lstStyle/>
          <a:p>
            <a:pPr>
              <a:lnSpc>
                <a:spcPct val="90000"/>
              </a:lnSpc>
            </a:pPr>
            <a:r>
              <a:rPr lang="en-US" sz="1100"/>
              <a:t>The Relevance vector machine introduced by Michael Tipping of Microsoft is a Bayesian modeling approach that addresses the problems with the SVM, while retaining many of the desirable properties of SVMs. As with SVMs, the basic form of the relevance vector machine is that of a linear combination of basis functions. You’ll note from the equation that the basis functions we are considering here are the same kernel functions that were used with SVMs. Thus, the advantage of working in a high-dimensional space is maintained when we move to RVMs. </a:t>
            </a:r>
          </a:p>
          <a:p>
            <a:pPr>
              <a:lnSpc>
                <a:spcPct val="90000"/>
              </a:lnSpc>
            </a:pPr>
            <a:endParaRPr lang="en-US" sz="1100"/>
          </a:p>
          <a:p>
            <a:pPr>
              <a:lnSpc>
                <a:spcPct val="90000"/>
              </a:lnSpc>
            </a:pPr>
            <a:r>
              <a:rPr lang="en-US" sz="1100"/>
              <a:t>A major complaint with using the SVMs was that they were not in the form of a probabilistic model as we are accustomed to using in speech recognition systems. The RVM addresses that complaint by building a fully specified probabilistic model. The first step in building that model is defining a posterior probability model through the use of the logistic link function shown. It simply maps values on an infinite range to the range [0,1]. This step is common to many types of machine learning including neural networks.</a:t>
            </a:r>
          </a:p>
          <a:p>
            <a:pPr>
              <a:lnSpc>
                <a:spcPct val="90000"/>
              </a:lnSpc>
            </a:pPr>
            <a:endParaRPr lang="en-US" sz="1100"/>
          </a:p>
          <a:p>
            <a:pPr>
              <a:lnSpc>
                <a:spcPct val="90000"/>
              </a:lnSpc>
            </a:pPr>
            <a:r>
              <a:rPr lang="en-US" sz="1100"/>
              <a:t>What is not so common is the second step or what you might consider the Bayesian step in building our probabilistic model. That is the specification of a prior distribution across the weights that we wish to learn. In this case, we are using an automatic relevance determination prior originally suggested by MacKay in his thesis. This prior imposes a zero-mean Gaussian distribution across each weight. Notice that each weight has associated with it a hyperparameter indicated by alpha sub i. A goal of our methods becomes learning the optimal value for this hyperparameter. As the alpha goes to infinity, the prior becomes infinitely peaked at zero and the weight can, thus, be pruned. In practice, we find that a great majority of the hyperparameters go to infinity and sparseness is, thus, sparseness is achieved. To complete the Bayesian specification of the model, we need to define the prior over the hyperparameters. We choose a flat or non-informative prior which indicates our lack of knowledge about the appropriate value for the hyperparameters. </a:t>
            </a:r>
          </a:p>
        </p:txBody>
      </p:sp>
    </p:spTree>
    <p:extLst>
      <p:ext uri="{BB962C8B-B14F-4D97-AF65-F5344CB8AC3E}">
        <p14:creationId xmlns:p14="http://schemas.microsoft.com/office/powerpoint/2010/main" val="87480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23,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upport-vector.net/icml-tutorial.pdf" TargetMode="External"/><Relationship Id="rId3" Type="http://schemas.openxmlformats.org/officeDocument/2006/relationships/slideLayout" Target="../slideLayouts/slideLayout12.xml"/><Relationship Id="rId7" Type="http://schemas.openxmlformats.org/officeDocument/2006/relationships/hyperlink" Target="http://www.kyb.mpg.de/publications/attachments/taxo_%5b0%5d.pdf" TargetMode="External"/><Relationship Id="rId12" Type="http://schemas.openxmlformats.org/officeDocument/2006/relationships/image" Target="../media/image5.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research.microsoft.com/~jplatt/svm.html" TargetMode="External"/><Relationship Id="rId11" Type="http://schemas.openxmlformats.org/officeDocument/2006/relationships/image" Target="../media/image4.jpeg"/><Relationship Id="rId5" Type="http://schemas.openxmlformats.org/officeDocument/2006/relationships/hyperlink" Target="http://www.autonlab.org/tutorials/svm.html" TargetMode="External"/><Relationship Id="rId10" Type="http://schemas.openxmlformats.org/officeDocument/2006/relationships/image" Target="../media/image3.png"/><Relationship Id="rId4" Type="http://schemas.openxmlformats.org/officeDocument/2006/relationships/hyperlink" Target="http://www.cse.msu.edu/~lawhiu/intro_SVM_new.ppt"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42.wmf"/><Relationship Id="rId3" Type="http://schemas.openxmlformats.org/officeDocument/2006/relationships/notesSlide" Target="../notesSlides/notesSlide3.xml"/><Relationship Id="rId7" Type="http://schemas.openxmlformats.org/officeDocument/2006/relationships/image" Target="../media/image40.wmf"/><Relationship Id="rId12"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3.bin"/><Relationship Id="rId11" Type="http://schemas.openxmlformats.org/officeDocument/2006/relationships/image" Target="../media/image38.wmf"/><Relationship Id="rId5" Type="http://schemas.openxmlformats.org/officeDocument/2006/relationships/image" Target="../media/image39.wmf"/><Relationship Id="rId15" Type="http://schemas.openxmlformats.org/officeDocument/2006/relationships/image" Target="../media/image43.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41.wmf"/><Relationship Id="rId14"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ece.msstate.edu/research/isip/publications/books/msstate_theses/2002/relevance_vectors/thesis_proposal/proposal.pdf" TargetMode="External"/><Relationship Id="rId2" Type="http://schemas.openxmlformats.org/officeDocument/2006/relationships/hyperlink" Target="http://www.ece.msstate.edu/research/isip/publications/books/msstate_theses/2002/support_vectors/thesi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3.e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6.bin"/><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7.wmf"/><Relationship Id="rId5" Type="http://schemas.openxmlformats.org/officeDocument/2006/relationships/image" Target="../media/image18.emf"/><Relationship Id="rId10" Type="http://schemas.openxmlformats.org/officeDocument/2006/relationships/oleObject" Target="../embeddings/oleObject9.bin"/><Relationship Id="rId4" Type="http://schemas.openxmlformats.org/officeDocument/2006/relationships/image" Target="../media/image14.wmf"/><Relationship Id="rId9" Type="http://schemas.openxmlformats.org/officeDocument/2006/relationships/image" Target="../media/image16.wmf"/></Relationships>
</file>

<file path=ppt/slides/_rels/slide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1.png"/><Relationship Id="rId18" Type="http://schemas.openxmlformats.org/officeDocument/2006/relationships/image" Target="../media/image25.png"/><Relationship Id="rId3" Type="http://schemas.openxmlformats.org/officeDocument/2006/relationships/tags" Target="../tags/tag4.xml"/><Relationship Id="rId21" Type="http://schemas.openxmlformats.org/officeDocument/2006/relationships/image" Target="../media/image19.wmf"/><Relationship Id="rId7" Type="http://schemas.openxmlformats.org/officeDocument/2006/relationships/tags" Target="../tags/tag8.xml"/><Relationship Id="rId12" Type="http://schemas.openxmlformats.org/officeDocument/2006/relationships/image" Target="../media/image20.png"/><Relationship Id="rId17" Type="http://schemas.openxmlformats.org/officeDocument/2006/relationships/image" Target="../media/image24.png"/><Relationship Id="rId2" Type="http://schemas.openxmlformats.org/officeDocument/2006/relationships/tags" Target="../tags/tag3.xml"/><Relationship Id="rId16" Type="http://schemas.openxmlformats.org/officeDocument/2006/relationships/image" Target="../media/image23.png"/><Relationship Id="rId20" Type="http://schemas.openxmlformats.org/officeDocument/2006/relationships/oleObject" Target="../embeddings/oleObject10.bin"/><Relationship Id="rId1" Type="http://schemas.openxmlformats.org/officeDocument/2006/relationships/vmlDrawing" Target="../drawings/vmlDrawing3.vml"/><Relationship Id="rId6" Type="http://schemas.openxmlformats.org/officeDocument/2006/relationships/tags" Target="../tags/tag7.xml"/><Relationship Id="rId11" Type="http://schemas.openxmlformats.org/officeDocument/2006/relationships/slideLayout" Target="../slideLayouts/slideLayout2.xml"/><Relationship Id="rId5" Type="http://schemas.openxmlformats.org/officeDocument/2006/relationships/tags" Target="../tags/tag6.xml"/><Relationship Id="rId15" Type="http://schemas.openxmlformats.org/officeDocument/2006/relationships/image" Target="../media/image3.png"/><Relationship Id="rId10" Type="http://schemas.openxmlformats.org/officeDocument/2006/relationships/tags" Target="../tags/tag11.xml"/><Relationship Id="rId19" Type="http://schemas.openxmlformats.org/officeDocument/2006/relationships/image" Target="../media/image26.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22.png"/><Relationship Id="rId22" Type="http://schemas.openxmlformats.org/officeDocument/2006/relationships/image" Target="../media/image2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28.wmf"/><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13" Type="http://schemas.openxmlformats.org/officeDocument/2006/relationships/oleObject" Target="../embeddings/oleObject17.bin"/><Relationship Id="rId3" Type="http://schemas.openxmlformats.org/officeDocument/2006/relationships/notesSlide" Target="../notesSlides/notesSlide2.xml"/><Relationship Id="rId7" Type="http://schemas.openxmlformats.org/officeDocument/2006/relationships/image" Target="../media/image31.wmf"/><Relationship Id="rId12"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oleObject" Target="../embeddings/oleObject16.bin"/><Relationship Id="rId5" Type="http://schemas.openxmlformats.org/officeDocument/2006/relationships/image" Target="../media/image30.wmf"/><Relationship Id="rId10" Type="http://schemas.openxmlformats.org/officeDocument/2006/relationships/image" Target="../media/image32.wmf"/><Relationship Id="rId4" Type="http://schemas.openxmlformats.org/officeDocument/2006/relationships/oleObject" Target="../embeddings/oleObject13.bin"/><Relationship Id="rId9" Type="http://schemas.openxmlformats.org/officeDocument/2006/relationships/oleObject" Target="../embeddings/oleObject15.bin"/><Relationship Id="rId14" Type="http://schemas.openxmlformats.org/officeDocument/2006/relationships/image" Target="../media/image3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6.wmf"/><Relationship Id="rId5" Type="http://schemas.openxmlformats.org/officeDocument/2006/relationships/oleObject" Target="../embeddings/oleObject19.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Empirical Risk Minimization</a:t>
            </a:r>
            <a:br>
              <a:rPr lang="en-US" sz="1800" b="1" dirty="0">
                <a:solidFill>
                  <a:schemeClr val="tx2"/>
                </a:solidFill>
                <a:latin typeface="+mn-lt"/>
              </a:rPr>
            </a:br>
            <a:r>
              <a:rPr lang="en-US" sz="1800" b="1" dirty="0">
                <a:solidFill>
                  <a:schemeClr val="tx2"/>
                </a:solidFill>
                <a:latin typeface="+mn-lt"/>
              </a:rPr>
              <a:t>Large-Margin Classifiers</a:t>
            </a:r>
            <a:br>
              <a:rPr lang="en-US" sz="1800" b="1" dirty="0">
                <a:solidFill>
                  <a:schemeClr val="tx2"/>
                </a:solidFill>
                <a:latin typeface="+mn-lt"/>
              </a:rPr>
            </a:br>
            <a:r>
              <a:rPr lang="en-US" sz="1800" b="1" dirty="0">
                <a:solidFill>
                  <a:schemeClr val="tx2"/>
                </a:solidFill>
                <a:latin typeface="+mn-lt"/>
              </a:rPr>
              <a:t>Soft Margin Classifiers</a:t>
            </a:r>
            <a:br>
              <a:rPr lang="en-US" sz="1800" b="1" dirty="0">
                <a:solidFill>
                  <a:schemeClr val="tx2"/>
                </a:solidFill>
                <a:latin typeface="+mn-lt"/>
              </a:rPr>
            </a:br>
            <a:r>
              <a:rPr kumimoji="0" lang="en-US" sz="1800" b="1" i="0" u="none" strike="noStrike" kern="1200" cap="none" spc="0" normalizeH="0" baseline="0" noProof="0" dirty="0">
                <a:ln>
                  <a:noFill/>
                </a:ln>
                <a:solidFill>
                  <a:schemeClr val="tx2"/>
                </a:solidFill>
                <a:effectLst/>
                <a:uLnTx/>
                <a:uFillTx/>
                <a:latin typeface="+mn-lt"/>
                <a:ea typeface="+mn-ea"/>
                <a:cs typeface="+mn-cs"/>
              </a:rPr>
              <a:t>SVM Training</a:t>
            </a:r>
            <a:br>
              <a:rPr kumimoji="0" lang="en-US" sz="1800" b="1" i="0" u="none" strike="noStrike" kern="1200" cap="none" spc="0" normalizeH="0" baseline="0" noProof="0" dirty="0">
                <a:ln>
                  <a:noFill/>
                </a:ln>
                <a:solidFill>
                  <a:schemeClr val="tx2"/>
                </a:solidFill>
                <a:effectLst/>
                <a:uLnTx/>
                <a:uFillTx/>
                <a:latin typeface="+mn-lt"/>
                <a:ea typeface="+mn-ea"/>
                <a:cs typeface="+mn-cs"/>
              </a:rPr>
            </a:br>
            <a:r>
              <a:rPr kumimoji="0" lang="en-US" sz="1800" b="1" i="0" u="none" strike="noStrike" kern="1200" cap="none" spc="0" normalizeH="0" baseline="0" noProof="0" dirty="0">
                <a:ln>
                  <a:noFill/>
                </a:ln>
                <a:solidFill>
                  <a:schemeClr val="tx2"/>
                </a:solidFill>
                <a:effectLst/>
                <a:uLnTx/>
                <a:uFillTx/>
                <a:latin typeface="+mn-lt"/>
                <a:ea typeface="+mn-ea"/>
                <a:cs typeface="+mn-cs"/>
              </a:rPr>
              <a:t>Relevance</a:t>
            </a:r>
            <a:r>
              <a:rPr kumimoji="0" lang="en-US" sz="1800" b="1" i="0" u="none" strike="noStrike" kern="1200" cap="none" spc="0" normalizeH="0" noProof="0" dirty="0">
                <a:ln>
                  <a:noFill/>
                </a:ln>
                <a:solidFill>
                  <a:schemeClr val="tx2"/>
                </a:solidFill>
                <a:effectLst/>
                <a:uLnTx/>
                <a:uFillTx/>
                <a:latin typeface="+mn-lt"/>
                <a:ea typeface="+mn-ea"/>
                <a:cs typeface="+mn-cs"/>
              </a:rPr>
              <a:t> Vector Machines</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4"/>
              </a:rPr>
              <a:t>DML: Introduction to SVMs</a:t>
            </a:r>
            <a:br>
              <a:rPr lang="en-US" sz="1800" b="1" dirty="0">
                <a:solidFill>
                  <a:schemeClr val="accent2"/>
                </a:solidFill>
              </a:rPr>
            </a:br>
            <a:r>
              <a:rPr lang="en-US" sz="1800" b="1" dirty="0">
                <a:solidFill>
                  <a:schemeClr val="accent2"/>
                </a:solidFill>
                <a:hlinkClick r:id="rId5"/>
              </a:rPr>
              <a:t>AM: SVM Tutorial</a:t>
            </a:r>
            <a:br>
              <a:rPr lang="en-US" sz="1800" b="1" dirty="0">
                <a:solidFill>
                  <a:schemeClr val="accent2"/>
                </a:solidFill>
              </a:rPr>
            </a:br>
            <a:r>
              <a:rPr lang="en-US" sz="1800" b="1" dirty="0">
                <a:solidFill>
                  <a:srgbClr val="004000"/>
                </a:solidFill>
                <a:hlinkClick r:id="rId6"/>
              </a:rPr>
              <a:t>JP: SVM Resources</a:t>
            </a:r>
            <a:br>
              <a:rPr lang="en-US" sz="1800" b="1" dirty="0">
                <a:solidFill>
                  <a:schemeClr val="accent2"/>
                </a:solidFill>
                <a:latin typeface="+mn-lt"/>
                <a:hlinkClick r:id="rId7" invalidUrl="http://www.kyb.mpg.de/publications/attachments/taxo_[0].pdf"/>
              </a:rPr>
            </a:br>
            <a:r>
              <a:rPr lang="en-US" sz="1800" b="1" dirty="0">
                <a:solidFill>
                  <a:schemeClr val="accent2"/>
                </a:solidFill>
                <a:latin typeface="+mn-lt"/>
                <a:hlinkClick r:id="rId7" invalidUrl="http://www.kyb.mpg.de/publications/attachments/taxo_[0].pdf"/>
              </a:rPr>
              <a:t>OC: Taxonomy</a:t>
            </a:r>
            <a:br>
              <a:rPr lang="en-US" sz="1800" b="1" dirty="0">
                <a:solidFill>
                  <a:srgbClr val="004000"/>
                </a:solidFill>
                <a:hlinkClick r:id="rId8"/>
              </a:rPr>
            </a:br>
            <a:r>
              <a:rPr lang="en-US" sz="1800" b="1" dirty="0">
                <a:solidFill>
                  <a:srgbClr val="004000"/>
                </a:solidFill>
                <a:hlinkClick r:id="rId8"/>
              </a:rPr>
              <a:t>NC: SVM Tutorial</a:t>
            </a:r>
            <a:endParaRPr lang="en-US" sz="1800" b="1" dirty="0">
              <a:solidFill>
                <a:schemeClr val="accent2"/>
              </a:solidFill>
              <a:latin typeface="+mn-lt"/>
            </a:endParaRPr>
          </a:p>
        </p:txBody>
      </p:sp>
      <p:sp>
        <p:nvSpPr>
          <p:cNvPr id="10"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23: </a:t>
            </a:r>
            <a:r>
              <a:rPr lang="en-US" b="1" dirty="0">
                <a:solidFill>
                  <a:schemeClr val="accent2"/>
                </a:solidFill>
              </a:rPr>
              <a:t>SUPPORT VECTOR MACHINES</a:t>
            </a:r>
          </a:p>
        </p:txBody>
      </p:sp>
      <p:grpSp>
        <p:nvGrpSpPr>
          <p:cNvPr id="11" name="Group 10"/>
          <p:cNvGrpSpPr/>
          <p:nvPr/>
        </p:nvGrpSpPr>
        <p:grpSpPr>
          <a:xfrm>
            <a:off x="4428217" y="2351949"/>
            <a:ext cx="2081263" cy="2041238"/>
            <a:chOff x="4353263" y="2353455"/>
            <a:chExt cx="2081263" cy="2041238"/>
          </a:xfrm>
        </p:grpSpPr>
        <p:sp>
          <p:nvSpPr>
            <p:cNvPr id="15" name="Line 1028"/>
            <p:cNvSpPr>
              <a:spLocks noChangeShapeType="1"/>
            </p:cNvSpPr>
            <p:nvPr/>
          </p:nvSpPr>
          <p:spPr bwMode="auto">
            <a:xfrm flipV="1">
              <a:off x="4353263" y="2393479"/>
              <a:ext cx="0" cy="168102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6" name="Line 1029"/>
            <p:cNvSpPr>
              <a:spLocks noChangeShapeType="1"/>
            </p:cNvSpPr>
            <p:nvPr/>
          </p:nvSpPr>
          <p:spPr bwMode="auto">
            <a:xfrm flipV="1">
              <a:off x="4353263" y="4074499"/>
              <a:ext cx="1600972"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7" name="Oval 1030"/>
            <p:cNvSpPr>
              <a:spLocks noChangeArrowheads="1"/>
            </p:cNvSpPr>
            <p:nvPr/>
          </p:nvSpPr>
          <p:spPr bwMode="auto">
            <a:xfrm>
              <a:off x="5433919" y="2713673"/>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8" name="Oval 1031"/>
            <p:cNvSpPr>
              <a:spLocks noChangeArrowheads="1"/>
            </p:cNvSpPr>
            <p:nvPr/>
          </p:nvSpPr>
          <p:spPr bwMode="auto">
            <a:xfrm>
              <a:off x="5553992" y="303386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9" name="Oval 1032"/>
            <p:cNvSpPr>
              <a:spLocks noChangeArrowheads="1"/>
            </p:cNvSpPr>
            <p:nvPr/>
          </p:nvSpPr>
          <p:spPr bwMode="auto">
            <a:xfrm>
              <a:off x="5994259" y="3153940"/>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0" name="Oval 1033"/>
            <p:cNvSpPr>
              <a:spLocks noChangeArrowheads="1"/>
            </p:cNvSpPr>
            <p:nvPr/>
          </p:nvSpPr>
          <p:spPr bwMode="auto">
            <a:xfrm>
              <a:off x="5193773" y="2793722"/>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1" name="Oval 1034"/>
            <p:cNvSpPr>
              <a:spLocks noChangeArrowheads="1"/>
            </p:cNvSpPr>
            <p:nvPr/>
          </p:nvSpPr>
          <p:spPr bwMode="auto">
            <a:xfrm>
              <a:off x="5714089" y="331403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2" name="Rectangle 1035"/>
            <p:cNvSpPr>
              <a:spLocks noChangeArrowheads="1"/>
            </p:cNvSpPr>
            <p:nvPr/>
          </p:nvSpPr>
          <p:spPr bwMode="auto">
            <a:xfrm>
              <a:off x="4513360" y="3274013"/>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3" name="Rectangle 1036"/>
            <p:cNvSpPr>
              <a:spLocks noChangeArrowheads="1"/>
            </p:cNvSpPr>
            <p:nvPr/>
          </p:nvSpPr>
          <p:spPr bwMode="auto">
            <a:xfrm>
              <a:off x="5153749"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4" name="Rectangle 1037"/>
            <p:cNvSpPr>
              <a:spLocks noChangeArrowheads="1"/>
            </p:cNvSpPr>
            <p:nvPr/>
          </p:nvSpPr>
          <p:spPr bwMode="auto">
            <a:xfrm>
              <a:off x="5073700" y="3754305"/>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5" name="Rectangle 1038"/>
            <p:cNvSpPr>
              <a:spLocks noChangeArrowheads="1"/>
            </p:cNvSpPr>
            <p:nvPr/>
          </p:nvSpPr>
          <p:spPr bwMode="auto">
            <a:xfrm>
              <a:off x="4753506"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6" name="Rectangle 1039"/>
            <p:cNvSpPr>
              <a:spLocks noChangeArrowheads="1"/>
            </p:cNvSpPr>
            <p:nvPr/>
          </p:nvSpPr>
          <p:spPr bwMode="auto">
            <a:xfrm>
              <a:off x="4593409" y="3714280"/>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7" name="Rectangle 1040"/>
            <p:cNvSpPr>
              <a:spLocks noChangeArrowheads="1"/>
            </p:cNvSpPr>
            <p:nvPr/>
          </p:nvSpPr>
          <p:spPr bwMode="auto">
            <a:xfrm>
              <a:off x="4673457" y="3113916"/>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8" name="Text Box 1041"/>
            <p:cNvSpPr txBox="1">
              <a:spLocks noChangeArrowheads="1"/>
            </p:cNvSpPr>
            <p:nvPr/>
          </p:nvSpPr>
          <p:spPr bwMode="auto">
            <a:xfrm>
              <a:off x="4513360" y="3820178"/>
              <a:ext cx="510310" cy="208460"/>
            </a:xfrm>
            <a:prstGeom prst="rect">
              <a:avLst/>
            </a:prstGeom>
            <a:noFill/>
            <a:ln w="9525">
              <a:noFill/>
              <a:miter lim="800000"/>
              <a:headEnd/>
              <a:tailEnd/>
            </a:ln>
            <a:effectLst/>
          </p:spPr>
          <p:txBody>
            <a:bodyPr wrap="none">
              <a:spAutoFit/>
            </a:bodyPr>
            <a:lstStyle/>
            <a:p>
              <a:r>
                <a:rPr lang="en-US" sz="2000"/>
                <a:t>Class 1</a:t>
              </a:r>
            </a:p>
          </p:txBody>
        </p:sp>
        <p:sp>
          <p:nvSpPr>
            <p:cNvPr id="29" name="Text Box 1042"/>
            <p:cNvSpPr txBox="1">
              <a:spLocks noChangeArrowheads="1"/>
            </p:cNvSpPr>
            <p:nvPr/>
          </p:nvSpPr>
          <p:spPr bwMode="auto">
            <a:xfrm>
              <a:off x="5794137" y="3193965"/>
              <a:ext cx="510310" cy="208460"/>
            </a:xfrm>
            <a:prstGeom prst="rect">
              <a:avLst/>
            </a:prstGeom>
            <a:noFill/>
            <a:ln w="9525">
              <a:noFill/>
              <a:miter lim="800000"/>
              <a:headEnd/>
              <a:tailEnd/>
            </a:ln>
            <a:effectLst/>
          </p:spPr>
          <p:txBody>
            <a:bodyPr wrap="none">
              <a:spAutoFit/>
            </a:bodyPr>
            <a:lstStyle/>
            <a:p>
              <a:r>
                <a:rPr lang="en-US" sz="2000" dirty="0"/>
                <a:t>Class 2</a:t>
              </a:r>
            </a:p>
          </p:txBody>
        </p:sp>
        <p:sp>
          <p:nvSpPr>
            <p:cNvPr id="30" name="Line 1044"/>
            <p:cNvSpPr>
              <a:spLocks noChangeShapeType="1"/>
            </p:cNvSpPr>
            <p:nvPr/>
          </p:nvSpPr>
          <p:spPr bwMode="auto">
            <a:xfrm>
              <a:off x="4913603" y="2513552"/>
              <a:ext cx="1320802" cy="1320801"/>
            </a:xfrm>
            <a:prstGeom prst="line">
              <a:avLst/>
            </a:prstGeom>
            <a:noFill/>
            <a:ln w="38100">
              <a:solidFill>
                <a:schemeClr val="folHlink"/>
              </a:solidFill>
              <a:prstDash val="sysDot"/>
              <a:miter lim="800000"/>
              <a:headEnd/>
              <a:tailEnd/>
            </a:ln>
            <a:effectLst/>
          </p:spPr>
          <p:txBody>
            <a:bodyPr wrap="none"/>
            <a:lstStyle/>
            <a:p>
              <a:endParaRPr lang="en-US"/>
            </a:p>
          </p:txBody>
        </p:sp>
        <p:sp>
          <p:nvSpPr>
            <p:cNvPr id="31" name="Line 1045"/>
            <p:cNvSpPr>
              <a:spLocks noChangeShapeType="1"/>
            </p:cNvSpPr>
            <p:nvPr/>
          </p:nvSpPr>
          <p:spPr bwMode="auto">
            <a:xfrm>
              <a:off x="4393287" y="2713673"/>
              <a:ext cx="1560947" cy="1560947"/>
            </a:xfrm>
            <a:prstGeom prst="line">
              <a:avLst/>
            </a:prstGeom>
            <a:noFill/>
            <a:ln w="38100">
              <a:solidFill>
                <a:schemeClr val="folHlink"/>
              </a:solidFill>
              <a:prstDash val="sysDot"/>
              <a:miter lim="800000"/>
              <a:headEnd/>
              <a:tailEnd/>
            </a:ln>
            <a:effectLst/>
          </p:spPr>
          <p:txBody>
            <a:bodyPr wrap="none"/>
            <a:lstStyle/>
            <a:p>
              <a:endParaRPr lang="en-US"/>
            </a:p>
          </p:txBody>
        </p:sp>
        <p:sp>
          <p:nvSpPr>
            <p:cNvPr id="32" name="Line 1046"/>
            <p:cNvSpPr>
              <a:spLocks noChangeShapeType="1"/>
            </p:cNvSpPr>
            <p:nvPr/>
          </p:nvSpPr>
          <p:spPr bwMode="auto">
            <a:xfrm>
              <a:off x="4393287" y="2353455"/>
              <a:ext cx="2041239" cy="2041238"/>
            </a:xfrm>
            <a:prstGeom prst="line">
              <a:avLst/>
            </a:prstGeom>
            <a:noFill/>
            <a:ln w="38100">
              <a:solidFill>
                <a:schemeClr val="folHlink"/>
              </a:solidFill>
              <a:miter lim="800000"/>
              <a:headEnd/>
              <a:tailEnd/>
            </a:ln>
            <a:effectLst/>
          </p:spPr>
          <p:txBody>
            <a:bodyPr wrap="none"/>
            <a:lstStyle/>
            <a:p>
              <a:endParaRPr lang="en-US"/>
            </a:p>
          </p:txBody>
        </p:sp>
        <p:pic>
          <p:nvPicPr>
            <p:cNvPr id="33" name="Picture 1056" descr="txp_fig"/>
            <p:cNvPicPr>
              <a:picLocks noChangeAspect="1" noChangeArrowheads="1"/>
            </p:cNvPicPr>
            <p:nvPr>
              <p:custDataLst>
                <p:tags r:id="rId1"/>
              </p:custDataLst>
            </p:nvPr>
          </p:nvPicPr>
          <p:blipFill>
            <a:blip r:embed="rId9" cstate="print"/>
            <a:srcRect/>
            <a:stretch>
              <a:fillRect/>
            </a:stretch>
          </p:blipFill>
          <p:spPr bwMode="auto">
            <a:xfrm>
              <a:off x="4593409" y="4154547"/>
              <a:ext cx="1212402" cy="201789"/>
            </a:xfrm>
            <a:prstGeom prst="rect">
              <a:avLst/>
            </a:prstGeom>
            <a:noFill/>
            <a:ln w="9525">
              <a:noFill/>
              <a:miter lim="800000"/>
              <a:headEnd/>
              <a:tailEnd/>
            </a:ln>
            <a:effectLst/>
          </p:spPr>
        </p:pic>
        <p:sp>
          <p:nvSpPr>
            <p:cNvPr id="34" name="Line 1061"/>
            <p:cNvSpPr>
              <a:spLocks noChangeShapeType="1"/>
            </p:cNvSpPr>
            <p:nvPr/>
          </p:nvSpPr>
          <p:spPr bwMode="auto">
            <a:xfrm flipV="1">
              <a:off x="4993652" y="2713673"/>
              <a:ext cx="840510" cy="880534"/>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35" name="Picture 1063" descr="txp_fig"/>
            <p:cNvPicPr>
              <a:picLocks noChangeAspect="1" noChangeArrowheads="1"/>
            </p:cNvPicPr>
            <p:nvPr>
              <p:custDataLst>
                <p:tags r:id="rId2"/>
              </p:custDataLst>
            </p:nvPr>
          </p:nvPicPr>
          <p:blipFill>
            <a:blip r:embed="rId10"/>
            <a:srcRect/>
            <a:stretch>
              <a:fillRect/>
            </a:stretch>
          </p:blipFill>
          <p:spPr bwMode="auto">
            <a:xfrm>
              <a:off x="5794137" y="2633625"/>
              <a:ext cx="149258" cy="96725"/>
            </a:xfrm>
            <a:prstGeom prst="rect">
              <a:avLst/>
            </a:prstGeom>
            <a:noFill/>
            <a:ln w="9525">
              <a:noFill/>
              <a:miter lim="800000"/>
              <a:headEnd/>
              <a:tailEnd/>
            </a:ln>
            <a:effectLst/>
          </p:spPr>
        </p:pic>
      </p:grpSp>
      <p:pic>
        <p:nvPicPr>
          <p:cNvPr id="36" name="Picture 2"/>
          <p:cNvPicPr>
            <a:picLocks noChangeAspect="1" noChangeArrowheads="1"/>
          </p:cNvPicPr>
          <p:nvPr/>
        </p:nvPicPr>
        <p:blipFill>
          <a:blip r:embed="rId11" cstate="print"/>
          <a:srcRect/>
          <a:stretch>
            <a:fillRect/>
          </a:stretch>
        </p:blipFill>
        <p:spPr bwMode="auto">
          <a:xfrm>
            <a:off x="6370820" y="1304145"/>
            <a:ext cx="2258910" cy="1695204"/>
          </a:xfrm>
          <a:prstGeom prst="rect">
            <a:avLst/>
          </a:prstGeom>
          <a:noFill/>
          <a:ln w="9525">
            <a:noFill/>
            <a:miter lim="800000"/>
            <a:headEnd/>
            <a:tailEnd/>
          </a:ln>
          <a:effectLst/>
        </p:spPr>
      </p:pic>
      <p:pic>
        <p:nvPicPr>
          <p:cNvPr id="37" name="Picture 5"/>
          <p:cNvPicPr>
            <a:picLocks noChangeAspect="1" noChangeArrowheads="1"/>
          </p:cNvPicPr>
          <p:nvPr/>
        </p:nvPicPr>
        <p:blipFill>
          <a:blip r:embed="rId12"/>
          <a:srcRect/>
          <a:stretch>
            <a:fillRect/>
          </a:stretch>
        </p:blipFill>
        <p:spPr bwMode="auto">
          <a:xfrm>
            <a:off x="6649675" y="3930701"/>
            <a:ext cx="2035538" cy="1822135"/>
          </a:xfrm>
          <a:prstGeom prst="rect">
            <a:avLst/>
          </a:prstGeom>
          <a:noFill/>
          <a:ln w="9525">
            <a:no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94743" y="704538"/>
            <a:ext cx="8447087" cy="5651292"/>
          </a:xfrm>
        </p:spPr>
        <p:txBody>
          <a:bodyPr lIns="0" tIns="0" rIns="0" bIns="0"/>
          <a:lstStyle/>
          <a:p>
            <a:pPr marL="165100" indent="-165100">
              <a:spcBef>
                <a:spcPts val="0"/>
              </a:spcBef>
              <a:spcAft>
                <a:spcPts val="1800"/>
              </a:spcAft>
            </a:pPr>
            <a:r>
              <a:rPr lang="en-US" b="1" dirty="0">
                <a:latin typeface="+mj-lt"/>
              </a:rPr>
              <a:t>Still a kernel-based learning machine:</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a:latin typeface="+mj-lt"/>
              </a:rPr>
              <a:t>Incorporates an automatic relevance determination (ARD) prior over each weight (MacKay)</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a:latin typeface="+mj-lt"/>
              </a:rPr>
              <a:t>A flat (non-informative) prior over a completes the Bayesian specification.</a:t>
            </a:r>
          </a:p>
          <a:p>
            <a:pPr marL="165100" indent="-165100">
              <a:spcAft>
                <a:spcPts val="1800"/>
              </a:spcAft>
            </a:pPr>
            <a:r>
              <a:rPr lang="en-US" b="1" dirty="0"/>
              <a:t>The goal in training becomes finding:</a:t>
            </a:r>
          </a:p>
          <a:p>
            <a:pPr>
              <a:spcAft>
                <a:spcPts val="1800"/>
              </a:spcAft>
            </a:pPr>
            <a:endParaRPr lang="en-US" b="1" dirty="0"/>
          </a:p>
          <a:p>
            <a:pPr>
              <a:spcAft>
                <a:spcPts val="1800"/>
              </a:spcAft>
            </a:pPr>
            <a:endParaRPr lang="en-US" b="1" dirty="0"/>
          </a:p>
          <a:p>
            <a:pPr marL="165100" indent="-165100">
              <a:spcBef>
                <a:spcPts val="0"/>
              </a:spcBef>
              <a:spcAft>
                <a:spcPts val="1800"/>
              </a:spcAft>
            </a:pPr>
            <a:r>
              <a:rPr lang="en-US" b="1" dirty="0"/>
              <a:t>Estimation of the “</a:t>
            </a:r>
            <a:r>
              <a:rPr lang="en-US" b="1" dirty="0" err="1"/>
              <a:t>sparsity</a:t>
            </a:r>
            <a:r>
              <a:rPr lang="en-US" b="1" dirty="0"/>
              <a:t>” parameters is inherent in the optimization – no need for a held-out set.</a:t>
            </a:r>
          </a:p>
          <a:p>
            <a:pPr marL="165100" indent="-165100">
              <a:spcBef>
                <a:spcPts val="0"/>
              </a:spcBef>
              <a:spcAft>
                <a:spcPts val="1800"/>
              </a:spcAft>
            </a:pPr>
            <a:r>
              <a:rPr lang="en-US" b="1" dirty="0"/>
              <a:t>A closed-form solution to this maximization problem is not available. Rather, we iteratively reestimate               .</a:t>
            </a:r>
          </a:p>
          <a:p>
            <a:pPr marL="165100" indent="-165100">
              <a:spcBef>
                <a:spcPts val="0"/>
              </a:spcBef>
              <a:spcAft>
                <a:spcPts val="1800"/>
              </a:spcAft>
            </a:pPr>
            <a:r>
              <a:rPr lang="en-US" b="1" dirty="0">
                <a:latin typeface="+mj-lt"/>
              </a:rPr>
              <a:t>:</a:t>
            </a:r>
          </a:p>
        </p:txBody>
      </p:sp>
      <p:graphicFrame>
        <p:nvGraphicFramePr>
          <p:cNvPr id="124932" name="Object 4"/>
          <p:cNvGraphicFramePr>
            <a:graphicFrameLocks noChangeAspect="1"/>
          </p:cNvGraphicFramePr>
          <p:nvPr/>
        </p:nvGraphicFramePr>
        <p:xfrm>
          <a:off x="4502150" y="3295650"/>
          <a:ext cx="139700" cy="266700"/>
        </p:xfrm>
        <a:graphic>
          <a:graphicData uri="http://schemas.openxmlformats.org/presentationml/2006/ole">
            <mc:AlternateContent xmlns:mc="http://schemas.openxmlformats.org/markup-compatibility/2006">
              <mc:Choice xmlns:v="urn:schemas-microsoft-com:vml" Requires="v">
                <p:oleObj spid="_x0000_s170067" name="Equation" r:id="rId4" imgW="139680" imgH="266400" progId="Equation.3">
                  <p:embed/>
                </p:oleObj>
              </mc:Choice>
              <mc:Fallback>
                <p:oleObj name="Equation" r:id="rId4" imgW="139680" imgH="266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2150" y="3295650"/>
                        <a:ext cx="139700" cy="266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Relevance Vector Machines</a:t>
            </a:r>
          </a:p>
        </p:txBody>
      </p:sp>
      <p:graphicFrame>
        <p:nvGraphicFramePr>
          <p:cNvPr id="10" name="Object 9"/>
          <p:cNvGraphicFramePr>
            <a:graphicFrameLocks noChangeAspect="1"/>
          </p:cNvGraphicFramePr>
          <p:nvPr/>
        </p:nvGraphicFramePr>
        <p:xfrm>
          <a:off x="449263" y="1059617"/>
          <a:ext cx="2616200" cy="571500"/>
        </p:xfrm>
        <a:graphic>
          <a:graphicData uri="http://schemas.openxmlformats.org/presentationml/2006/ole">
            <mc:AlternateContent xmlns:mc="http://schemas.openxmlformats.org/markup-compatibility/2006">
              <mc:Choice xmlns:v="urn:schemas-microsoft-com:vml" Requires="v">
                <p:oleObj spid="_x0000_s170068" name="Equation" r:id="rId6" imgW="2616120" imgH="571320" progId="Equation.3">
                  <p:embed/>
                </p:oleObj>
              </mc:Choice>
              <mc:Fallback>
                <p:oleObj name="Equation" r:id="rId6" imgW="261612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1059617"/>
                        <a:ext cx="26162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3" name="Object 7"/>
          <p:cNvGraphicFramePr>
            <a:graphicFrameLocks noChangeAspect="1"/>
          </p:cNvGraphicFramePr>
          <p:nvPr/>
        </p:nvGraphicFramePr>
        <p:xfrm>
          <a:off x="3769585" y="1062064"/>
          <a:ext cx="2667000" cy="571500"/>
        </p:xfrm>
        <a:graphic>
          <a:graphicData uri="http://schemas.openxmlformats.org/presentationml/2006/ole">
            <mc:AlternateContent xmlns:mc="http://schemas.openxmlformats.org/markup-compatibility/2006">
              <mc:Choice xmlns:v="urn:schemas-microsoft-com:vml" Requires="v">
                <p:oleObj spid="_x0000_s170069" name="Equation" r:id="rId8" imgW="2666880" imgH="571320" progId="Equation.3">
                  <p:embed/>
                </p:oleObj>
              </mc:Choice>
              <mc:Fallback>
                <p:oleObj name="Equation" r:id="rId8" imgW="266688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9585" y="1062064"/>
                        <a:ext cx="26670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4" name="Object 8"/>
          <p:cNvGraphicFramePr>
            <a:graphicFrameLocks noChangeAspect="1"/>
          </p:cNvGraphicFramePr>
          <p:nvPr/>
        </p:nvGraphicFramePr>
        <p:xfrm>
          <a:off x="449263" y="2314394"/>
          <a:ext cx="3009900" cy="609600"/>
        </p:xfrm>
        <a:graphic>
          <a:graphicData uri="http://schemas.openxmlformats.org/presentationml/2006/ole">
            <mc:AlternateContent xmlns:mc="http://schemas.openxmlformats.org/markup-compatibility/2006">
              <mc:Choice xmlns:v="urn:schemas-microsoft-com:vml" Requires="v">
                <p:oleObj spid="_x0000_s170070" name="Equation" r:id="rId10" imgW="3009600" imgH="609480" progId="Equation.3">
                  <p:embed/>
                </p:oleObj>
              </mc:Choice>
              <mc:Fallback>
                <p:oleObj name="Equation" r:id="rId10" imgW="3009600" imgH="609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263" y="2314394"/>
                        <a:ext cx="30099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49263" y="3922323"/>
          <a:ext cx="3365500" cy="1231900"/>
        </p:xfrm>
        <a:graphic>
          <a:graphicData uri="http://schemas.openxmlformats.org/presentationml/2006/ole">
            <mc:AlternateContent xmlns:mc="http://schemas.openxmlformats.org/markup-compatibility/2006">
              <mc:Choice xmlns:v="urn:schemas-microsoft-com:vml" Requires="v">
                <p:oleObj spid="_x0000_s170071" name="Equation" r:id="rId12" imgW="3365280" imgH="1231560" progId="Equation.3">
                  <p:embed/>
                </p:oleObj>
              </mc:Choice>
              <mc:Fallback>
                <p:oleObj name="Equation" r:id="rId12" imgW="3365280" imgH="12315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922323"/>
                        <a:ext cx="3365500" cy="1231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9706" name="Object 10"/>
          <p:cNvGraphicFramePr>
            <a:graphicFrameLocks noChangeAspect="1"/>
          </p:cNvGraphicFramePr>
          <p:nvPr/>
        </p:nvGraphicFramePr>
        <p:xfrm>
          <a:off x="3850236" y="6219643"/>
          <a:ext cx="863600" cy="304800"/>
        </p:xfrm>
        <a:graphic>
          <a:graphicData uri="http://schemas.openxmlformats.org/presentationml/2006/ole">
            <mc:AlternateContent xmlns:mc="http://schemas.openxmlformats.org/markup-compatibility/2006">
              <mc:Choice xmlns:v="urn:schemas-microsoft-com:vml" Requires="v">
                <p:oleObj spid="_x0000_s170072" name="Equation" r:id="rId14" imgW="863280" imgH="304560" progId="Equation.DSMT4">
                  <p:embed/>
                </p:oleObj>
              </mc:Choice>
              <mc:Fallback>
                <p:oleObj name="Equation" r:id="rId14" imgW="863280" imgH="30456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50236" y="6219643"/>
                        <a:ext cx="863600" cy="3048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64829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685898"/>
          </a:xfrm>
          <a:prstGeom prst="rect">
            <a:avLst/>
          </a:prstGeom>
          <a:noFill/>
          <a:ln w="9525">
            <a:noFill/>
            <a:miter lim="800000"/>
            <a:headEnd/>
            <a:tailEnd/>
          </a:ln>
        </p:spPr>
        <p:txBody>
          <a:bodyPr lIns="0" tIns="0" rIns="0" bIns="0">
            <a:spAutoFit/>
          </a:bodyPr>
          <a:lstStyle/>
          <a:p>
            <a:pPr marL="171450" indent="-171450">
              <a:spcBef>
                <a:spcPts val="0"/>
              </a:spcBef>
              <a:spcAft>
                <a:spcPts val="900"/>
              </a:spcAft>
              <a:buFontTx/>
              <a:buChar char="•"/>
            </a:pPr>
            <a:r>
              <a:rPr lang="en-US" sz="1800" b="1" dirty="0">
                <a:solidFill>
                  <a:schemeClr val="bg1"/>
                </a:solidFill>
              </a:rPr>
              <a:t>Support Vector Machines are one example of a kernel-based learning machine that is training in a discriminative fashion.</a:t>
            </a:r>
          </a:p>
          <a:p>
            <a:pPr marL="171450" indent="-171450">
              <a:spcBef>
                <a:spcPts val="0"/>
              </a:spcBef>
              <a:spcAft>
                <a:spcPts val="900"/>
              </a:spcAft>
              <a:buFontTx/>
              <a:buChar char="•"/>
            </a:pPr>
            <a:r>
              <a:rPr lang="en-US" sz="1800" b="1" dirty="0">
                <a:solidFill>
                  <a:schemeClr val="bg1"/>
                </a:solidFill>
              </a:rPr>
              <a:t>Integrates notions of risk minimization, large-margin and soft margin classification.</a:t>
            </a:r>
          </a:p>
          <a:p>
            <a:pPr marL="171450" indent="-171450">
              <a:spcBef>
                <a:spcPts val="0"/>
              </a:spcBef>
              <a:spcAft>
                <a:spcPts val="600"/>
              </a:spcAft>
              <a:buFontTx/>
              <a:buChar char="•"/>
            </a:pPr>
            <a:r>
              <a:rPr lang="en-US" sz="1800" b="1" dirty="0">
                <a:solidFill>
                  <a:schemeClr val="bg1"/>
                </a:solidFill>
              </a:rPr>
              <a:t>Two fundamental innovations:</a:t>
            </a:r>
          </a:p>
          <a:p>
            <a:pPr marL="344488" lvl="1" indent="-179388">
              <a:spcBef>
                <a:spcPts val="0"/>
              </a:spcBef>
              <a:spcAft>
                <a:spcPts val="600"/>
              </a:spcAft>
              <a:buFont typeface="Wingdings" pitchFamily="2" charset="2"/>
              <a:buChar char="§"/>
            </a:pPr>
            <a:r>
              <a:rPr lang="en-US" sz="1800" b="1" dirty="0">
                <a:solidFill>
                  <a:schemeClr val="bg1"/>
                </a:solidFill>
              </a:rPr>
              <a:t>maximize the margin between the classes using actual data points,</a:t>
            </a:r>
          </a:p>
          <a:p>
            <a:pPr marL="344488" lvl="1" indent="-179388">
              <a:spcBef>
                <a:spcPts val="0"/>
              </a:spcBef>
              <a:spcAft>
                <a:spcPts val="600"/>
              </a:spcAft>
              <a:buFont typeface="Wingdings" pitchFamily="2" charset="2"/>
              <a:buChar char="§"/>
            </a:pPr>
            <a:r>
              <a:rPr lang="en-US" sz="1800" b="1" dirty="0">
                <a:solidFill>
                  <a:schemeClr val="bg1"/>
                </a:solidFill>
              </a:rPr>
              <a:t>rotate the data into a higher-dimensional space in which the data is linearly separable.</a:t>
            </a:r>
          </a:p>
          <a:p>
            <a:pPr marL="171450" indent="-171450">
              <a:spcBef>
                <a:spcPts val="0"/>
              </a:spcBef>
              <a:spcAft>
                <a:spcPts val="900"/>
              </a:spcAft>
              <a:buFontTx/>
              <a:buChar char="•"/>
            </a:pPr>
            <a:r>
              <a:rPr lang="en-US" sz="1800" b="1" dirty="0">
                <a:solidFill>
                  <a:schemeClr val="bg1"/>
                </a:solidFill>
              </a:rPr>
              <a:t>Training can be computationally expensive but classification is very fast.</a:t>
            </a:r>
          </a:p>
          <a:p>
            <a:pPr marL="171450" indent="-171450">
              <a:spcBef>
                <a:spcPts val="0"/>
              </a:spcBef>
              <a:spcAft>
                <a:spcPts val="900"/>
              </a:spcAft>
              <a:buFontTx/>
              <a:buChar char="•"/>
            </a:pPr>
            <a:r>
              <a:rPr lang="en-US" sz="1800" b="1" dirty="0">
                <a:solidFill>
                  <a:schemeClr val="bg1"/>
                </a:solidFill>
              </a:rPr>
              <a:t>Note that SVMs are inherently non-probabilistic (e.g., non-Bayesian).</a:t>
            </a:r>
          </a:p>
          <a:p>
            <a:pPr marL="171450" indent="-171450">
              <a:spcBef>
                <a:spcPts val="0"/>
              </a:spcBef>
              <a:spcAft>
                <a:spcPts val="900"/>
              </a:spcAft>
              <a:buFontTx/>
              <a:buChar char="•"/>
            </a:pPr>
            <a:r>
              <a:rPr lang="en-US" sz="1800" b="1" dirty="0">
                <a:solidFill>
                  <a:schemeClr val="bg1"/>
                </a:solidFill>
              </a:rPr>
              <a:t>SVMs can be used to estimate posteriors by mapping the SVM output to a likelihood-like quantity using a nonlinear function (e.g., sigmoid).</a:t>
            </a:r>
          </a:p>
          <a:p>
            <a:pPr marL="171450" indent="-171450">
              <a:spcBef>
                <a:spcPts val="0"/>
              </a:spcBef>
              <a:spcAft>
                <a:spcPts val="900"/>
              </a:spcAft>
              <a:buFontTx/>
              <a:buChar char="•"/>
            </a:pPr>
            <a:r>
              <a:rPr lang="en-US" sz="1800" b="1" dirty="0">
                <a:solidFill>
                  <a:schemeClr val="bg1"/>
                </a:solidFill>
              </a:rPr>
              <a:t>SVMs are not inherently suited to an N-way classification problem. Typical approaches include a </a:t>
            </a:r>
            <a:r>
              <a:rPr lang="en-US" sz="1800" b="1" dirty="0" err="1">
                <a:solidFill>
                  <a:schemeClr val="bg1"/>
                </a:solidFill>
              </a:rPr>
              <a:t>pairwise</a:t>
            </a:r>
            <a:r>
              <a:rPr lang="en-US" sz="1800" b="1" dirty="0">
                <a:solidFill>
                  <a:schemeClr val="bg1"/>
                </a:solidFill>
              </a:rPr>
              <a:t> comparison or “one vs. world” approach.</a:t>
            </a:r>
          </a:p>
        </p:txBody>
      </p:sp>
    </p:spTree>
    <p:extLst>
      <p:ext uri="{BB962C8B-B14F-4D97-AF65-F5344CB8AC3E}">
        <p14:creationId xmlns:p14="http://schemas.microsoft.com/office/powerpoint/2010/main" val="162783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5493812"/>
          </a:xfrm>
          <a:prstGeom prst="rect">
            <a:avLst/>
          </a:prstGeom>
          <a:noFill/>
          <a:ln w="9525">
            <a:noFill/>
            <a:miter lim="800000"/>
            <a:headEnd/>
            <a:tailEnd/>
          </a:ln>
        </p:spPr>
        <p:txBody>
          <a:bodyPr lIns="0" tIns="0" rIns="0" bIns="0">
            <a:spAutoFit/>
          </a:bodyPr>
          <a:lstStyle/>
          <a:p>
            <a:pPr marL="171450" indent="-171450">
              <a:spcBef>
                <a:spcPts val="0"/>
              </a:spcBef>
              <a:spcAft>
                <a:spcPts val="1800"/>
              </a:spcAft>
              <a:buFontTx/>
              <a:buChar char="•"/>
            </a:pPr>
            <a:r>
              <a:rPr lang="en-US" sz="1800" b="1" dirty="0">
                <a:solidFill>
                  <a:schemeClr val="bg1"/>
                </a:solidFill>
              </a:rPr>
              <a:t>Many alternate forms include </a:t>
            </a:r>
            <a:r>
              <a:rPr lang="en-US" sz="1800" b="1" dirty="0" err="1">
                <a:solidFill>
                  <a:schemeClr val="bg1"/>
                </a:solidFill>
              </a:rPr>
              <a:t>Transductive</a:t>
            </a:r>
            <a:r>
              <a:rPr lang="en-US" sz="1800" b="1" dirty="0">
                <a:solidFill>
                  <a:schemeClr val="bg1"/>
                </a:solidFill>
              </a:rPr>
              <a:t> SVMs, Sequential SVMs, Support Vector Regression, Relevance Vector Machines, and data-driven kernels.</a:t>
            </a:r>
          </a:p>
          <a:p>
            <a:pPr marL="171450" indent="-171450">
              <a:spcBef>
                <a:spcPts val="0"/>
              </a:spcBef>
              <a:spcAft>
                <a:spcPts val="1800"/>
              </a:spcAft>
              <a:buFontTx/>
              <a:buChar char="•"/>
            </a:pPr>
            <a:r>
              <a:rPr lang="en-US" sz="1800" b="1" dirty="0">
                <a:solidFill>
                  <a:schemeClr val="bg1"/>
                </a:solidFill>
              </a:rPr>
              <a:t>Key lesson learned: a linear algorithm in the feature space is equivalent to a nonlinear algorithm in the input space. Standard linear algorithms can be generalized (e.g., kernel principal component analysis, kernel independent component analysis, kernel canonical correlation analysis, kernel k-means).</a:t>
            </a:r>
          </a:p>
          <a:p>
            <a:pPr marL="171450" indent="-171450">
              <a:spcBef>
                <a:spcPts val="0"/>
              </a:spcBef>
              <a:spcAft>
                <a:spcPts val="1800"/>
              </a:spcAft>
              <a:buFontTx/>
              <a:buChar char="•"/>
            </a:pPr>
            <a:r>
              <a:rPr lang="en-US" sz="1800" b="1" dirty="0">
                <a:solidFill>
                  <a:schemeClr val="bg1"/>
                </a:solidFill>
              </a:rPr>
              <a:t>What we didn’t discuss:</a:t>
            </a:r>
          </a:p>
          <a:p>
            <a:pPr marL="344488" indent="-179388">
              <a:spcBef>
                <a:spcPts val="0"/>
              </a:spcBef>
              <a:spcAft>
                <a:spcPts val="1800"/>
              </a:spcAft>
              <a:buFont typeface="Wingdings" pitchFamily="2" charset="2"/>
              <a:buChar char="§"/>
            </a:pPr>
            <a:r>
              <a:rPr lang="en-US" sz="1800" b="1" dirty="0">
                <a:solidFill>
                  <a:schemeClr val="bg1"/>
                </a:solidFill>
              </a:rPr>
              <a:t>How do you train SVMs? </a:t>
            </a:r>
          </a:p>
          <a:p>
            <a:pPr marL="344488" indent="-179388">
              <a:spcBef>
                <a:spcPts val="0"/>
              </a:spcBef>
              <a:spcAft>
                <a:spcPts val="1800"/>
              </a:spcAft>
              <a:buFont typeface="Wingdings" pitchFamily="2" charset="2"/>
              <a:buChar char="§"/>
            </a:pPr>
            <a:r>
              <a:rPr lang="en-US" sz="1800" b="1" dirty="0">
                <a:solidFill>
                  <a:schemeClr val="bg1"/>
                </a:solidFill>
              </a:rPr>
              <a:t>Computational complexity?</a:t>
            </a:r>
          </a:p>
          <a:p>
            <a:pPr marL="344488" indent="-179388">
              <a:spcBef>
                <a:spcPts val="0"/>
              </a:spcBef>
              <a:spcAft>
                <a:spcPts val="1800"/>
              </a:spcAft>
              <a:buFont typeface="Wingdings" pitchFamily="2" charset="2"/>
              <a:buChar char="§"/>
            </a:pPr>
            <a:r>
              <a:rPr lang="en-US" sz="1800" b="1" dirty="0">
                <a:solidFill>
                  <a:schemeClr val="bg1"/>
                </a:solidFill>
              </a:rPr>
              <a:t>How to deal with large amounts of data?</a:t>
            </a:r>
          </a:p>
          <a:p>
            <a:pPr marL="165100" indent="-165100">
              <a:spcBef>
                <a:spcPts val="0"/>
              </a:spcBef>
              <a:spcAft>
                <a:spcPts val="1800"/>
              </a:spcAft>
            </a:pPr>
            <a:r>
              <a:rPr lang="en-US" sz="1800" b="1" dirty="0">
                <a:solidFill>
                  <a:schemeClr val="bg1"/>
                </a:solidFill>
              </a:rPr>
              <a:t>	See </a:t>
            </a:r>
            <a:r>
              <a:rPr lang="en-US" sz="1800" b="1" dirty="0">
                <a:solidFill>
                  <a:schemeClr val="bg1"/>
                </a:solidFill>
                <a:hlinkClick r:id="rId2"/>
              </a:rPr>
              <a:t>Ganapathiraju</a:t>
            </a:r>
            <a:r>
              <a:rPr lang="en-US" sz="1800" b="1" dirty="0">
                <a:solidFill>
                  <a:schemeClr val="bg1"/>
                </a:solidFill>
              </a:rPr>
              <a:t> for an excellent, easy to understand discourse on SVMs and </a:t>
            </a:r>
            <a:r>
              <a:rPr lang="en-US" sz="1800" b="1" dirty="0">
                <a:solidFill>
                  <a:schemeClr val="bg1"/>
                </a:solidFill>
                <a:hlinkClick r:id="rId3"/>
              </a:rPr>
              <a:t>Hamaker (Chapter 3)</a:t>
            </a:r>
            <a:r>
              <a:rPr lang="en-US" sz="1800" b="1" dirty="0">
                <a:solidFill>
                  <a:schemeClr val="bg1"/>
                </a:solidFill>
              </a:rPr>
              <a:t> for a nice overview on RVMs. There are many other tutorials available online (see the links on the title slide) as well.</a:t>
            </a:r>
          </a:p>
          <a:p>
            <a:pPr marL="344488" indent="-179388">
              <a:spcBef>
                <a:spcPts val="0"/>
              </a:spcBef>
              <a:spcAft>
                <a:spcPts val="1800"/>
              </a:spcAft>
              <a:buFont typeface="Wingdings" pitchFamily="2" charset="2"/>
              <a:buChar char="§"/>
            </a:pPr>
            <a:r>
              <a:rPr lang="en-US" sz="1800" b="1" dirty="0">
                <a:solidFill>
                  <a:schemeClr val="bg1"/>
                </a:solidFill>
              </a:rPr>
              <a:t>Other methods based on kernels – more </a:t>
            </a:r>
            <a:r>
              <a:rPr lang="en-US" sz="1800" b="1">
                <a:solidFill>
                  <a:schemeClr val="bg1"/>
                </a:solidFill>
              </a:rPr>
              <a:t>to follow.</a:t>
            </a:r>
            <a:endParaRPr lang="en-US" sz="1800" b="1" dirty="0">
              <a:solidFill>
                <a:schemeClr val="bg1"/>
              </a:solidFill>
            </a:endParaRPr>
          </a:p>
        </p:txBody>
      </p:sp>
    </p:spTree>
    <p:extLst>
      <p:ext uri="{BB962C8B-B14F-4D97-AF65-F5344CB8AC3E}">
        <p14:creationId xmlns:p14="http://schemas.microsoft.com/office/powerpoint/2010/main" val="166980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Generative Models</a:t>
            </a:r>
          </a:p>
        </p:txBody>
      </p:sp>
      <p:sp>
        <p:nvSpPr>
          <p:cNvPr id="8" name="Rectangle 4"/>
          <p:cNvSpPr>
            <a:spLocks noChangeArrowheads="1"/>
          </p:cNvSpPr>
          <p:nvPr/>
        </p:nvSpPr>
        <p:spPr bwMode="auto">
          <a:xfrm>
            <a:off x="199588" y="589937"/>
            <a:ext cx="8728329" cy="3231654"/>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Thus far we have essentially considered techniques that perform classification indirectly by modeling the training data, optimizing the parameters of that model, and then performing classification by choosing the closest model. This approach is known as a generative model: by training </a:t>
            </a:r>
            <a:r>
              <a:rPr lang="en-US" sz="1800" b="1"/>
              <a:t>models supervised </a:t>
            </a:r>
            <a:r>
              <a:rPr lang="en-US" sz="1800" b="1" dirty="0"/>
              <a:t>learning assumes we know the form of the underlying density function, which is often not true in real applications.</a:t>
            </a:r>
          </a:p>
          <a:p>
            <a:pPr marL="165100" indent="-165100" eaLnBrk="1" hangingPunct="1">
              <a:spcAft>
                <a:spcPts val="1800"/>
              </a:spcAft>
              <a:buFont typeface="Arial" pitchFamily="34" charset="0"/>
              <a:buChar char="•"/>
              <a:defRPr/>
            </a:pPr>
            <a:r>
              <a:rPr lang="en-US" sz="1800" b="1" dirty="0"/>
              <a:t>Convergence in maximum likelihood does </a:t>
            </a:r>
            <a:br>
              <a:rPr lang="en-US" sz="1800" b="1" dirty="0"/>
            </a:br>
            <a:r>
              <a:rPr lang="en-US" sz="1800" b="1" dirty="0"/>
              <a:t>not guarantee optimal classification.</a:t>
            </a:r>
          </a:p>
          <a:p>
            <a:pPr marL="165100" indent="-165100" eaLnBrk="1" hangingPunct="1">
              <a:spcAft>
                <a:spcPts val="1800"/>
              </a:spcAft>
              <a:buFont typeface="Arial" pitchFamily="34" charset="0"/>
              <a:buChar char="•"/>
              <a:defRPr/>
            </a:pPr>
            <a:r>
              <a:rPr lang="en-US" sz="1800" b="1" dirty="0"/>
              <a:t>Gaussian MLE modeling tends to</a:t>
            </a:r>
            <a:br>
              <a:rPr lang="en-US" sz="1800" b="1" dirty="0"/>
            </a:br>
            <a:r>
              <a:rPr lang="en-US" sz="1800" b="1" dirty="0" err="1"/>
              <a:t>overfit</a:t>
            </a:r>
            <a:r>
              <a:rPr lang="en-US" sz="1800" b="1" dirty="0"/>
              <a:t> data. </a:t>
            </a:r>
          </a:p>
        </p:txBody>
      </p:sp>
      <p:pic>
        <p:nvPicPr>
          <p:cNvPr id="130050" name="Picture 2"/>
          <p:cNvPicPr>
            <a:picLocks noChangeAspect="1" noChangeArrowheads="1"/>
          </p:cNvPicPr>
          <p:nvPr/>
        </p:nvPicPr>
        <p:blipFill>
          <a:blip r:embed="rId2"/>
          <a:srcRect/>
          <a:stretch>
            <a:fillRect/>
          </a:stretch>
        </p:blipFill>
        <p:spPr bwMode="auto">
          <a:xfrm>
            <a:off x="5408613" y="2268798"/>
            <a:ext cx="3505200" cy="2524125"/>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3"/>
          <a:srcRect/>
          <a:stretch>
            <a:fillRect/>
          </a:stretch>
        </p:blipFill>
        <p:spPr bwMode="auto">
          <a:xfrm>
            <a:off x="211138" y="4011930"/>
            <a:ext cx="2647950" cy="2447925"/>
          </a:xfrm>
          <a:prstGeom prst="rect">
            <a:avLst/>
          </a:prstGeom>
          <a:noFill/>
          <a:ln w="9525">
            <a:noFill/>
            <a:miter lim="800000"/>
            <a:headEnd/>
            <a:tailEnd/>
          </a:ln>
          <a:effectLst/>
        </p:spPr>
      </p:pic>
      <p:sp>
        <p:nvSpPr>
          <p:cNvPr id="9" name="Rectangle 4"/>
          <p:cNvSpPr>
            <a:spLocks noChangeArrowheads="1"/>
          </p:cNvSpPr>
          <p:nvPr/>
        </p:nvSpPr>
        <p:spPr bwMode="auto">
          <a:xfrm>
            <a:off x="2996753" y="5040730"/>
            <a:ext cx="5622591" cy="1338828"/>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Real data often not separable by </a:t>
            </a:r>
            <a:r>
              <a:rPr lang="en-US" sz="1800" b="1" dirty="0" err="1"/>
              <a:t>hyperplanes</a:t>
            </a:r>
            <a:r>
              <a:rPr lang="en-US" sz="1800" b="1" dirty="0"/>
              <a:t>.</a:t>
            </a:r>
          </a:p>
          <a:p>
            <a:pPr marL="165100" indent="-165100" eaLnBrk="1" hangingPunct="1">
              <a:spcAft>
                <a:spcPts val="1800"/>
              </a:spcAft>
              <a:buFont typeface="Arial" pitchFamily="34" charset="0"/>
              <a:buChar char="•"/>
              <a:defRPr/>
            </a:pPr>
            <a:r>
              <a:rPr lang="en-US" sz="1800" b="1" dirty="0"/>
              <a:t>Goal: balance representation and discrimination in a common framework (rather than alternating between the two). </a:t>
            </a:r>
          </a:p>
        </p:txBody>
      </p:sp>
    </p:spTree>
    <p:extLst>
      <p:ext uri="{BB962C8B-B14F-4D97-AF65-F5344CB8AC3E}">
        <p14:creationId xmlns:p14="http://schemas.microsoft.com/office/powerpoint/2010/main" val="25898170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Risk Minimization</a:t>
            </a:r>
          </a:p>
        </p:txBody>
      </p:sp>
      <p:sp>
        <p:nvSpPr>
          <p:cNvPr id="8" name="Rectangle 4"/>
          <p:cNvSpPr>
            <a:spLocks noChangeArrowheads="1"/>
          </p:cNvSpPr>
          <p:nvPr/>
        </p:nvSpPr>
        <p:spPr bwMode="auto">
          <a:xfrm>
            <a:off x="199588" y="589937"/>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The expected risk can be defined as:</a:t>
            </a:r>
          </a:p>
        </p:txBody>
      </p:sp>
      <p:graphicFrame>
        <p:nvGraphicFramePr>
          <p:cNvPr id="6" name="Object 5"/>
          <p:cNvGraphicFramePr>
            <a:graphicFrameLocks noChangeAspect="1"/>
          </p:cNvGraphicFramePr>
          <p:nvPr/>
        </p:nvGraphicFramePr>
        <p:xfrm>
          <a:off x="451735" y="892984"/>
          <a:ext cx="2794000" cy="546100"/>
        </p:xfrm>
        <a:graphic>
          <a:graphicData uri="http://schemas.openxmlformats.org/presentationml/2006/ole">
            <mc:AlternateContent xmlns:mc="http://schemas.openxmlformats.org/markup-compatibility/2006">
              <mc:Choice xmlns:v="urn:schemas-microsoft-com:vml" Requires="v">
                <p:oleObj spid="_x0000_s1094" name="Equation" r:id="rId3" imgW="2793960" imgH="545760" progId="Equation.3">
                  <p:embed/>
                </p:oleObj>
              </mc:Choice>
              <mc:Fallback>
                <p:oleObj name="Equation" r:id="rId3" imgW="27939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735" y="892984"/>
                        <a:ext cx="2794000" cy="546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 name="Rectangle 4"/>
          <p:cNvSpPr>
            <a:spLocks noChangeArrowheads="1"/>
          </p:cNvSpPr>
          <p:nvPr/>
        </p:nvSpPr>
        <p:spPr bwMode="auto">
          <a:xfrm>
            <a:off x="212725" y="149184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Empirical risk is defined as:</a:t>
            </a:r>
          </a:p>
        </p:txBody>
      </p:sp>
      <p:graphicFrame>
        <p:nvGraphicFramePr>
          <p:cNvPr id="1027" name="Object 3"/>
          <p:cNvGraphicFramePr>
            <a:graphicFrameLocks noChangeAspect="1"/>
          </p:cNvGraphicFramePr>
          <p:nvPr/>
        </p:nvGraphicFramePr>
        <p:xfrm>
          <a:off x="544513" y="1889335"/>
          <a:ext cx="2616200" cy="571500"/>
        </p:xfrm>
        <a:graphic>
          <a:graphicData uri="http://schemas.openxmlformats.org/presentationml/2006/ole">
            <mc:AlternateContent xmlns:mc="http://schemas.openxmlformats.org/markup-compatibility/2006">
              <mc:Choice xmlns:v="urn:schemas-microsoft-com:vml" Requires="v">
                <p:oleObj spid="_x0000_s1095" name="Equation" r:id="rId5" imgW="2616120" imgH="571320" progId="Equation.3">
                  <p:embed/>
                </p:oleObj>
              </mc:Choice>
              <mc:Fallback>
                <p:oleObj name="Equation" r:id="rId5" imgW="261612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513" y="1889335"/>
                        <a:ext cx="26162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1" name="Rectangle 4"/>
          <p:cNvSpPr>
            <a:spLocks noChangeArrowheads="1"/>
          </p:cNvSpPr>
          <p:nvPr/>
        </p:nvSpPr>
        <p:spPr bwMode="auto">
          <a:xfrm>
            <a:off x="212725" y="257363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These are related by the </a:t>
            </a:r>
            <a:r>
              <a:rPr lang="en-US" sz="1800" b="1" dirty="0" err="1"/>
              <a:t>Vapnik-Chervonenkis</a:t>
            </a:r>
            <a:r>
              <a:rPr lang="en-US" sz="1800" b="1" dirty="0"/>
              <a:t> (VC) dimension:</a:t>
            </a:r>
          </a:p>
        </p:txBody>
      </p:sp>
      <p:graphicFrame>
        <p:nvGraphicFramePr>
          <p:cNvPr id="1028" name="Object 4"/>
          <p:cNvGraphicFramePr>
            <a:graphicFrameLocks noChangeAspect="1"/>
          </p:cNvGraphicFramePr>
          <p:nvPr/>
        </p:nvGraphicFramePr>
        <p:xfrm>
          <a:off x="457200" y="3088823"/>
          <a:ext cx="2070100" cy="330200"/>
        </p:xfrm>
        <a:graphic>
          <a:graphicData uri="http://schemas.openxmlformats.org/presentationml/2006/ole">
            <mc:AlternateContent xmlns:mc="http://schemas.openxmlformats.org/markup-compatibility/2006">
              <mc:Choice xmlns:v="urn:schemas-microsoft-com:vml" Requires="v">
                <p:oleObj spid="_x0000_s1096" name="Equation" r:id="rId7" imgW="2070000" imgH="330120" progId="Equation.3">
                  <p:embed/>
                </p:oleObj>
              </mc:Choice>
              <mc:Fallback>
                <p:oleObj name="Equation" r:id="rId7" imgW="2070000" imgH="3301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088823"/>
                        <a:ext cx="20701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3730704" y="2909578"/>
          <a:ext cx="3530600" cy="609600"/>
        </p:xfrm>
        <a:graphic>
          <a:graphicData uri="http://schemas.openxmlformats.org/presentationml/2006/ole">
            <mc:AlternateContent xmlns:mc="http://schemas.openxmlformats.org/markup-compatibility/2006">
              <mc:Choice xmlns:v="urn:schemas-microsoft-com:vml" Requires="v">
                <p:oleObj spid="_x0000_s1097" name="Equation" r:id="rId9" imgW="3530520" imgH="609480" progId="Equation.3">
                  <p:embed/>
                </p:oleObj>
              </mc:Choice>
              <mc:Fallback>
                <p:oleObj name="Equation" r:id="rId9" imgW="353052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0704" y="2909578"/>
                        <a:ext cx="35306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2" name="Rectangle 4"/>
          <p:cNvSpPr>
            <a:spLocks noChangeArrowheads="1"/>
          </p:cNvSpPr>
          <p:nvPr/>
        </p:nvSpPr>
        <p:spPr bwMode="auto">
          <a:xfrm>
            <a:off x="2793532" y="3085799"/>
            <a:ext cx="727907"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defRPr/>
            </a:pPr>
            <a:r>
              <a:rPr lang="en-US" sz="1800" b="1" dirty="0"/>
              <a:t>where</a:t>
            </a:r>
          </a:p>
        </p:txBody>
      </p:sp>
      <p:graphicFrame>
        <p:nvGraphicFramePr>
          <p:cNvPr id="1030" name="Object 6"/>
          <p:cNvGraphicFramePr>
            <a:graphicFrameLocks noChangeAspect="1"/>
          </p:cNvGraphicFramePr>
          <p:nvPr/>
        </p:nvGraphicFramePr>
        <p:xfrm>
          <a:off x="397240" y="3594180"/>
          <a:ext cx="482600" cy="266700"/>
        </p:xfrm>
        <a:graphic>
          <a:graphicData uri="http://schemas.openxmlformats.org/presentationml/2006/ole">
            <mc:AlternateContent xmlns:mc="http://schemas.openxmlformats.org/markup-compatibility/2006">
              <mc:Choice xmlns:v="urn:schemas-microsoft-com:vml" Requires="v">
                <p:oleObj spid="_x0000_s1098" name="Equation" r:id="rId11" imgW="482400" imgH="266400" progId="Equation.DSMT4">
                  <p:embed/>
                </p:oleObj>
              </mc:Choice>
              <mc:Fallback>
                <p:oleObj name="Equation" r:id="rId11" imgW="482400" imgH="2664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7240" y="3594180"/>
                        <a:ext cx="482600" cy="266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219075" y="3610455"/>
            <a:ext cx="8693150" cy="2954655"/>
          </a:xfrm>
          <a:prstGeom prst="rect">
            <a:avLst/>
          </a:prstGeom>
          <a:noFill/>
          <a:ln w="9525">
            <a:noFill/>
            <a:miter lim="800000"/>
            <a:headEnd/>
            <a:tailEnd/>
          </a:ln>
          <a:effectLst/>
        </p:spPr>
        <p:txBody>
          <a:bodyPr wrap="square" lIns="0" tIns="0" rIns="0" bIns="0">
            <a:spAutoFit/>
          </a:bodyPr>
          <a:lstStyle/>
          <a:p>
            <a:pPr marL="165100" indent="-165100" eaLnBrk="1" hangingPunct="1">
              <a:spcAft>
                <a:spcPts val="900"/>
              </a:spcAft>
              <a:defRPr/>
            </a:pPr>
            <a:r>
              <a:rPr lang="en-US" sz="1800" b="1" dirty="0"/>
              <a:t>	          is referred to as the VC confidence, where</a:t>
            </a:r>
            <a:r>
              <a:rPr lang="en-US" sz="1800" dirty="0"/>
              <a:t> </a:t>
            </a:r>
            <a:r>
              <a:rPr lang="en-US" sz="1800" dirty="0">
                <a:sym typeface="Symbol"/>
              </a:rPr>
              <a:t> </a:t>
            </a:r>
            <a:r>
              <a:rPr lang="en-US" sz="1800" b="1" dirty="0">
                <a:sym typeface="Symbol"/>
              </a:rPr>
              <a:t>is a confidence measure in the range [0,1].</a:t>
            </a:r>
          </a:p>
          <a:p>
            <a:pPr marL="165100" indent="-165100" eaLnBrk="1" hangingPunct="1">
              <a:spcAft>
                <a:spcPts val="900"/>
              </a:spcAft>
              <a:buFont typeface="Arial" pitchFamily="34" charset="0"/>
              <a:buChar char="•"/>
              <a:defRPr/>
            </a:pPr>
            <a:r>
              <a:rPr lang="en-US" sz="1800" b="1" dirty="0">
                <a:sym typeface="Symbol"/>
              </a:rPr>
              <a:t>The VC dimension, </a:t>
            </a:r>
            <a:r>
              <a:rPr lang="en-US" sz="1800" dirty="0">
                <a:sym typeface="Symbol"/>
              </a:rPr>
              <a:t>h</a:t>
            </a:r>
            <a:r>
              <a:rPr lang="en-US" sz="1800" b="1" dirty="0">
                <a:sym typeface="Symbol"/>
              </a:rPr>
              <a:t>, is a measure of the capacity of the learning machine.</a:t>
            </a:r>
          </a:p>
          <a:p>
            <a:pPr marL="165100" indent="-165100" eaLnBrk="1" hangingPunct="1">
              <a:spcAft>
                <a:spcPts val="900"/>
              </a:spcAft>
              <a:buFont typeface="Arial" pitchFamily="34" charset="0"/>
              <a:buChar char="•"/>
              <a:defRPr/>
            </a:pPr>
            <a:r>
              <a:rPr lang="en-US" sz="1800" b="1" dirty="0">
                <a:sym typeface="Symbol"/>
              </a:rPr>
              <a:t>The principle of structural risk minimization (SRM) involves finding the subset of functions that minimizes the bound on the actual risk.</a:t>
            </a:r>
          </a:p>
          <a:p>
            <a:pPr marL="165100" indent="-165100" eaLnBrk="1" hangingPunct="1">
              <a:spcAft>
                <a:spcPts val="900"/>
              </a:spcAft>
              <a:buFont typeface="Arial" pitchFamily="34" charset="0"/>
              <a:buChar char="•"/>
              <a:defRPr/>
            </a:pPr>
            <a:r>
              <a:rPr lang="en-US" sz="1800" b="1" dirty="0">
                <a:sym typeface="Symbol"/>
              </a:rPr>
              <a:t>Optimal hyperplane classifiers achieve zero empirical risk for linearly separable data.</a:t>
            </a:r>
          </a:p>
          <a:p>
            <a:pPr marL="165100" indent="-165100">
              <a:spcAft>
                <a:spcPts val="900"/>
              </a:spcAft>
              <a:buFont typeface="Arial" pitchFamily="34" charset="0"/>
              <a:buChar char="•"/>
              <a:defRPr/>
            </a:pPr>
            <a:r>
              <a:rPr lang="en-US" sz="1800" b="1" dirty="0">
                <a:sym typeface="Symbol"/>
              </a:rPr>
              <a:t>A Support Vector Machine is an approach that gives the least upper bound on the risk.</a:t>
            </a:r>
          </a:p>
        </p:txBody>
      </p:sp>
      <p:pic>
        <p:nvPicPr>
          <p:cNvPr id="1031" name="Picture 7"/>
          <p:cNvPicPr>
            <a:picLocks noChangeAspect="1" noChangeArrowheads="1"/>
          </p:cNvPicPr>
          <p:nvPr/>
        </p:nvPicPr>
        <p:blipFill>
          <a:blip r:embed="rId13"/>
          <a:srcRect/>
          <a:stretch>
            <a:fillRect/>
          </a:stretch>
        </p:blipFill>
        <p:spPr bwMode="auto">
          <a:xfrm>
            <a:off x="6092244" y="629589"/>
            <a:ext cx="2819981" cy="1897557"/>
          </a:xfrm>
          <a:prstGeom prst="rect">
            <a:avLst/>
          </a:prstGeom>
          <a:noFill/>
          <a:ln w="9525">
            <a:noFill/>
            <a:miter lim="800000"/>
            <a:headEnd/>
            <a:tailEnd/>
          </a:ln>
          <a:effectLst/>
        </p:spPr>
      </p:pic>
    </p:spTree>
    <p:extLst>
      <p:ext uri="{BB962C8B-B14F-4D97-AF65-F5344CB8AC3E}">
        <p14:creationId xmlns:p14="http://schemas.microsoft.com/office/powerpoint/2010/main" val="317274043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Large-Margin Classification</a:t>
            </a:r>
          </a:p>
        </p:txBody>
      </p:sp>
      <p:sp>
        <p:nvSpPr>
          <p:cNvPr id="8" name="Rectangle 4"/>
          <p:cNvSpPr>
            <a:spLocks noChangeArrowheads="1"/>
          </p:cNvSpPr>
          <p:nvPr/>
        </p:nvSpPr>
        <p:spPr bwMode="auto">
          <a:xfrm>
            <a:off x="199588" y="589937"/>
            <a:ext cx="8728329" cy="4970591"/>
          </a:xfrm>
          <a:prstGeom prst="rect">
            <a:avLst/>
          </a:prstGeom>
          <a:noFill/>
          <a:ln w="9525">
            <a:noFill/>
            <a:miter lim="800000"/>
            <a:headEnd/>
            <a:tailEnd/>
          </a:ln>
          <a:effectLst/>
        </p:spPr>
        <p:txBody>
          <a:bodyPr wrap="square" lIns="0" tIns="0" rIns="0" bIns="0">
            <a:spAutoFit/>
          </a:bodyPr>
          <a:lstStyle/>
          <a:p>
            <a:pPr marL="165100" indent="-165100">
              <a:spcAft>
                <a:spcPts val="600"/>
              </a:spcAft>
              <a:buFont typeface="Arial" pitchFamily="34" charset="0"/>
              <a:buChar char="•"/>
            </a:pPr>
            <a:r>
              <a:rPr lang="en-US" sz="1800" b="1" dirty="0"/>
              <a:t>Hyperplanes </a:t>
            </a:r>
            <a:r>
              <a:rPr lang="en-US" sz="1800" dirty="0"/>
              <a:t>C0 - C2</a:t>
            </a:r>
            <a:r>
              <a:rPr lang="en-US" sz="1800" b="1" dirty="0"/>
              <a:t> achieve perfect classification</a:t>
            </a:r>
            <a:br>
              <a:rPr lang="en-US" sz="1800" b="1" dirty="0"/>
            </a:br>
            <a:r>
              <a:rPr lang="en-US" sz="1800" b="1" dirty="0"/>
              <a:t>(zero empirical risk):</a:t>
            </a:r>
          </a:p>
          <a:p>
            <a:pPr marL="344488" lvl="1" indent="-179388">
              <a:spcAft>
                <a:spcPts val="600"/>
              </a:spcAft>
              <a:buFont typeface="Wingdings" pitchFamily="2" charset="2"/>
              <a:buChar char="§"/>
            </a:pPr>
            <a:r>
              <a:rPr lang="en-US" sz="1800" b="1" dirty="0"/>
              <a:t>C0 is optimal in terms of generalization.</a:t>
            </a:r>
          </a:p>
          <a:p>
            <a:pPr marL="344488" lvl="1" indent="-179388">
              <a:spcAft>
                <a:spcPts val="600"/>
              </a:spcAft>
              <a:buFont typeface="Wingdings" pitchFamily="2" charset="2"/>
              <a:buChar char="§"/>
            </a:pPr>
            <a:r>
              <a:rPr lang="en-US" sz="1800" b="1" dirty="0"/>
              <a:t>The data points that define the boundary</a:t>
            </a:r>
            <a:br>
              <a:rPr lang="en-US" sz="1800" b="1" dirty="0"/>
            </a:br>
            <a:r>
              <a:rPr lang="en-US" sz="1800" b="1" dirty="0"/>
              <a:t>are called support vectors.</a:t>
            </a:r>
            <a:endParaRPr lang="en-US" sz="1800" dirty="0"/>
          </a:p>
          <a:p>
            <a:pPr marL="165100" lvl="1" indent="-165100">
              <a:spcAft>
                <a:spcPts val="600"/>
              </a:spcAft>
              <a:buFont typeface="Wingdings" pitchFamily="2" charset="2"/>
              <a:buChar char="§"/>
            </a:pPr>
            <a:r>
              <a:rPr lang="en-US" sz="1800" b="1" dirty="0"/>
              <a:t>A hyperplane can be defined by:</a:t>
            </a:r>
          </a:p>
          <a:p>
            <a:pPr marL="165100" lvl="1" indent="-165100">
              <a:spcAft>
                <a:spcPts val="600"/>
              </a:spcAft>
              <a:buFont typeface="Wingdings" pitchFamily="2" charset="2"/>
              <a:buChar char="§"/>
            </a:pPr>
            <a:r>
              <a:rPr lang="en-US" sz="1800" b="1" dirty="0"/>
              <a:t>We will impose the constraints:</a:t>
            </a:r>
          </a:p>
          <a:p>
            <a:pPr marL="165100" lvl="1" indent="-165100">
              <a:spcBef>
                <a:spcPts val="3600"/>
              </a:spcBef>
              <a:spcAft>
                <a:spcPts val="600"/>
              </a:spcAft>
            </a:pPr>
            <a:r>
              <a:rPr lang="en-US" sz="1800" b="1" dirty="0"/>
              <a:t>	The data points that satisfy the equality are</a:t>
            </a:r>
            <a:br>
              <a:rPr lang="en-US" sz="1800" b="1" dirty="0"/>
            </a:br>
            <a:r>
              <a:rPr lang="en-US" sz="1800" b="1" dirty="0"/>
              <a:t>called support vectors.</a:t>
            </a:r>
          </a:p>
          <a:p>
            <a:pPr marL="165100" lvl="1" indent="-165100">
              <a:spcBef>
                <a:spcPts val="0"/>
              </a:spcBef>
              <a:spcAft>
                <a:spcPts val="600"/>
              </a:spcAft>
              <a:buFont typeface="Arial" pitchFamily="34" charset="0"/>
              <a:buChar char="•"/>
            </a:pPr>
            <a:r>
              <a:rPr lang="en-US" sz="1800" b="1" dirty="0"/>
              <a:t>Support vectors are found using a constrained optimization:</a:t>
            </a:r>
          </a:p>
          <a:p>
            <a:pPr marL="165100" lvl="1" indent="-165100">
              <a:spcBef>
                <a:spcPts val="7200"/>
              </a:spcBef>
              <a:spcAft>
                <a:spcPts val="600"/>
              </a:spcAft>
              <a:buFont typeface="Arial" pitchFamily="34" charset="0"/>
              <a:buChar char="•"/>
            </a:pPr>
            <a:r>
              <a:rPr lang="en-US" sz="1800" b="1" dirty="0"/>
              <a:t>The final classifier is computed using the support vectors and the weights:</a:t>
            </a:r>
            <a:endParaRPr lang="en-US" sz="1800" dirty="0"/>
          </a:p>
        </p:txBody>
      </p:sp>
      <p:graphicFrame>
        <p:nvGraphicFramePr>
          <p:cNvPr id="1027" name="Object 3"/>
          <p:cNvGraphicFramePr>
            <a:graphicFrameLocks noChangeAspect="1"/>
          </p:cNvGraphicFramePr>
          <p:nvPr/>
        </p:nvGraphicFramePr>
        <p:xfrm>
          <a:off x="3911652" y="2210347"/>
          <a:ext cx="889000" cy="228600"/>
        </p:xfrm>
        <a:graphic>
          <a:graphicData uri="http://schemas.openxmlformats.org/presentationml/2006/ole">
            <mc:AlternateContent xmlns:mc="http://schemas.openxmlformats.org/markup-compatibility/2006">
              <mc:Choice xmlns:v="urn:schemas-microsoft-com:vml" Requires="v">
                <p:oleObj spid="_x0000_s164921" name="Equation" r:id="rId3" imgW="888840" imgH="228600" progId="Equation.3">
                  <p:embed/>
                </p:oleObj>
              </mc:Choice>
              <mc:Fallback>
                <p:oleObj name="Equation" r:id="rId3" imgW="88884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1652" y="2210347"/>
                        <a:ext cx="889000" cy="228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22535" name="Picture 7"/>
          <p:cNvPicPr>
            <a:picLocks noChangeAspect="1" noChangeArrowheads="1"/>
          </p:cNvPicPr>
          <p:nvPr/>
        </p:nvPicPr>
        <p:blipFill>
          <a:blip r:embed="rId5"/>
          <a:srcRect/>
          <a:stretch>
            <a:fillRect/>
          </a:stretch>
        </p:blipFill>
        <p:spPr bwMode="auto">
          <a:xfrm>
            <a:off x="5881688" y="601064"/>
            <a:ext cx="3028950" cy="2724150"/>
          </a:xfrm>
          <a:prstGeom prst="rect">
            <a:avLst/>
          </a:prstGeom>
          <a:noFill/>
          <a:ln w="9525">
            <a:noFill/>
            <a:miter lim="800000"/>
            <a:headEnd/>
            <a:tailEnd/>
          </a:ln>
          <a:effectLst/>
        </p:spPr>
      </p:pic>
      <p:graphicFrame>
        <p:nvGraphicFramePr>
          <p:cNvPr id="22536" name="Object 8"/>
          <p:cNvGraphicFramePr>
            <a:graphicFrameLocks noChangeAspect="1"/>
          </p:cNvGraphicFramePr>
          <p:nvPr/>
        </p:nvGraphicFramePr>
        <p:xfrm>
          <a:off x="455613" y="2975678"/>
          <a:ext cx="1727200" cy="292100"/>
        </p:xfrm>
        <a:graphic>
          <a:graphicData uri="http://schemas.openxmlformats.org/presentationml/2006/ole">
            <mc:AlternateContent xmlns:mc="http://schemas.openxmlformats.org/markup-compatibility/2006">
              <mc:Choice xmlns:v="urn:schemas-microsoft-com:vml" Requires="v">
                <p:oleObj spid="_x0000_s164922" name="Equation" r:id="rId6" imgW="1726920" imgH="291960" progId="Equation.3">
                  <p:embed/>
                </p:oleObj>
              </mc:Choice>
              <mc:Fallback>
                <p:oleObj name="Equation" r:id="rId6" imgW="172692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613" y="2975678"/>
                        <a:ext cx="17272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2537" name="Object 9"/>
          <p:cNvGraphicFramePr>
            <a:graphicFrameLocks noChangeAspect="1"/>
          </p:cNvGraphicFramePr>
          <p:nvPr/>
        </p:nvGraphicFramePr>
        <p:xfrm>
          <a:off x="455613" y="4516047"/>
          <a:ext cx="3517901" cy="571500"/>
        </p:xfrm>
        <a:graphic>
          <a:graphicData uri="http://schemas.openxmlformats.org/presentationml/2006/ole">
            <mc:AlternateContent xmlns:mc="http://schemas.openxmlformats.org/markup-compatibility/2006">
              <mc:Choice xmlns:v="urn:schemas-microsoft-com:vml" Requires="v">
                <p:oleObj spid="_x0000_s164923" name="Equation" r:id="rId8" imgW="3517560" imgH="571320" progId="Equation.3">
                  <p:embed/>
                </p:oleObj>
              </mc:Choice>
              <mc:Fallback>
                <p:oleObj name="Equation" r:id="rId8" imgW="351756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5613" y="4516047"/>
                        <a:ext cx="3517901"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2538" name="Object 10"/>
          <p:cNvGraphicFramePr>
            <a:graphicFrameLocks noChangeAspect="1"/>
          </p:cNvGraphicFramePr>
          <p:nvPr/>
        </p:nvGraphicFramePr>
        <p:xfrm>
          <a:off x="455613" y="5732801"/>
          <a:ext cx="2120900" cy="571500"/>
        </p:xfrm>
        <a:graphic>
          <a:graphicData uri="http://schemas.openxmlformats.org/presentationml/2006/ole">
            <mc:AlternateContent xmlns:mc="http://schemas.openxmlformats.org/markup-compatibility/2006">
              <mc:Choice xmlns:v="urn:schemas-microsoft-com:vml" Requires="v">
                <p:oleObj spid="_x0000_s164924" name="Equation" r:id="rId10" imgW="2120760" imgH="571320" progId="Equation.DSMT4">
                  <p:embed/>
                </p:oleObj>
              </mc:Choice>
              <mc:Fallback>
                <p:oleObj name="Equation" r:id="rId10" imgW="2120760" imgH="5713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5613" y="5732801"/>
                        <a:ext cx="21209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4066389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01784" y="2209235"/>
            <a:ext cx="3858952" cy="3112273"/>
            <a:chOff x="1008" y="1056"/>
            <a:chExt cx="4416" cy="3024"/>
          </a:xfrm>
        </p:grpSpPr>
        <p:sp>
          <p:nvSpPr>
            <p:cNvPr id="106502" name="Line 6"/>
            <p:cNvSpPr>
              <a:spLocks noChangeShapeType="1"/>
            </p:cNvSpPr>
            <p:nvPr/>
          </p:nvSpPr>
          <p:spPr bwMode="auto">
            <a:xfrm flipV="1">
              <a:off x="1344" y="1128"/>
              <a:ext cx="0" cy="2696"/>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3" name="Line 7"/>
            <p:cNvSpPr>
              <a:spLocks noChangeShapeType="1"/>
            </p:cNvSpPr>
            <p:nvPr/>
          </p:nvSpPr>
          <p:spPr bwMode="auto">
            <a:xfrm flipV="1">
              <a:off x="1344" y="3824"/>
              <a:ext cx="2568"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4" name="Oval 8"/>
            <p:cNvSpPr>
              <a:spLocks noChangeArrowheads="1"/>
            </p:cNvSpPr>
            <p:nvPr/>
          </p:nvSpPr>
          <p:spPr bwMode="auto">
            <a:xfrm>
              <a:off x="3078" y="1642"/>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5" name="Oval 9"/>
            <p:cNvSpPr>
              <a:spLocks noChangeArrowheads="1"/>
            </p:cNvSpPr>
            <p:nvPr/>
          </p:nvSpPr>
          <p:spPr bwMode="auto">
            <a:xfrm>
              <a:off x="3600" y="1344"/>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6" name="Oval 10"/>
            <p:cNvSpPr>
              <a:spLocks noChangeArrowheads="1"/>
            </p:cNvSpPr>
            <p:nvPr/>
          </p:nvSpPr>
          <p:spPr bwMode="auto">
            <a:xfrm>
              <a:off x="3936" y="2496"/>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7" name="Oval 11"/>
            <p:cNvSpPr>
              <a:spLocks noChangeArrowheads="1"/>
            </p:cNvSpPr>
            <p:nvPr/>
          </p:nvSpPr>
          <p:spPr bwMode="auto">
            <a:xfrm>
              <a:off x="2400" y="1728"/>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8" name="Oval 12"/>
            <p:cNvSpPr>
              <a:spLocks noChangeArrowheads="1"/>
            </p:cNvSpPr>
            <p:nvPr/>
          </p:nvSpPr>
          <p:spPr bwMode="auto">
            <a:xfrm>
              <a:off x="4080" y="2064"/>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9" name="Rectangle 13"/>
            <p:cNvSpPr>
              <a:spLocks noChangeArrowheads="1"/>
            </p:cNvSpPr>
            <p:nvPr/>
          </p:nvSpPr>
          <p:spPr bwMode="auto">
            <a:xfrm>
              <a:off x="1632" y="2657"/>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0" name="Rectangle 14"/>
            <p:cNvSpPr>
              <a:spLocks noChangeArrowheads="1"/>
            </p:cNvSpPr>
            <p:nvPr/>
          </p:nvSpPr>
          <p:spPr bwMode="auto">
            <a:xfrm>
              <a:off x="3360" y="2448"/>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1" name="Rectangle 15"/>
            <p:cNvSpPr>
              <a:spLocks noChangeArrowheads="1"/>
            </p:cNvSpPr>
            <p:nvPr/>
          </p:nvSpPr>
          <p:spPr bwMode="auto">
            <a:xfrm>
              <a:off x="2208" y="2928"/>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2" name="Rectangle 16"/>
            <p:cNvSpPr>
              <a:spLocks noChangeArrowheads="1"/>
            </p:cNvSpPr>
            <p:nvPr/>
          </p:nvSpPr>
          <p:spPr bwMode="auto">
            <a:xfrm>
              <a:off x="1729" y="3247"/>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3" name="Rectangle 17"/>
            <p:cNvSpPr>
              <a:spLocks noChangeArrowheads="1"/>
            </p:cNvSpPr>
            <p:nvPr/>
          </p:nvSpPr>
          <p:spPr bwMode="auto">
            <a:xfrm>
              <a:off x="1440" y="2832"/>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4" name="Text Box 18"/>
            <p:cNvSpPr txBox="1">
              <a:spLocks noChangeArrowheads="1"/>
            </p:cNvSpPr>
            <p:nvPr/>
          </p:nvSpPr>
          <p:spPr bwMode="auto">
            <a:xfrm>
              <a:off x="1680" y="3569"/>
              <a:ext cx="722" cy="295"/>
            </a:xfrm>
            <a:prstGeom prst="rect">
              <a:avLst/>
            </a:prstGeom>
            <a:noFill/>
            <a:ln w="9525">
              <a:noFill/>
              <a:miter lim="800000"/>
              <a:headEnd/>
              <a:tailEnd/>
            </a:ln>
            <a:effectLst/>
          </p:spPr>
          <p:txBody>
            <a:bodyPr wrap="none">
              <a:spAutoFit/>
            </a:bodyPr>
            <a:lstStyle/>
            <a:p>
              <a:r>
                <a:rPr lang="en-US" sz="2000"/>
                <a:t>Class 1</a:t>
              </a:r>
            </a:p>
          </p:txBody>
        </p:sp>
        <p:sp>
          <p:nvSpPr>
            <p:cNvPr id="106515" name="Text Box 19"/>
            <p:cNvSpPr txBox="1">
              <a:spLocks noChangeArrowheads="1"/>
            </p:cNvSpPr>
            <p:nvPr/>
          </p:nvSpPr>
          <p:spPr bwMode="auto">
            <a:xfrm>
              <a:off x="3792" y="1488"/>
              <a:ext cx="721" cy="295"/>
            </a:xfrm>
            <a:prstGeom prst="rect">
              <a:avLst/>
            </a:prstGeom>
            <a:noFill/>
            <a:ln w="9525">
              <a:noFill/>
              <a:miter lim="800000"/>
              <a:headEnd/>
              <a:tailEnd/>
            </a:ln>
            <a:effectLst/>
          </p:spPr>
          <p:txBody>
            <a:bodyPr wrap="none">
              <a:spAutoFit/>
            </a:bodyPr>
            <a:lstStyle/>
            <a:p>
              <a:r>
                <a:rPr lang="en-US" sz="2000"/>
                <a:t>Class 2</a:t>
              </a:r>
            </a:p>
          </p:txBody>
        </p:sp>
        <p:sp>
          <p:nvSpPr>
            <p:cNvPr id="106516" name="Line 20"/>
            <p:cNvSpPr>
              <a:spLocks noChangeShapeType="1"/>
            </p:cNvSpPr>
            <p:nvPr/>
          </p:nvSpPr>
          <p:spPr bwMode="auto">
            <a:xfrm>
              <a:off x="2496" y="1056"/>
              <a:ext cx="2119" cy="2118"/>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7" name="Line 21"/>
            <p:cNvSpPr>
              <a:spLocks noChangeShapeType="1"/>
            </p:cNvSpPr>
            <p:nvPr/>
          </p:nvSpPr>
          <p:spPr bwMode="auto">
            <a:xfrm>
              <a:off x="1008" y="1728"/>
              <a:ext cx="2288" cy="2262"/>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8" name="Line 22"/>
            <p:cNvSpPr>
              <a:spLocks noChangeShapeType="1"/>
            </p:cNvSpPr>
            <p:nvPr/>
          </p:nvSpPr>
          <p:spPr bwMode="auto">
            <a:xfrm>
              <a:off x="1408" y="1064"/>
              <a:ext cx="2624" cy="2601"/>
            </a:xfrm>
            <a:prstGeom prst="line">
              <a:avLst/>
            </a:prstGeom>
            <a:noFill/>
            <a:ln w="38100">
              <a:solidFill>
                <a:schemeClr val="folHlink"/>
              </a:solidFill>
              <a:miter lim="800000"/>
              <a:headEnd/>
              <a:tailEnd/>
            </a:ln>
            <a:effectLst/>
          </p:spPr>
          <p:txBody>
            <a:bodyPr wrap="none"/>
            <a:lstStyle/>
            <a:p>
              <a:endParaRPr lang="en-US"/>
            </a:p>
          </p:txBody>
        </p:sp>
        <p:pic>
          <p:nvPicPr>
            <p:cNvPr id="106519" name="Picture 23" descr="txp_fig"/>
            <p:cNvPicPr>
              <a:picLocks noChangeAspect="1" noChangeArrowheads="1"/>
            </p:cNvPicPr>
            <p:nvPr>
              <p:custDataLst>
                <p:tags r:id="rId3"/>
              </p:custDataLst>
            </p:nvPr>
          </p:nvPicPr>
          <p:blipFill>
            <a:blip r:embed="rId12" cstate="print"/>
            <a:srcRect/>
            <a:stretch>
              <a:fillRect/>
            </a:stretch>
          </p:blipFill>
          <p:spPr bwMode="auto">
            <a:xfrm>
              <a:off x="3936" y="3521"/>
              <a:ext cx="1200" cy="224"/>
            </a:xfrm>
            <a:prstGeom prst="rect">
              <a:avLst/>
            </a:prstGeom>
            <a:noFill/>
            <a:ln w="9525">
              <a:noFill/>
              <a:miter lim="800000"/>
              <a:headEnd/>
              <a:tailEnd/>
            </a:ln>
            <a:effectLst/>
          </p:spPr>
        </p:pic>
        <p:pic>
          <p:nvPicPr>
            <p:cNvPr id="106520" name="Picture 24" descr="txp_fig"/>
            <p:cNvPicPr>
              <a:picLocks noChangeAspect="1" noChangeArrowheads="1"/>
            </p:cNvPicPr>
            <p:nvPr>
              <p:custDataLst>
                <p:tags r:id="rId4"/>
              </p:custDataLst>
            </p:nvPr>
          </p:nvPicPr>
          <p:blipFill>
            <a:blip r:embed="rId13" cstate="print"/>
            <a:srcRect/>
            <a:stretch>
              <a:fillRect/>
            </a:stretch>
          </p:blipFill>
          <p:spPr bwMode="auto">
            <a:xfrm>
              <a:off x="4272" y="3137"/>
              <a:ext cx="1152" cy="217"/>
            </a:xfrm>
            <a:prstGeom prst="rect">
              <a:avLst/>
            </a:prstGeom>
            <a:noFill/>
            <a:ln w="9525">
              <a:noFill/>
              <a:miter lim="800000"/>
              <a:headEnd/>
              <a:tailEnd/>
            </a:ln>
            <a:effectLst/>
          </p:spPr>
        </p:pic>
        <p:pic>
          <p:nvPicPr>
            <p:cNvPr id="106521" name="Picture 25" descr="txp_fig"/>
            <p:cNvPicPr>
              <a:picLocks noChangeAspect="1" noChangeArrowheads="1"/>
            </p:cNvPicPr>
            <p:nvPr>
              <p:custDataLst>
                <p:tags r:id="rId5"/>
              </p:custDataLst>
            </p:nvPr>
          </p:nvPicPr>
          <p:blipFill>
            <a:blip r:embed="rId14" cstate="print"/>
            <a:srcRect/>
            <a:stretch>
              <a:fillRect/>
            </a:stretch>
          </p:blipFill>
          <p:spPr bwMode="auto">
            <a:xfrm>
              <a:off x="3216" y="3857"/>
              <a:ext cx="1344" cy="223"/>
            </a:xfrm>
            <a:prstGeom prst="rect">
              <a:avLst/>
            </a:prstGeom>
            <a:noFill/>
            <a:ln w="9525">
              <a:noFill/>
              <a:miter lim="800000"/>
              <a:headEnd/>
              <a:tailEnd/>
            </a:ln>
            <a:effectLst/>
          </p:spPr>
        </p:pic>
        <p:sp>
          <p:nvSpPr>
            <p:cNvPr id="106522" name="Line 26"/>
            <p:cNvSpPr>
              <a:spLocks noChangeShapeType="1"/>
            </p:cNvSpPr>
            <p:nvPr/>
          </p:nvSpPr>
          <p:spPr bwMode="auto">
            <a:xfrm flipV="1">
              <a:off x="2371" y="1642"/>
              <a:ext cx="1349" cy="1412"/>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106523" name="Picture 27" descr="txp_fig"/>
            <p:cNvPicPr>
              <a:picLocks noChangeAspect="1" noChangeArrowheads="1"/>
            </p:cNvPicPr>
            <p:nvPr>
              <p:custDataLst>
                <p:tags r:id="rId6"/>
              </p:custDataLst>
            </p:nvPr>
          </p:nvPicPr>
          <p:blipFill>
            <a:blip r:embed="rId15"/>
            <a:srcRect/>
            <a:stretch>
              <a:fillRect/>
            </a:stretch>
          </p:blipFill>
          <p:spPr bwMode="auto">
            <a:xfrm>
              <a:off x="3024" y="1968"/>
              <a:ext cx="240" cy="156"/>
            </a:xfrm>
            <a:prstGeom prst="rect">
              <a:avLst/>
            </a:prstGeom>
            <a:noFill/>
            <a:ln w="9525">
              <a:noFill/>
              <a:miter lim="800000"/>
              <a:headEnd/>
              <a:tailEnd/>
            </a:ln>
            <a:effectLst/>
          </p:spPr>
        </p:pic>
        <p:sp>
          <p:nvSpPr>
            <p:cNvPr id="106533" name="Line 37"/>
            <p:cNvSpPr>
              <a:spLocks noChangeShapeType="1"/>
            </p:cNvSpPr>
            <p:nvPr/>
          </p:nvSpPr>
          <p:spPr bwMode="auto">
            <a:xfrm flipH="1">
              <a:off x="2621" y="2554"/>
              <a:ext cx="768" cy="768"/>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34" name="Picture 38" descr="txp_fig"/>
            <p:cNvPicPr>
              <a:picLocks noChangeAspect="1" noChangeArrowheads="1"/>
            </p:cNvPicPr>
            <p:nvPr>
              <p:custDataLst>
                <p:tags r:id="rId7"/>
              </p:custDataLst>
            </p:nvPr>
          </p:nvPicPr>
          <p:blipFill>
            <a:blip r:embed="rId16"/>
            <a:srcRect/>
            <a:stretch>
              <a:fillRect/>
            </a:stretch>
          </p:blipFill>
          <p:spPr bwMode="auto">
            <a:xfrm>
              <a:off x="2976" y="2976"/>
              <a:ext cx="190" cy="240"/>
            </a:xfrm>
            <a:prstGeom prst="rect">
              <a:avLst/>
            </a:prstGeom>
            <a:noFill/>
            <a:ln w="9525">
              <a:noFill/>
              <a:miter lim="800000"/>
              <a:headEnd/>
              <a:tailEnd/>
            </a:ln>
            <a:effectLst/>
          </p:spPr>
        </p:pic>
        <p:pic>
          <p:nvPicPr>
            <p:cNvPr id="106536" name="Picture 40" descr="txp_fig"/>
            <p:cNvPicPr>
              <a:picLocks noChangeAspect="1" noChangeArrowheads="1"/>
            </p:cNvPicPr>
            <p:nvPr>
              <p:custDataLst>
                <p:tags r:id="rId8"/>
              </p:custDataLst>
            </p:nvPr>
          </p:nvPicPr>
          <p:blipFill>
            <a:blip r:embed="rId17"/>
            <a:srcRect/>
            <a:stretch>
              <a:fillRect/>
            </a:stretch>
          </p:blipFill>
          <p:spPr bwMode="auto">
            <a:xfrm>
              <a:off x="3497" y="2592"/>
              <a:ext cx="199" cy="155"/>
            </a:xfrm>
            <a:prstGeom prst="rect">
              <a:avLst/>
            </a:prstGeom>
            <a:noFill/>
            <a:ln w="9525">
              <a:noFill/>
              <a:miter lim="800000"/>
              <a:headEnd/>
              <a:tailEnd/>
            </a:ln>
            <a:effectLst/>
          </p:spPr>
        </p:pic>
        <p:sp>
          <p:nvSpPr>
            <p:cNvPr id="106537" name="Line 41"/>
            <p:cNvSpPr>
              <a:spLocks noChangeShapeType="1"/>
            </p:cNvSpPr>
            <p:nvPr/>
          </p:nvSpPr>
          <p:spPr bwMode="auto">
            <a:xfrm flipH="1">
              <a:off x="2496" y="1429"/>
              <a:ext cx="374" cy="347"/>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40" name="Picture 44" descr="txp_fig"/>
            <p:cNvPicPr>
              <a:picLocks noChangeAspect="1" noChangeArrowheads="1"/>
            </p:cNvPicPr>
            <p:nvPr>
              <p:custDataLst>
                <p:tags r:id="rId9"/>
              </p:custDataLst>
            </p:nvPr>
          </p:nvPicPr>
          <p:blipFill>
            <a:blip r:embed="rId18"/>
            <a:srcRect/>
            <a:stretch>
              <a:fillRect/>
            </a:stretch>
          </p:blipFill>
          <p:spPr bwMode="auto">
            <a:xfrm>
              <a:off x="2530" y="1802"/>
              <a:ext cx="221" cy="188"/>
            </a:xfrm>
            <a:prstGeom prst="rect">
              <a:avLst/>
            </a:prstGeom>
            <a:noFill/>
            <a:ln w="9525">
              <a:noFill/>
              <a:miter lim="800000"/>
              <a:headEnd/>
              <a:tailEnd/>
            </a:ln>
            <a:effectLst/>
          </p:spPr>
        </p:pic>
        <p:pic>
          <p:nvPicPr>
            <p:cNvPr id="106541" name="Picture 45" descr="txp_fig"/>
            <p:cNvPicPr>
              <a:picLocks noChangeAspect="1" noChangeArrowheads="1"/>
            </p:cNvPicPr>
            <p:nvPr>
              <p:custDataLst>
                <p:tags r:id="rId10"/>
              </p:custDataLst>
            </p:nvPr>
          </p:nvPicPr>
          <p:blipFill>
            <a:blip r:embed="rId19"/>
            <a:srcRect/>
            <a:stretch>
              <a:fillRect/>
            </a:stretch>
          </p:blipFill>
          <p:spPr bwMode="auto">
            <a:xfrm>
              <a:off x="2389" y="1373"/>
              <a:ext cx="215" cy="278"/>
            </a:xfrm>
            <a:prstGeom prst="rect">
              <a:avLst/>
            </a:prstGeom>
            <a:noFill/>
            <a:ln w="9525">
              <a:noFill/>
              <a:miter lim="800000"/>
              <a:headEnd/>
              <a:tailEnd/>
            </a:ln>
            <a:effectLst/>
          </p:spPr>
        </p:pic>
      </p:grpSp>
      <p:sp>
        <p:nvSpPr>
          <p:cNvPr id="3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Soft-Margin Classification</a:t>
            </a:r>
          </a:p>
        </p:txBody>
      </p:sp>
      <p:sp>
        <p:nvSpPr>
          <p:cNvPr id="38" name="Rectangle 4"/>
          <p:cNvSpPr>
            <a:spLocks noChangeArrowheads="1"/>
          </p:cNvSpPr>
          <p:nvPr/>
        </p:nvSpPr>
        <p:spPr bwMode="auto">
          <a:xfrm>
            <a:off x="199588" y="589937"/>
            <a:ext cx="8728329" cy="5863144"/>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a:t>In practice, the number of support vectors will grow unacceptably large for real problems with large amounts of data.</a:t>
            </a:r>
          </a:p>
          <a:p>
            <a:pPr marL="165100" indent="-165100">
              <a:spcAft>
                <a:spcPts val="1800"/>
              </a:spcAft>
              <a:buFont typeface="Arial" pitchFamily="34" charset="0"/>
              <a:buChar char="•"/>
            </a:pPr>
            <a:r>
              <a:rPr lang="en-US" sz="1800" b="1" dirty="0"/>
              <a:t>Also, the system will be very sensitive to mislabeled training data or outliers.</a:t>
            </a:r>
          </a:p>
          <a:p>
            <a:pPr marL="165100" indent="-165100">
              <a:spcAft>
                <a:spcPts val="1800"/>
              </a:spcAft>
              <a:buFont typeface="Arial" pitchFamily="34" charset="0"/>
              <a:buChar char="•"/>
            </a:pPr>
            <a:r>
              <a:rPr lang="en-US" sz="1800" b="1" dirty="0"/>
              <a:t>Solution: introduce “slack variables”</a:t>
            </a:r>
            <a:br>
              <a:rPr lang="en-US" sz="1800" b="1" dirty="0"/>
            </a:br>
            <a:r>
              <a:rPr lang="en-US" sz="1800" b="1" dirty="0"/>
              <a:t> or a soft margin:</a:t>
            </a:r>
          </a:p>
          <a:p>
            <a:pPr marL="165100" indent="-165100">
              <a:spcBef>
                <a:spcPts val="3600"/>
              </a:spcBef>
              <a:spcAft>
                <a:spcPts val="1800"/>
              </a:spcAft>
            </a:pPr>
            <a:r>
              <a:rPr lang="en-US" sz="1800" b="1" dirty="0"/>
              <a:t>	This gives the system the ability to</a:t>
            </a:r>
            <a:br>
              <a:rPr lang="en-US" sz="1800" b="1" dirty="0"/>
            </a:br>
            <a:r>
              <a:rPr lang="en-US" sz="1800" b="1" dirty="0"/>
              <a:t>ignore data points near the boundary,</a:t>
            </a:r>
            <a:br>
              <a:rPr lang="en-US" sz="1800" b="1" dirty="0"/>
            </a:br>
            <a:r>
              <a:rPr lang="en-US" sz="1800" b="1" dirty="0"/>
              <a:t>and effectively pushes the margin</a:t>
            </a:r>
            <a:br>
              <a:rPr lang="en-US" sz="1800" b="1" dirty="0"/>
            </a:br>
            <a:r>
              <a:rPr lang="en-US" sz="1800" b="1" dirty="0"/>
              <a:t>towards the </a:t>
            </a:r>
            <a:r>
              <a:rPr lang="en-US" sz="1800" b="1" dirty="0" err="1"/>
              <a:t>centroid</a:t>
            </a:r>
            <a:r>
              <a:rPr lang="en-US" sz="1800" b="1" dirty="0"/>
              <a:t> of the training data.</a:t>
            </a:r>
          </a:p>
          <a:p>
            <a:pPr marL="165100" indent="-165100">
              <a:spcBef>
                <a:spcPts val="0"/>
              </a:spcBef>
              <a:spcAft>
                <a:spcPts val="1800"/>
              </a:spcAft>
              <a:buFont typeface="Arial" pitchFamily="34" charset="0"/>
              <a:buChar char="•"/>
            </a:pPr>
            <a:r>
              <a:rPr lang="en-US" sz="1800" b="1" dirty="0"/>
              <a:t>This is now a constrained optimization</a:t>
            </a:r>
            <a:br>
              <a:rPr lang="en-US" sz="1800" b="1" dirty="0"/>
            </a:br>
            <a:r>
              <a:rPr lang="en-US" sz="1800" b="1" dirty="0"/>
              <a:t>with an additional constraint:</a:t>
            </a:r>
          </a:p>
          <a:p>
            <a:pPr marL="165100" indent="-165100">
              <a:spcBef>
                <a:spcPts val="7200"/>
              </a:spcBef>
              <a:spcAft>
                <a:spcPts val="1800"/>
              </a:spcAft>
              <a:buFont typeface="Arial" pitchFamily="34" charset="0"/>
              <a:buChar char="•"/>
            </a:pPr>
            <a:r>
              <a:rPr lang="en-US" sz="1800" b="1" dirty="0"/>
              <a:t>The solution to this problem can still be found using Lagrange multipliers.</a:t>
            </a:r>
          </a:p>
        </p:txBody>
      </p:sp>
      <p:graphicFrame>
        <p:nvGraphicFramePr>
          <p:cNvPr id="23554" name="Object 2"/>
          <p:cNvGraphicFramePr>
            <a:graphicFrameLocks noChangeAspect="1"/>
          </p:cNvGraphicFramePr>
          <p:nvPr/>
        </p:nvGraphicFramePr>
        <p:xfrm>
          <a:off x="457200" y="2645530"/>
          <a:ext cx="2273300" cy="292100"/>
        </p:xfrm>
        <a:graphic>
          <a:graphicData uri="http://schemas.openxmlformats.org/presentationml/2006/ole">
            <mc:AlternateContent xmlns:mc="http://schemas.openxmlformats.org/markup-compatibility/2006">
              <mc:Choice xmlns:v="urn:schemas-microsoft-com:vml" Requires="v">
                <p:oleObj spid="_x0000_s165906" name="Equation" r:id="rId20" imgW="2273040" imgH="291960" progId="Equation.DSMT4">
                  <p:embed/>
                </p:oleObj>
              </mc:Choice>
              <mc:Fallback>
                <p:oleObj name="Equation" r:id="rId20" imgW="2273040" imgH="29196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7200" y="2645530"/>
                        <a:ext cx="22733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pic>
        <p:nvPicPr>
          <p:cNvPr id="41" name="Picture 5" descr="txp_fig"/>
          <p:cNvPicPr>
            <a:picLocks noChangeAspect="1" noChangeArrowheads="1"/>
          </p:cNvPicPr>
          <p:nvPr>
            <p:custDataLst>
              <p:tags r:id="rId2"/>
            </p:custDataLst>
          </p:nvPr>
        </p:nvPicPr>
        <p:blipFill>
          <a:blip r:embed="rId22" cstate="print"/>
          <a:srcRect/>
          <a:stretch>
            <a:fillRect/>
          </a:stretch>
        </p:blipFill>
        <p:spPr bwMode="auto">
          <a:xfrm>
            <a:off x="457200" y="5233733"/>
            <a:ext cx="2896849" cy="808551"/>
          </a:xfrm>
          <a:prstGeom prst="rect">
            <a:avLst/>
          </a:prstGeom>
          <a:noFill/>
          <a:ln w="9525">
            <a:noFill/>
            <a:miter lim="800000"/>
            <a:headEnd/>
            <a:tailEnd/>
          </a:ln>
          <a:effectLst/>
        </p:spPr>
      </p:pic>
    </p:spTree>
    <p:extLst>
      <p:ext uri="{BB962C8B-B14F-4D97-AF65-F5344CB8AC3E}">
        <p14:creationId xmlns:p14="http://schemas.microsoft.com/office/powerpoint/2010/main" val="422729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Nonlinear Decision Surfaces</a:t>
            </a:r>
          </a:p>
        </p:txBody>
      </p:sp>
      <p:grpSp>
        <p:nvGrpSpPr>
          <p:cNvPr id="9" name="Group 8"/>
          <p:cNvGrpSpPr/>
          <p:nvPr/>
        </p:nvGrpSpPr>
        <p:grpSpPr>
          <a:xfrm>
            <a:off x="1674900" y="1341120"/>
            <a:ext cx="6324600" cy="2514600"/>
            <a:chOff x="1981200" y="1143000"/>
            <a:chExt cx="6324600" cy="2514600"/>
          </a:xfrm>
        </p:grpSpPr>
        <p:sp>
          <p:nvSpPr>
            <p:cNvPr id="10" name="Freeform 1028"/>
            <p:cNvSpPr>
              <a:spLocks/>
            </p:cNvSpPr>
            <p:nvPr/>
          </p:nvSpPr>
          <p:spPr bwMode="auto">
            <a:xfrm>
              <a:off x="2209800" y="1295400"/>
              <a:ext cx="1600200" cy="1524000"/>
            </a:xfrm>
            <a:custGeom>
              <a:avLst/>
              <a:gdLst/>
              <a:ahLst/>
              <a:cxnLst>
                <a:cxn ang="0">
                  <a:pos x="0" y="0"/>
                </a:cxn>
                <a:cxn ang="0">
                  <a:pos x="96" y="432"/>
                </a:cxn>
                <a:cxn ang="0">
                  <a:pos x="384" y="624"/>
                </a:cxn>
                <a:cxn ang="0">
                  <a:pos x="768" y="672"/>
                </a:cxn>
                <a:cxn ang="0">
                  <a:pos x="1008" y="960"/>
                </a:cxn>
              </a:cxnLst>
              <a:rect l="0" t="0" r="r" b="b"/>
              <a:pathLst>
                <a:path w="1008" h="960">
                  <a:moveTo>
                    <a:pt x="0" y="0"/>
                  </a:moveTo>
                  <a:cubicBezTo>
                    <a:pt x="16" y="164"/>
                    <a:pt x="32" y="328"/>
                    <a:pt x="96" y="432"/>
                  </a:cubicBezTo>
                  <a:cubicBezTo>
                    <a:pt x="160" y="536"/>
                    <a:pt x="272" y="584"/>
                    <a:pt x="384" y="624"/>
                  </a:cubicBezTo>
                  <a:cubicBezTo>
                    <a:pt x="496" y="664"/>
                    <a:pt x="664" y="616"/>
                    <a:pt x="768" y="672"/>
                  </a:cubicBezTo>
                  <a:cubicBezTo>
                    <a:pt x="872" y="728"/>
                    <a:pt x="940" y="844"/>
                    <a:pt x="1008" y="96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11" name="Line 1029"/>
            <p:cNvSpPr>
              <a:spLocks noChangeShapeType="1"/>
            </p:cNvSpPr>
            <p:nvPr/>
          </p:nvSpPr>
          <p:spPr bwMode="auto">
            <a:xfrm flipV="1">
              <a:off x="19812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2" name="Line 1030"/>
            <p:cNvSpPr>
              <a:spLocks noChangeShapeType="1"/>
            </p:cNvSpPr>
            <p:nvPr/>
          </p:nvSpPr>
          <p:spPr bwMode="auto">
            <a:xfrm>
              <a:off x="19812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3" name="Oval 1031"/>
            <p:cNvSpPr>
              <a:spLocks noChangeArrowheads="1"/>
            </p:cNvSpPr>
            <p:nvPr/>
          </p:nvSpPr>
          <p:spPr bwMode="auto">
            <a:xfrm>
              <a:off x="2362200" y="1295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4" name="Rectangle 1032"/>
            <p:cNvSpPr>
              <a:spLocks noChangeArrowheads="1"/>
            </p:cNvSpPr>
            <p:nvPr/>
          </p:nvSpPr>
          <p:spPr bwMode="auto">
            <a:xfrm>
              <a:off x="2133600" y="1676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5" name="Oval 1033"/>
            <p:cNvSpPr>
              <a:spLocks noChangeArrowheads="1"/>
            </p:cNvSpPr>
            <p:nvPr/>
          </p:nvSpPr>
          <p:spPr bwMode="auto">
            <a:xfrm>
              <a:off x="2667000" y="1524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6" name="Oval 1034"/>
            <p:cNvSpPr>
              <a:spLocks noChangeArrowheads="1"/>
            </p:cNvSpPr>
            <p:nvPr/>
          </p:nvSpPr>
          <p:spPr bwMode="auto">
            <a:xfrm>
              <a:off x="29718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7" name="Oval 1035"/>
            <p:cNvSpPr>
              <a:spLocks noChangeArrowheads="1"/>
            </p:cNvSpPr>
            <p:nvPr/>
          </p:nvSpPr>
          <p:spPr bwMode="auto">
            <a:xfrm>
              <a:off x="3200400" y="1447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8" name="Oval 1036"/>
            <p:cNvSpPr>
              <a:spLocks noChangeArrowheads="1"/>
            </p:cNvSpPr>
            <p:nvPr/>
          </p:nvSpPr>
          <p:spPr bwMode="auto">
            <a:xfrm>
              <a:off x="35814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9" name="Rectangle 1037"/>
            <p:cNvSpPr>
              <a:spLocks noChangeArrowheads="1"/>
            </p:cNvSpPr>
            <p:nvPr/>
          </p:nvSpPr>
          <p:spPr bwMode="auto">
            <a:xfrm>
              <a:off x="2133600" y="1981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0" name="Rectangle 1038"/>
            <p:cNvSpPr>
              <a:spLocks noChangeArrowheads="1"/>
            </p:cNvSpPr>
            <p:nvPr/>
          </p:nvSpPr>
          <p:spPr bwMode="auto">
            <a:xfrm>
              <a:off x="2362200" y="22098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1" name="Rectangle 1039"/>
            <p:cNvSpPr>
              <a:spLocks noChangeArrowheads="1"/>
            </p:cNvSpPr>
            <p:nvPr/>
          </p:nvSpPr>
          <p:spPr bwMode="auto">
            <a:xfrm>
              <a:off x="22098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2" name="Rectangle 1040"/>
            <p:cNvSpPr>
              <a:spLocks noChangeArrowheads="1"/>
            </p:cNvSpPr>
            <p:nvPr/>
          </p:nvSpPr>
          <p:spPr bwMode="auto">
            <a:xfrm>
              <a:off x="27432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3" name="Rectangle 1041"/>
            <p:cNvSpPr>
              <a:spLocks noChangeArrowheads="1"/>
            </p:cNvSpPr>
            <p:nvPr/>
          </p:nvSpPr>
          <p:spPr bwMode="auto">
            <a:xfrm>
              <a:off x="3124200" y="2514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4" name="Rectangle 1042"/>
            <p:cNvSpPr>
              <a:spLocks noChangeArrowheads="1"/>
            </p:cNvSpPr>
            <p:nvPr/>
          </p:nvSpPr>
          <p:spPr bwMode="auto">
            <a:xfrm>
              <a:off x="3429000" y="2743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5" name="Rectangle 1043"/>
            <p:cNvSpPr>
              <a:spLocks noChangeArrowheads="1"/>
            </p:cNvSpPr>
            <p:nvPr/>
          </p:nvSpPr>
          <p:spPr bwMode="auto">
            <a:xfrm>
              <a:off x="2819400" y="2895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6" name="Oval 1044"/>
            <p:cNvSpPr>
              <a:spLocks noChangeArrowheads="1"/>
            </p:cNvSpPr>
            <p:nvPr/>
          </p:nvSpPr>
          <p:spPr bwMode="auto">
            <a:xfrm>
              <a:off x="2438400" y="17526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7" name="Oval 1045"/>
            <p:cNvSpPr>
              <a:spLocks noChangeArrowheads="1"/>
            </p:cNvSpPr>
            <p:nvPr/>
          </p:nvSpPr>
          <p:spPr bwMode="auto">
            <a:xfrm>
              <a:off x="2743200" y="2057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8" name="Oval 1046"/>
            <p:cNvSpPr>
              <a:spLocks noChangeArrowheads="1"/>
            </p:cNvSpPr>
            <p:nvPr/>
          </p:nvSpPr>
          <p:spPr bwMode="auto">
            <a:xfrm>
              <a:off x="3352800" y="2209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9" name="Oval 1047"/>
            <p:cNvSpPr>
              <a:spLocks noChangeArrowheads="1"/>
            </p:cNvSpPr>
            <p:nvPr/>
          </p:nvSpPr>
          <p:spPr bwMode="auto">
            <a:xfrm>
              <a:off x="3657600" y="23622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0" name="Oval 1048"/>
            <p:cNvSpPr>
              <a:spLocks noChangeArrowheads="1"/>
            </p:cNvSpPr>
            <p:nvPr/>
          </p:nvSpPr>
          <p:spPr bwMode="auto">
            <a:xfrm>
              <a:off x="3810000" y="2667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1" name="Line 1049"/>
            <p:cNvSpPr>
              <a:spLocks noChangeShapeType="1"/>
            </p:cNvSpPr>
            <p:nvPr/>
          </p:nvSpPr>
          <p:spPr bwMode="auto">
            <a:xfrm flipV="1">
              <a:off x="59436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32" name="Line 1050"/>
            <p:cNvSpPr>
              <a:spLocks noChangeShapeType="1"/>
            </p:cNvSpPr>
            <p:nvPr/>
          </p:nvSpPr>
          <p:spPr bwMode="auto">
            <a:xfrm>
              <a:off x="59436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 name="Line 1051"/>
            <p:cNvSpPr>
              <a:spLocks noChangeShapeType="1"/>
            </p:cNvSpPr>
            <p:nvPr/>
          </p:nvSpPr>
          <p:spPr bwMode="auto">
            <a:xfrm>
              <a:off x="6324600" y="1295400"/>
              <a:ext cx="1447800" cy="1828800"/>
            </a:xfrm>
            <a:prstGeom prst="line">
              <a:avLst/>
            </a:prstGeom>
            <a:noFill/>
            <a:ln w="9525">
              <a:solidFill>
                <a:schemeClr val="tx1"/>
              </a:solidFill>
              <a:miter lim="800000"/>
              <a:headEnd/>
              <a:tailEnd/>
            </a:ln>
            <a:effectLst/>
          </p:spPr>
          <p:txBody>
            <a:bodyPr wrap="none"/>
            <a:lstStyle/>
            <a:p>
              <a:endParaRPr lang="en-US"/>
            </a:p>
          </p:txBody>
        </p:sp>
        <p:grpSp>
          <p:nvGrpSpPr>
            <p:cNvPr id="34" name="Group 1052"/>
            <p:cNvGrpSpPr>
              <a:grpSpLocks/>
            </p:cNvGrpSpPr>
            <p:nvPr/>
          </p:nvGrpSpPr>
          <p:grpSpPr bwMode="auto">
            <a:xfrm>
              <a:off x="6019800" y="1371600"/>
              <a:ext cx="528638" cy="336550"/>
              <a:chOff x="3001" y="2496"/>
              <a:chExt cx="333" cy="212"/>
            </a:xfrm>
          </p:grpSpPr>
          <p:sp>
            <p:nvSpPr>
              <p:cNvPr id="90" name="Rectangle 1053"/>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91" name="Text Box 1054"/>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5" name="Group 1055"/>
            <p:cNvGrpSpPr>
              <a:grpSpLocks/>
            </p:cNvGrpSpPr>
            <p:nvPr/>
          </p:nvGrpSpPr>
          <p:grpSpPr bwMode="auto">
            <a:xfrm>
              <a:off x="6253172" y="1797050"/>
              <a:ext cx="528638" cy="336550"/>
              <a:chOff x="3001" y="2496"/>
              <a:chExt cx="333" cy="212"/>
            </a:xfrm>
          </p:grpSpPr>
          <p:sp>
            <p:nvSpPr>
              <p:cNvPr id="88" name="Rectangle 1056"/>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9" name="Text Box 1057"/>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6" name="Group 1058"/>
            <p:cNvGrpSpPr>
              <a:grpSpLocks/>
            </p:cNvGrpSpPr>
            <p:nvPr/>
          </p:nvGrpSpPr>
          <p:grpSpPr bwMode="auto">
            <a:xfrm>
              <a:off x="6634172" y="2254250"/>
              <a:ext cx="528638" cy="336550"/>
              <a:chOff x="3001" y="2496"/>
              <a:chExt cx="333" cy="212"/>
            </a:xfrm>
          </p:grpSpPr>
          <p:sp>
            <p:nvSpPr>
              <p:cNvPr id="86" name="Rectangle 1059"/>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7" name="Text Box 1060"/>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7" name="Group 1061"/>
            <p:cNvGrpSpPr>
              <a:grpSpLocks/>
            </p:cNvGrpSpPr>
            <p:nvPr/>
          </p:nvGrpSpPr>
          <p:grpSpPr bwMode="auto">
            <a:xfrm>
              <a:off x="6786572" y="2482850"/>
              <a:ext cx="528638" cy="336550"/>
              <a:chOff x="3001" y="2496"/>
              <a:chExt cx="333" cy="212"/>
            </a:xfrm>
          </p:grpSpPr>
          <p:sp>
            <p:nvSpPr>
              <p:cNvPr id="84" name="Rectangle 1062"/>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5" name="Text Box 1063"/>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8" name="Group 1064"/>
            <p:cNvGrpSpPr>
              <a:grpSpLocks/>
            </p:cNvGrpSpPr>
            <p:nvPr/>
          </p:nvGrpSpPr>
          <p:grpSpPr bwMode="auto">
            <a:xfrm>
              <a:off x="6096000" y="2438400"/>
              <a:ext cx="528638" cy="336550"/>
              <a:chOff x="3001" y="2496"/>
              <a:chExt cx="333" cy="212"/>
            </a:xfrm>
          </p:grpSpPr>
          <p:sp>
            <p:nvSpPr>
              <p:cNvPr id="82" name="Rectangle 1065"/>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3" name="Text Box 1066"/>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9" name="Group 1067"/>
            <p:cNvGrpSpPr>
              <a:grpSpLocks/>
            </p:cNvGrpSpPr>
            <p:nvPr/>
          </p:nvGrpSpPr>
          <p:grpSpPr bwMode="auto">
            <a:xfrm>
              <a:off x="5867400" y="1905000"/>
              <a:ext cx="528638" cy="336550"/>
              <a:chOff x="3001" y="2496"/>
              <a:chExt cx="333" cy="212"/>
            </a:xfrm>
          </p:grpSpPr>
          <p:sp>
            <p:nvSpPr>
              <p:cNvPr id="80" name="Rectangle 1068"/>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1" name="Text Box 1069"/>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0" name="Group 1070"/>
            <p:cNvGrpSpPr>
              <a:grpSpLocks/>
            </p:cNvGrpSpPr>
            <p:nvPr/>
          </p:nvGrpSpPr>
          <p:grpSpPr bwMode="auto">
            <a:xfrm>
              <a:off x="7091372" y="2863850"/>
              <a:ext cx="528638" cy="336550"/>
              <a:chOff x="3001" y="2496"/>
              <a:chExt cx="333" cy="212"/>
            </a:xfrm>
          </p:grpSpPr>
          <p:sp>
            <p:nvSpPr>
              <p:cNvPr id="78" name="Rectangle 1071"/>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9" name="Text Box 1072"/>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1" name="Group 1073"/>
            <p:cNvGrpSpPr>
              <a:grpSpLocks/>
            </p:cNvGrpSpPr>
            <p:nvPr/>
          </p:nvGrpSpPr>
          <p:grpSpPr bwMode="auto">
            <a:xfrm>
              <a:off x="6248400" y="2743200"/>
              <a:ext cx="528638" cy="336550"/>
              <a:chOff x="3001" y="2496"/>
              <a:chExt cx="333" cy="212"/>
            </a:xfrm>
          </p:grpSpPr>
          <p:sp>
            <p:nvSpPr>
              <p:cNvPr id="76" name="Rectangle 1074"/>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7" name="Text Box 1075"/>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42" name="AutoShape 1076"/>
            <p:cNvSpPr>
              <a:spLocks noChangeArrowheads="1"/>
            </p:cNvSpPr>
            <p:nvPr/>
          </p:nvSpPr>
          <p:spPr bwMode="auto">
            <a:xfrm>
              <a:off x="4343400" y="2209800"/>
              <a:ext cx="990600" cy="381000"/>
            </a:xfrm>
            <a:prstGeom prst="rightArrow">
              <a:avLst>
                <a:gd name="adj1" fmla="val 50000"/>
                <a:gd name="adj2" fmla="val 65000"/>
              </a:avLst>
            </a:prstGeom>
            <a:solidFill>
              <a:srgbClr val="FFFF00"/>
            </a:solidFill>
            <a:ln w="9525">
              <a:solidFill>
                <a:schemeClr val="tx1"/>
              </a:solidFill>
              <a:miter lim="800000"/>
              <a:headEnd/>
              <a:tailEnd/>
            </a:ln>
            <a:effectLst/>
          </p:spPr>
          <p:txBody>
            <a:bodyPr wrap="none" anchor="ctr"/>
            <a:lstStyle/>
            <a:p>
              <a:endParaRPr lang="en-US"/>
            </a:p>
          </p:txBody>
        </p:sp>
        <p:sp>
          <p:nvSpPr>
            <p:cNvPr id="43" name="Text Box 1077"/>
            <p:cNvSpPr txBox="1">
              <a:spLocks noChangeArrowheads="1"/>
            </p:cNvSpPr>
            <p:nvPr/>
          </p:nvSpPr>
          <p:spPr bwMode="auto">
            <a:xfrm>
              <a:off x="4418013" y="1624013"/>
              <a:ext cx="766762" cy="579437"/>
            </a:xfrm>
            <a:prstGeom prst="rect">
              <a:avLst/>
            </a:prstGeom>
            <a:noFill/>
            <a:ln w="9525">
              <a:noFill/>
              <a:miter lim="800000"/>
              <a:headEnd/>
              <a:tailEnd/>
            </a:ln>
            <a:effectLst/>
          </p:spPr>
          <p:txBody>
            <a:bodyPr wrap="none">
              <a:spAutoFit/>
            </a:bodyPr>
            <a:lstStyle/>
            <a:p>
              <a:pPr algn="ctr">
                <a:spcBef>
                  <a:spcPct val="20000"/>
                </a:spcBef>
              </a:pPr>
              <a:r>
                <a:rPr lang="en-US" sz="3200">
                  <a:latin typeface="Symbol" pitchFamily="18" charset="2"/>
                </a:rPr>
                <a:t>f</a:t>
              </a:r>
              <a:r>
                <a:rPr lang="en-US" sz="3200">
                  <a:latin typeface="Times New Roman" pitchFamily="18" charset="0"/>
                </a:rPr>
                <a:t>(.)</a:t>
              </a:r>
            </a:p>
          </p:txBody>
        </p:sp>
        <p:grpSp>
          <p:nvGrpSpPr>
            <p:cNvPr id="44" name="Group 1078"/>
            <p:cNvGrpSpPr>
              <a:grpSpLocks/>
            </p:cNvGrpSpPr>
            <p:nvPr/>
          </p:nvGrpSpPr>
          <p:grpSpPr bwMode="auto">
            <a:xfrm>
              <a:off x="7162800" y="1600200"/>
              <a:ext cx="528638" cy="336550"/>
              <a:chOff x="4307" y="2352"/>
              <a:chExt cx="333" cy="212"/>
            </a:xfrm>
          </p:grpSpPr>
          <p:sp>
            <p:nvSpPr>
              <p:cNvPr id="74" name="Oval 1079"/>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5" name="Text Box 1080"/>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5" name="Group 1081"/>
            <p:cNvGrpSpPr>
              <a:grpSpLocks/>
            </p:cNvGrpSpPr>
            <p:nvPr/>
          </p:nvGrpSpPr>
          <p:grpSpPr bwMode="auto">
            <a:xfrm>
              <a:off x="6553200" y="1143000"/>
              <a:ext cx="528638" cy="336550"/>
              <a:chOff x="4307" y="2352"/>
              <a:chExt cx="333" cy="212"/>
            </a:xfrm>
          </p:grpSpPr>
          <p:sp>
            <p:nvSpPr>
              <p:cNvPr id="72" name="Oval 1082"/>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3" name="Text Box 1083"/>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6" name="Group 1084"/>
            <p:cNvGrpSpPr>
              <a:grpSpLocks/>
            </p:cNvGrpSpPr>
            <p:nvPr/>
          </p:nvGrpSpPr>
          <p:grpSpPr bwMode="auto">
            <a:xfrm>
              <a:off x="6934200" y="1828800"/>
              <a:ext cx="528638" cy="336550"/>
              <a:chOff x="4307" y="2352"/>
              <a:chExt cx="333" cy="212"/>
            </a:xfrm>
          </p:grpSpPr>
          <p:sp>
            <p:nvSpPr>
              <p:cNvPr id="70" name="Oval 1085"/>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1" name="Text Box 1086"/>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7" name="Group 1087"/>
            <p:cNvGrpSpPr>
              <a:grpSpLocks/>
            </p:cNvGrpSpPr>
            <p:nvPr/>
          </p:nvGrpSpPr>
          <p:grpSpPr bwMode="auto">
            <a:xfrm>
              <a:off x="6705600" y="1524000"/>
              <a:ext cx="528638" cy="336550"/>
              <a:chOff x="4307" y="2352"/>
              <a:chExt cx="333" cy="212"/>
            </a:xfrm>
          </p:grpSpPr>
          <p:sp>
            <p:nvSpPr>
              <p:cNvPr id="68" name="Oval 1088"/>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9" name="Text Box 1089"/>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8" name="Group 1090"/>
            <p:cNvGrpSpPr>
              <a:grpSpLocks/>
            </p:cNvGrpSpPr>
            <p:nvPr/>
          </p:nvGrpSpPr>
          <p:grpSpPr bwMode="auto">
            <a:xfrm>
              <a:off x="6858000" y="1295400"/>
              <a:ext cx="528638" cy="336550"/>
              <a:chOff x="4307" y="2352"/>
              <a:chExt cx="333" cy="212"/>
            </a:xfrm>
          </p:grpSpPr>
          <p:sp>
            <p:nvSpPr>
              <p:cNvPr id="66" name="Oval 1091"/>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7" name="Text Box 1092"/>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9" name="Group 1093"/>
            <p:cNvGrpSpPr>
              <a:grpSpLocks/>
            </p:cNvGrpSpPr>
            <p:nvPr/>
          </p:nvGrpSpPr>
          <p:grpSpPr bwMode="auto">
            <a:xfrm>
              <a:off x="7391400" y="2406650"/>
              <a:ext cx="528638" cy="336550"/>
              <a:chOff x="4307" y="2352"/>
              <a:chExt cx="333" cy="212"/>
            </a:xfrm>
          </p:grpSpPr>
          <p:sp>
            <p:nvSpPr>
              <p:cNvPr id="64" name="Oval 1094"/>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5" name="Text Box 1095"/>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0" name="Group 1096"/>
            <p:cNvGrpSpPr>
              <a:grpSpLocks/>
            </p:cNvGrpSpPr>
            <p:nvPr/>
          </p:nvGrpSpPr>
          <p:grpSpPr bwMode="auto">
            <a:xfrm>
              <a:off x="7620000" y="1447800"/>
              <a:ext cx="528638" cy="336550"/>
              <a:chOff x="4307" y="2352"/>
              <a:chExt cx="333" cy="212"/>
            </a:xfrm>
          </p:grpSpPr>
          <p:sp>
            <p:nvSpPr>
              <p:cNvPr id="62" name="Oval 1097"/>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3" name="Text Box 1098"/>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1" name="Group 1099"/>
            <p:cNvGrpSpPr>
              <a:grpSpLocks/>
            </p:cNvGrpSpPr>
            <p:nvPr/>
          </p:nvGrpSpPr>
          <p:grpSpPr bwMode="auto">
            <a:xfrm>
              <a:off x="7391400" y="1981200"/>
              <a:ext cx="528638" cy="336550"/>
              <a:chOff x="4307" y="2352"/>
              <a:chExt cx="333" cy="212"/>
            </a:xfrm>
          </p:grpSpPr>
          <p:sp>
            <p:nvSpPr>
              <p:cNvPr id="60" name="Oval 1100"/>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1" name="Text Box 1101"/>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2" name="Group 1102"/>
            <p:cNvGrpSpPr>
              <a:grpSpLocks/>
            </p:cNvGrpSpPr>
            <p:nvPr/>
          </p:nvGrpSpPr>
          <p:grpSpPr bwMode="auto">
            <a:xfrm>
              <a:off x="7239000" y="2178050"/>
              <a:ext cx="528638" cy="336550"/>
              <a:chOff x="4307" y="2352"/>
              <a:chExt cx="333" cy="212"/>
            </a:xfrm>
          </p:grpSpPr>
          <p:sp>
            <p:nvSpPr>
              <p:cNvPr id="58" name="Oval 1103"/>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9" name="Text Box 1104"/>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3" name="Group 1105"/>
            <p:cNvGrpSpPr>
              <a:grpSpLocks/>
            </p:cNvGrpSpPr>
            <p:nvPr/>
          </p:nvGrpSpPr>
          <p:grpSpPr bwMode="auto">
            <a:xfrm>
              <a:off x="7777176" y="2057400"/>
              <a:ext cx="528638" cy="336550"/>
              <a:chOff x="4307" y="2352"/>
              <a:chExt cx="333" cy="212"/>
            </a:xfrm>
          </p:grpSpPr>
          <p:sp>
            <p:nvSpPr>
              <p:cNvPr id="56" name="Oval 1106"/>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7" name="Text Box 1107"/>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54" name="Text Box 1108"/>
            <p:cNvSpPr txBox="1">
              <a:spLocks noChangeArrowheads="1"/>
            </p:cNvSpPr>
            <p:nvPr/>
          </p:nvSpPr>
          <p:spPr bwMode="auto">
            <a:xfrm>
              <a:off x="6019800" y="3124200"/>
              <a:ext cx="1849438"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Feature space</a:t>
              </a:r>
            </a:p>
          </p:txBody>
        </p:sp>
        <p:sp>
          <p:nvSpPr>
            <p:cNvPr id="55" name="Text Box 1109"/>
            <p:cNvSpPr txBox="1">
              <a:spLocks noChangeArrowheads="1"/>
            </p:cNvSpPr>
            <p:nvPr/>
          </p:nvSpPr>
          <p:spPr bwMode="auto">
            <a:xfrm>
              <a:off x="2192338" y="3200400"/>
              <a:ext cx="1579562"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Input space</a:t>
              </a:r>
            </a:p>
          </p:txBody>
        </p:sp>
      </p:grpSp>
      <p:sp>
        <p:nvSpPr>
          <p:cNvPr id="92" name="Rectangle 4"/>
          <p:cNvSpPr>
            <a:spLocks noChangeArrowheads="1"/>
          </p:cNvSpPr>
          <p:nvPr/>
        </p:nvSpPr>
        <p:spPr bwMode="auto">
          <a:xfrm>
            <a:off x="199588" y="589937"/>
            <a:ext cx="8728329" cy="553998"/>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a:t>Thus far we have only considered linear decision surfaces. How do we generalize this to a nonlinear surface?</a:t>
            </a:r>
          </a:p>
        </p:txBody>
      </p:sp>
      <p:sp>
        <p:nvSpPr>
          <p:cNvPr id="93" name="Rectangle 4"/>
          <p:cNvSpPr>
            <a:spLocks noChangeArrowheads="1"/>
          </p:cNvSpPr>
          <p:nvPr/>
        </p:nvSpPr>
        <p:spPr bwMode="auto">
          <a:xfrm>
            <a:off x="169108" y="3890824"/>
            <a:ext cx="8728329" cy="2031325"/>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a:t>Our approach will be to transform the data to a higher dimensional space where the data can be separated by a linear surface.</a:t>
            </a:r>
          </a:p>
          <a:p>
            <a:pPr marL="165100" indent="-165100">
              <a:spcAft>
                <a:spcPts val="1800"/>
              </a:spcAft>
              <a:buFont typeface="Arial" pitchFamily="34" charset="0"/>
              <a:buChar char="•"/>
            </a:pPr>
            <a:r>
              <a:rPr lang="en-US" sz="1800" b="1" dirty="0"/>
              <a:t>Define a kernel function:</a:t>
            </a:r>
          </a:p>
          <a:p>
            <a:pPr marL="165100" indent="-165100">
              <a:spcBef>
                <a:spcPts val="3600"/>
              </a:spcBef>
              <a:spcAft>
                <a:spcPts val="1800"/>
              </a:spcAft>
            </a:pPr>
            <a:r>
              <a:rPr lang="en-US" sz="1800" b="1" dirty="0"/>
              <a:t>	Examples of kernel functions include polynomial:</a:t>
            </a:r>
          </a:p>
        </p:txBody>
      </p:sp>
      <p:graphicFrame>
        <p:nvGraphicFramePr>
          <p:cNvPr id="24578" name="Object 2"/>
          <p:cNvGraphicFramePr>
            <a:graphicFrameLocks noChangeAspect="1"/>
          </p:cNvGraphicFramePr>
          <p:nvPr/>
        </p:nvGraphicFramePr>
        <p:xfrm>
          <a:off x="503238" y="5129213"/>
          <a:ext cx="2171700" cy="330200"/>
        </p:xfrm>
        <a:graphic>
          <a:graphicData uri="http://schemas.openxmlformats.org/presentationml/2006/ole">
            <mc:AlternateContent xmlns:mc="http://schemas.openxmlformats.org/markup-compatibility/2006">
              <mc:Choice xmlns:v="urn:schemas-microsoft-com:vml" Requires="v">
                <p:oleObj spid="_x0000_s166943" name="Equation" r:id="rId4" imgW="2171520" imgH="330120" progId="Equation.3">
                  <p:embed/>
                </p:oleObj>
              </mc:Choice>
              <mc:Fallback>
                <p:oleObj name="Equation" r:id="rId4" imgW="217152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5129213"/>
                        <a:ext cx="21717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4579" name="Object 3"/>
          <p:cNvGraphicFramePr>
            <a:graphicFrameLocks noChangeAspect="1"/>
          </p:cNvGraphicFramePr>
          <p:nvPr/>
        </p:nvGraphicFramePr>
        <p:xfrm>
          <a:off x="439738" y="6043613"/>
          <a:ext cx="2197100" cy="393700"/>
        </p:xfrm>
        <a:graphic>
          <a:graphicData uri="http://schemas.openxmlformats.org/presentationml/2006/ole">
            <mc:AlternateContent xmlns:mc="http://schemas.openxmlformats.org/markup-compatibility/2006">
              <mc:Choice xmlns:v="urn:schemas-microsoft-com:vml" Requires="v">
                <p:oleObj spid="_x0000_s166944" name="Equation" r:id="rId6" imgW="2197080" imgH="393480" progId="Equation.DSMT4">
                  <p:embed/>
                </p:oleObj>
              </mc:Choice>
              <mc:Fallback>
                <p:oleObj name="Equation" r:id="rId6" imgW="219708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738" y="6043613"/>
                        <a:ext cx="21971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4498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Kernel Functions</a:t>
            </a:r>
          </a:p>
        </p:txBody>
      </p:sp>
      <p:sp>
        <p:nvSpPr>
          <p:cNvPr id="93" name="Rectangle 4"/>
          <p:cNvSpPr>
            <a:spLocks noChangeArrowheads="1"/>
          </p:cNvSpPr>
          <p:nvPr/>
        </p:nvSpPr>
        <p:spPr bwMode="auto">
          <a:xfrm>
            <a:off x="169108" y="578034"/>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a:t>	Other popular kernels are a radial basis function (popular in neural networks):</a:t>
            </a:r>
          </a:p>
        </p:txBody>
      </p:sp>
      <p:graphicFrame>
        <p:nvGraphicFramePr>
          <p:cNvPr id="24579" name="Object 3"/>
          <p:cNvGraphicFramePr>
            <a:graphicFrameLocks noChangeAspect="1"/>
          </p:cNvGraphicFramePr>
          <p:nvPr/>
        </p:nvGraphicFramePr>
        <p:xfrm>
          <a:off x="452438" y="1056729"/>
          <a:ext cx="3187701" cy="444500"/>
        </p:xfrm>
        <a:graphic>
          <a:graphicData uri="http://schemas.openxmlformats.org/presentationml/2006/ole">
            <mc:AlternateContent xmlns:mc="http://schemas.openxmlformats.org/markup-compatibility/2006">
              <mc:Choice xmlns:v="urn:schemas-microsoft-com:vml" Requires="v">
                <p:oleObj spid="_x0000_s168006" name="Equation" r:id="rId4" imgW="3187440" imgH="444240" progId="Equation.3">
                  <p:embed/>
                </p:oleObj>
              </mc:Choice>
              <mc:Fallback>
                <p:oleObj name="Equation" r:id="rId4" imgW="318744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438" y="1056729"/>
                        <a:ext cx="3187701" cy="444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96" name="Rectangle 4"/>
          <p:cNvSpPr>
            <a:spLocks noChangeArrowheads="1"/>
          </p:cNvSpPr>
          <p:nvPr/>
        </p:nvSpPr>
        <p:spPr bwMode="auto">
          <a:xfrm>
            <a:off x="186596" y="1704795"/>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a:t>	and a sigmoid function:</a:t>
            </a:r>
          </a:p>
        </p:txBody>
      </p:sp>
      <p:graphicFrame>
        <p:nvGraphicFramePr>
          <p:cNvPr id="25604" name="Object 4"/>
          <p:cNvGraphicFramePr>
            <a:graphicFrameLocks noChangeAspect="1"/>
          </p:cNvGraphicFramePr>
          <p:nvPr/>
        </p:nvGraphicFramePr>
        <p:xfrm>
          <a:off x="452438" y="2120223"/>
          <a:ext cx="2654300" cy="393700"/>
        </p:xfrm>
        <a:graphic>
          <a:graphicData uri="http://schemas.openxmlformats.org/presentationml/2006/ole">
            <mc:AlternateContent xmlns:mc="http://schemas.openxmlformats.org/markup-compatibility/2006">
              <mc:Choice xmlns:v="urn:schemas-microsoft-com:vml" Requires="v">
                <p:oleObj spid="_x0000_s168007" name="Equation" r:id="rId6" imgW="2654280" imgH="393480" progId="Equation.3">
                  <p:embed/>
                </p:oleObj>
              </mc:Choice>
              <mc:Fallback>
                <p:oleObj name="Equation" r:id="rId6" imgW="265428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438" y="2120223"/>
                        <a:ext cx="26543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97" name="Rectangle 4"/>
          <p:cNvSpPr>
            <a:spLocks noChangeArrowheads="1"/>
          </p:cNvSpPr>
          <p:nvPr/>
        </p:nvSpPr>
        <p:spPr bwMode="auto">
          <a:xfrm>
            <a:off x="183631" y="2606704"/>
            <a:ext cx="8693149" cy="286398"/>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a:t>Our optimization does not change significantly:</a:t>
            </a:r>
          </a:p>
        </p:txBody>
      </p:sp>
      <p:sp>
        <p:nvSpPr>
          <p:cNvPr id="100" name="Rectangle 4"/>
          <p:cNvSpPr>
            <a:spLocks noChangeArrowheads="1"/>
          </p:cNvSpPr>
          <p:nvPr/>
        </p:nvSpPr>
        <p:spPr bwMode="auto">
          <a:xfrm>
            <a:off x="180455" y="4452996"/>
            <a:ext cx="8693149" cy="1246495"/>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a:t>The final classifier has a similar form:</a:t>
            </a:r>
          </a:p>
          <a:p>
            <a:pPr marL="165100" indent="-165100">
              <a:spcBef>
                <a:spcPts val="3600"/>
              </a:spcBef>
              <a:spcAft>
                <a:spcPts val="1800"/>
              </a:spcAft>
              <a:buFont typeface="Arial" pitchFamily="34" charset="0"/>
              <a:buChar char="•"/>
            </a:pPr>
            <a:r>
              <a:rPr lang="en-US" sz="1800" b="1" dirty="0"/>
              <a:t>Let’s work some </a:t>
            </a:r>
            <a:r>
              <a:rPr lang="en-US" sz="1800" b="1" dirty="0">
                <a:hlinkClick r:id="rId8"/>
              </a:rPr>
              <a:t>examples</a:t>
            </a:r>
            <a:r>
              <a:rPr lang="en-US" sz="1800" b="1" dirty="0"/>
              <a:t>.</a:t>
            </a:r>
          </a:p>
        </p:txBody>
      </p:sp>
      <p:graphicFrame>
        <p:nvGraphicFramePr>
          <p:cNvPr id="25605" name="Object 5"/>
          <p:cNvGraphicFramePr>
            <a:graphicFrameLocks noChangeAspect="1"/>
          </p:cNvGraphicFramePr>
          <p:nvPr/>
        </p:nvGraphicFramePr>
        <p:xfrm>
          <a:off x="384175" y="4833655"/>
          <a:ext cx="2413000" cy="571500"/>
        </p:xfrm>
        <a:graphic>
          <a:graphicData uri="http://schemas.openxmlformats.org/presentationml/2006/ole">
            <mc:AlternateContent xmlns:mc="http://schemas.openxmlformats.org/markup-compatibility/2006">
              <mc:Choice xmlns:v="urn:schemas-microsoft-com:vml" Requires="v">
                <p:oleObj spid="_x0000_s168008" name="Equation" r:id="rId9" imgW="2412720" imgH="571320" progId="Equation.3">
                  <p:embed/>
                </p:oleObj>
              </mc:Choice>
              <mc:Fallback>
                <p:oleObj name="Equation" r:id="rId9" imgW="241272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175" y="4833655"/>
                        <a:ext cx="2413000" cy="571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502150" y="3282950"/>
          <a:ext cx="139700" cy="292100"/>
        </p:xfrm>
        <a:graphic>
          <a:graphicData uri="http://schemas.openxmlformats.org/presentationml/2006/ole">
            <mc:AlternateContent xmlns:mc="http://schemas.openxmlformats.org/markup-compatibility/2006">
              <mc:Choice xmlns:v="urn:schemas-microsoft-com:vml" Requires="v">
                <p:oleObj spid="_x0000_s168009" name="Equation" r:id="rId11" imgW="139680" imgH="291960" progId="Equation.3">
                  <p:embed/>
                </p:oleObj>
              </mc:Choice>
              <mc:Fallback>
                <p:oleObj name="Equation" r:id="rId11" imgW="139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2150" y="3282950"/>
                        <a:ext cx="1397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23863" y="3052763"/>
          <a:ext cx="4241800" cy="1206500"/>
        </p:xfrm>
        <a:graphic>
          <a:graphicData uri="http://schemas.openxmlformats.org/presentationml/2006/ole">
            <mc:AlternateContent xmlns:mc="http://schemas.openxmlformats.org/markup-compatibility/2006">
              <mc:Choice xmlns:v="urn:schemas-microsoft-com:vml" Requires="v">
                <p:oleObj spid="_x0000_s168010" name="Equation" r:id="rId13" imgW="4241520" imgH="1206360" progId="Equation.DSMT4">
                  <p:embed/>
                </p:oleObj>
              </mc:Choice>
              <mc:Fallback>
                <p:oleObj name="Equation" r:id="rId13" imgW="4241520" imgH="12063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3863" y="3052763"/>
                        <a:ext cx="4241800" cy="1206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61888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SVM Limitations</a:t>
            </a:r>
          </a:p>
        </p:txBody>
      </p:sp>
      <p:cxnSp>
        <p:nvCxnSpPr>
          <p:cNvPr id="4" name="AutoShape 6"/>
          <p:cNvCxnSpPr>
            <a:cxnSpLocks noChangeShapeType="1"/>
          </p:cNvCxnSpPr>
          <p:nvPr/>
        </p:nvCxnSpPr>
        <p:spPr bwMode="auto">
          <a:xfrm>
            <a:off x="2035525" y="4122845"/>
            <a:ext cx="0" cy="1831661"/>
          </a:xfrm>
          <a:prstGeom prst="straightConnector1">
            <a:avLst/>
          </a:prstGeom>
          <a:noFill/>
          <a:ln w="25400">
            <a:solidFill>
              <a:schemeClr val="accent1"/>
            </a:solidFill>
            <a:round/>
            <a:headEnd type="triangle" w="med" len="med"/>
            <a:tailEnd/>
          </a:ln>
          <a:effectLst/>
        </p:spPr>
      </p:cxnSp>
      <p:cxnSp>
        <p:nvCxnSpPr>
          <p:cNvPr id="5" name="AutoShape 7"/>
          <p:cNvCxnSpPr>
            <a:cxnSpLocks noChangeShapeType="1"/>
          </p:cNvCxnSpPr>
          <p:nvPr/>
        </p:nvCxnSpPr>
        <p:spPr bwMode="auto">
          <a:xfrm>
            <a:off x="2035525" y="5954506"/>
            <a:ext cx="5672152" cy="0"/>
          </a:xfrm>
          <a:prstGeom prst="straightConnector1">
            <a:avLst/>
          </a:prstGeom>
          <a:noFill/>
          <a:ln w="25400">
            <a:solidFill>
              <a:schemeClr val="accent1"/>
            </a:solidFill>
            <a:round/>
            <a:headEnd/>
            <a:tailEnd type="arrow" w="med" len="med"/>
          </a:ln>
          <a:effectLst/>
        </p:spPr>
      </p:cxnSp>
      <p:sp>
        <p:nvSpPr>
          <p:cNvPr id="6" name="Arc 10"/>
          <p:cNvSpPr>
            <a:spLocks/>
          </p:cNvSpPr>
          <p:nvPr/>
        </p:nvSpPr>
        <p:spPr bwMode="auto">
          <a:xfrm flipH="1" flipV="1">
            <a:off x="2517971" y="4253678"/>
            <a:ext cx="4827190" cy="14391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2"/>
            </a:solidFill>
            <a:round/>
            <a:headEnd/>
            <a:tailEnd/>
          </a:ln>
          <a:effectLst/>
        </p:spPr>
        <p:txBody>
          <a:bodyPr wrap="none" anchor="ctr"/>
          <a:lstStyle/>
          <a:p>
            <a:endParaRPr lang="en-US" sz="1800" b="1"/>
          </a:p>
        </p:txBody>
      </p:sp>
      <p:sp>
        <p:nvSpPr>
          <p:cNvPr id="7" name="Text Box 12"/>
          <p:cNvSpPr txBox="1">
            <a:spLocks noChangeArrowheads="1"/>
          </p:cNvSpPr>
          <p:nvPr/>
        </p:nvSpPr>
        <p:spPr bwMode="auto">
          <a:xfrm>
            <a:off x="3912159" y="5991295"/>
            <a:ext cx="2159566" cy="369332"/>
          </a:xfrm>
          <a:prstGeom prst="rect">
            <a:avLst/>
          </a:prstGeom>
          <a:noFill/>
          <a:ln w="9525">
            <a:noFill/>
            <a:miter lim="800000"/>
            <a:headEnd/>
            <a:tailEnd/>
          </a:ln>
          <a:effectLst/>
        </p:spPr>
        <p:txBody>
          <a:bodyPr wrap="none">
            <a:spAutoFit/>
          </a:bodyPr>
          <a:lstStyle/>
          <a:p>
            <a:r>
              <a:rPr lang="en-US" sz="1800" b="1"/>
              <a:t>Model Complexity</a:t>
            </a:r>
          </a:p>
        </p:txBody>
      </p:sp>
      <p:sp>
        <p:nvSpPr>
          <p:cNvPr id="8" name="Text Box 13"/>
          <p:cNvSpPr txBox="1">
            <a:spLocks noChangeArrowheads="1"/>
          </p:cNvSpPr>
          <p:nvPr/>
        </p:nvSpPr>
        <p:spPr bwMode="auto">
          <a:xfrm>
            <a:off x="1687978" y="3767162"/>
            <a:ext cx="748923" cy="369332"/>
          </a:xfrm>
          <a:prstGeom prst="rect">
            <a:avLst/>
          </a:prstGeom>
          <a:noFill/>
          <a:ln w="9525">
            <a:noFill/>
            <a:miter lim="800000"/>
            <a:headEnd/>
            <a:tailEnd/>
          </a:ln>
          <a:effectLst/>
        </p:spPr>
        <p:txBody>
          <a:bodyPr wrap="none">
            <a:spAutoFit/>
          </a:bodyPr>
          <a:lstStyle/>
          <a:p>
            <a:r>
              <a:rPr lang="en-US" sz="1800" b="1" dirty="0"/>
              <a:t>Error</a:t>
            </a:r>
          </a:p>
        </p:txBody>
      </p:sp>
      <p:sp>
        <p:nvSpPr>
          <p:cNvPr id="9" name="Text Box 14"/>
          <p:cNvSpPr txBox="1">
            <a:spLocks noChangeArrowheads="1"/>
          </p:cNvSpPr>
          <p:nvPr/>
        </p:nvSpPr>
        <p:spPr bwMode="auto">
          <a:xfrm>
            <a:off x="2278111" y="5173586"/>
            <a:ext cx="1505605" cy="646331"/>
          </a:xfrm>
          <a:prstGeom prst="rect">
            <a:avLst/>
          </a:prstGeom>
          <a:noFill/>
          <a:ln w="9525">
            <a:noFill/>
            <a:miter lim="800000"/>
            <a:headEnd/>
            <a:tailEnd/>
          </a:ln>
          <a:effectLst/>
        </p:spPr>
        <p:txBody>
          <a:bodyPr wrap="none">
            <a:spAutoFit/>
          </a:bodyPr>
          <a:lstStyle/>
          <a:p>
            <a:pPr algn="ctr"/>
            <a:r>
              <a:rPr lang="en-US" sz="1800" b="1" dirty="0"/>
              <a:t>Training Set</a:t>
            </a:r>
          </a:p>
          <a:p>
            <a:pPr algn="ctr"/>
            <a:r>
              <a:rPr lang="en-US" sz="1800" b="1" dirty="0"/>
              <a:t>Error</a:t>
            </a:r>
          </a:p>
        </p:txBody>
      </p:sp>
      <p:sp>
        <p:nvSpPr>
          <p:cNvPr id="10" name="Freeform 15"/>
          <p:cNvSpPr>
            <a:spLocks/>
          </p:cNvSpPr>
          <p:nvPr/>
        </p:nvSpPr>
        <p:spPr bwMode="auto">
          <a:xfrm>
            <a:off x="2639264" y="4319095"/>
            <a:ext cx="4904872" cy="1327409"/>
          </a:xfrm>
          <a:custGeom>
            <a:avLst/>
            <a:gdLst/>
            <a:ahLst/>
            <a:cxnLst>
              <a:cxn ang="0">
                <a:pos x="0" y="0"/>
              </a:cxn>
              <a:cxn ang="0">
                <a:pos x="604" y="279"/>
              </a:cxn>
              <a:cxn ang="0">
                <a:pos x="1143" y="883"/>
              </a:cxn>
              <a:cxn ang="0">
                <a:pos x="1663" y="827"/>
              </a:cxn>
              <a:cxn ang="0">
                <a:pos x="1951" y="483"/>
              </a:cxn>
            </a:cxnLst>
            <a:rect l="0" t="0" r="r" b="b"/>
            <a:pathLst>
              <a:path w="1951" h="974">
                <a:moveTo>
                  <a:pt x="0" y="0"/>
                </a:moveTo>
                <a:cubicBezTo>
                  <a:pt x="101" y="47"/>
                  <a:pt x="414" y="132"/>
                  <a:pt x="604" y="279"/>
                </a:cubicBezTo>
                <a:cubicBezTo>
                  <a:pt x="794" y="426"/>
                  <a:pt x="966" y="792"/>
                  <a:pt x="1143" y="883"/>
                </a:cubicBezTo>
                <a:cubicBezTo>
                  <a:pt x="1320" y="974"/>
                  <a:pt x="1528" y="894"/>
                  <a:pt x="1663" y="827"/>
                </a:cubicBezTo>
                <a:cubicBezTo>
                  <a:pt x="1798" y="760"/>
                  <a:pt x="1891" y="555"/>
                  <a:pt x="1951" y="483"/>
                </a:cubicBezTo>
              </a:path>
            </a:pathLst>
          </a:custGeom>
          <a:noFill/>
          <a:ln w="38100">
            <a:solidFill>
              <a:schemeClr val="accent1"/>
            </a:solidFill>
            <a:round/>
            <a:headEnd/>
            <a:tailEnd/>
          </a:ln>
          <a:effectLst/>
        </p:spPr>
        <p:txBody>
          <a:bodyPr/>
          <a:lstStyle/>
          <a:p>
            <a:endParaRPr lang="en-US" sz="1800" b="1"/>
          </a:p>
        </p:txBody>
      </p:sp>
      <p:sp>
        <p:nvSpPr>
          <p:cNvPr id="11" name="Text Box 16"/>
          <p:cNvSpPr txBox="1">
            <a:spLocks noChangeArrowheads="1"/>
          </p:cNvSpPr>
          <p:nvPr/>
        </p:nvSpPr>
        <p:spPr bwMode="auto">
          <a:xfrm>
            <a:off x="3188485" y="3851646"/>
            <a:ext cx="1415772" cy="646331"/>
          </a:xfrm>
          <a:prstGeom prst="rect">
            <a:avLst/>
          </a:prstGeom>
          <a:noFill/>
          <a:ln w="9525">
            <a:noFill/>
            <a:miter lim="800000"/>
            <a:headEnd/>
            <a:tailEnd/>
          </a:ln>
          <a:effectLst/>
        </p:spPr>
        <p:txBody>
          <a:bodyPr wrap="none">
            <a:spAutoFit/>
          </a:bodyPr>
          <a:lstStyle/>
          <a:p>
            <a:pPr algn="ctr"/>
            <a:r>
              <a:rPr lang="en-US" sz="1800" b="1" dirty="0"/>
              <a:t>Open-Loop</a:t>
            </a:r>
          </a:p>
          <a:p>
            <a:pPr algn="ctr"/>
            <a:r>
              <a:rPr lang="en-US" sz="1800" b="1" dirty="0"/>
              <a:t>Error</a:t>
            </a:r>
          </a:p>
        </p:txBody>
      </p:sp>
      <p:sp>
        <p:nvSpPr>
          <p:cNvPr id="12" name="Line 17"/>
          <p:cNvSpPr>
            <a:spLocks noChangeShapeType="1"/>
          </p:cNvSpPr>
          <p:nvPr/>
        </p:nvSpPr>
        <p:spPr bwMode="auto">
          <a:xfrm>
            <a:off x="5821502" y="4973259"/>
            <a:ext cx="0" cy="981247"/>
          </a:xfrm>
          <a:prstGeom prst="line">
            <a:avLst/>
          </a:prstGeom>
          <a:noFill/>
          <a:ln w="76200" cap="rnd">
            <a:solidFill>
              <a:schemeClr val="bg1"/>
            </a:solidFill>
            <a:prstDash val="sysDot"/>
            <a:round/>
            <a:headEnd/>
            <a:tailEnd/>
          </a:ln>
          <a:effectLst/>
        </p:spPr>
        <p:txBody>
          <a:bodyPr/>
          <a:lstStyle/>
          <a:p>
            <a:endParaRPr lang="en-US" sz="1800" b="1"/>
          </a:p>
        </p:txBody>
      </p:sp>
      <p:sp>
        <p:nvSpPr>
          <p:cNvPr id="13" name="Text Box 18"/>
          <p:cNvSpPr txBox="1">
            <a:spLocks noChangeArrowheads="1"/>
          </p:cNvSpPr>
          <p:nvPr/>
        </p:nvSpPr>
        <p:spPr bwMode="auto">
          <a:xfrm>
            <a:off x="5260014" y="4583493"/>
            <a:ext cx="1197764" cy="369332"/>
          </a:xfrm>
          <a:prstGeom prst="rect">
            <a:avLst/>
          </a:prstGeom>
          <a:noFill/>
          <a:ln w="9525">
            <a:noFill/>
            <a:miter lim="800000"/>
            <a:headEnd/>
            <a:tailEnd/>
          </a:ln>
          <a:effectLst/>
        </p:spPr>
        <p:txBody>
          <a:bodyPr wrap="none">
            <a:spAutoFit/>
          </a:bodyPr>
          <a:lstStyle/>
          <a:p>
            <a:r>
              <a:rPr lang="en-US" sz="1800" b="1" dirty="0"/>
              <a:t>Optimum</a:t>
            </a:r>
          </a:p>
        </p:txBody>
      </p:sp>
      <p:sp>
        <p:nvSpPr>
          <p:cNvPr id="15" name="Rectangle 3"/>
          <p:cNvSpPr txBox="1">
            <a:spLocks noChangeArrowheads="1"/>
          </p:cNvSpPr>
          <p:nvPr/>
        </p:nvSpPr>
        <p:spPr>
          <a:xfrm>
            <a:off x="238125" y="685800"/>
            <a:ext cx="8448675" cy="5440363"/>
          </a:xfrm>
          <a:prstGeom prst="rect">
            <a:avLst/>
          </a:prstGeom>
        </p:spPr>
        <p:txBody>
          <a:bodyPr lIns="0" tIns="0" rIns="0" bIns="0"/>
          <a:lstStyle/>
          <a:p>
            <a:pPr marL="168275" marR="0" lvl="0" indent="-168275" algn="l" defTabSz="914400" rtl="0" eaLnBrk="1" fontAlgn="base" latinLnBrk="0" hangingPunct="1">
              <a:lnSpc>
                <a:spcPct val="100000"/>
              </a:lnSpc>
              <a:spcBef>
                <a:spcPts val="0"/>
              </a:spcBef>
              <a:spcAft>
                <a:spcPts val="1800"/>
              </a:spcAft>
              <a:buClrTx/>
              <a:buSzTx/>
              <a:buFontTx/>
              <a:buChar char="•"/>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Uses a binary (yes/no) decision rule</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rPr>
              <a:t>Generates a distance from the hyperplane, but this distance is often not a good measure of our “confidence” in the classification</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rPr>
              <a:t>Can produce a “probability” as a function of the distance (e.g. using sigmoid fits), but they are inadequate</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Number of support vectors grows linearly with the size of the data set</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Requires the estimation of trade-off parameter, C, via held-out sets</a:t>
            </a:r>
          </a:p>
        </p:txBody>
      </p:sp>
    </p:spTree>
    <p:extLst>
      <p:ext uri="{BB962C8B-B14F-4D97-AF65-F5344CB8AC3E}">
        <p14:creationId xmlns:p14="http://schemas.microsoft.com/office/powerpoint/2010/main" val="233330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238125" y="685800"/>
            <a:ext cx="8651042" cy="4525963"/>
          </a:xfrm>
        </p:spPr>
        <p:txBody>
          <a:bodyPr lIns="0" tIns="0" rIns="0" bIns="0"/>
          <a:lstStyle/>
          <a:p>
            <a:pPr marL="165100" indent="-165100">
              <a:spcBef>
                <a:spcPts val="0"/>
              </a:spcBef>
              <a:spcAft>
                <a:spcPts val="1800"/>
              </a:spcAft>
            </a:pPr>
            <a:r>
              <a:rPr lang="en-US" b="1" dirty="0"/>
              <a:t>Build a fully specified probabilistic model – incorporate prior information/beliefs as well as a notion of confidence in predictions.</a:t>
            </a:r>
          </a:p>
          <a:p>
            <a:pPr marL="165100" indent="-165100">
              <a:spcBef>
                <a:spcPts val="0"/>
              </a:spcBef>
              <a:spcAft>
                <a:spcPts val="1800"/>
              </a:spcAft>
            </a:pPr>
            <a:r>
              <a:rPr lang="en-US" b="1" dirty="0"/>
              <a:t>MacKay posed a special form for regularization in neural networks – </a:t>
            </a:r>
            <a:r>
              <a:rPr lang="en-US" b="1" dirty="0" err="1"/>
              <a:t>sparsity</a:t>
            </a:r>
            <a:r>
              <a:rPr lang="en-US" b="1" dirty="0"/>
              <a:t>.</a:t>
            </a:r>
          </a:p>
          <a:p>
            <a:pPr marL="165100" indent="-165100">
              <a:spcBef>
                <a:spcPts val="0"/>
              </a:spcBef>
              <a:spcAft>
                <a:spcPts val="1800"/>
              </a:spcAft>
            </a:pPr>
            <a:r>
              <a:rPr lang="en-US" b="1" dirty="0"/>
              <a:t>Evidence maximization: evaluate candidate models based on their</a:t>
            </a:r>
            <a:br>
              <a:rPr lang="en-US" b="1" dirty="0"/>
            </a:br>
            <a:r>
              <a:rPr lang="en-US" b="1" dirty="0"/>
              <a:t>“evidence”, </a:t>
            </a:r>
            <a:r>
              <a:rPr lang="en-US" dirty="0"/>
              <a:t>P(</a:t>
            </a:r>
            <a:r>
              <a:rPr lang="en-US" dirty="0" err="1"/>
              <a:t>D|H</a:t>
            </a:r>
            <a:r>
              <a:rPr lang="en-US" baseline="-25000" dirty="0" err="1"/>
              <a:t>i</a:t>
            </a:r>
            <a:r>
              <a:rPr lang="en-US" dirty="0"/>
              <a:t>).</a:t>
            </a:r>
          </a:p>
          <a:p>
            <a:pPr marL="165100" indent="-165100">
              <a:spcBef>
                <a:spcPts val="0"/>
              </a:spcBef>
              <a:spcAft>
                <a:spcPts val="1800"/>
              </a:spcAft>
            </a:pPr>
            <a:r>
              <a:rPr lang="en-US" b="1" dirty="0"/>
              <a:t>Evidence approximation:</a:t>
            </a:r>
          </a:p>
          <a:p>
            <a:pPr marL="165100" indent="-165100">
              <a:spcBef>
                <a:spcPts val="0"/>
              </a:spcBef>
              <a:spcAft>
                <a:spcPts val="1800"/>
              </a:spcAft>
            </a:pPr>
            <a:r>
              <a:rPr lang="en-US" b="1" dirty="0"/>
              <a:t>Likelihood of data given best fit parameter set:</a:t>
            </a:r>
          </a:p>
          <a:p>
            <a:pPr marL="165100" indent="-165100">
              <a:spcBef>
                <a:spcPts val="0"/>
              </a:spcBef>
              <a:spcAft>
                <a:spcPts val="1800"/>
              </a:spcAft>
            </a:pPr>
            <a:r>
              <a:rPr lang="en-US" b="1" dirty="0"/>
              <a:t>Penalty that measures how well our posterior model</a:t>
            </a:r>
            <a:br>
              <a:rPr lang="en-US" b="1" dirty="0"/>
            </a:br>
            <a:r>
              <a:rPr lang="en-US" b="1" dirty="0"/>
              <a:t>fits our prior assumptions: </a:t>
            </a:r>
          </a:p>
          <a:p>
            <a:pPr marL="165100" indent="-165100">
              <a:spcBef>
                <a:spcPts val="0"/>
              </a:spcBef>
              <a:spcAft>
                <a:spcPts val="1800"/>
              </a:spcAft>
            </a:pPr>
            <a:r>
              <a:rPr lang="en-US" b="1" dirty="0"/>
              <a:t>We can use set the prior in favor of sparse,</a:t>
            </a:r>
            <a:br>
              <a:rPr lang="en-US" b="1" dirty="0"/>
            </a:br>
            <a:r>
              <a:rPr lang="en-US" b="1" dirty="0"/>
              <a:t>smooth models.</a:t>
            </a:r>
          </a:p>
          <a:p>
            <a:pPr marL="165100" indent="-165100">
              <a:spcBef>
                <a:spcPts val="0"/>
              </a:spcBef>
              <a:spcAft>
                <a:spcPts val="1800"/>
              </a:spcAft>
            </a:pPr>
            <a:r>
              <a:rPr lang="en-US" b="1" dirty="0"/>
              <a:t> Incorporates an automatic relevance</a:t>
            </a:r>
            <a:br>
              <a:rPr lang="en-US" b="1" dirty="0"/>
            </a:br>
            <a:r>
              <a:rPr lang="en-US" b="1" dirty="0"/>
              <a:t>determination (ARD) prior over each weight.</a:t>
            </a:r>
          </a:p>
          <a:p>
            <a:pPr marL="165100" indent="-165100">
              <a:spcBef>
                <a:spcPts val="0"/>
              </a:spcBef>
              <a:spcAft>
                <a:spcPts val="1800"/>
              </a:spcAft>
            </a:pPr>
            <a:endParaRPr lang="en-US" b="1" dirty="0"/>
          </a:p>
          <a:p>
            <a:pPr marL="165100" indent="-165100">
              <a:spcBef>
                <a:spcPts val="0"/>
              </a:spcBef>
              <a:spcAft>
                <a:spcPts val="1800"/>
              </a:spcAft>
            </a:pPr>
            <a:endParaRPr lang="en-US" dirty="0"/>
          </a:p>
          <a:p>
            <a:pPr marL="165100" indent="-165100">
              <a:spcBef>
                <a:spcPts val="0"/>
              </a:spcBef>
              <a:spcAft>
                <a:spcPts val="1800"/>
              </a:spcAft>
            </a:pPr>
            <a:endParaRPr lang="en-US" dirty="0"/>
          </a:p>
        </p:txBody>
      </p:sp>
      <p:sp>
        <p:nvSpPr>
          <p:cNvPr id="4"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Evidence Maximization</a:t>
            </a:r>
          </a:p>
        </p:txBody>
      </p:sp>
      <p:graphicFrame>
        <p:nvGraphicFramePr>
          <p:cNvPr id="7" name="Object 6"/>
          <p:cNvGraphicFramePr>
            <a:graphicFrameLocks noChangeAspect="1"/>
          </p:cNvGraphicFramePr>
          <p:nvPr/>
        </p:nvGraphicFramePr>
        <p:xfrm>
          <a:off x="3161363" y="2743304"/>
          <a:ext cx="3390900" cy="292100"/>
        </p:xfrm>
        <a:graphic>
          <a:graphicData uri="http://schemas.openxmlformats.org/presentationml/2006/ole">
            <mc:AlternateContent xmlns:mc="http://schemas.openxmlformats.org/markup-compatibility/2006">
              <mc:Choice xmlns:v="urn:schemas-microsoft-com:vml" Requires="v">
                <p:oleObj spid="_x0000_s169017" name="Equation" r:id="rId3" imgW="3390840" imgH="291960" progId="Equation.3">
                  <p:embed/>
                </p:oleObj>
              </mc:Choice>
              <mc:Fallback>
                <p:oleObj name="Equation" r:id="rId3" imgW="33908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1363" y="2743304"/>
                        <a:ext cx="33909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3796" name="Object 4"/>
          <p:cNvGraphicFramePr>
            <a:graphicFrameLocks noChangeAspect="1"/>
          </p:cNvGraphicFramePr>
          <p:nvPr/>
        </p:nvGraphicFramePr>
        <p:xfrm>
          <a:off x="5561403" y="3270068"/>
          <a:ext cx="1143000" cy="292100"/>
        </p:xfrm>
        <a:graphic>
          <a:graphicData uri="http://schemas.openxmlformats.org/presentationml/2006/ole">
            <mc:AlternateContent xmlns:mc="http://schemas.openxmlformats.org/markup-compatibility/2006">
              <mc:Choice xmlns:v="urn:schemas-microsoft-com:vml" Requires="v">
                <p:oleObj spid="_x0000_s169018" name="Equation" r:id="rId5" imgW="1143000" imgH="291960" progId="Equation.3">
                  <p:embed/>
                </p:oleObj>
              </mc:Choice>
              <mc:Fallback>
                <p:oleObj name="Equation" r:id="rId5" imgW="114300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1403" y="3270068"/>
                        <a:ext cx="1143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pSp>
        <p:nvGrpSpPr>
          <p:cNvPr id="9" name="Group 14"/>
          <p:cNvGrpSpPr>
            <a:grpSpLocks noChangeAspect="1"/>
          </p:cNvGrpSpPr>
          <p:nvPr/>
        </p:nvGrpSpPr>
        <p:grpSpPr bwMode="auto">
          <a:xfrm>
            <a:off x="5852446" y="3760475"/>
            <a:ext cx="2964267" cy="2224088"/>
            <a:chOff x="384" y="672"/>
            <a:chExt cx="2507" cy="1881"/>
          </a:xfrm>
        </p:grpSpPr>
        <p:sp>
          <p:nvSpPr>
            <p:cNvPr id="10" name="Rectangle 15"/>
            <p:cNvSpPr>
              <a:spLocks noChangeArrowheads="1"/>
            </p:cNvSpPr>
            <p:nvPr/>
          </p:nvSpPr>
          <p:spPr bwMode="auto">
            <a:xfrm>
              <a:off x="464" y="2247"/>
              <a:ext cx="249" cy="10"/>
            </a:xfrm>
            <a:prstGeom prst="rect">
              <a:avLst/>
            </a:prstGeom>
            <a:solidFill>
              <a:schemeClr val="tx1"/>
            </a:solidFill>
            <a:ln w="9525">
              <a:solidFill>
                <a:schemeClr val="tx1"/>
              </a:solidFill>
              <a:miter lim="800000"/>
              <a:headEnd/>
              <a:tailEnd/>
            </a:ln>
          </p:spPr>
          <p:txBody>
            <a:bodyPr/>
            <a:lstStyle/>
            <a:p>
              <a:endParaRPr lang="en-US"/>
            </a:p>
          </p:txBody>
        </p:sp>
        <p:sp>
          <p:nvSpPr>
            <p:cNvPr id="11" name="Rectangle 16"/>
            <p:cNvSpPr>
              <a:spLocks noChangeArrowheads="1"/>
            </p:cNvSpPr>
            <p:nvPr/>
          </p:nvSpPr>
          <p:spPr bwMode="auto">
            <a:xfrm>
              <a:off x="704" y="223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2" name="Freeform 17"/>
            <p:cNvSpPr>
              <a:spLocks/>
            </p:cNvSpPr>
            <p:nvPr/>
          </p:nvSpPr>
          <p:spPr bwMode="auto">
            <a:xfrm>
              <a:off x="704" y="2217"/>
              <a:ext cx="139" cy="30"/>
            </a:xfrm>
            <a:custGeom>
              <a:avLst/>
              <a:gdLst/>
              <a:ahLst/>
              <a:cxnLst>
                <a:cxn ang="0">
                  <a:pos x="0" y="16"/>
                </a:cxn>
                <a:cxn ang="0">
                  <a:pos x="72" y="16"/>
                </a:cxn>
                <a:cxn ang="0">
                  <a:pos x="80" y="24"/>
                </a:cxn>
                <a:cxn ang="0">
                  <a:pos x="72" y="16"/>
                </a:cxn>
                <a:cxn ang="0">
                  <a:pos x="80" y="8"/>
                </a:cxn>
                <a:cxn ang="0">
                  <a:pos x="80" y="8"/>
                </a:cxn>
                <a:cxn ang="0">
                  <a:pos x="80" y="8"/>
                </a:cxn>
                <a:cxn ang="0">
                  <a:pos x="104" y="8"/>
                </a:cxn>
                <a:cxn ang="0">
                  <a:pos x="112" y="16"/>
                </a:cxn>
                <a:cxn ang="0">
                  <a:pos x="104" y="8"/>
                </a:cxn>
                <a:cxn ang="0">
                  <a:pos x="112" y="0"/>
                </a:cxn>
                <a:cxn ang="0">
                  <a:pos x="112" y="0"/>
                </a:cxn>
                <a:cxn ang="0">
                  <a:pos x="112" y="0"/>
                </a:cxn>
                <a:cxn ang="0">
                  <a:pos x="120" y="8"/>
                </a:cxn>
                <a:cxn ang="0">
                  <a:pos x="112" y="16"/>
                </a:cxn>
                <a:cxn ang="0">
                  <a:pos x="112" y="16"/>
                </a:cxn>
                <a:cxn ang="0">
                  <a:pos x="104" y="16"/>
                </a:cxn>
                <a:cxn ang="0">
                  <a:pos x="80" y="16"/>
                </a:cxn>
                <a:cxn ang="0">
                  <a:pos x="80" y="8"/>
                </a:cxn>
                <a:cxn ang="0">
                  <a:pos x="88" y="16"/>
                </a:cxn>
                <a:cxn ang="0">
                  <a:pos x="80" y="24"/>
                </a:cxn>
                <a:cxn ang="0">
                  <a:pos x="80" y="24"/>
                </a:cxn>
                <a:cxn ang="0">
                  <a:pos x="72" y="24"/>
                </a:cxn>
                <a:cxn ang="0">
                  <a:pos x="0" y="24"/>
                </a:cxn>
                <a:cxn ang="0">
                  <a:pos x="0" y="16"/>
                </a:cxn>
              </a:cxnLst>
              <a:rect l="0" t="0" r="r" b="b"/>
              <a:pathLst>
                <a:path w="120" h="24">
                  <a:moveTo>
                    <a:pt x="0" y="16"/>
                  </a:moveTo>
                  <a:lnTo>
                    <a:pt x="72" y="16"/>
                  </a:lnTo>
                  <a:lnTo>
                    <a:pt x="80" y="24"/>
                  </a:lnTo>
                  <a:lnTo>
                    <a:pt x="72" y="16"/>
                  </a:lnTo>
                  <a:lnTo>
                    <a:pt x="80" y="8"/>
                  </a:lnTo>
                  <a:lnTo>
                    <a:pt x="80" y="8"/>
                  </a:lnTo>
                  <a:lnTo>
                    <a:pt x="80" y="8"/>
                  </a:lnTo>
                  <a:lnTo>
                    <a:pt x="104" y="8"/>
                  </a:lnTo>
                  <a:lnTo>
                    <a:pt x="112" y="16"/>
                  </a:lnTo>
                  <a:lnTo>
                    <a:pt x="104" y="8"/>
                  </a:lnTo>
                  <a:lnTo>
                    <a:pt x="112" y="0"/>
                  </a:lnTo>
                  <a:lnTo>
                    <a:pt x="112" y="0"/>
                  </a:lnTo>
                  <a:lnTo>
                    <a:pt x="112" y="0"/>
                  </a:lnTo>
                  <a:lnTo>
                    <a:pt x="120" y="8"/>
                  </a:lnTo>
                  <a:lnTo>
                    <a:pt x="112" y="16"/>
                  </a:lnTo>
                  <a:lnTo>
                    <a:pt x="112" y="16"/>
                  </a:lnTo>
                  <a:lnTo>
                    <a:pt x="104" y="16"/>
                  </a:lnTo>
                  <a:lnTo>
                    <a:pt x="80" y="16"/>
                  </a:lnTo>
                  <a:lnTo>
                    <a:pt x="80" y="8"/>
                  </a:lnTo>
                  <a:lnTo>
                    <a:pt x="88" y="16"/>
                  </a:lnTo>
                  <a:lnTo>
                    <a:pt x="80" y="24"/>
                  </a:lnTo>
                  <a:lnTo>
                    <a:pt x="80" y="24"/>
                  </a:lnTo>
                  <a:lnTo>
                    <a:pt x="72" y="24"/>
                  </a:lnTo>
                  <a:lnTo>
                    <a:pt x="0" y="24"/>
                  </a:lnTo>
                  <a:lnTo>
                    <a:pt x="0" y="16"/>
                  </a:lnTo>
                  <a:close/>
                </a:path>
              </a:pathLst>
            </a:custGeom>
            <a:solidFill>
              <a:srgbClr val="66FFFF"/>
            </a:solidFill>
            <a:ln w="9525">
              <a:solidFill>
                <a:srgbClr val="66FFFF"/>
              </a:solidFill>
              <a:round/>
              <a:headEnd/>
              <a:tailEnd/>
            </a:ln>
          </p:spPr>
          <p:txBody>
            <a:bodyPr/>
            <a:lstStyle/>
            <a:p>
              <a:endParaRPr lang="en-US"/>
            </a:p>
          </p:txBody>
        </p:sp>
        <p:sp>
          <p:nvSpPr>
            <p:cNvPr id="13" name="Rectangle 18"/>
            <p:cNvSpPr>
              <a:spLocks noChangeArrowheads="1"/>
            </p:cNvSpPr>
            <p:nvPr/>
          </p:nvSpPr>
          <p:spPr bwMode="auto">
            <a:xfrm>
              <a:off x="833" y="221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4" name="Rectangle 19"/>
            <p:cNvSpPr>
              <a:spLocks noChangeArrowheads="1"/>
            </p:cNvSpPr>
            <p:nvPr/>
          </p:nvSpPr>
          <p:spPr bwMode="auto">
            <a:xfrm>
              <a:off x="852" y="220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5" name="Rectangle 20"/>
            <p:cNvSpPr>
              <a:spLocks noChangeArrowheads="1"/>
            </p:cNvSpPr>
            <p:nvPr/>
          </p:nvSpPr>
          <p:spPr bwMode="auto">
            <a:xfrm>
              <a:off x="852"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6" name="Rectangle 21"/>
            <p:cNvSpPr>
              <a:spLocks noChangeArrowheads="1"/>
            </p:cNvSpPr>
            <p:nvPr/>
          </p:nvSpPr>
          <p:spPr bwMode="auto">
            <a:xfrm>
              <a:off x="870" y="2197"/>
              <a:ext cx="10" cy="10"/>
            </a:xfrm>
            <a:prstGeom prst="rect">
              <a:avLst/>
            </a:prstGeom>
            <a:solidFill>
              <a:srgbClr val="66FFFF"/>
            </a:solidFill>
            <a:ln w="9525">
              <a:solidFill>
                <a:srgbClr val="66FFFF"/>
              </a:solidFill>
              <a:miter lim="800000"/>
              <a:headEnd/>
              <a:tailEnd/>
            </a:ln>
          </p:spPr>
          <p:txBody>
            <a:bodyPr/>
            <a:lstStyle/>
            <a:p>
              <a:endParaRPr lang="en-US"/>
            </a:p>
          </p:txBody>
        </p:sp>
        <p:sp>
          <p:nvSpPr>
            <p:cNvPr id="17" name="Rectangle 22"/>
            <p:cNvSpPr>
              <a:spLocks noChangeArrowheads="1"/>
            </p:cNvSpPr>
            <p:nvPr/>
          </p:nvSpPr>
          <p:spPr bwMode="auto">
            <a:xfrm>
              <a:off x="870"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8" name="Rectangle 23"/>
            <p:cNvSpPr>
              <a:spLocks noChangeArrowheads="1"/>
            </p:cNvSpPr>
            <p:nvPr/>
          </p:nvSpPr>
          <p:spPr bwMode="auto">
            <a:xfrm>
              <a:off x="889" y="218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9" name="Rectangle 24"/>
            <p:cNvSpPr>
              <a:spLocks noChangeArrowheads="1"/>
            </p:cNvSpPr>
            <p:nvPr/>
          </p:nvSpPr>
          <p:spPr bwMode="auto">
            <a:xfrm>
              <a:off x="889" y="2187"/>
              <a:ext cx="1329" cy="10"/>
            </a:xfrm>
            <a:prstGeom prst="rect">
              <a:avLst/>
            </a:prstGeom>
            <a:solidFill>
              <a:srgbClr val="66FFFF"/>
            </a:solidFill>
            <a:ln w="9525">
              <a:solidFill>
                <a:srgbClr val="66FFFF"/>
              </a:solidFill>
              <a:miter lim="800000"/>
              <a:headEnd/>
              <a:tailEnd/>
            </a:ln>
          </p:spPr>
          <p:txBody>
            <a:bodyPr/>
            <a:lstStyle/>
            <a:p>
              <a:endParaRPr lang="en-US"/>
            </a:p>
          </p:txBody>
        </p:sp>
        <p:sp>
          <p:nvSpPr>
            <p:cNvPr id="20" name="Rectangle 25"/>
            <p:cNvSpPr>
              <a:spLocks noChangeArrowheads="1"/>
            </p:cNvSpPr>
            <p:nvPr/>
          </p:nvSpPr>
          <p:spPr bwMode="auto">
            <a:xfrm>
              <a:off x="2208" y="218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1" name="Rectangle 26"/>
            <p:cNvSpPr>
              <a:spLocks noChangeArrowheads="1"/>
            </p:cNvSpPr>
            <p:nvPr/>
          </p:nvSpPr>
          <p:spPr bwMode="auto">
            <a:xfrm>
              <a:off x="2208"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2" name="Rectangle 27"/>
            <p:cNvSpPr>
              <a:spLocks noChangeArrowheads="1"/>
            </p:cNvSpPr>
            <p:nvPr/>
          </p:nvSpPr>
          <p:spPr bwMode="auto">
            <a:xfrm>
              <a:off x="2227" y="219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3" name="Rectangle 28"/>
            <p:cNvSpPr>
              <a:spLocks noChangeArrowheads="1"/>
            </p:cNvSpPr>
            <p:nvPr/>
          </p:nvSpPr>
          <p:spPr bwMode="auto">
            <a:xfrm>
              <a:off x="2227"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4" name="Rectangle 29"/>
            <p:cNvSpPr>
              <a:spLocks noChangeArrowheads="1"/>
            </p:cNvSpPr>
            <p:nvPr/>
          </p:nvSpPr>
          <p:spPr bwMode="auto">
            <a:xfrm>
              <a:off x="2245" y="220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5" name="Rectangle 30"/>
            <p:cNvSpPr>
              <a:spLocks noChangeArrowheads="1"/>
            </p:cNvSpPr>
            <p:nvPr/>
          </p:nvSpPr>
          <p:spPr bwMode="auto">
            <a:xfrm>
              <a:off x="2245" y="2217"/>
              <a:ext cx="37" cy="10"/>
            </a:xfrm>
            <a:prstGeom prst="rect">
              <a:avLst/>
            </a:prstGeom>
            <a:solidFill>
              <a:srgbClr val="66FFFF"/>
            </a:solidFill>
            <a:ln w="9525">
              <a:solidFill>
                <a:srgbClr val="66FFFF"/>
              </a:solidFill>
              <a:miter lim="800000"/>
              <a:headEnd/>
              <a:tailEnd/>
            </a:ln>
          </p:spPr>
          <p:txBody>
            <a:bodyPr/>
            <a:lstStyle/>
            <a:p>
              <a:endParaRPr lang="en-US"/>
            </a:p>
          </p:txBody>
        </p:sp>
        <p:sp>
          <p:nvSpPr>
            <p:cNvPr id="26" name="Rectangle 31"/>
            <p:cNvSpPr>
              <a:spLocks noChangeArrowheads="1"/>
            </p:cNvSpPr>
            <p:nvPr/>
          </p:nvSpPr>
          <p:spPr bwMode="auto">
            <a:xfrm>
              <a:off x="2273" y="221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7" name="Rectangle 32"/>
            <p:cNvSpPr>
              <a:spLocks noChangeArrowheads="1"/>
            </p:cNvSpPr>
            <p:nvPr/>
          </p:nvSpPr>
          <p:spPr bwMode="auto">
            <a:xfrm>
              <a:off x="2273" y="2227"/>
              <a:ext cx="46" cy="10"/>
            </a:xfrm>
            <a:prstGeom prst="rect">
              <a:avLst/>
            </a:prstGeom>
            <a:solidFill>
              <a:srgbClr val="66FFFF"/>
            </a:solidFill>
            <a:ln w="9525">
              <a:solidFill>
                <a:srgbClr val="66FFFF"/>
              </a:solidFill>
              <a:miter lim="800000"/>
              <a:headEnd/>
              <a:tailEnd/>
            </a:ln>
          </p:spPr>
          <p:txBody>
            <a:bodyPr/>
            <a:lstStyle/>
            <a:p>
              <a:endParaRPr lang="en-US"/>
            </a:p>
          </p:txBody>
        </p:sp>
        <p:sp>
          <p:nvSpPr>
            <p:cNvPr id="28" name="Rectangle 33"/>
            <p:cNvSpPr>
              <a:spLocks noChangeArrowheads="1"/>
            </p:cNvSpPr>
            <p:nvPr/>
          </p:nvSpPr>
          <p:spPr bwMode="auto">
            <a:xfrm>
              <a:off x="2310" y="222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9" name="Rectangle 34"/>
            <p:cNvSpPr>
              <a:spLocks noChangeArrowheads="1"/>
            </p:cNvSpPr>
            <p:nvPr/>
          </p:nvSpPr>
          <p:spPr bwMode="auto">
            <a:xfrm>
              <a:off x="2310" y="2237"/>
              <a:ext cx="92" cy="10"/>
            </a:xfrm>
            <a:prstGeom prst="rect">
              <a:avLst/>
            </a:prstGeom>
            <a:solidFill>
              <a:srgbClr val="66FFFF"/>
            </a:solidFill>
            <a:ln w="9525">
              <a:solidFill>
                <a:srgbClr val="66FFFF"/>
              </a:solidFill>
              <a:miter lim="800000"/>
              <a:headEnd/>
              <a:tailEnd/>
            </a:ln>
          </p:spPr>
          <p:txBody>
            <a:bodyPr/>
            <a:lstStyle/>
            <a:p>
              <a:endParaRPr lang="en-US"/>
            </a:p>
          </p:txBody>
        </p:sp>
        <p:sp>
          <p:nvSpPr>
            <p:cNvPr id="30" name="Rectangle 35"/>
            <p:cNvSpPr>
              <a:spLocks noChangeArrowheads="1"/>
            </p:cNvSpPr>
            <p:nvPr/>
          </p:nvSpPr>
          <p:spPr bwMode="auto">
            <a:xfrm>
              <a:off x="2393" y="223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31" name="Freeform 36"/>
            <p:cNvSpPr>
              <a:spLocks/>
            </p:cNvSpPr>
            <p:nvPr/>
          </p:nvSpPr>
          <p:spPr bwMode="auto">
            <a:xfrm>
              <a:off x="2393" y="2247"/>
              <a:ext cx="239" cy="10"/>
            </a:xfrm>
            <a:custGeom>
              <a:avLst/>
              <a:gdLst/>
              <a:ahLst/>
              <a:cxnLst>
                <a:cxn ang="0">
                  <a:pos x="0" y="0"/>
                </a:cxn>
                <a:cxn ang="0">
                  <a:pos x="207" y="0"/>
                </a:cxn>
                <a:cxn ang="0">
                  <a:pos x="207" y="8"/>
                </a:cxn>
                <a:cxn ang="0">
                  <a:pos x="207" y="8"/>
                </a:cxn>
                <a:cxn ang="0">
                  <a:pos x="207" y="8"/>
                </a:cxn>
                <a:cxn ang="0">
                  <a:pos x="0" y="8"/>
                </a:cxn>
                <a:cxn ang="0">
                  <a:pos x="0" y="0"/>
                </a:cxn>
              </a:cxnLst>
              <a:rect l="0" t="0" r="r" b="b"/>
              <a:pathLst>
                <a:path w="207" h="8">
                  <a:moveTo>
                    <a:pt x="0" y="0"/>
                  </a:moveTo>
                  <a:lnTo>
                    <a:pt x="207" y="0"/>
                  </a:lnTo>
                  <a:lnTo>
                    <a:pt x="207" y="8"/>
                  </a:lnTo>
                  <a:lnTo>
                    <a:pt x="207" y="8"/>
                  </a:lnTo>
                  <a:lnTo>
                    <a:pt x="207" y="8"/>
                  </a:lnTo>
                  <a:lnTo>
                    <a:pt x="0" y="8"/>
                  </a:lnTo>
                  <a:lnTo>
                    <a:pt x="0" y="0"/>
                  </a:lnTo>
                  <a:close/>
                </a:path>
              </a:pathLst>
            </a:custGeom>
            <a:solidFill>
              <a:schemeClr val="tx1"/>
            </a:solidFill>
            <a:ln w="9525">
              <a:solidFill>
                <a:schemeClr val="tx1"/>
              </a:solidFill>
              <a:round/>
              <a:headEnd/>
              <a:tailEnd/>
            </a:ln>
          </p:spPr>
          <p:txBody>
            <a:bodyPr/>
            <a:lstStyle/>
            <a:p>
              <a:endParaRPr lang="en-US"/>
            </a:p>
          </p:txBody>
        </p:sp>
        <p:sp>
          <p:nvSpPr>
            <p:cNvPr id="32" name="Rectangle 37"/>
            <p:cNvSpPr>
              <a:spLocks noChangeArrowheads="1"/>
            </p:cNvSpPr>
            <p:nvPr/>
          </p:nvSpPr>
          <p:spPr bwMode="auto">
            <a:xfrm>
              <a:off x="1137" y="2227"/>
              <a:ext cx="10" cy="10"/>
            </a:xfrm>
            <a:prstGeom prst="rect">
              <a:avLst/>
            </a:prstGeom>
            <a:solidFill>
              <a:schemeClr val="hlink"/>
            </a:solidFill>
            <a:ln w="9525">
              <a:solidFill>
                <a:schemeClr val="hlink"/>
              </a:solidFill>
              <a:miter lim="800000"/>
              <a:headEnd/>
              <a:tailEnd/>
            </a:ln>
          </p:spPr>
          <p:txBody>
            <a:bodyPr/>
            <a:lstStyle/>
            <a:p>
              <a:endParaRPr lang="en-US"/>
            </a:p>
          </p:txBody>
        </p:sp>
        <p:sp>
          <p:nvSpPr>
            <p:cNvPr id="33" name="Rectangle 38"/>
            <p:cNvSpPr>
              <a:spLocks noChangeArrowheads="1"/>
            </p:cNvSpPr>
            <p:nvPr/>
          </p:nvSpPr>
          <p:spPr bwMode="auto">
            <a:xfrm>
              <a:off x="1137" y="2227"/>
              <a:ext cx="148" cy="10"/>
            </a:xfrm>
            <a:prstGeom prst="rect">
              <a:avLst/>
            </a:prstGeom>
            <a:solidFill>
              <a:schemeClr val="hlink"/>
            </a:solidFill>
            <a:ln w="9525">
              <a:solidFill>
                <a:schemeClr val="hlink"/>
              </a:solidFill>
              <a:miter lim="800000"/>
              <a:headEnd/>
              <a:tailEnd/>
            </a:ln>
          </p:spPr>
          <p:txBody>
            <a:bodyPr/>
            <a:lstStyle/>
            <a:p>
              <a:endParaRPr lang="en-US"/>
            </a:p>
          </p:txBody>
        </p:sp>
        <p:sp>
          <p:nvSpPr>
            <p:cNvPr id="34" name="Rectangle 39"/>
            <p:cNvSpPr>
              <a:spLocks noChangeArrowheads="1"/>
            </p:cNvSpPr>
            <p:nvPr/>
          </p:nvSpPr>
          <p:spPr bwMode="auto">
            <a:xfrm>
              <a:off x="1276" y="221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5" name="Rectangle 40"/>
            <p:cNvSpPr>
              <a:spLocks noChangeArrowheads="1"/>
            </p:cNvSpPr>
            <p:nvPr/>
          </p:nvSpPr>
          <p:spPr bwMode="auto">
            <a:xfrm>
              <a:off x="1276" y="2217"/>
              <a:ext cx="37" cy="10"/>
            </a:xfrm>
            <a:prstGeom prst="rect">
              <a:avLst/>
            </a:prstGeom>
            <a:solidFill>
              <a:schemeClr val="hlink"/>
            </a:solidFill>
            <a:ln w="9525">
              <a:solidFill>
                <a:schemeClr val="hlink"/>
              </a:solidFill>
              <a:miter lim="800000"/>
              <a:headEnd/>
              <a:tailEnd/>
            </a:ln>
          </p:spPr>
          <p:txBody>
            <a:bodyPr/>
            <a:lstStyle/>
            <a:p>
              <a:endParaRPr lang="en-US"/>
            </a:p>
          </p:txBody>
        </p:sp>
        <p:sp>
          <p:nvSpPr>
            <p:cNvPr id="36" name="Rectangle 41"/>
            <p:cNvSpPr>
              <a:spLocks noChangeArrowheads="1"/>
            </p:cNvSpPr>
            <p:nvPr/>
          </p:nvSpPr>
          <p:spPr bwMode="auto">
            <a:xfrm>
              <a:off x="1304" y="220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7" name="Rectangle 42"/>
            <p:cNvSpPr>
              <a:spLocks noChangeArrowheads="1"/>
            </p:cNvSpPr>
            <p:nvPr/>
          </p:nvSpPr>
          <p:spPr bwMode="auto">
            <a:xfrm>
              <a:off x="1304" y="220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38" name="Rectangle 43"/>
            <p:cNvSpPr>
              <a:spLocks noChangeArrowheads="1"/>
            </p:cNvSpPr>
            <p:nvPr/>
          </p:nvSpPr>
          <p:spPr bwMode="auto">
            <a:xfrm>
              <a:off x="1313" y="219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9" name="Rectangle 44"/>
            <p:cNvSpPr>
              <a:spLocks noChangeArrowheads="1"/>
            </p:cNvSpPr>
            <p:nvPr/>
          </p:nvSpPr>
          <p:spPr bwMode="auto">
            <a:xfrm>
              <a:off x="1313" y="219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0" name="Rectangle 45"/>
            <p:cNvSpPr>
              <a:spLocks noChangeArrowheads="1"/>
            </p:cNvSpPr>
            <p:nvPr/>
          </p:nvSpPr>
          <p:spPr bwMode="auto">
            <a:xfrm>
              <a:off x="1322" y="218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1" name="Rectangle 46"/>
            <p:cNvSpPr>
              <a:spLocks noChangeArrowheads="1"/>
            </p:cNvSpPr>
            <p:nvPr/>
          </p:nvSpPr>
          <p:spPr bwMode="auto">
            <a:xfrm>
              <a:off x="1322" y="218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2" name="Freeform 47"/>
            <p:cNvSpPr>
              <a:spLocks/>
            </p:cNvSpPr>
            <p:nvPr/>
          </p:nvSpPr>
          <p:spPr bwMode="auto">
            <a:xfrm>
              <a:off x="1331" y="2166"/>
              <a:ext cx="19" cy="21"/>
            </a:xfrm>
            <a:custGeom>
              <a:avLst/>
              <a:gdLst/>
              <a:ahLst/>
              <a:cxnLst>
                <a:cxn ang="0">
                  <a:pos x="0" y="1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16"/>
                </a:cxn>
                <a:cxn ang="0">
                  <a:pos x="0" y="16"/>
                </a:cxn>
              </a:cxnLst>
              <a:rect l="0" t="0" r="r" b="b"/>
              <a:pathLst>
                <a:path w="16" h="16">
                  <a:moveTo>
                    <a:pt x="0" y="16"/>
                  </a:moveTo>
                  <a:lnTo>
                    <a:pt x="0" y="8"/>
                  </a:lnTo>
                  <a:lnTo>
                    <a:pt x="0" y="8"/>
                  </a:lnTo>
                  <a:lnTo>
                    <a:pt x="0" y="8"/>
                  </a:lnTo>
                  <a:lnTo>
                    <a:pt x="8" y="0"/>
                  </a:lnTo>
                  <a:lnTo>
                    <a:pt x="16" y="0"/>
                  </a:lnTo>
                  <a:lnTo>
                    <a:pt x="16" y="8"/>
                  </a:lnTo>
                  <a:lnTo>
                    <a:pt x="16" y="8"/>
                  </a:lnTo>
                  <a:lnTo>
                    <a:pt x="8" y="16"/>
                  </a:lnTo>
                  <a:lnTo>
                    <a:pt x="0" y="8"/>
                  </a:lnTo>
                  <a:lnTo>
                    <a:pt x="8" y="8"/>
                  </a:lnTo>
                  <a:lnTo>
                    <a:pt x="8" y="16"/>
                  </a:lnTo>
                  <a:lnTo>
                    <a:pt x="0" y="16"/>
                  </a:lnTo>
                  <a:close/>
                </a:path>
              </a:pathLst>
            </a:custGeom>
            <a:solidFill>
              <a:schemeClr val="hlink"/>
            </a:solidFill>
            <a:ln w="9525">
              <a:solidFill>
                <a:schemeClr val="hlink"/>
              </a:solidFill>
              <a:round/>
              <a:headEnd/>
              <a:tailEnd/>
            </a:ln>
          </p:spPr>
          <p:txBody>
            <a:bodyPr/>
            <a:lstStyle/>
            <a:p>
              <a:endParaRPr lang="en-US"/>
            </a:p>
          </p:txBody>
        </p:sp>
        <p:sp>
          <p:nvSpPr>
            <p:cNvPr id="43" name="Rectangle 48"/>
            <p:cNvSpPr>
              <a:spLocks noChangeArrowheads="1"/>
            </p:cNvSpPr>
            <p:nvPr/>
          </p:nvSpPr>
          <p:spPr bwMode="auto">
            <a:xfrm>
              <a:off x="1341" y="2156"/>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4" name="Rectangle 49"/>
            <p:cNvSpPr>
              <a:spLocks noChangeArrowheads="1"/>
            </p:cNvSpPr>
            <p:nvPr/>
          </p:nvSpPr>
          <p:spPr bwMode="auto">
            <a:xfrm>
              <a:off x="1341" y="215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5" name="Freeform 50"/>
            <p:cNvSpPr>
              <a:spLocks/>
            </p:cNvSpPr>
            <p:nvPr/>
          </p:nvSpPr>
          <p:spPr bwMode="auto">
            <a:xfrm>
              <a:off x="1350" y="2096"/>
              <a:ext cx="28" cy="60"/>
            </a:xfrm>
            <a:custGeom>
              <a:avLst/>
              <a:gdLst/>
              <a:ahLst/>
              <a:cxnLst>
                <a:cxn ang="0">
                  <a:pos x="0" y="48"/>
                </a:cxn>
                <a:cxn ang="0">
                  <a:pos x="0" y="32"/>
                </a:cxn>
                <a:cxn ang="0">
                  <a:pos x="0" y="32"/>
                </a:cxn>
                <a:cxn ang="0">
                  <a:pos x="0" y="32"/>
                </a:cxn>
                <a:cxn ang="0">
                  <a:pos x="8" y="24"/>
                </a:cxn>
                <a:cxn ang="0">
                  <a:pos x="16" y="24"/>
                </a:cxn>
                <a:cxn ang="0">
                  <a:pos x="8" y="24"/>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24"/>
                </a:cxn>
                <a:cxn ang="0">
                  <a:pos x="16" y="32"/>
                </a:cxn>
                <a:cxn ang="0">
                  <a:pos x="16" y="32"/>
                </a:cxn>
                <a:cxn ang="0">
                  <a:pos x="8" y="40"/>
                </a:cxn>
                <a:cxn ang="0">
                  <a:pos x="0" y="32"/>
                </a:cxn>
                <a:cxn ang="0">
                  <a:pos x="8" y="32"/>
                </a:cxn>
                <a:cxn ang="0">
                  <a:pos x="8" y="48"/>
                </a:cxn>
                <a:cxn ang="0">
                  <a:pos x="0" y="48"/>
                </a:cxn>
              </a:cxnLst>
              <a:rect l="0" t="0" r="r" b="b"/>
              <a:pathLst>
                <a:path w="24" h="48">
                  <a:moveTo>
                    <a:pt x="0" y="48"/>
                  </a:moveTo>
                  <a:lnTo>
                    <a:pt x="0" y="32"/>
                  </a:lnTo>
                  <a:lnTo>
                    <a:pt x="0" y="32"/>
                  </a:lnTo>
                  <a:lnTo>
                    <a:pt x="0" y="32"/>
                  </a:lnTo>
                  <a:lnTo>
                    <a:pt x="8" y="24"/>
                  </a:lnTo>
                  <a:lnTo>
                    <a:pt x="16" y="24"/>
                  </a:lnTo>
                  <a:lnTo>
                    <a:pt x="8" y="24"/>
                  </a:lnTo>
                  <a:lnTo>
                    <a:pt x="8" y="8"/>
                  </a:lnTo>
                  <a:lnTo>
                    <a:pt x="8" y="8"/>
                  </a:lnTo>
                  <a:lnTo>
                    <a:pt x="8" y="8"/>
                  </a:lnTo>
                  <a:lnTo>
                    <a:pt x="16" y="0"/>
                  </a:lnTo>
                  <a:lnTo>
                    <a:pt x="24" y="0"/>
                  </a:lnTo>
                  <a:lnTo>
                    <a:pt x="24" y="8"/>
                  </a:lnTo>
                  <a:lnTo>
                    <a:pt x="24" y="8"/>
                  </a:lnTo>
                  <a:lnTo>
                    <a:pt x="16" y="16"/>
                  </a:lnTo>
                  <a:lnTo>
                    <a:pt x="8" y="8"/>
                  </a:lnTo>
                  <a:lnTo>
                    <a:pt x="16" y="8"/>
                  </a:lnTo>
                  <a:lnTo>
                    <a:pt x="16" y="24"/>
                  </a:lnTo>
                  <a:lnTo>
                    <a:pt x="16" y="32"/>
                  </a:lnTo>
                  <a:lnTo>
                    <a:pt x="16" y="32"/>
                  </a:lnTo>
                  <a:lnTo>
                    <a:pt x="8" y="40"/>
                  </a:lnTo>
                  <a:lnTo>
                    <a:pt x="0" y="32"/>
                  </a:lnTo>
                  <a:lnTo>
                    <a:pt x="8" y="32"/>
                  </a:lnTo>
                  <a:lnTo>
                    <a:pt x="8" y="48"/>
                  </a:lnTo>
                  <a:lnTo>
                    <a:pt x="0" y="48"/>
                  </a:lnTo>
                  <a:close/>
                </a:path>
              </a:pathLst>
            </a:custGeom>
            <a:solidFill>
              <a:schemeClr val="hlink"/>
            </a:solidFill>
            <a:ln w="9525">
              <a:solidFill>
                <a:schemeClr val="hlink"/>
              </a:solidFill>
              <a:round/>
              <a:headEnd/>
              <a:tailEnd/>
            </a:ln>
          </p:spPr>
          <p:txBody>
            <a:bodyPr/>
            <a:lstStyle/>
            <a:p>
              <a:endParaRPr lang="en-US"/>
            </a:p>
          </p:txBody>
        </p:sp>
        <p:sp>
          <p:nvSpPr>
            <p:cNvPr id="46" name="Rectangle 51"/>
            <p:cNvSpPr>
              <a:spLocks noChangeArrowheads="1"/>
            </p:cNvSpPr>
            <p:nvPr/>
          </p:nvSpPr>
          <p:spPr bwMode="auto">
            <a:xfrm>
              <a:off x="1368" y="2065"/>
              <a:ext cx="10" cy="31"/>
            </a:xfrm>
            <a:prstGeom prst="rect">
              <a:avLst/>
            </a:prstGeom>
            <a:solidFill>
              <a:schemeClr val="hlink"/>
            </a:solidFill>
            <a:ln w="9525">
              <a:solidFill>
                <a:schemeClr val="hlink"/>
              </a:solidFill>
              <a:miter lim="800000"/>
              <a:headEnd/>
              <a:tailEnd/>
            </a:ln>
          </p:spPr>
          <p:txBody>
            <a:bodyPr/>
            <a:lstStyle/>
            <a:p>
              <a:endParaRPr lang="en-US"/>
            </a:p>
          </p:txBody>
        </p:sp>
        <p:sp>
          <p:nvSpPr>
            <p:cNvPr id="47" name="Rectangle 52"/>
            <p:cNvSpPr>
              <a:spLocks noChangeArrowheads="1"/>
            </p:cNvSpPr>
            <p:nvPr/>
          </p:nvSpPr>
          <p:spPr bwMode="auto">
            <a:xfrm>
              <a:off x="1368" y="20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8" name="Freeform 53"/>
            <p:cNvSpPr>
              <a:spLocks/>
            </p:cNvSpPr>
            <p:nvPr/>
          </p:nvSpPr>
          <p:spPr bwMode="auto">
            <a:xfrm>
              <a:off x="1378" y="1965"/>
              <a:ext cx="27" cy="100"/>
            </a:xfrm>
            <a:custGeom>
              <a:avLst/>
              <a:gdLst/>
              <a:ahLst/>
              <a:cxnLst>
                <a:cxn ang="0">
                  <a:pos x="0" y="79"/>
                </a:cxn>
                <a:cxn ang="0">
                  <a:pos x="0" y="47"/>
                </a:cxn>
                <a:cxn ang="0">
                  <a:pos x="0" y="47"/>
                </a:cxn>
                <a:cxn ang="0">
                  <a:pos x="0" y="47"/>
                </a:cxn>
                <a:cxn ang="0">
                  <a:pos x="8" y="39"/>
                </a:cxn>
                <a:cxn ang="0">
                  <a:pos x="16" y="39"/>
                </a:cxn>
                <a:cxn ang="0">
                  <a:pos x="8" y="39"/>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39"/>
                </a:cxn>
                <a:cxn ang="0">
                  <a:pos x="16" y="47"/>
                </a:cxn>
                <a:cxn ang="0">
                  <a:pos x="16" y="47"/>
                </a:cxn>
                <a:cxn ang="0">
                  <a:pos x="8" y="55"/>
                </a:cxn>
                <a:cxn ang="0">
                  <a:pos x="0" y="47"/>
                </a:cxn>
                <a:cxn ang="0">
                  <a:pos x="8" y="47"/>
                </a:cxn>
                <a:cxn ang="0">
                  <a:pos x="8" y="79"/>
                </a:cxn>
                <a:cxn ang="0">
                  <a:pos x="0" y="79"/>
                </a:cxn>
              </a:cxnLst>
              <a:rect l="0" t="0" r="r" b="b"/>
              <a:pathLst>
                <a:path w="24" h="79">
                  <a:moveTo>
                    <a:pt x="0" y="79"/>
                  </a:moveTo>
                  <a:lnTo>
                    <a:pt x="0" y="47"/>
                  </a:lnTo>
                  <a:lnTo>
                    <a:pt x="0" y="47"/>
                  </a:lnTo>
                  <a:lnTo>
                    <a:pt x="0" y="47"/>
                  </a:lnTo>
                  <a:lnTo>
                    <a:pt x="8" y="39"/>
                  </a:lnTo>
                  <a:lnTo>
                    <a:pt x="16" y="39"/>
                  </a:lnTo>
                  <a:lnTo>
                    <a:pt x="8" y="39"/>
                  </a:lnTo>
                  <a:lnTo>
                    <a:pt x="8" y="8"/>
                  </a:lnTo>
                  <a:lnTo>
                    <a:pt x="8" y="8"/>
                  </a:lnTo>
                  <a:lnTo>
                    <a:pt x="8" y="8"/>
                  </a:lnTo>
                  <a:lnTo>
                    <a:pt x="16" y="0"/>
                  </a:lnTo>
                  <a:lnTo>
                    <a:pt x="24" y="0"/>
                  </a:lnTo>
                  <a:lnTo>
                    <a:pt x="24" y="8"/>
                  </a:lnTo>
                  <a:lnTo>
                    <a:pt x="24" y="8"/>
                  </a:lnTo>
                  <a:lnTo>
                    <a:pt x="16" y="16"/>
                  </a:lnTo>
                  <a:lnTo>
                    <a:pt x="8" y="8"/>
                  </a:lnTo>
                  <a:lnTo>
                    <a:pt x="16" y="8"/>
                  </a:lnTo>
                  <a:lnTo>
                    <a:pt x="16" y="39"/>
                  </a:lnTo>
                  <a:lnTo>
                    <a:pt x="16" y="47"/>
                  </a:lnTo>
                  <a:lnTo>
                    <a:pt x="16" y="47"/>
                  </a:lnTo>
                  <a:lnTo>
                    <a:pt x="8" y="55"/>
                  </a:lnTo>
                  <a:lnTo>
                    <a:pt x="0" y="47"/>
                  </a:lnTo>
                  <a:lnTo>
                    <a:pt x="8" y="47"/>
                  </a:lnTo>
                  <a:lnTo>
                    <a:pt x="8" y="79"/>
                  </a:lnTo>
                  <a:lnTo>
                    <a:pt x="0" y="79"/>
                  </a:lnTo>
                  <a:close/>
                </a:path>
              </a:pathLst>
            </a:custGeom>
            <a:solidFill>
              <a:schemeClr val="hlink"/>
            </a:solidFill>
            <a:ln w="9525">
              <a:solidFill>
                <a:schemeClr val="hlink"/>
              </a:solidFill>
              <a:round/>
              <a:headEnd/>
              <a:tailEnd/>
            </a:ln>
          </p:spPr>
          <p:txBody>
            <a:bodyPr/>
            <a:lstStyle/>
            <a:p>
              <a:endParaRPr lang="en-US"/>
            </a:p>
          </p:txBody>
        </p:sp>
        <p:sp>
          <p:nvSpPr>
            <p:cNvPr id="49" name="Rectangle 54"/>
            <p:cNvSpPr>
              <a:spLocks noChangeArrowheads="1"/>
            </p:cNvSpPr>
            <p:nvPr/>
          </p:nvSpPr>
          <p:spPr bwMode="auto">
            <a:xfrm>
              <a:off x="1396" y="1915"/>
              <a:ext cx="9" cy="50"/>
            </a:xfrm>
            <a:prstGeom prst="rect">
              <a:avLst/>
            </a:prstGeom>
            <a:solidFill>
              <a:schemeClr val="hlink"/>
            </a:solidFill>
            <a:ln w="9525">
              <a:solidFill>
                <a:schemeClr val="hlink"/>
              </a:solidFill>
              <a:miter lim="800000"/>
              <a:headEnd/>
              <a:tailEnd/>
            </a:ln>
          </p:spPr>
          <p:txBody>
            <a:bodyPr/>
            <a:lstStyle/>
            <a:p>
              <a:endParaRPr lang="en-US"/>
            </a:p>
          </p:txBody>
        </p:sp>
        <p:sp>
          <p:nvSpPr>
            <p:cNvPr id="50" name="Rectangle 55"/>
            <p:cNvSpPr>
              <a:spLocks noChangeArrowheads="1"/>
            </p:cNvSpPr>
            <p:nvPr/>
          </p:nvSpPr>
          <p:spPr bwMode="auto">
            <a:xfrm>
              <a:off x="1396" y="19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51" name="Freeform 56"/>
            <p:cNvSpPr>
              <a:spLocks/>
            </p:cNvSpPr>
            <p:nvPr/>
          </p:nvSpPr>
          <p:spPr bwMode="auto">
            <a:xfrm>
              <a:off x="1405" y="1844"/>
              <a:ext cx="19" cy="71"/>
            </a:xfrm>
            <a:custGeom>
              <a:avLst/>
              <a:gdLst/>
              <a:ahLst/>
              <a:cxnLst>
                <a:cxn ang="0">
                  <a:pos x="0" y="5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56"/>
                </a:cxn>
                <a:cxn ang="0">
                  <a:pos x="0" y="56"/>
                </a:cxn>
              </a:cxnLst>
              <a:rect l="0" t="0" r="r" b="b"/>
              <a:pathLst>
                <a:path w="16" h="56">
                  <a:moveTo>
                    <a:pt x="0" y="56"/>
                  </a:moveTo>
                  <a:lnTo>
                    <a:pt x="0" y="8"/>
                  </a:lnTo>
                  <a:lnTo>
                    <a:pt x="0" y="8"/>
                  </a:lnTo>
                  <a:lnTo>
                    <a:pt x="0" y="8"/>
                  </a:lnTo>
                  <a:lnTo>
                    <a:pt x="8" y="0"/>
                  </a:lnTo>
                  <a:lnTo>
                    <a:pt x="16" y="0"/>
                  </a:lnTo>
                  <a:lnTo>
                    <a:pt x="16" y="8"/>
                  </a:lnTo>
                  <a:lnTo>
                    <a:pt x="16" y="8"/>
                  </a:lnTo>
                  <a:lnTo>
                    <a:pt x="8" y="16"/>
                  </a:lnTo>
                  <a:lnTo>
                    <a:pt x="0" y="8"/>
                  </a:lnTo>
                  <a:lnTo>
                    <a:pt x="8" y="8"/>
                  </a:lnTo>
                  <a:lnTo>
                    <a:pt x="8" y="56"/>
                  </a:lnTo>
                  <a:lnTo>
                    <a:pt x="0" y="56"/>
                  </a:lnTo>
                  <a:close/>
                </a:path>
              </a:pathLst>
            </a:custGeom>
            <a:solidFill>
              <a:schemeClr val="hlink"/>
            </a:solidFill>
            <a:ln w="9525">
              <a:solidFill>
                <a:schemeClr val="hlink"/>
              </a:solidFill>
              <a:round/>
              <a:headEnd/>
              <a:tailEnd/>
            </a:ln>
          </p:spPr>
          <p:txBody>
            <a:bodyPr/>
            <a:lstStyle/>
            <a:p>
              <a:endParaRPr lang="en-US"/>
            </a:p>
          </p:txBody>
        </p:sp>
        <p:sp>
          <p:nvSpPr>
            <p:cNvPr id="52" name="Rectangle 57"/>
            <p:cNvSpPr>
              <a:spLocks noChangeArrowheads="1"/>
            </p:cNvSpPr>
            <p:nvPr/>
          </p:nvSpPr>
          <p:spPr bwMode="auto">
            <a:xfrm>
              <a:off x="1415" y="1773"/>
              <a:ext cx="9" cy="71"/>
            </a:xfrm>
            <a:prstGeom prst="rect">
              <a:avLst/>
            </a:prstGeom>
            <a:solidFill>
              <a:schemeClr val="hlink"/>
            </a:solidFill>
            <a:ln w="9525">
              <a:solidFill>
                <a:schemeClr val="hlink"/>
              </a:solidFill>
              <a:miter lim="800000"/>
              <a:headEnd/>
              <a:tailEnd/>
            </a:ln>
          </p:spPr>
          <p:txBody>
            <a:bodyPr/>
            <a:lstStyle/>
            <a:p>
              <a:endParaRPr lang="en-US"/>
            </a:p>
          </p:txBody>
        </p:sp>
        <p:sp>
          <p:nvSpPr>
            <p:cNvPr id="53" name="Rectangle 58"/>
            <p:cNvSpPr>
              <a:spLocks noChangeArrowheads="1"/>
            </p:cNvSpPr>
            <p:nvPr/>
          </p:nvSpPr>
          <p:spPr bwMode="auto">
            <a:xfrm>
              <a:off x="1415" y="1773"/>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4" name="Rectangle 59"/>
            <p:cNvSpPr>
              <a:spLocks noChangeArrowheads="1"/>
            </p:cNvSpPr>
            <p:nvPr/>
          </p:nvSpPr>
          <p:spPr bwMode="auto">
            <a:xfrm>
              <a:off x="1424" y="1692"/>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55" name="Rectangle 60"/>
            <p:cNvSpPr>
              <a:spLocks noChangeArrowheads="1"/>
            </p:cNvSpPr>
            <p:nvPr/>
          </p:nvSpPr>
          <p:spPr bwMode="auto">
            <a:xfrm>
              <a:off x="1424" y="169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6" name="Rectangle 61"/>
            <p:cNvSpPr>
              <a:spLocks noChangeArrowheads="1"/>
            </p:cNvSpPr>
            <p:nvPr/>
          </p:nvSpPr>
          <p:spPr bwMode="auto">
            <a:xfrm>
              <a:off x="1433" y="1601"/>
              <a:ext cx="9" cy="91"/>
            </a:xfrm>
            <a:prstGeom prst="rect">
              <a:avLst/>
            </a:prstGeom>
            <a:solidFill>
              <a:schemeClr val="hlink"/>
            </a:solidFill>
            <a:ln w="9525">
              <a:solidFill>
                <a:schemeClr val="hlink"/>
              </a:solidFill>
              <a:miter lim="800000"/>
              <a:headEnd/>
              <a:tailEnd/>
            </a:ln>
          </p:spPr>
          <p:txBody>
            <a:bodyPr/>
            <a:lstStyle/>
            <a:p>
              <a:endParaRPr lang="en-US"/>
            </a:p>
          </p:txBody>
        </p:sp>
        <p:sp>
          <p:nvSpPr>
            <p:cNvPr id="57" name="Rectangle 62"/>
            <p:cNvSpPr>
              <a:spLocks noChangeArrowheads="1"/>
            </p:cNvSpPr>
            <p:nvPr/>
          </p:nvSpPr>
          <p:spPr bwMode="auto">
            <a:xfrm>
              <a:off x="1433" y="1601"/>
              <a:ext cx="19" cy="10"/>
            </a:xfrm>
            <a:prstGeom prst="rect">
              <a:avLst/>
            </a:prstGeom>
            <a:noFill/>
            <a:ln w="9525">
              <a:solidFill>
                <a:schemeClr val="tx1"/>
              </a:solidFill>
              <a:miter lim="800000"/>
              <a:headEnd/>
              <a:tailEnd/>
            </a:ln>
          </p:spPr>
          <p:txBody>
            <a:bodyPr/>
            <a:lstStyle/>
            <a:p>
              <a:endParaRPr lang="en-US"/>
            </a:p>
          </p:txBody>
        </p:sp>
        <p:sp>
          <p:nvSpPr>
            <p:cNvPr id="58" name="Freeform 63"/>
            <p:cNvSpPr>
              <a:spLocks/>
            </p:cNvSpPr>
            <p:nvPr/>
          </p:nvSpPr>
          <p:spPr bwMode="auto">
            <a:xfrm>
              <a:off x="1442" y="682"/>
              <a:ext cx="111" cy="919"/>
            </a:xfrm>
            <a:custGeom>
              <a:avLst/>
              <a:gdLst/>
              <a:ahLst/>
              <a:cxnLst>
                <a:cxn ang="0">
                  <a:pos x="0" y="655"/>
                </a:cxn>
                <a:cxn ang="0">
                  <a:pos x="16" y="647"/>
                </a:cxn>
                <a:cxn ang="0">
                  <a:pos x="8" y="567"/>
                </a:cxn>
                <a:cxn ang="0">
                  <a:pos x="24" y="559"/>
                </a:cxn>
                <a:cxn ang="0">
                  <a:pos x="16" y="487"/>
                </a:cxn>
                <a:cxn ang="0">
                  <a:pos x="32" y="479"/>
                </a:cxn>
                <a:cxn ang="0">
                  <a:pos x="24" y="407"/>
                </a:cxn>
                <a:cxn ang="0">
                  <a:pos x="40" y="399"/>
                </a:cxn>
                <a:cxn ang="0">
                  <a:pos x="32" y="328"/>
                </a:cxn>
                <a:cxn ang="0">
                  <a:pos x="48" y="320"/>
                </a:cxn>
                <a:cxn ang="0">
                  <a:pos x="40" y="248"/>
                </a:cxn>
                <a:cxn ang="0">
                  <a:pos x="56" y="240"/>
                </a:cxn>
                <a:cxn ang="0">
                  <a:pos x="48" y="184"/>
                </a:cxn>
                <a:cxn ang="0">
                  <a:pos x="64" y="176"/>
                </a:cxn>
                <a:cxn ang="0">
                  <a:pos x="56" y="120"/>
                </a:cxn>
                <a:cxn ang="0">
                  <a:pos x="72" y="112"/>
                </a:cxn>
                <a:cxn ang="0">
                  <a:pos x="64" y="72"/>
                </a:cxn>
                <a:cxn ang="0">
                  <a:pos x="80" y="64"/>
                </a:cxn>
                <a:cxn ang="0">
                  <a:pos x="72" y="32"/>
                </a:cxn>
                <a:cxn ang="0">
                  <a:pos x="88" y="24"/>
                </a:cxn>
                <a:cxn ang="0">
                  <a:pos x="80" y="8"/>
                </a:cxn>
                <a:cxn ang="0">
                  <a:pos x="96" y="0"/>
                </a:cxn>
                <a:cxn ang="0">
                  <a:pos x="88" y="16"/>
                </a:cxn>
                <a:cxn ang="0">
                  <a:pos x="88" y="24"/>
                </a:cxn>
                <a:cxn ang="0">
                  <a:pos x="80" y="40"/>
                </a:cxn>
                <a:cxn ang="0">
                  <a:pos x="80" y="64"/>
                </a:cxn>
                <a:cxn ang="0">
                  <a:pos x="72" y="80"/>
                </a:cxn>
                <a:cxn ang="0">
                  <a:pos x="72" y="112"/>
                </a:cxn>
                <a:cxn ang="0">
                  <a:pos x="64" y="128"/>
                </a:cxn>
                <a:cxn ang="0">
                  <a:pos x="64" y="176"/>
                </a:cxn>
                <a:cxn ang="0">
                  <a:pos x="56" y="192"/>
                </a:cxn>
                <a:cxn ang="0">
                  <a:pos x="56" y="240"/>
                </a:cxn>
                <a:cxn ang="0">
                  <a:pos x="48" y="256"/>
                </a:cxn>
                <a:cxn ang="0">
                  <a:pos x="48" y="320"/>
                </a:cxn>
                <a:cxn ang="0">
                  <a:pos x="40" y="335"/>
                </a:cxn>
                <a:cxn ang="0">
                  <a:pos x="40" y="399"/>
                </a:cxn>
                <a:cxn ang="0">
                  <a:pos x="32" y="415"/>
                </a:cxn>
                <a:cxn ang="0">
                  <a:pos x="32" y="479"/>
                </a:cxn>
                <a:cxn ang="0">
                  <a:pos x="24" y="495"/>
                </a:cxn>
                <a:cxn ang="0">
                  <a:pos x="24" y="559"/>
                </a:cxn>
                <a:cxn ang="0">
                  <a:pos x="16" y="575"/>
                </a:cxn>
                <a:cxn ang="0">
                  <a:pos x="16" y="647"/>
                </a:cxn>
                <a:cxn ang="0">
                  <a:pos x="8" y="663"/>
                </a:cxn>
                <a:cxn ang="0">
                  <a:pos x="8" y="727"/>
                </a:cxn>
              </a:cxnLst>
              <a:rect l="0" t="0" r="r" b="b"/>
              <a:pathLst>
                <a:path w="96" h="727">
                  <a:moveTo>
                    <a:pt x="0" y="727"/>
                  </a:moveTo>
                  <a:lnTo>
                    <a:pt x="0" y="655"/>
                  </a:lnTo>
                  <a:lnTo>
                    <a:pt x="0" y="655"/>
                  </a:lnTo>
                  <a:lnTo>
                    <a:pt x="0" y="655"/>
                  </a:lnTo>
                  <a:lnTo>
                    <a:pt x="8" y="647"/>
                  </a:lnTo>
                  <a:lnTo>
                    <a:pt x="16" y="647"/>
                  </a:lnTo>
                  <a:lnTo>
                    <a:pt x="8" y="647"/>
                  </a:lnTo>
                  <a:lnTo>
                    <a:pt x="8" y="567"/>
                  </a:lnTo>
                  <a:lnTo>
                    <a:pt x="8" y="567"/>
                  </a:lnTo>
                  <a:lnTo>
                    <a:pt x="8" y="567"/>
                  </a:lnTo>
                  <a:lnTo>
                    <a:pt x="16" y="559"/>
                  </a:lnTo>
                  <a:lnTo>
                    <a:pt x="24" y="559"/>
                  </a:lnTo>
                  <a:lnTo>
                    <a:pt x="16" y="559"/>
                  </a:lnTo>
                  <a:lnTo>
                    <a:pt x="16" y="487"/>
                  </a:lnTo>
                  <a:lnTo>
                    <a:pt x="16" y="487"/>
                  </a:lnTo>
                  <a:lnTo>
                    <a:pt x="16" y="487"/>
                  </a:lnTo>
                  <a:lnTo>
                    <a:pt x="24" y="479"/>
                  </a:lnTo>
                  <a:lnTo>
                    <a:pt x="32" y="479"/>
                  </a:lnTo>
                  <a:lnTo>
                    <a:pt x="24" y="479"/>
                  </a:lnTo>
                  <a:lnTo>
                    <a:pt x="24" y="407"/>
                  </a:lnTo>
                  <a:lnTo>
                    <a:pt x="24" y="407"/>
                  </a:lnTo>
                  <a:lnTo>
                    <a:pt x="24" y="407"/>
                  </a:lnTo>
                  <a:lnTo>
                    <a:pt x="32" y="399"/>
                  </a:lnTo>
                  <a:lnTo>
                    <a:pt x="40" y="399"/>
                  </a:lnTo>
                  <a:lnTo>
                    <a:pt x="32" y="399"/>
                  </a:lnTo>
                  <a:lnTo>
                    <a:pt x="32" y="328"/>
                  </a:lnTo>
                  <a:lnTo>
                    <a:pt x="32" y="328"/>
                  </a:lnTo>
                  <a:lnTo>
                    <a:pt x="32" y="328"/>
                  </a:lnTo>
                  <a:lnTo>
                    <a:pt x="40" y="320"/>
                  </a:lnTo>
                  <a:lnTo>
                    <a:pt x="48" y="320"/>
                  </a:lnTo>
                  <a:lnTo>
                    <a:pt x="40" y="320"/>
                  </a:lnTo>
                  <a:lnTo>
                    <a:pt x="40" y="248"/>
                  </a:lnTo>
                  <a:lnTo>
                    <a:pt x="40" y="248"/>
                  </a:lnTo>
                  <a:lnTo>
                    <a:pt x="40" y="248"/>
                  </a:lnTo>
                  <a:lnTo>
                    <a:pt x="48" y="240"/>
                  </a:lnTo>
                  <a:lnTo>
                    <a:pt x="56" y="240"/>
                  </a:lnTo>
                  <a:lnTo>
                    <a:pt x="48" y="240"/>
                  </a:lnTo>
                  <a:lnTo>
                    <a:pt x="48" y="184"/>
                  </a:lnTo>
                  <a:lnTo>
                    <a:pt x="48" y="184"/>
                  </a:lnTo>
                  <a:lnTo>
                    <a:pt x="48" y="184"/>
                  </a:lnTo>
                  <a:lnTo>
                    <a:pt x="56" y="176"/>
                  </a:lnTo>
                  <a:lnTo>
                    <a:pt x="64" y="176"/>
                  </a:lnTo>
                  <a:lnTo>
                    <a:pt x="56" y="176"/>
                  </a:lnTo>
                  <a:lnTo>
                    <a:pt x="56" y="120"/>
                  </a:lnTo>
                  <a:lnTo>
                    <a:pt x="56" y="120"/>
                  </a:lnTo>
                  <a:lnTo>
                    <a:pt x="56" y="120"/>
                  </a:lnTo>
                  <a:lnTo>
                    <a:pt x="64" y="112"/>
                  </a:lnTo>
                  <a:lnTo>
                    <a:pt x="72" y="112"/>
                  </a:lnTo>
                  <a:lnTo>
                    <a:pt x="64" y="112"/>
                  </a:lnTo>
                  <a:lnTo>
                    <a:pt x="64" y="72"/>
                  </a:lnTo>
                  <a:lnTo>
                    <a:pt x="64" y="72"/>
                  </a:lnTo>
                  <a:lnTo>
                    <a:pt x="64" y="72"/>
                  </a:lnTo>
                  <a:lnTo>
                    <a:pt x="72" y="64"/>
                  </a:lnTo>
                  <a:lnTo>
                    <a:pt x="80" y="64"/>
                  </a:lnTo>
                  <a:lnTo>
                    <a:pt x="72" y="64"/>
                  </a:lnTo>
                  <a:lnTo>
                    <a:pt x="72" y="32"/>
                  </a:lnTo>
                  <a:lnTo>
                    <a:pt x="72" y="32"/>
                  </a:lnTo>
                  <a:lnTo>
                    <a:pt x="72" y="32"/>
                  </a:lnTo>
                  <a:lnTo>
                    <a:pt x="80" y="24"/>
                  </a:lnTo>
                  <a:lnTo>
                    <a:pt x="88" y="24"/>
                  </a:lnTo>
                  <a:lnTo>
                    <a:pt x="80" y="24"/>
                  </a:lnTo>
                  <a:lnTo>
                    <a:pt x="80" y="8"/>
                  </a:lnTo>
                  <a:lnTo>
                    <a:pt x="80" y="8"/>
                  </a:lnTo>
                  <a:lnTo>
                    <a:pt x="80" y="8"/>
                  </a:lnTo>
                  <a:lnTo>
                    <a:pt x="88" y="0"/>
                  </a:lnTo>
                  <a:lnTo>
                    <a:pt x="96" y="0"/>
                  </a:lnTo>
                  <a:lnTo>
                    <a:pt x="96" y="8"/>
                  </a:lnTo>
                  <a:lnTo>
                    <a:pt x="96" y="8"/>
                  </a:lnTo>
                  <a:lnTo>
                    <a:pt x="88" y="16"/>
                  </a:lnTo>
                  <a:lnTo>
                    <a:pt x="80" y="8"/>
                  </a:lnTo>
                  <a:lnTo>
                    <a:pt x="88" y="8"/>
                  </a:lnTo>
                  <a:lnTo>
                    <a:pt x="88" y="24"/>
                  </a:lnTo>
                  <a:lnTo>
                    <a:pt x="88" y="32"/>
                  </a:lnTo>
                  <a:lnTo>
                    <a:pt x="88" y="32"/>
                  </a:lnTo>
                  <a:lnTo>
                    <a:pt x="80" y="40"/>
                  </a:lnTo>
                  <a:lnTo>
                    <a:pt x="72" y="32"/>
                  </a:lnTo>
                  <a:lnTo>
                    <a:pt x="80" y="32"/>
                  </a:lnTo>
                  <a:lnTo>
                    <a:pt x="80" y="64"/>
                  </a:lnTo>
                  <a:lnTo>
                    <a:pt x="80" y="72"/>
                  </a:lnTo>
                  <a:lnTo>
                    <a:pt x="80" y="72"/>
                  </a:lnTo>
                  <a:lnTo>
                    <a:pt x="72" y="80"/>
                  </a:lnTo>
                  <a:lnTo>
                    <a:pt x="64" y="72"/>
                  </a:lnTo>
                  <a:lnTo>
                    <a:pt x="72" y="72"/>
                  </a:lnTo>
                  <a:lnTo>
                    <a:pt x="72" y="112"/>
                  </a:lnTo>
                  <a:lnTo>
                    <a:pt x="72" y="120"/>
                  </a:lnTo>
                  <a:lnTo>
                    <a:pt x="72" y="120"/>
                  </a:lnTo>
                  <a:lnTo>
                    <a:pt x="64" y="128"/>
                  </a:lnTo>
                  <a:lnTo>
                    <a:pt x="56" y="120"/>
                  </a:lnTo>
                  <a:lnTo>
                    <a:pt x="64" y="120"/>
                  </a:lnTo>
                  <a:lnTo>
                    <a:pt x="64" y="176"/>
                  </a:lnTo>
                  <a:lnTo>
                    <a:pt x="64" y="184"/>
                  </a:lnTo>
                  <a:lnTo>
                    <a:pt x="64" y="184"/>
                  </a:lnTo>
                  <a:lnTo>
                    <a:pt x="56" y="192"/>
                  </a:lnTo>
                  <a:lnTo>
                    <a:pt x="48" y="184"/>
                  </a:lnTo>
                  <a:lnTo>
                    <a:pt x="56" y="184"/>
                  </a:lnTo>
                  <a:lnTo>
                    <a:pt x="56" y="240"/>
                  </a:lnTo>
                  <a:lnTo>
                    <a:pt x="56" y="248"/>
                  </a:lnTo>
                  <a:lnTo>
                    <a:pt x="56" y="248"/>
                  </a:lnTo>
                  <a:lnTo>
                    <a:pt x="48" y="256"/>
                  </a:lnTo>
                  <a:lnTo>
                    <a:pt x="40" y="248"/>
                  </a:lnTo>
                  <a:lnTo>
                    <a:pt x="48" y="248"/>
                  </a:lnTo>
                  <a:lnTo>
                    <a:pt x="48" y="320"/>
                  </a:lnTo>
                  <a:lnTo>
                    <a:pt x="48" y="328"/>
                  </a:lnTo>
                  <a:lnTo>
                    <a:pt x="48" y="328"/>
                  </a:lnTo>
                  <a:lnTo>
                    <a:pt x="40" y="335"/>
                  </a:lnTo>
                  <a:lnTo>
                    <a:pt x="32" y="328"/>
                  </a:lnTo>
                  <a:lnTo>
                    <a:pt x="40" y="328"/>
                  </a:lnTo>
                  <a:lnTo>
                    <a:pt x="40" y="399"/>
                  </a:lnTo>
                  <a:lnTo>
                    <a:pt x="40" y="407"/>
                  </a:lnTo>
                  <a:lnTo>
                    <a:pt x="40" y="407"/>
                  </a:lnTo>
                  <a:lnTo>
                    <a:pt x="32" y="415"/>
                  </a:lnTo>
                  <a:lnTo>
                    <a:pt x="24" y="407"/>
                  </a:lnTo>
                  <a:lnTo>
                    <a:pt x="32" y="407"/>
                  </a:lnTo>
                  <a:lnTo>
                    <a:pt x="32" y="479"/>
                  </a:lnTo>
                  <a:lnTo>
                    <a:pt x="32" y="487"/>
                  </a:lnTo>
                  <a:lnTo>
                    <a:pt x="32" y="487"/>
                  </a:lnTo>
                  <a:lnTo>
                    <a:pt x="24" y="495"/>
                  </a:lnTo>
                  <a:lnTo>
                    <a:pt x="16" y="487"/>
                  </a:lnTo>
                  <a:lnTo>
                    <a:pt x="24" y="487"/>
                  </a:lnTo>
                  <a:lnTo>
                    <a:pt x="24" y="559"/>
                  </a:lnTo>
                  <a:lnTo>
                    <a:pt x="24" y="567"/>
                  </a:lnTo>
                  <a:lnTo>
                    <a:pt x="24" y="567"/>
                  </a:lnTo>
                  <a:lnTo>
                    <a:pt x="16" y="575"/>
                  </a:lnTo>
                  <a:lnTo>
                    <a:pt x="8" y="567"/>
                  </a:lnTo>
                  <a:lnTo>
                    <a:pt x="16" y="567"/>
                  </a:lnTo>
                  <a:lnTo>
                    <a:pt x="16" y="647"/>
                  </a:lnTo>
                  <a:lnTo>
                    <a:pt x="16" y="655"/>
                  </a:lnTo>
                  <a:lnTo>
                    <a:pt x="16" y="655"/>
                  </a:lnTo>
                  <a:lnTo>
                    <a:pt x="8" y="663"/>
                  </a:lnTo>
                  <a:lnTo>
                    <a:pt x="0" y="655"/>
                  </a:lnTo>
                  <a:lnTo>
                    <a:pt x="8" y="655"/>
                  </a:lnTo>
                  <a:lnTo>
                    <a:pt x="8" y="727"/>
                  </a:lnTo>
                  <a:lnTo>
                    <a:pt x="0" y="727"/>
                  </a:lnTo>
                  <a:close/>
                </a:path>
              </a:pathLst>
            </a:custGeom>
            <a:solidFill>
              <a:schemeClr val="hlink"/>
            </a:solidFill>
            <a:ln w="9525">
              <a:solidFill>
                <a:schemeClr val="hlink"/>
              </a:solidFill>
              <a:round/>
              <a:headEnd/>
              <a:tailEnd/>
            </a:ln>
          </p:spPr>
          <p:txBody>
            <a:bodyPr/>
            <a:lstStyle/>
            <a:p>
              <a:endParaRPr lang="en-US"/>
            </a:p>
          </p:txBody>
        </p:sp>
        <p:sp>
          <p:nvSpPr>
            <p:cNvPr id="59" name="Rectangle 64"/>
            <p:cNvSpPr>
              <a:spLocks noChangeArrowheads="1"/>
            </p:cNvSpPr>
            <p:nvPr/>
          </p:nvSpPr>
          <p:spPr bwMode="auto">
            <a:xfrm>
              <a:off x="1544" y="672"/>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60" name="Rectangle 65"/>
            <p:cNvSpPr>
              <a:spLocks noChangeArrowheads="1"/>
            </p:cNvSpPr>
            <p:nvPr/>
          </p:nvSpPr>
          <p:spPr bwMode="auto">
            <a:xfrm>
              <a:off x="1544" y="67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1" name="Rectangle 66"/>
            <p:cNvSpPr>
              <a:spLocks noChangeArrowheads="1"/>
            </p:cNvSpPr>
            <p:nvPr/>
          </p:nvSpPr>
          <p:spPr bwMode="auto">
            <a:xfrm>
              <a:off x="1553" y="672"/>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62" name="Rectangle 67"/>
            <p:cNvSpPr>
              <a:spLocks noChangeArrowheads="1"/>
            </p:cNvSpPr>
            <p:nvPr/>
          </p:nvSpPr>
          <p:spPr bwMode="auto">
            <a:xfrm>
              <a:off x="1553" y="682"/>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63" name="Rectangle 68"/>
            <p:cNvSpPr>
              <a:spLocks noChangeArrowheads="1"/>
            </p:cNvSpPr>
            <p:nvPr/>
          </p:nvSpPr>
          <p:spPr bwMode="auto">
            <a:xfrm>
              <a:off x="1562" y="682"/>
              <a:ext cx="10" cy="41"/>
            </a:xfrm>
            <a:prstGeom prst="rect">
              <a:avLst/>
            </a:prstGeom>
            <a:solidFill>
              <a:schemeClr val="hlink"/>
            </a:solidFill>
            <a:ln w="9525">
              <a:solidFill>
                <a:schemeClr val="hlink"/>
              </a:solidFill>
              <a:miter lim="800000"/>
              <a:headEnd/>
              <a:tailEnd/>
            </a:ln>
          </p:spPr>
          <p:txBody>
            <a:bodyPr/>
            <a:lstStyle/>
            <a:p>
              <a:endParaRPr lang="en-US"/>
            </a:p>
          </p:txBody>
        </p:sp>
        <p:sp>
          <p:nvSpPr>
            <p:cNvPr id="64" name="Rectangle 69"/>
            <p:cNvSpPr>
              <a:spLocks noChangeArrowheads="1"/>
            </p:cNvSpPr>
            <p:nvPr/>
          </p:nvSpPr>
          <p:spPr bwMode="auto">
            <a:xfrm>
              <a:off x="1562" y="712"/>
              <a:ext cx="19" cy="11"/>
            </a:xfrm>
            <a:prstGeom prst="rect">
              <a:avLst/>
            </a:prstGeom>
            <a:solidFill>
              <a:schemeClr val="hlink"/>
            </a:solidFill>
            <a:ln w="9525">
              <a:solidFill>
                <a:schemeClr val="hlink"/>
              </a:solidFill>
              <a:miter lim="800000"/>
              <a:headEnd/>
              <a:tailEnd/>
            </a:ln>
          </p:spPr>
          <p:txBody>
            <a:bodyPr/>
            <a:lstStyle/>
            <a:p>
              <a:endParaRPr lang="en-US"/>
            </a:p>
          </p:txBody>
        </p:sp>
        <p:sp>
          <p:nvSpPr>
            <p:cNvPr id="65" name="Freeform 70"/>
            <p:cNvSpPr>
              <a:spLocks/>
            </p:cNvSpPr>
            <p:nvPr/>
          </p:nvSpPr>
          <p:spPr bwMode="auto">
            <a:xfrm>
              <a:off x="1572" y="712"/>
              <a:ext cx="120" cy="1061"/>
            </a:xfrm>
            <a:custGeom>
              <a:avLst/>
              <a:gdLst/>
              <a:ahLst/>
              <a:cxnLst>
                <a:cxn ang="0">
                  <a:pos x="0" y="40"/>
                </a:cxn>
                <a:cxn ang="0">
                  <a:pos x="16" y="40"/>
                </a:cxn>
                <a:cxn ang="0">
                  <a:pos x="8" y="88"/>
                </a:cxn>
                <a:cxn ang="0">
                  <a:pos x="24" y="88"/>
                </a:cxn>
                <a:cxn ang="0">
                  <a:pos x="16" y="144"/>
                </a:cxn>
                <a:cxn ang="0">
                  <a:pos x="32" y="144"/>
                </a:cxn>
                <a:cxn ang="0">
                  <a:pos x="24" y="216"/>
                </a:cxn>
                <a:cxn ang="0">
                  <a:pos x="40" y="216"/>
                </a:cxn>
                <a:cxn ang="0">
                  <a:pos x="32" y="296"/>
                </a:cxn>
                <a:cxn ang="0">
                  <a:pos x="48" y="296"/>
                </a:cxn>
                <a:cxn ang="0">
                  <a:pos x="40" y="375"/>
                </a:cxn>
                <a:cxn ang="0">
                  <a:pos x="56" y="375"/>
                </a:cxn>
                <a:cxn ang="0">
                  <a:pos x="48" y="455"/>
                </a:cxn>
                <a:cxn ang="0">
                  <a:pos x="64" y="455"/>
                </a:cxn>
                <a:cxn ang="0">
                  <a:pos x="56" y="535"/>
                </a:cxn>
                <a:cxn ang="0">
                  <a:pos x="72" y="535"/>
                </a:cxn>
                <a:cxn ang="0">
                  <a:pos x="64" y="615"/>
                </a:cxn>
                <a:cxn ang="0">
                  <a:pos x="80" y="615"/>
                </a:cxn>
                <a:cxn ang="0">
                  <a:pos x="72" y="695"/>
                </a:cxn>
                <a:cxn ang="0">
                  <a:pos x="88" y="695"/>
                </a:cxn>
                <a:cxn ang="0">
                  <a:pos x="80" y="767"/>
                </a:cxn>
                <a:cxn ang="0">
                  <a:pos x="96" y="767"/>
                </a:cxn>
                <a:cxn ang="0">
                  <a:pos x="88" y="831"/>
                </a:cxn>
                <a:cxn ang="0">
                  <a:pos x="104" y="831"/>
                </a:cxn>
                <a:cxn ang="0">
                  <a:pos x="88" y="831"/>
                </a:cxn>
                <a:cxn ang="0">
                  <a:pos x="88" y="767"/>
                </a:cxn>
                <a:cxn ang="0">
                  <a:pos x="80" y="767"/>
                </a:cxn>
                <a:cxn ang="0">
                  <a:pos x="80" y="695"/>
                </a:cxn>
                <a:cxn ang="0">
                  <a:pos x="72" y="695"/>
                </a:cxn>
                <a:cxn ang="0">
                  <a:pos x="72" y="615"/>
                </a:cxn>
                <a:cxn ang="0">
                  <a:pos x="64" y="615"/>
                </a:cxn>
                <a:cxn ang="0">
                  <a:pos x="64" y="535"/>
                </a:cxn>
                <a:cxn ang="0">
                  <a:pos x="56" y="535"/>
                </a:cxn>
                <a:cxn ang="0">
                  <a:pos x="56" y="455"/>
                </a:cxn>
                <a:cxn ang="0">
                  <a:pos x="48" y="455"/>
                </a:cxn>
                <a:cxn ang="0">
                  <a:pos x="48" y="375"/>
                </a:cxn>
                <a:cxn ang="0">
                  <a:pos x="40" y="375"/>
                </a:cxn>
                <a:cxn ang="0">
                  <a:pos x="40" y="296"/>
                </a:cxn>
                <a:cxn ang="0">
                  <a:pos x="32" y="296"/>
                </a:cxn>
                <a:cxn ang="0">
                  <a:pos x="32" y="216"/>
                </a:cxn>
                <a:cxn ang="0">
                  <a:pos x="24" y="216"/>
                </a:cxn>
                <a:cxn ang="0">
                  <a:pos x="24" y="144"/>
                </a:cxn>
                <a:cxn ang="0">
                  <a:pos x="16" y="144"/>
                </a:cxn>
                <a:cxn ang="0">
                  <a:pos x="16" y="88"/>
                </a:cxn>
                <a:cxn ang="0">
                  <a:pos x="8" y="88"/>
                </a:cxn>
                <a:cxn ang="0">
                  <a:pos x="8" y="40"/>
                </a:cxn>
                <a:cxn ang="0">
                  <a:pos x="0" y="40"/>
                </a:cxn>
                <a:cxn ang="0">
                  <a:pos x="0" y="0"/>
                </a:cxn>
              </a:cxnLst>
              <a:rect l="0" t="0" r="r" b="b"/>
              <a:pathLst>
                <a:path w="104" h="839">
                  <a:moveTo>
                    <a:pt x="8" y="0"/>
                  </a:moveTo>
                  <a:lnTo>
                    <a:pt x="8" y="32"/>
                  </a:lnTo>
                  <a:lnTo>
                    <a:pt x="0" y="40"/>
                  </a:lnTo>
                  <a:lnTo>
                    <a:pt x="8" y="32"/>
                  </a:lnTo>
                  <a:lnTo>
                    <a:pt x="16" y="40"/>
                  </a:lnTo>
                  <a:lnTo>
                    <a:pt x="16" y="40"/>
                  </a:lnTo>
                  <a:lnTo>
                    <a:pt x="16" y="40"/>
                  </a:lnTo>
                  <a:lnTo>
                    <a:pt x="16" y="80"/>
                  </a:lnTo>
                  <a:lnTo>
                    <a:pt x="8" y="88"/>
                  </a:lnTo>
                  <a:lnTo>
                    <a:pt x="16" y="80"/>
                  </a:lnTo>
                  <a:lnTo>
                    <a:pt x="24" y="88"/>
                  </a:lnTo>
                  <a:lnTo>
                    <a:pt x="24" y="88"/>
                  </a:lnTo>
                  <a:lnTo>
                    <a:pt x="24" y="88"/>
                  </a:lnTo>
                  <a:lnTo>
                    <a:pt x="24" y="136"/>
                  </a:lnTo>
                  <a:lnTo>
                    <a:pt x="16" y="144"/>
                  </a:lnTo>
                  <a:lnTo>
                    <a:pt x="24" y="136"/>
                  </a:lnTo>
                  <a:lnTo>
                    <a:pt x="32" y="144"/>
                  </a:lnTo>
                  <a:lnTo>
                    <a:pt x="32" y="144"/>
                  </a:lnTo>
                  <a:lnTo>
                    <a:pt x="32" y="144"/>
                  </a:lnTo>
                  <a:lnTo>
                    <a:pt x="32" y="208"/>
                  </a:lnTo>
                  <a:lnTo>
                    <a:pt x="24" y="216"/>
                  </a:lnTo>
                  <a:lnTo>
                    <a:pt x="32" y="208"/>
                  </a:lnTo>
                  <a:lnTo>
                    <a:pt x="40" y="216"/>
                  </a:lnTo>
                  <a:lnTo>
                    <a:pt x="40" y="216"/>
                  </a:lnTo>
                  <a:lnTo>
                    <a:pt x="40" y="216"/>
                  </a:lnTo>
                  <a:lnTo>
                    <a:pt x="40" y="288"/>
                  </a:lnTo>
                  <a:lnTo>
                    <a:pt x="32" y="296"/>
                  </a:lnTo>
                  <a:lnTo>
                    <a:pt x="40" y="288"/>
                  </a:lnTo>
                  <a:lnTo>
                    <a:pt x="48" y="296"/>
                  </a:lnTo>
                  <a:lnTo>
                    <a:pt x="48" y="296"/>
                  </a:lnTo>
                  <a:lnTo>
                    <a:pt x="48" y="296"/>
                  </a:lnTo>
                  <a:lnTo>
                    <a:pt x="48" y="367"/>
                  </a:lnTo>
                  <a:lnTo>
                    <a:pt x="40" y="375"/>
                  </a:lnTo>
                  <a:lnTo>
                    <a:pt x="48" y="367"/>
                  </a:lnTo>
                  <a:lnTo>
                    <a:pt x="56" y="375"/>
                  </a:lnTo>
                  <a:lnTo>
                    <a:pt x="56" y="375"/>
                  </a:lnTo>
                  <a:lnTo>
                    <a:pt x="56" y="375"/>
                  </a:lnTo>
                  <a:lnTo>
                    <a:pt x="56" y="447"/>
                  </a:lnTo>
                  <a:lnTo>
                    <a:pt x="48" y="455"/>
                  </a:lnTo>
                  <a:lnTo>
                    <a:pt x="56" y="447"/>
                  </a:lnTo>
                  <a:lnTo>
                    <a:pt x="64" y="455"/>
                  </a:lnTo>
                  <a:lnTo>
                    <a:pt x="64" y="455"/>
                  </a:lnTo>
                  <a:lnTo>
                    <a:pt x="64" y="455"/>
                  </a:lnTo>
                  <a:lnTo>
                    <a:pt x="64" y="527"/>
                  </a:lnTo>
                  <a:lnTo>
                    <a:pt x="56" y="535"/>
                  </a:lnTo>
                  <a:lnTo>
                    <a:pt x="64" y="527"/>
                  </a:lnTo>
                  <a:lnTo>
                    <a:pt x="72" y="535"/>
                  </a:lnTo>
                  <a:lnTo>
                    <a:pt x="72" y="535"/>
                  </a:lnTo>
                  <a:lnTo>
                    <a:pt x="72" y="535"/>
                  </a:lnTo>
                  <a:lnTo>
                    <a:pt x="72" y="607"/>
                  </a:lnTo>
                  <a:lnTo>
                    <a:pt x="64" y="615"/>
                  </a:lnTo>
                  <a:lnTo>
                    <a:pt x="72" y="607"/>
                  </a:lnTo>
                  <a:lnTo>
                    <a:pt x="80" y="615"/>
                  </a:lnTo>
                  <a:lnTo>
                    <a:pt x="80" y="615"/>
                  </a:lnTo>
                  <a:lnTo>
                    <a:pt x="80" y="615"/>
                  </a:lnTo>
                  <a:lnTo>
                    <a:pt x="80" y="687"/>
                  </a:lnTo>
                  <a:lnTo>
                    <a:pt x="72" y="695"/>
                  </a:lnTo>
                  <a:lnTo>
                    <a:pt x="80" y="687"/>
                  </a:lnTo>
                  <a:lnTo>
                    <a:pt x="88" y="695"/>
                  </a:lnTo>
                  <a:lnTo>
                    <a:pt x="88" y="695"/>
                  </a:lnTo>
                  <a:lnTo>
                    <a:pt x="88" y="695"/>
                  </a:lnTo>
                  <a:lnTo>
                    <a:pt x="88" y="759"/>
                  </a:lnTo>
                  <a:lnTo>
                    <a:pt x="80" y="767"/>
                  </a:lnTo>
                  <a:lnTo>
                    <a:pt x="88" y="759"/>
                  </a:lnTo>
                  <a:lnTo>
                    <a:pt x="96" y="767"/>
                  </a:lnTo>
                  <a:lnTo>
                    <a:pt x="96" y="767"/>
                  </a:lnTo>
                  <a:lnTo>
                    <a:pt x="96" y="767"/>
                  </a:lnTo>
                  <a:lnTo>
                    <a:pt x="96" y="823"/>
                  </a:lnTo>
                  <a:lnTo>
                    <a:pt x="88" y="831"/>
                  </a:lnTo>
                  <a:lnTo>
                    <a:pt x="96" y="823"/>
                  </a:lnTo>
                  <a:lnTo>
                    <a:pt x="104" y="831"/>
                  </a:lnTo>
                  <a:lnTo>
                    <a:pt x="104" y="831"/>
                  </a:lnTo>
                  <a:lnTo>
                    <a:pt x="104" y="831"/>
                  </a:lnTo>
                  <a:lnTo>
                    <a:pt x="96" y="839"/>
                  </a:lnTo>
                  <a:lnTo>
                    <a:pt x="88" y="831"/>
                  </a:lnTo>
                  <a:lnTo>
                    <a:pt x="88" y="831"/>
                  </a:lnTo>
                  <a:lnTo>
                    <a:pt x="88" y="823"/>
                  </a:lnTo>
                  <a:lnTo>
                    <a:pt x="88" y="767"/>
                  </a:lnTo>
                  <a:lnTo>
                    <a:pt x="96" y="767"/>
                  </a:lnTo>
                  <a:lnTo>
                    <a:pt x="88" y="775"/>
                  </a:lnTo>
                  <a:lnTo>
                    <a:pt x="80" y="767"/>
                  </a:lnTo>
                  <a:lnTo>
                    <a:pt x="80" y="767"/>
                  </a:lnTo>
                  <a:lnTo>
                    <a:pt x="80" y="759"/>
                  </a:lnTo>
                  <a:lnTo>
                    <a:pt x="80" y="695"/>
                  </a:lnTo>
                  <a:lnTo>
                    <a:pt x="88" y="695"/>
                  </a:lnTo>
                  <a:lnTo>
                    <a:pt x="80" y="703"/>
                  </a:lnTo>
                  <a:lnTo>
                    <a:pt x="72" y="695"/>
                  </a:lnTo>
                  <a:lnTo>
                    <a:pt x="72" y="695"/>
                  </a:lnTo>
                  <a:lnTo>
                    <a:pt x="72" y="687"/>
                  </a:lnTo>
                  <a:lnTo>
                    <a:pt x="72" y="615"/>
                  </a:lnTo>
                  <a:lnTo>
                    <a:pt x="80" y="615"/>
                  </a:lnTo>
                  <a:lnTo>
                    <a:pt x="72" y="623"/>
                  </a:lnTo>
                  <a:lnTo>
                    <a:pt x="64" y="615"/>
                  </a:lnTo>
                  <a:lnTo>
                    <a:pt x="64" y="615"/>
                  </a:lnTo>
                  <a:lnTo>
                    <a:pt x="64" y="607"/>
                  </a:lnTo>
                  <a:lnTo>
                    <a:pt x="64" y="535"/>
                  </a:lnTo>
                  <a:lnTo>
                    <a:pt x="72" y="535"/>
                  </a:lnTo>
                  <a:lnTo>
                    <a:pt x="64" y="543"/>
                  </a:lnTo>
                  <a:lnTo>
                    <a:pt x="56" y="535"/>
                  </a:lnTo>
                  <a:lnTo>
                    <a:pt x="56" y="535"/>
                  </a:lnTo>
                  <a:lnTo>
                    <a:pt x="56" y="527"/>
                  </a:lnTo>
                  <a:lnTo>
                    <a:pt x="56" y="455"/>
                  </a:lnTo>
                  <a:lnTo>
                    <a:pt x="64" y="455"/>
                  </a:lnTo>
                  <a:lnTo>
                    <a:pt x="56" y="463"/>
                  </a:lnTo>
                  <a:lnTo>
                    <a:pt x="48" y="455"/>
                  </a:lnTo>
                  <a:lnTo>
                    <a:pt x="48" y="455"/>
                  </a:lnTo>
                  <a:lnTo>
                    <a:pt x="48" y="447"/>
                  </a:lnTo>
                  <a:lnTo>
                    <a:pt x="48" y="375"/>
                  </a:lnTo>
                  <a:lnTo>
                    <a:pt x="56" y="375"/>
                  </a:lnTo>
                  <a:lnTo>
                    <a:pt x="48" y="383"/>
                  </a:lnTo>
                  <a:lnTo>
                    <a:pt x="40" y="375"/>
                  </a:lnTo>
                  <a:lnTo>
                    <a:pt x="40" y="375"/>
                  </a:lnTo>
                  <a:lnTo>
                    <a:pt x="40" y="367"/>
                  </a:lnTo>
                  <a:lnTo>
                    <a:pt x="40" y="296"/>
                  </a:lnTo>
                  <a:lnTo>
                    <a:pt x="48" y="296"/>
                  </a:lnTo>
                  <a:lnTo>
                    <a:pt x="40" y="304"/>
                  </a:lnTo>
                  <a:lnTo>
                    <a:pt x="32" y="296"/>
                  </a:lnTo>
                  <a:lnTo>
                    <a:pt x="32" y="296"/>
                  </a:lnTo>
                  <a:lnTo>
                    <a:pt x="32" y="288"/>
                  </a:lnTo>
                  <a:lnTo>
                    <a:pt x="32" y="216"/>
                  </a:lnTo>
                  <a:lnTo>
                    <a:pt x="40" y="216"/>
                  </a:lnTo>
                  <a:lnTo>
                    <a:pt x="32" y="224"/>
                  </a:lnTo>
                  <a:lnTo>
                    <a:pt x="24" y="216"/>
                  </a:lnTo>
                  <a:lnTo>
                    <a:pt x="24" y="216"/>
                  </a:lnTo>
                  <a:lnTo>
                    <a:pt x="24" y="208"/>
                  </a:lnTo>
                  <a:lnTo>
                    <a:pt x="24" y="144"/>
                  </a:lnTo>
                  <a:lnTo>
                    <a:pt x="32" y="144"/>
                  </a:lnTo>
                  <a:lnTo>
                    <a:pt x="24" y="152"/>
                  </a:lnTo>
                  <a:lnTo>
                    <a:pt x="16" y="144"/>
                  </a:lnTo>
                  <a:lnTo>
                    <a:pt x="16" y="144"/>
                  </a:lnTo>
                  <a:lnTo>
                    <a:pt x="16" y="136"/>
                  </a:lnTo>
                  <a:lnTo>
                    <a:pt x="16" y="88"/>
                  </a:lnTo>
                  <a:lnTo>
                    <a:pt x="24" y="88"/>
                  </a:lnTo>
                  <a:lnTo>
                    <a:pt x="16" y="96"/>
                  </a:lnTo>
                  <a:lnTo>
                    <a:pt x="8" y="88"/>
                  </a:lnTo>
                  <a:lnTo>
                    <a:pt x="8" y="88"/>
                  </a:lnTo>
                  <a:lnTo>
                    <a:pt x="8" y="80"/>
                  </a:lnTo>
                  <a:lnTo>
                    <a:pt x="8"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6" name="Rectangle 71"/>
            <p:cNvSpPr>
              <a:spLocks noChangeArrowheads="1"/>
            </p:cNvSpPr>
            <p:nvPr/>
          </p:nvSpPr>
          <p:spPr bwMode="auto">
            <a:xfrm>
              <a:off x="1683" y="1763"/>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67" name="Rectangle 72"/>
            <p:cNvSpPr>
              <a:spLocks noChangeArrowheads="1"/>
            </p:cNvSpPr>
            <p:nvPr/>
          </p:nvSpPr>
          <p:spPr bwMode="auto">
            <a:xfrm>
              <a:off x="1683" y="1834"/>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8" name="Freeform 73"/>
            <p:cNvSpPr>
              <a:spLocks/>
            </p:cNvSpPr>
            <p:nvPr/>
          </p:nvSpPr>
          <p:spPr bwMode="auto">
            <a:xfrm>
              <a:off x="1692" y="1834"/>
              <a:ext cx="18" cy="91"/>
            </a:xfrm>
            <a:custGeom>
              <a:avLst/>
              <a:gdLst/>
              <a:ahLst/>
              <a:cxnLst>
                <a:cxn ang="0">
                  <a:pos x="8" y="0"/>
                </a:cxn>
                <a:cxn ang="0">
                  <a:pos x="8" y="56"/>
                </a:cxn>
                <a:cxn ang="0">
                  <a:pos x="0" y="64"/>
                </a:cxn>
                <a:cxn ang="0">
                  <a:pos x="8" y="56"/>
                </a:cxn>
                <a:cxn ang="0">
                  <a:pos x="16" y="64"/>
                </a:cxn>
                <a:cxn ang="0">
                  <a:pos x="16" y="64"/>
                </a:cxn>
                <a:cxn ang="0">
                  <a:pos x="16" y="64"/>
                </a:cxn>
                <a:cxn ang="0">
                  <a:pos x="8" y="72"/>
                </a:cxn>
                <a:cxn ang="0">
                  <a:pos x="0" y="64"/>
                </a:cxn>
                <a:cxn ang="0">
                  <a:pos x="0" y="64"/>
                </a:cxn>
                <a:cxn ang="0">
                  <a:pos x="0" y="56"/>
                </a:cxn>
                <a:cxn ang="0">
                  <a:pos x="0" y="0"/>
                </a:cxn>
                <a:cxn ang="0">
                  <a:pos x="8" y="0"/>
                </a:cxn>
              </a:cxnLst>
              <a:rect l="0" t="0" r="r" b="b"/>
              <a:pathLst>
                <a:path w="16" h="72">
                  <a:moveTo>
                    <a:pt x="8" y="0"/>
                  </a:moveTo>
                  <a:lnTo>
                    <a:pt x="8" y="56"/>
                  </a:lnTo>
                  <a:lnTo>
                    <a:pt x="0" y="64"/>
                  </a:lnTo>
                  <a:lnTo>
                    <a:pt x="8" y="56"/>
                  </a:lnTo>
                  <a:lnTo>
                    <a:pt x="16" y="64"/>
                  </a:lnTo>
                  <a:lnTo>
                    <a:pt x="16" y="64"/>
                  </a:lnTo>
                  <a:lnTo>
                    <a:pt x="16" y="64"/>
                  </a:lnTo>
                  <a:lnTo>
                    <a:pt x="8" y="72"/>
                  </a:lnTo>
                  <a:lnTo>
                    <a:pt x="0" y="64"/>
                  </a:lnTo>
                  <a:lnTo>
                    <a:pt x="0" y="64"/>
                  </a:lnTo>
                  <a:lnTo>
                    <a:pt x="0" y="56"/>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9" name="Rectangle 74"/>
            <p:cNvSpPr>
              <a:spLocks noChangeArrowheads="1"/>
            </p:cNvSpPr>
            <p:nvPr/>
          </p:nvSpPr>
          <p:spPr bwMode="auto">
            <a:xfrm>
              <a:off x="1701" y="1915"/>
              <a:ext cx="9" cy="60"/>
            </a:xfrm>
            <a:prstGeom prst="rect">
              <a:avLst/>
            </a:prstGeom>
            <a:solidFill>
              <a:schemeClr val="hlink"/>
            </a:solidFill>
            <a:ln w="9525">
              <a:solidFill>
                <a:schemeClr val="hlink"/>
              </a:solidFill>
              <a:miter lim="800000"/>
              <a:headEnd/>
              <a:tailEnd/>
            </a:ln>
          </p:spPr>
          <p:txBody>
            <a:bodyPr/>
            <a:lstStyle/>
            <a:p>
              <a:endParaRPr lang="en-US"/>
            </a:p>
          </p:txBody>
        </p:sp>
        <p:sp>
          <p:nvSpPr>
            <p:cNvPr id="70" name="Rectangle 75"/>
            <p:cNvSpPr>
              <a:spLocks noChangeArrowheads="1"/>
            </p:cNvSpPr>
            <p:nvPr/>
          </p:nvSpPr>
          <p:spPr bwMode="auto">
            <a:xfrm>
              <a:off x="1701" y="19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1" name="Rectangle 76"/>
            <p:cNvSpPr>
              <a:spLocks noChangeArrowheads="1"/>
            </p:cNvSpPr>
            <p:nvPr/>
          </p:nvSpPr>
          <p:spPr bwMode="auto">
            <a:xfrm>
              <a:off x="1710" y="1965"/>
              <a:ext cx="10" cy="60"/>
            </a:xfrm>
            <a:prstGeom prst="rect">
              <a:avLst/>
            </a:prstGeom>
            <a:solidFill>
              <a:schemeClr val="hlink"/>
            </a:solidFill>
            <a:ln w="9525">
              <a:solidFill>
                <a:schemeClr val="hlink"/>
              </a:solidFill>
              <a:miter lim="800000"/>
              <a:headEnd/>
              <a:tailEnd/>
            </a:ln>
          </p:spPr>
          <p:txBody>
            <a:bodyPr/>
            <a:lstStyle/>
            <a:p>
              <a:endParaRPr lang="en-US"/>
            </a:p>
          </p:txBody>
        </p:sp>
        <p:sp>
          <p:nvSpPr>
            <p:cNvPr id="72" name="Rectangle 77"/>
            <p:cNvSpPr>
              <a:spLocks noChangeArrowheads="1"/>
            </p:cNvSpPr>
            <p:nvPr/>
          </p:nvSpPr>
          <p:spPr bwMode="auto">
            <a:xfrm>
              <a:off x="1710" y="20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3" name="Freeform 78"/>
            <p:cNvSpPr>
              <a:spLocks/>
            </p:cNvSpPr>
            <p:nvPr/>
          </p:nvSpPr>
          <p:spPr bwMode="auto">
            <a:xfrm>
              <a:off x="1720" y="2015"/>
              <a:ext cx="18" cy="60"/>
            </a:xfrm>
            <a:custGeom>
              <a:avLst/>
              <a:gdLst/>
              <a:ahLst/>
              <a:cxnLst>
                <a:cxn ang="0">
                  <a:pos x="8" y="0"/>
                </a:cxn>
                <a:cxn ang="0">
                  <a:pos x="8" y="32"/>
                </a:cxn>
                <a:cxn ang="0">
                  <a:pos x="0" y="40"/>
                </a:cxn>
                <a:cxn ang="0">
                  <a:pos x="8" y="32"/>
                </a:cxn>
                <a:cxn ang="0">
                  <a:pos x="16" y="40"/>
                </a:cxn>
                <a:cxn ang="0">
                  <a:pos x="16" y="40"/>
                </a:cxn>
                <a:cxn ang="0">
                  <a:pos x="16" y="40"/>
                </a:cxn>
                <a:cxn ang="0">
                  <a:pos x="8" y="48"/>
                </a:cxn>
                <a:cxn ang="0">
                  <a:pos x="0" y="40"/>
                </a:cxn>
                <a:cxn ang="0">
                  <a:pos x="0" y="40"/>
                </a:cxn>
                <a:cxn ang="0">
                  <a:pos x="0" y="32"/>
                </a:cxn>
                <a:cxn ang="0">
                  <a:pos x="0" y="0"/>
                </a:cxn>
                <a:cxn ang="0">
                  <a:pos x="8" y="0"/>
                </a:cxn>
              </a:cxnLst>
              <a:rect l="0" t="0" r="r" b="b"/>
              <a:pathLst>
                <a:path w="16" h="48">
                  <a:moveTo>
                    <a:pt x="8" y="0"/>
                  </a:moveTo>
                  <a:lnTo>
                    <a:pt x="8" y="32"/>
                  </a:lnTo>
                  <a:lnTo>
                    <a:pt x="0" y="40"/>
                  </a:lnTo>
                  <a:lnTo>
                    <a:pt x="8" y="32"/>
                  </a:lnTo>
                  <a:lnTo>
                    <a:pt x="16" y="40"/>
                  </a:lnTo>
                  <a:lnTo>
                    <a:pt x="16"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74" name="Rectangle 79"/>
            <p:cNvSpPr>
              <a:spLocks noChangeArrowheads="1"/>
            </p:cNvSpPr>
            <p:nvPr/>
          </p:nvSpPr>
          <p:spPr bwMode="auto">
            <a:xfrm>
              <a:off x="1729" y="2065"/>
              <a:ext cx="9" cy="41"/>
            </a:xfrm>
            <a:prstGeom prst="rect">
              <a:avLst/>
            </a:prstGeom>
            <a:solidFill>
              <a:schemeClr val="hlink"/>
            </a:solidFill>
            <a:ln w="9525">
              <a:solidFill>
                <a:schemeClr val="hlink"/>
              </a:solidFill>
              <a:miter lim="800000"/>
              <a:headEnd/>
              <a:tailEnd/>
            </a:ln>
          </p:spPr>
          <p:txBody>
            <a:bodyPr/>
            <a:lstStyle/>
            <a:p>
              <a:endParaRPr lang="en-US"/>
            </a:p>
          </p:txBody>
        </p:sp>
        <p:sp>
          <p:nvSpPr>
            <p:cNvPr id="75" name="Rectangle 80"/>
            <p:cNvSpPr>
              <a:spLocks noChangeArrowheads="1"/>
            </p:cNvSpPr>
            <p:nvPr/>
          </p:nvSpPr>
          <p:spPr bwMode="auto">
            <a:xfrm>
              <a:off x="1729" y="209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76" name="Rectangle 81"/>
            <p:cNvSpPr>
              <a:spLocks noChangeArrowheads="1"/>
            </p:cNvSpPr>
            <p:nvPr/>
          </p:nvSpPr>
          <p:spPr bwMode="auto">
            <a:xfrm>
              <a:off x="1738" y="2096"/>
              <a:ext cx="9" cy="40"/>
            </a:xfrm>
            <a:prstGeom prst="rect">
              <a:avLst/>
            </a:prstGeom>
            <a:solidFill>
              <a:schemeClr val="hlink"/>
            </a:solidFill>
            <a:ln w="9525">
              <a:solidFill>
                <a:schemeClr val="hlink"/>
              </a:solidFill>
              <a:miter lim="800000"/>
              <a:headEnd/>
              <a:tailEnd/>
            </a:ln>
          </p:spPr>
          <p:txBody>
            <a:bodyPr/>
            <a:lstStyle/>
            <a:p>
              <a:endParaRPr lang="en-US"/>
            </a:p>
          </p:txBody>
        </p:sp>
        <p:sp>
          <p:nvSpPr>
            <p:cNvPr id="77" name="Rectangle 82"/>
            <p:cNvSpPr>
              <a:spLocks noChangeArrowheads="1"/>
            </p:cNvSpPr>
            <p:nvPr/>
          </p:nvSpPr>
          <p:spPr bwMode="auto">
            <a:xfrm>
              <a:off x="1738" y="212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8" name="Rectangle 83"/>
            <p:cNvSpPr>
              <a:spLocks noChangeArrowheads="1"/>
            </p:cNvSpPr>
            <p:nvPr/>
          </p:nvSpPr>
          <p:spPr bwMode="auto">
            <a:xfrm>
              <a:off x="1747" y="2126"/>
              <a:ext cx="10" cy="30"/>
            </a:xfrm>
            <a:prstGeom prst="rect">
              <a:avLst/>
            </a:prstGeom>
            <a:solidFill>
              <a:schemeClr val="hlink"/>
            </a:solidFill>
            <a:ln w="9525">
              <a:solidFill>
                <a:schemeClr val="hlink"/>
              </a:solidFill>
              <a:miter lim="800000"/>
              <a:headEnd/>
              <a:tailEnd/>
            </a:ln>
          </p:spPr>
          <p:txBody>
            <a:bodyPr/>
            <a:lstStyle/>
            <a:p>
              <a:endParaRPr lang="en-US"/>
            </a:p>
          </p:txBody>
        </p:sp>
        <p:sp>
          <p:nvSpPr>
            <p:cNvPr id="79" name="Rectangle 84"/>
            <p:cNvSpPr>
              <a:spLocks noChangeArrowheads="1"/>
            </p:cNvSpPr>
            <p:nvPr/>
          </p:nvSpPr>
          <p:spPr bwMode="auto">
            <a:xfrm>
              <a:off x="1747" y="214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0" name="Rectangle 85"/>
            <p:cNvSpPr>
              <a:spLocks noChangeArrowheads="1"/>
            </p:cNvSpPr>
            <p:nvPr/>
          </p:nvSpPr>
          <p:spPr bwMode="auto">
            <a:xfrm>
              <a:off x="1757" y="214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1" name="Rectangle 86"/>
            <p:cNvSpPr>
              <a:spLocks noChangeArrowheads="1"/>
            </p:cNvSpPr>
            <p:nvPr/>
          </p:nvSpPr>
          <p:spPr bwMode="auto">
            <a:xfrm>
              <a:off x="1757" y="2166"/>
              <a:ext cx="18" cy="11"/>
            </a:xfrm>
            <a:prstGeom prst="rect">
              <a:avLst/>
            </a:prstGeom>
            <a:solidFill>
              <a:schemeClr val="hlink"/>
            </a:solidFill>
            <a:ln w="9525">
              <a:solidFill>
                <a:schemeClr val="hlink"/>
              </a:solidFill>
              <a:miter lim="800000"/>
              <a:headEnd/>
              <a:tailEnd/>
            </a:ln>
          </p:spPr>
          <p:txBody>
            <a:bodyPr/>
            <a:lstStyle/>
            <a:p>
              <a:endParaRPr lang="en-US"/>
            </a:p>
          </p:txBody>
        </p:sp>
        <p:sp>
          <p:nvSpPr>
            <p:cNvPr id="82" name="Rectangle 87"/>
            <p:cNvSpPr>
              <a:spLocks noChangeArrowheads="1"/>
            </p:cNvSpPr>
            <p:nvPr/>
          </p:nvSpPr>
          <p:spPr bwMode="auto">
            <a:xfrm>
              <a:off x="1766" y="216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3" name="Rectangle 88"/>
            <p:cNvSpPr>
              <a:spLocks noChangeArrowheads="1"/>
            </p:cNvSpPr>
            <p:nvPr/>
          </p:nvSpPr>
          <p:spPr bwMode="auto">
            <a:xfrm>
              <a:off x="1766" y="218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84" name="Rectangle 89"/>
            <p:cNvSpPr>
              <a:spLocks noChangeArrowheads="1"/>
            </p:cNvSpPr>
            <p:nvPr/>
          </p:nvSpPr>
          <p:spPr bwMode="auto">
            <a:xfrm>
              <a:off x="1775" y="218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5" name="Rectangle 90"/>
            <p:cNvSpPr>
              <a:spLocks noChangeArrowheads="1"/>
            </p:cNvSpPr>
            <p:nvPr/>
          </p:nvSpPr>
          <p:spPr bwMode="auto">
            <a:xfrm>
              <a:off x="1775" y="219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6" name="Rectangle 91"/>
            <p:cNvSpPr>
              <a:spLocks noChangeArrowheads="1"/>
            </p:cNvSpPr>
            <p:nvPr/>
          </p:nvSpPr>
          <p:spPr bwMode="auto">
            <a:xfrm>
              <a:off x="1784" y="2197"/>
              <a:ext cx="10" cy="20"/>
            </a:xfrm>
            <a:prstGeom prst="rect">
              <a:avLst/>
            </a:prstGeom>
            <a:solidFill>
              <a:schemeClr val="hlink"/>
            </a:solidFill>
            <a:ln w="9525">
              <a:solidFill>
                <a:schemeClr val="hlink"/>
              </a:solidFill>
              <a:miter lim="800000"/>
              <a:headEnd/>
              <a:tailEnd/>
            </a:ln>
          </p:spPr>
          <p:txBody>
            <a:bodyPr/>
            <a:lstStyle/>
            <a:p>
              <a:endParaRPr lang="en-US"/>
            </a:p>
          </p:txBody>
        </p:sp>
        <p:sp>
          <p:nvSpPr>
            <p:cNvPr id="87" name="Rectangle 92"/>
            <p:cNvSpPr>
              <a:spLocks noChangeArrowheads="1"/>
            </p:cNvSpPr>
            <p:nvPr/>
          </p:nvSpPr>
          <p:spPr bwMode="auto">
            <a:xfrm>
              <a:off x="1784" y="220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8" name="Rectangle 93"/>
            <p:cNvSpPr>
              <a:spLocks noChangeArrowheads="1"/>
            </p:cNvSpPr>
            <p:nvPr/>
          </p:nvSpPr>
          <p:spPr bwMode="auto">
            <a:xfrm>
              <a:off x="1794" y="220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9" name="Rectangle 94"/>
            <p:cNvSpPr>
              <a:spLocks noChangeArrowheads="1"/>
            </p:cNvSpPr>
            <p:nvPr/>
          </p:nvSpPr>
          <p:spPr bwMode="auto">
            <a:xfrm>
              <a:off x="1794" y="2217"/>
              <a:ext cx="35" cy="10"/>
            </a:xfrm>
            <a:prstGeom prst="rect">
              <a:avLst/>
            </a:prstGeom>
            <a:solidFill>
              <a:schemeClr val="hlink"/>
            </a:solidFill>
            <a:ln w="9525">
              <a:solidFill>
                <a:schemeClr val="hlink"/>
              </a:solidFill>
              <a:miter lim="800000"/>
              <a:headEnd/>
              <a:tailEnd/>
            </a:ln>
          </p:spPr>
          <p:txBody>
            <a:bodyPr/>
            <a:lstStyle/>
            <a:p>
              <a:endParaRPr lang="en-US"/>
            </a:p>
          </p:txBody>
        </p:sp>
        <p:sp>
          <p:nvSpPr>
            <p:cNvPr id="90" name="Rectangle 95"/>
            <p:cNvSpPr>
              <a:spLocks noChangeArrowheads="1"/>
            </p:cNvSpPr>
            <p:nvPr/>
          </p:nvSpPr>
          <p:spPr bwMode="auto">
            <a:xfrm>
              <a:off x="1821" y="2217"/>
              <a:ext cx="8" cy="20"/>
            </a:xfrm>
            <a:prstGeom prst="rect">
              <a:avLst/>
            </a:prstGeom>
            <a:solidFill>
              <a:schemeClr val="hlink"/>
            </a:solidFill>
            <a:ln w="9525">
              <a:solidFill>
                <a:schemeClr val="hlink"/>
              </a:solidFill>
              <a:miter lim="800000"/>
              <a:headEnd/>
              <a:tailEnd/>
            </a:ln>
          </p:spPr>
          <p:txBody>
            <a:bodyPr/>
            <a:lstStyle/>
            <a:p>
              <a:endParaRPr lang="en-US"/>
            </a:p>
          </p:txBody>
        </p:sp>
        <p:sp>
          <p:nvSpPr>
            <p:cNvPr id="91" name="Freeform 96"/>
            <p:cNvSpPr>
              <a:spLocks/>
            </p:cNvSpPr>
            <p:nvPr/>
          </p:nvSpPr>
          <p:spPr bwMode="auto">
            <a:xfrm>
              <a:off x="1821" y="2227"/>
              <a:ext cx="138" cy="10"/>
            </a:xfrm>
            <a:custGeom>
              <a:avLst/>
              <a:gdLst/>
              <a:ahLst/>
              <a:cxnLst>
                <a:cxn ang="0">
                  <a:pos x="0" y="0"/>
                </a:cxn>
                <a:cxn ang="0">
                  <a:pos x="119" y="0"/>
                </a:cxn>
                <a:cxn ang="0">
                  <a:pos x="119" y="8"/>
                </a:cxn>
                <a:cxn ang="0">
                  <a:pos x="119" y="8"/>
                </a:cxn>
                <a:cxn ang="0">
                  <a:pos x="119" y="8"/>
                </a:cxn>
                <a:cxn ang="0">
                  <a:pos x="0" y="8"/>
                </a:cxn>
                <a:cxn ang="0">
                  <a:pos x="0" y="0"/>
                </a:cxn>
              </a:cxnLst>
              <a:rect l="0" t="0" r="r" b="b"/>
              <a:pathLst>
                <a:path w="119" h="8">
                  <a:moveTo>
                    <a:pt x="0" y="0"/>
                  </a:moveTo>
                  <a:lnTo>
                    <a:pt x="119" y="0"/>
                  </a:lnTo>
                  <a:lnTo>
                    <a:pt x="119" y="8"/>
                  </a:lnTo>
                  <a:lnTo>
                    <a:pt x="119" y="8"/>
                  </a:lnTo>
                  <a:lnTo>
                    <a:pt x="119" y="8"/>
                  </a:lnTo>
                  <a:lnTo>
                    <a:pt x="0" y="8"/>
                  </a:lnTo>
                  <a:lnTo>
                    <a:pt x="0" y="0"/>
                  </a:lnTo>
                  <a:close/>
                </a:path>
              </a:pathLst>
            </a:custGeom>
            <a:solidFill>
              <a:schemeClr val="hlink"/>
            </a:solidFill>
            <a:ln w="9525">
              <a:solidFill>
                <a:schemeClr val="hlink"/>
              </a:solidFill>
              <a:round/>
              <a:headEnd/>
              <a:tailEnd/>
            </a:ln>
          </p:spPr>
          <p:txBody>
            <a:bodyPr/>
            <a:lstStyle/>
            <a:p>
              <a:endParaRPr lang="en-US"/>
            </a:p>
          </p:txBody>
        </p:sp>
        <p:sp>
          <p:nvSpPr>
            <p:cNvPr id="92" name="Rectangle 97"/>
            <p:cNvSpPr>
              <a:spLocks noChangeArrowheads="1"/>
            </p:cNvSpPr>
            <p:nvPr/>
          </p:nvSpPr>
          <p:spPr bwMode="auto">
            <a:xfrm>
              <a:off x="1959" y="222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93" name="Rectangle 98"/>
            <p:cNvSpPr>
              <a:spLocks noChangeArrowheads="1"/>
            </p:cNvSpPr>
            <p:nvPr/>
          </p:nvSpPr>
          <p:spPr bwMode="auto">
            <a:xfrm>
              <a:off x="1470" y="1601"/>
              <a:ext cx="78" cy="154"/>
            </a:xfrm>
            <a:prstGeom prst="rect">
              <a:avLst/>
            </a:prstGeom>
            <a:noFill/>
            <a:ln w="9525">
              <a:noFill/>
              <a:miter lim="800000"/>
              <a:headEnd/>
              <a:tailEnd/>
            </a:ln>
          </p:spPr>
          <p:txBody>
            <a:bodyPr wrap="none" lIns="0" tIns="0" rIns="0" bIns="0">
              <a:spAutoFit/>
            </a:bodyPr>
            <a:lstStyle/>
            <a:p>
              <a:r>
                <a:rPr lang="en-US" sz="1600">
                  <a:latin typeface="Symbol" pitchFamily="18" charset="2"/>
                </a:rPr>
                <a:t>D</a:t>
              </a:r>
              <a:endParaRPr lang="en-US" sz="1600">
                <a:latin typeface="Times New Roman" pitchFamily="18" charset="0"/>
              </a:endParaRPr>
            </a:p>
          </p:txBody>
        </p:sp>
        <p:sp>
          <p:nvSpPr>
            <p:cNvPr id="94" name="Rectangle 99"/>
            <p:cNvSpPr>
              <a:spLocks noChangeArrowheads="1"/>
            </p:cNvSpPr>
            <p:nvPr/>
          </p:nvSpPr>
          <p:spPr bwMode="auto">
            <a:xfrm>
              <a:off x="1553" y="1611"/>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5" name="Rectangle 100"/>
            <p:cNvSpPr>
              <a:spLocks noChangeArrowheads="1"/>
            </p:cNvSpPr>
            <p:nvPr/>
          </p:nvSpPr>
          <p:spPr bwMode="auto">
            <a:xfrm>
              <a:off x="2799" y="2126"/>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6" name="Rectangle 101"/>
            <p:cNvSpPr>
              <a:spLocks noChangeArrowheads="1"/>
            </p:cNvSpPr>
            <p:nvPr/>
          </p:nvSpPr>
          <p:spPr bwMode="auto">
            <a:xfrm>
              <a:off x="1498" y="2328"/>
              <a:ext cx="77" cy="154"/>
            </a:xfrm>
            <a:prstGeom prst="rect">
              <a:avLst/>
            </a:prstGeom>
            <a:noFill/>
            <a:ln w="9525">
              <a:noFill/>
              <a:miter lim="800000"/>
              <a:headEnd/>
              <a:tailEnd/>
            </a:ln>
          </p:spPr>
          <p:txBody>
            <a:bodyPr wrap="none" lIns="0" tIns="0" rIns="0" bIns="0">
              <a:spAutoFit/>
            </a:bodyPr>
            <a:lstStyle/>
            <a:p>
              <a:r>
                <a:rPr lang="en-US" sz="1600" b="1">
                  <a:latin typeface="Symbol" pitchFamily="18" charset="2"/>
                </a:rPr>
                <a:t>s</a:t>
              </a:r>
              <a:endParaRPr lang="en-US" sz="1600" b="1">
                <a:latin typeface="Times New Roman" pitchFamily="18" charset="0"/>
              </a:endParaRPr>
            </a:p>
          </p:txBody>
        </p:sp>
        <p:sp>
          <p:nvSpPr>
            <p:cNvPr id="97" name="Rectangle 102"/>
            <p:cNvSpPr>
              <a:spLocks noChangeArrowheads="1"/>
            </p:cNvSpPr>
            <p:nvPr/>
          </p:nvSpPr>
          <p:spPr bwMode="auto">
            <a:xfrm>
              <a:off x="1572" y="2399"/>
              <a:ext cx="94" cy="154"/>
            </a:xfrm>
            <a:prstGeom prst="rect">
              <a:avLst/>
            </a:prstGeom>
            <a:noFill/>
            <a:ln w="9525">
              <a:noFill/>
              <a:miter lim="800000"/>
              <a:headEnd/>
              <a:tailEnd/>
            </a:ln>
          </p:spPr>
          <p:txBody>
            <a:bodyPr wrap="none" lIns="0" tIns="0" rIns="0" bIns="0">
              <a:spAutoFit/>
            </a:bodyPr>
            <a:lstStyle/>
            <a:p>
              <a:r>
                <a:rPr lang="en-US" sz="1600" b="1">
                  <a:latin typeface="Times" pitchFamily="18" charset="0"/>
                </a:rPr>
                <a:t>w</a:t>
              </a:r>
              <a:endParaRPr lang="en-US" sz="1600" b="1">
                <a:latin typeface="Times New Roman" pitchFamily="18" charset="0"/>
              </a:endParaRPr>
            </a:p>
          </p:txBody>
        </p:sp>
        <p:sp>
          <p:nvSpPr>
            <p:cNvPr id="98" name="Line 103"/>
            <p:cNvSpPr>
              <a:spLocks noChangeShapeType="1"/>
            </p:cNvSpPr>
            <p:nvPr/>
          </p:nvSpPr>
          <p:spPr bwMode="auto">
            <a:xfrm>
              <a:off x="1438" y="1597"/>
              <a:ext cx="22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9" name="Line 104"/>
            <p:cNvSpPr>
              <a:spLocks noChangeShapeType="1"/>
            </p:cNvSpPr>
            <p:nvPr/>
          </p:nvSpPr>
          <p:spPr bwMode="auto">
            <a:xfrm>
              <a:off x="717" y="2326"/>
              <a:ext cx="1663"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100" name="Line 105"/>
            <p:cNvSpPr>
              <a:spLocks noChangeShapeType="1"/>
            </p:cNvSpPr>
            <p:nvPr/>
          </p:nvSpPr>
          <p:spPr bwMode="auto">
            <a:xfrm>
              <a:off x="384" y="2250"/>
              <a:ext cx="2329"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01" name="Text Box 106"/>
            <p:cNvSpPr txBox="1">
              <a:spLocks noChangeArrowheads="1"/>
            </p:cNvSpPr>
            <p:nvPr/>
          </p:nvSpPr>
          <p:spPr bwMode="auto">
            <a:xfrm>
              <a:off x="1622" y="792"/>
              <a:ext cx="715" cy="231"/>
            </a:xfrm>
            <a:prstGeom prst="rect">
              <a:avLst/>
            </a:prstGeom>
            <a:noFill/>
            <a:ln w="9525">
              <a:noFill/>
              <a:miter lim="800000"/>
              <a:headEnd/>
              <a:tailEnd/>
            </a:ln>
            <a:effectLst/>
          </p:spPr>
          <p:txBody>
            <a:bodyPr wrap="none">
              <a:spAutoFit/>
            </a:bodyPr>
            <a:lstStyle/>
            <a:p>
              <a:r>
                <a:rPr lang="en-US" b="1">
                  <a:latin typeface="Times New Roman" pitchFamily="18" charset="0"/>
                </a:rPr>
                <a:t>P(w|D,H</a:t>
              </a:r>
              <a:r>
                <a:rPr lang="en-US" b="1" baseline="-25000">
                  <a:latin typeface="Times New Roman" pitchFamily="18" charset="0"/>
                </a:rPr>
                <a:t>i</a:t>
              </a:r>
              <a:r>
                <a:rPr lang="en-US" b="1">
                  <a:latin typeface="Times New Roman" pitchFamily="18" charset="0"/>
                </a:rPr>
                <a:t>)</a:t>
              </a:r>
            </a:p>
          </p:txBody>
        </p:sp>
        <p:sp>
          <p:nvSpPr>
            <p:cNvPr id="102" name="Text Box 107"/>
            <p:cNvSpPr txBox="1">
              <a:spLocks noChangeArrowheads="1"/>
            </p:cNvSpPr>
            <p:nvPr/>
          </p:nvSpPr>
          <p:spPr bwMode="auto">
            <a:xfrm>
              <a:off x="432" y="1929"/>
              <a:ext cx="575" cy="231"/>
            </a:xfrm>
            <a:prstGeom prst="rect">
              <a:avLst/>
            </a:prstGeom>
            <a:noFill/>
            <a:ln w="9525">
              <a:noFill/>
              <a:miter lim="800000"/>
              <a:headEnd/>
              <a:tailEnd/>
            </a:ln>
            <a:effectLst/>
          </p:spPr>
          <p:txBody>
            <a:bodyPr wrap="none">
              <a:spAutoFit/>
            </a:bodyPr>
            <a:lstStyle/>
            <a:p>
              <a:r>
                <a:rPr lang="en-US" b="1">
                  <a:latin typeface="Times New Roman" pitchFamily="18" charset="0"/>
                </a:rPr>
                <a:t>P(w|H</a:t>
              </a:r>
              <a:r>
                <a:rPr lang="en-US" b="1" baseline="-25000">
                  <a:latin typeface="Times New Roman" pitchFamily="18" charset="0"/>
                </a:rPr>
                <a:t>i</a:t>
              </a:r>
              <a:r>
                <a:rPr lang="en-US" b="1">
                  <a:latin typeface="Times New Roman" pitchFamily="18" charset="0"/>
                </a:rPr>
                <a:t>)</a:t>
              </a:r>
            </a:p>
          </p:txBody>
        </p:sp>
      </p:grpSp>
      <p:graphicFrame>
        <p:nvGraphicFramePr>
          <p:cNvPr id="103" name="Object 102"/>
          <p:cNvGraphicFramePr>
            <a:graphicFrameLocks noChangeAspect="1"/>
          </p:cNvGraphicFramePr>
          <p:nvPr/>
        </p:nvGraphicFramePr>
        <p:xfrm>
          <a:off x="3347803" y="4042113"/>
          <a:ext cx="1219200" cy="292100"/>
        </p:xfrm>
        <a:graphic>
          <a:graphicData uri="http://schemas.openxmlformats.org/presentationml/2006/ole">
            <mc:AlternateContent xmlns:mc="http://schemas.openxmlformats.org/markup-compatibility/2006">
              <mc:Choice xmlns:v="urn:schemas-microsoft-com:vml" Requires="v">
                <p:oleObj spid="_x0000_s169019" name="Equation" r:id="rId7" imgW="1218960" imgH="291960" progId="Equation.3">
                  <p:embed/>
                </p:oleObj>
              </mc:Choice>
              <mc:Fallback>
                <p:oleObj name="Equation" r:id="rId7" imgW="121896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47803" y="4042113"/>
                        <a:ext cx="12192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05" name="Object 104"/>
          <p:cNvGraphicFramePr>
            <a:graphicFrameLocks noChangeAspect="1"/>
          </p:cNvGraphicFramePr>
          <p:nvPr/>
        </p:nvGraphicFramePr>
        <p:xfrm>
          <a:off x="419100" y="5942351"/>
          <a:ext cx="3009900" cy="609600"/>
        </p:xfrm>
        <a:graphic>
          <a:graphicData uri="http://schemas.openxmlformats.org/presentationml/2006/ole">
            <mc:AlternateContent xmlns:mc="http://schemas.openxmlformats.org/markup-compatibility/2006">
              <mc:Choice xmlns:v="urn:schemas-microsoft-com:vml" Requires="v">
                <p:oleObj spid="_x0000_s169020" name="Equation" r:id="rId9" imgW="3009600" imgH="609480" progId="Equation.DSMT4">
                  <p:embed/>
                </p:oleObj>
              </mc:Choice>
              <mc:Fallback>
                <p:oleObj name="Equation" r:id="rId9" imgW="3009600" imgH="609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 y="5942351"/>
                        <a:ext cx="3009900" cy="609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41460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j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20"/>
  <p:tag name="PICTUREFILESIZE" val="1338"/>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j$&#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7"/>
  <p:tag name="PICTUREFILESIZE" val="1549"/>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math}&#10;\begin{document}&#10;\[&#10;\begin{cases}&#10;\mathbf{w}^T \mathbf{x}_i + b \geq 1 - \xi_i    &amp; y_i = 1\\&#10;\mathbf{w}^T \mathbf{x}_i + b \leq -1 + \xi_i    &amp; y_i = -1\\&#10;\xi_i \geq 0 &amp; \forall i&#10;\end{cases}&#10;\]&#10;\end{document}&#10;"/>
  <p:tag name="EXTERNALNAME" val="txp_fig"/>
  <p:tag name="BLEND" val="False"/>
  <p:tag name="TRANSPARENT" val="False"/>
  <p:tag name="KEEPFILES" val="False"/>
  <p:tag name="DEBUGPAUSE" val="False"/>
  <p:tag name="RESOLUTION" val="1200"/>
  <p:tag name="TIMEOUT" val="(none)"/>
  <p:tag name="BOXWIDTH" val="348"/>
  <p:tag name="BOXHEIGHT" val="381"/>
  <p:tag name="BOXFONT" val="10"/>
  <p:tag name="BOXWRAP" val="False"/>
  <p:tag name="WORKAROUNDTRANSPARENCYBUG" val="False"/>
  <p:tag name="BITMAPFORMAT" val="pngmono"/>
  <p:tag name="DEBUGINTERACTIVE" val="True"/>
  <p:tag name="ORIGWIDTH" val="301"/>
  <p:tag name="PICTUREFILESIZE" val="28182"/>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0&#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3"/>
  <p:tag name="PICTUREFILESIZE" val="4893"/>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2"/>
  <p:tag name="PICTUREFILESIZE" val="4295"/>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i$&#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5"/>
  <p:tag name="PICTUREFILESIZE" val="1428"/>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i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8"/>
  <p:tag name="PICTUREFILESIZE" val="1269"/>
</p:tagLst>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7280</TotalTime>
  <Words>1755</Words>
  <Application>Microsoft Macintosh PowerPoint</Application>
  <PresentationFormat>Letter Paper (8.5x11 in)</PresentationFormat>
  <Paragraphs>149</Paragraphs>
  <Slides>12</Slides>
  <Notes>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0" baseType="lpstr">
      <vt:lpstr>Arial</vt:lpstr>
      <vt:lpstr>Symbol</vt:lpstr>
      <vt:lpstr>Times</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414</cp:revision>
  <dcterms:created xsi:type="dcterms:W3CDTF">2002-09-12T17:13:32Z</dcterms:created>
  <dcterms:modified xsi:type="dcterms:W3CDTF">2019-10-18T08:24:23Z</dcterms:modified>
</cp:coreProperties>
</file>