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9"/>
  </p:notesMasterIdLst>
  <p:handoutMasterIdLst>
    <p:handoutMasterId r:id="rId20"/>
  </p:handoutMasterIdLst>
  <p:sldIdLst>
    <p:sldId id="356" r:id="rId3"/>
    <p:sldId id="426" r:id="rId4"/>
    <p:sldId id="425" r:id="rId5"/>
    <p:sldId id="413" r:id="rId6"/>
    <p:sldId id="427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60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2.jpe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hyperlink" Target="http://www.ece.msstate.edu/research/isip/publications/courses/ece_8463/lectures/current/lecture_21/index.html" TargetMode="Externa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hyperlink" Target="http://www.ece.msstate.edu/research/isip/publications/courses/ece_8463/lectures/current/lecture_23/lecture_23_04.html" TargetMode="External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</a:t>
            </a:r>
            <a:r>
              <a:rPr lang="en-US" sz="1800" b="1">
                <a:hlinkClick r:id="rId5"/>
              </a:rPr>
              <a:t> </a:t>
            </a:r>
            <a:r>
              <a:rPr lang="en-US" sz="1800" b="1" dirty="0">
                <a:hlinkClick r:id="rId5"/>
              </a:rPr>
              <a:t>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</a:t>
            </a:r>
            <a:r>
              <a:rPr lang="en-US" b="1" dirty="0">
                <a:solidFill>
                  <a:schemeClr val="accent2"/>
                </a:solidFill>
              </a:rPr>
              <a:t>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>
                <a:solidFill>
                  <a:schemeClr val="bg1"/>
                </a:solidFill>
              </a:rPr>
              <a:t>Q</a:t>
            </a:r>
            <a:r>
              <a:rPr lang="en-US" altLang="en-US" sz="1800" b="1" dirty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2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4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5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>
                <a:solidFill>
                  <a:schemeClr val="bg1"/>
                </a:solidFill>
              </a:rPr>
              <a:t>reestimated</a:t>
            </a:r>
            <a:r>
              <a:rPr lang="en-US" altLang="en-US" sz="1800" b="1" dirty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0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1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2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3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4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5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6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Based on a noisy communication channel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 in which the intended message is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Objective: minimize word error rate by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Acoustic models use hidden Markov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P(W) is estimated using probabilistic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>
                <a:solidFill>
                  <a:schemeClr val="bg1"/>
                </a:solidFill>
              </a:rPr>
              <a:t>pdfs</a:t>
            </a:r>
            <a:r>
              <a:rPr lang="en-US" sz="1800" b="1" dirty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Subproblems</a:t>
            </a:r>
            <a:r>
              <a:rPr lang="en-US" sz="1800" b="1" dirty="0">
                <a:solidFill>
                  <a:srgbClr val="333399"/>
                </a:solidFill>
              </a:rPr>
              <a:t>:</a:t>
            </a:r>
            <a:r>
              <a:rPr lang="en-US" sz="1800" b="1" dirty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Evaluation:</a:t>
            </a:r>
            <a:r>
              <a:rPr lang="en-US" sz="1800" b="1" dirty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Decoding:</a:t>
            </a:r>
            <a:r>
              <a:rPr lang="en-US" sz="1800" b="1" dirty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Learning:</a:t>
            </a:r>
            <a:r>
              <a:rPr lang="en-US" sz="1800" b="1" dirty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Text Box 9"/>
              <p:cNvSpPr txBox="1">
                <a:spLocks noChangeArrowheads="1"/>
              </p:cNvSpPr>
              <p:nvPr/>
            </p:nvSpPr>
            <p:spPr bwMode="auto">
              <a:xfrm>
                <a:off x="184356" y="647700"/>
                <a:ext cx="8672513" cy="6907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6213" indent="-176213"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Elements of the model: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states: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M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output symbols: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c x 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transition probabilities: </a:t>
                </a:r>
              </a:p>
              <a:p>
                <a:pPr marL="339725" lvl="1" indent="-163513">
                  <a:spcBef>
                    <a:spcPts val="7600"/>
                  </a:spcBef>
                  <a:spcAft>
                    <a:spcPts val="1800"/>
                  </a:spcAft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Note that the transition probabilities only depend on the previous state and the current state (hence , this is a first-order Markov process).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c x M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output probabilities:</a:t>
                </a:r>
              </a:p>
              <a:p>
                <a:pPr marL="347663" lvl="1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mr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mr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j-lt"/>
                </a:endParaRPr>
              </a:p>
              <a:p>
                <a:pPr marL="339725" lvl="1" indent="-163513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Initial state distribution:</a:t>
                </a:r>
              </a:p>
              <a:p>
                <a:pPr marL="339725" lvl="1" indent="-163513">
                  <a:spcBef>
                    <a:spcPts val="7200"/>
                  </a:spcBef>
                  <a:spcAft>
                    <a:spcPts val="1800"/>
                  </a:spcAft>
                </a:pPr>
                <a:r>
                  <a:rPr lang="en-US" sz="1800" dirty="0">
                    <a:solidFill>
                      <a:schemeClr val="bg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10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56" y="647700"/>
                <a:ext cx="8672513" cy="6907019"/>
              </a:xfrm>
              <a:prstGeom prst="rect">
                <a:avLst/>
              </a:prstGeom>
              <a:blipFill rotWithShape="0">
                <a:blip r:embed="rId4"/>
                <a:stretch>
                  <a:fillRect l="-1476" t="-1147" r="-4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Discrete Hidden Markov Models</a:t>
            </a:r>
          </a:p>
        </p:txBody>
      </p:sp>
      <p:pic>
        <p:nvPicPr>
          <p:cNvPr id="8" name="Picture 7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813" y="752167"/>
            <a:ext cx="2611950" cy="24887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00213" y="965200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1" name="Equation" r:id="rId6" imgW="1879560" imgH="355320" progId="Equation.3">
                  <p:embed/>
                </p:oleObj>
              </mc:Choice>
              <mc:Fallback>
                <p:oleObj name="Equation" r:id="rId6" imgW="1879560" imgH="3553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965200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648971" y="1485903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Equation" r:id="rId8" imgW="1879560" imgH="355320" progId="Equation.3">
                  <p:embed/>
                </p:oleObj>
              </mc:Choice>
              <mc:Fallback>
                <p:oleObj name="Equation" r:id="rId8" imgW="1879560" imgH="355320" progId="Equation.3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971" y="1485903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498475" y="2420938"/>
          <a:ext cx="1841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3" name="Equation" r:id="rId10" imgW="1841400" imgH="1002960" progId="Equation.3">
                  <p:embed/>
                </p:oleObj>
              </mc:Choice>
              <mc:Fallback>
                <p:oleObj name="Equation" r:id="rId10" imgW="1841400" imgH="1002960" progId="Equation.3">
                  <p:embed/>
                  <p:pic>
                    <p:nvPicPr>
                      <p:cNvPr id="96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20938"/>
                        <a:ext cx="18415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716725" y="2726198"/>
          <a:ext cx="205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4" name="Equation" r:id="rId12" imgW="2057400" imgH="342720" progId="Equation.3">
                  <p:embed/>
                </p:oleObj>
              </mc:Choice>
              <mc:Fallback>
                <p:oleObj name="Equation" r:id="rId12" imgW="2057400" imgH="342720" progId="Equation.3">
                  <p:embed/>
                  <p:pic>
                    <p:nvPicPr>
                      <p:cNvPr id="96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725" y="2726198"/>
                        <a:ext cx="2057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157538" y="4996972"/>
          <a:ext cx="173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Equation" r:id="rId14" imgW="1739880" imgH="393480" progId="Equation.3">
                  <p:embed/>
                </p:oleObj>
              </mc:Choice>
              <mc:Fallback>
                <p:oleObj name="Equation" r:id="rId14" imgW="1739880" imgH="393480" progId="Equation.3">
                  <p:embed/>
                  <p:pic>
                    <p:nvPicPr>
                      <p:cNvPr id="96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996972"/>
                        <a:ext cx="1739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3327229" y="5800383"/>
          <a:ext cx="196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Equation" r:id="rId16" imgW="1968480" imgH="330120" progId="Equation.3">
                  <p:embed/>
                </p:oleObj>
              </mc:Choice>
              <mc:Fallback>
                <p:oleObj name="Equation" r:id="rId16" imgW="1968480" imgH="330120" progId="Equation.3">
                  <p:embed/>
                  <p:pic>
                    <p:nvPicPr>
                      <p:cNvPr id="96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229" y="5800383"/>
                        <a:ext cx="1968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5716637" y="5800383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Equation" r:id="rId18" imgW="1523880" imgH="291960" progId="Equation.DSMT4">
                  <p:embed/>
                </p:oleObj>
              </mc:Choice>
              <mc:Fallback>
                <p:oleObj name="Equation" r:id="rId18" imgW="1523880" imgH="291960" progId="Equation.DSMT4">
                  <p:embed/>
                  <p:pic>
                    <p:nvPicPr>
                      <p:cNvPr id="962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637" y="5800383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state and output probability distributions must sum to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Bef>
                <a:spcPts val="45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Markov model is called </a:t>
            </a:r>
            <a:r>
              <a:rPr lang="en-US" sz="1800" b="1" dirty="0">
                <a:solidFill>
                  <a:schemeClr val="accent1"/>
                </a:solidFill>
              </a:rPr>
              <a:t>ergodic</a:t>
            </a:r>
            <a:r>
              <a:rPr lang="en-US" sz="1800" b="1" dirty="0">
                <a:solidFill>
                  <a:schemeClr val="bg1"/>
                </a:solidFill>
              </a:rPr>
              <a:t> if every one of the states has a nonzero probability of occurring given some starting state.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Markov model is called a </a:t>
            </a:r>
            <a:r>
              <a:rPr lang="en-US" sz="1800" b="1" dirty="0">
                <a:solidFill>
                  <a:schemeClr val="accent1"/>
                </a:solidFill>
              </a:rPr>
              <a:t>hidden Markov model </a:t>
            </a:r>
            <a:r>
              <a:rPr lang="en-US" sz="1800" b="1" dirty="0">
                <a:solidFill>
                  <a:schemeClr val="bg1"/>
                </a:solidFill>
              </a:rPr>
              <a:t>(HMM) if the output symbols cannot be observed directly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correspond to a state) and can only be observed through a second stochastic process. HMMs are often referred to as a doubly stochastic system or model because state transitions and outputs are modeled as stochastic processes.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three fundamental problems associated with HMMs: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Evaluation: How do we efficiently compute the probability that a particular sequences of states was observed?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Decoding: What is the most likely sequences of hidden states that produced an observed sequence?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How do we estimate the parameters of the model?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More Definitions and Comments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60375" y="960304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7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972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960304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286000" y="964606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8" name="Equation" r:id="rId6" imgW="1346040" imgH="660240" progId="Equation.DSMT4">
                  <p:embed/>
                </p:oleObj>
              </mc:Choice>
              <mc:Fallback>
                <p:oleObj name="Equation" r:id="rId6" imgW="1346040" imgH="660240" progId="Equation.DSMT4">
                  <p:embed/>
                  <p:pic>
                    <p:nvPicPr>
                      <p:cNvPr id="97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64606"/>
                        <a:ext cx="134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33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2: Decoding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8"/>
            <a:ext cx="8728329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Why might the most probable sequence of hidden states that produced an observed sequence be useful to us?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How do we find the most probable sequence of hidden states?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Since any symbol is possible at any state, the obvious approach would be to compute the probability of each possible path and choose the most probable: 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</a:t>
            </a:r>
            <a:r>
              <a:rPr lang="en-US" altLang="en-US" sz="1800" dirty="0">
                <a:solidFill>
                  <a:schemeClr val="bg1"/>
                </a:solidFill>
              </a:rPr>
              <a:t>r </a:t>
            </a:r>
            <a:r>
              <a:rPr lang="en-US" altLang="en-US" sz="1800" b="1" dirty="0">
                <a:solidFill>
                  <a:schemeClr val="bg1"/>
                </a:solidFill>
              </a:rPr>
              <a:t>represents an index that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enumerates the </a:t>
            </a:r>
            <a:r>
              <a:rPr lang="en-US" altLang="en-US" sz="1800" dirty="0" err="1">
                <a:solidFill>
                  <a:schemeClr val="bg1"/>
                </a:solidFill>
              </a:rPr>
              <a:t>c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possible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sequences of length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However, an alternate solution to this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problem is provided by </a:t>
            </a: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dynamic </a:t>
            </a:r>
            <a:br>
              <a:rPr lang="en-US" altLang="en-US" sz="1800" b="1" dirty="0">
                <a:solidFill>
                  <a:schemeClr val="bg1"/>
                </a:solidFill>
                <a:hlinkClick r:id="rId3"/>
              </a:rPr>
            </a:b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programming</a:t>
            </a:r>
            <a:r>
              <a:rPr lang="en-US" altLang="en-US" sz="1800" b="1" dirty="0">
                <a:solidFill>
                  <a:schemeClr val="bg1"/>
                </a:solidFill>
              </a:rPr>
              <a:t>, and is known as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  <a:hlinkClick r:id="rId4"/>
              </a:rPr>
              <a:t>Viterbi Decoding.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computing               using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Viterbi algorithm gives a different result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than the Forward algorithm.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00354" name="Object 7"/>
          <p:cNvGraphicFramePr>
            <a:graphicFrameLocks noChangeAspect="1"/>
          </p:cNvGraphicFramePr>
          <p:nvPr/>
        </p:nvGraphicFramePr>
        <p:xfrm>
          <a:off x="461963" y="2531858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" name="Equation" r:id="rId5" imgW="2793960" imgH="596880" progId="Equation.3">
                  <p:embed/>
                </p:oleObj>
              </mc:Choice>
              <mc:Fallback>
                <p:oleObj name="Equation" r:id="rId5" imgW="2793960" imgH="596880" progId="Equation.3">
                  <p:embed/>
                  <p:pic>
                    <p:nvPicPr>
                      <p:cNvPr id="1003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2531858"/>
                        <a:ext cx="2794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973" y="2964434"/>
            <a:ext cx="3897840" cy="3095164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406" name="Object 7"/>
          <p:cNvGraphicFramePr>
            <a:graphicFrameLocks noChangeAspect="1"/>
          </p:cNvGraphicFramePr>
          <p:nvPr/>
        </p:nvGraphicFramePr>
        <p:xfrm>
          <a:off x="2705049" y="5586974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6" name="Equation" r:id="rId8" imgW="711000" imgH="444240" progId="Equation.DSMT4">
                  <p:embed/>
                </p:oleObj>
              </mc:Choice>
              <mc:Fallback>
                <p:oleObj name="Equation" r:id="rId8" imgW="711000" imgH="444240" progId="Equation.DSMT4">
                  <p:embed/>
                  <p:pic>
                    <p:nvPicPr>
                      <p:cNvPr id="1024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049" y="5586974"/>
                        <a:ext cx="711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916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>
                <a:solidFill>
                  <a:schemeClr val="bg1"/>
                </a:solidFill>
              </a:rPr>
              <a:t>[t+1,T]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8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9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0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2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3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4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4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5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7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altLang="en-US" sz="1800" b="1" dirty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0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1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2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7198</TotalTime>
  <Words>808</Words>
  <Application>Microsoft Macintosh PowerPoint</Application>
  <PresentationFormat>Letter Paper (8.5x11 in)</PresentationFormat>
  <Paragraphs>116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2019-10-14T12:08:45Z</dcterms:modified>
</cp:coreProperties>
</file>