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 id="2147483698" r:id="rId3"/>
  </p:sldMasterIdLst>
  <p:notesMasterIdLst>
    <p:notesMasterId r:id="rId12"/>
  </p:notesMasterIdLst>
  <p:handoutMasterIdLst>
    <p:handoutMasterId r:id="rId13"/>
  </p:handoutMasterIdLst>
  <p:sldIdLst>
    <p:sldId id="356" r:id="rId4"/>
    <p:sldId id="429" r:id="rId5"/>
    <p:sldId id="420" r:id="rId6"/>
    <p:sldId id="421" r:id="rId7"/>
    <p:sldId id="422" r:id="rId8"/>
    <p:sldId id="423" r:id="rId9"/>
    <p:sldId id="424" r:id="rId10"/>
    <p:sldId id="425" r:id="rId11"/>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35" autoAdjust="0"/>
    <p:restoredTop sz="95102" autoAdjust="0"/>
  </p:normalViewPr>
  <p:slideViewPr>
    <p:cSldViewPr snapToGrid="0">
      <p:cViewPr varScale="1">
        <p:scale>
          <a:sx n="117" d="100"/>
          <a:sy n="117" d="100"/>
        </p:scale>
        <p:origin x="2456" y="176"/>
      </p:cViewPr>
      <p:guideLst>
        <p:guide orient="horz" pos="3816"/>
        <p:guide pos="549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411034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650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6050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94189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5578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227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493773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79551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804560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9090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4666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46546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19,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19,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extLst>
      <p:ext uri="{BB962C8B-B14F-4D97-AF65-F5344CB8AC3E}">
        <p14:creationId xmlns:p14="http://schemas.microsoft.com/office/powerpoint/2010/main" val="19924030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ece.msstate.edu/research/isip/publications/courses/ece_8463/lectures/current/lecture_22/index.html" TargetMode="External"/><Relationship Id="rId12" Type="http://schemas.openxmlformats.org/officeDocument/2006/relationships/image" Target="../media/image4.png"/><Relationship Id="rId2" Type="http://schemas.openxmlformats.org/officeDocument/2006/relationships/hyperlink" Target="http://rii.ricoh.com/~stork/DHSch3part3.ppt" TargetMode="External"/><Relationship Id="rId1" Type="http://schemas.openxmlformats.org/officeDocument/2006/relationships/slideLayout" Target="../slideLayouts/slideLayout12.xml"/><Relationship Id="rId6" Type="http://schemas.openxmlformats.org/officeDocument/2006/relationships/hyperlink" Target="http://mat.gsia.cmu.edu/classes/dynamic/dynamic.html" TargetMode="External"/><Relationship Id="rId11" Type="http://schemas.openxmlformats.org/officeDocument/2006/relationships/image" Target="../media/image3.png"/><Relationship Id="rId5" Type="http://schemas.openxmlformats.org/officeDocument/2006/relationships/hyperlink" Target="http://www.autonlab.org/tutorials/hmm.html" TargetMode="External"/><Relationship Id="rId10" Type="http://schemas.openxmlformats.org/officeDocument/2006/relationships/image" Target="../media/image2.png"/><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ece.msstate.edu/research/isip/projects/speech/software/demonstrations/applets/util/dynamic_time_warping/current/index.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8.wmf"/><Relationship Id="rId18" Type="http://schemas.openxmlformats.org/officeDocument/2006/relationships/oleObject" Target="../embeddings/oleObject7.bin"/><Relationship Id="rId3" Type="http://schemas.openxmlformats.org/officeDocument/2006/relationships/notesSlide" Target="../notesSlides/notesSlide1.xml"/><Relationship Id="rId7" Type="http://schemas.openxmlformats.org/officeDocument/2006/relationships/image" Target="../media/image5.wmf"/><Relationship Id="rId12" Type="http://schemas.openxmlformats.org/officeDocument/2006/relationships/oleObject" Target="../embeddings/oleObject4.bin"/><Relationship Id="rId17" Type="http://schemas.openxmlformats.org/officeDocument/2006/relationships/image" Target="../media/image10.wmf"/><Relationship Id="rId2" Type="http://schemas.openxmlformats.org/officeDocument/2006/relationships/slideLayout" Target="../slideLayouts/slideLayout1.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7.wmf"/><Relationship Id="rId5" Type="http://schemas.openxmlformats.org/officeDocument/2006/relationships/image" Target="../media/image12.jpeg"/><Relationship Id="rId15" Type="http://schemas.openxmlformats.org/officeDocument/2006/relationships/image" Target="../media/image9.wmf"/><Relationship Id="rId10" Type="http://schemas.openxmlformats.org/officeDocument/2006/relationships/oleObject" Target="../embeddings/oleObject3.bin"/><Relationship Id="rId19" Type="http://schemas.openxmlformats.org/officeDocument/2006/relationships/image" Target="../media/image11.wmf"/><Relationship Id="rId4" Type="http://schemas.openxmlformats.org/officeDocument/2006/relationships/image" Target="../media/image14.png"/><Relationship Id="rId9" Type="http://schemas.openxmlformats.org/officeDocument/2006/relationships/image" Target="../media/image6.wmf"/><Relationship Id="rId1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hyperlink" Target="http://www.ece.msstate.edu/research/isip/publications/courses/ece_8463/lectures/current/lecture_21/index.html" TargetMode="External"/><Relationship Id="rId7"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hyperlink" Target="http://www.ece.msstate.edu/research/isip/publications/courses/ece_8463/lectures/current/lecture_23/lecture_23_04.html" TargetMode="External"/><Relationship Id="rId9" Type="http://schemas.openxmlformats.org/officeDocument/2006/relationships/image" Target="../media/image1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8.wmf"/></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lang="en-US" sz="1800" b="1" dirty="0">
                <a:solidFill>
                  <a:schemeClr val="tx2"/>
                </a:solidFill>
                <a:latin typeface="+mn-lt"/>
              </a:rPr>
            </a:br>
            <a:r>
              <a:rPr lang="en-US" sz="1800" b="1" dirty="0">
                <a:solidFill>
                  <a:schemeClr val="tx2"/>
                </a:solidFill>
                <a:latin typeface="+mn-lt"/>
              </a:rPr>
              <a:t>Evaluation</a:t>
            </a:r>
            <a:br>
              <a:rPr lang="en-US" sz="1800" b="1" dirty="0">
                <a:solidFill>
                  <a:schemeClr val="tx2"/>
                </a:solidFill>
                <a:latin typeface="+mn-lt"/>
              </a:rPr>
            </a:br>
            <a:r>
              <a:rPr lang="en-US" sz="1800" b="1" dirty="0">
                <a:solidFill>
                  <a:schemeClr val="tx2"/>
                </a:solidFill>
                <a:latin typeface="+mn-lt"/>
              </a:rPr>
              <a:t>Decoding</a:t>
            </a:r>
            <a:br>
              <a:rPr lang="en-US" sz="1800" b="1" dirty="0">
                <a:solidFill>
                  <a:schemeClr val="tx2"/>
                </a:solidFill>
                <a:latin typeface="+mn-lt"/>
              </a:rPr>
            </a:br>
            <a:r>
              <a:rPr lang="en-US" sz="1800" b="1" dirty="0">
                <a:solidFill>
                  <a:schemeClr val="tx2"/>
                </a:solidFill>
                <a:latin typeface="+mn-lt"/>
              </a:rPr>
              <a:t>Dynamic Programming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2"/>
              </a:rPr>
              <a:t>D.H.S.: Chapter 3 (Part 3) </a:t>
            </a:r>
            <a:br>
              <a:rPr lang="en-US" sz="1800" b="1" dirty="0">
                <a:solidFill>
                  <a:schemeClr val="accent2"/>
                </a:solidFill>
                <a:latin typeface="+mn-lt"/>
              </a:rPr>
            </a:br>
            <a:r>
              <a:rPr lang="en-US" sz="1800" b="1" dirty="0">
                <a:solidFill>
                  <a:srgbClr val="004000"/>
                </a:solidFill>
                <a:latin typeface="+mn-lt"/>
                <a:hlinkClick r:id="rId3"/>
              </a:rPr>
              <a:t>F.J.: Statistical Methods</a:t>
            </a:r>
            <a:br>
              <a:rPr lang="en-US" sz="1800" b="1" dirty="0">
                <a:solidFill>
                  <a:srgbClr val="004000"/>
                </a:solidFill>
                <a:latin typeface="+mn-lt"/>
              </a:rPr>
            </a:br>
            <a:r>
              <a:rPr lang="en-US" sz="1800" b="1" dirty="0">
                <a:solidFill>
                  <a:srgbClr val="004000"/>
                </a:solidFill>
                <a:latin typeface="+mn-lt"/>
                <a:hlinkClick r:id="rId4"/>
              </a:rPr>
              <a:t>R.J.: Fundamentals</a:t>
            </a:r>
            <a:br>
              <a:rPr lang="en-US" sz="1800" b="1" dirty="0">
                <a:solidFill>
                  <a:srgbClr val="004000"/>
                </a:solidFill>
                <a:latin typeface="+mn-lt"/>
              </a:rPr>
            </a:br>
            <a:r>
              <a:rPr lang="en-US" sz="1800" b="1" dirty="0">
                <a:solidFill>
                  <a:srgbClr val="004000"/>
                </a:solidFill>
                <a:latin typeface="+mn-lt"/>
                <a:hlinkClick r:id="rId5"/>
              </a:rPr>
              <a:t>A.M.: HMM Tutorial</a:t>
            </a:r>
            <a:br>
              <a:rPr lang="en-US" sz="1800" b="1" dirty="0">
                <a:solidFill>
                  <a:srgbClr val="004000"/>
                </a:solidFill>
                <a:latin typeface="+mn-lt"/>
                <a:hlinkClick r:id="rId6"/>
              </a:rPr>
            </a:br>
            <a:r>
              <a:rPr lang="en-US" sz="1800" b="1" dirty="0">
                <a:solidFill>
                  <a:srgbClr val="004000"/>
                </a:solidFill>
                <a:latin typeface="+mn-lt"/>
                <a:hlinkClick r:id="rId6"/>
              </a:rPr>
              <a:t>M.T.: Dynamic Programming</a:t>
            </a:r>
            <a:br>
              <a:rPr lang="en-US" sz="1800" b="1" dirty="0">
                <a:solidFill>
                  <a:srgbClr val="004000"/>
                </a:solidFill>
                <a:latin typeface="+mn-lt"/>
              </a:rPr>
            </a:br>
            <a:r>
              <a:rPr lang="en-US" sz="1800" b="1" dirty="0">
                <a:solidFill>
                  <a:srgbClr val="004000"/>
                </a:solidFill>
                <a:latin typeface="+mn-lt"/>
                <a:hlinkClick r:id="rId7"/>
              </a:rPr>
              <a:t>ISIP: HMM Overview</a:t>
            </a:r>
            <a:br>
              <a:rPr lang="en-US" sz="1800" b="1" dirty="0">
                <a:solidFill>
                  <a:srgbClr val="004000"/>
                </a:solidFill>
                <a:latin typeface="+mn-lt"/>
              </a:rPr>
            </a:br>
            <a:r>
              <a:rPr lang="en-US" sz="1800" b="1" dirty="0">
                <a:solidFill>
                  <a:srgbClr val="004000"/>
                </a:solidFill>
                <a:latin typeface="+mn-lt"/>
                <a:hlinkClick r:id="rId8"/>
              </a:rPr>
              <a:t>ISIP: Software</a:t>
            </a:r>
            <a:br>
              <a:rPr lang="en-US" sz="1800" b="1" dirty="0">
                <a:solidFill>
                  <a:srgbClr val="004000"/>
                </a:solidFill>
                <a:latin typeface="+mn-lt"/>
              </a:rPr>
            </a:br>
            <a:r>
              <a:rPr lang="en-US" sz="1800" b="1" dirty="0">
                <a:solidFill>
                  <a:srgbClr val="004000"/>
                </a:solidFill>
                <a:latin typeface="+mn-lt"/>
                <a:hlinkClick r:id="rId9"/>
              </a:rPr>
              <a:t>ISIP: DP Java Applet</a:t>
            </a:r>
            <a:br>
              <a:rPr lang="en-US" b="1" dirty="0">
                <a:solidFill>
                  <a:schemeClr val="accent2"/>
                </a:solidFill>
              </a:rPr>
            </a:br>
            <a:endParaRPr kumimoji="0" lang="en-US" sz="1800" b="1" i="0" u="none" strike="noStrike" kern="1200" cap="none" spc="0" normalizeH="0" noProof="0" dirty="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19: </a:t>
            </a:r>
            <a:r>
              <a:rPr lang="en-US" b="1" dirty="0">
                <a:solidFill>
                  <a:schemeClr val="accent2"/>
                </a:solidFill>
              </a:rPr>
              <a:t>HMMS – DECODING</a:t>
            </a: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mc:AlternateContent xmlns:mc="http://schemas.openxmlformats.org/markup-compatibility/2006" xmlns:a14="http://schemas.microsoft.com/office/drawing/2010/main">
        <mc:Choice Requires="a14">
          <p:sp>
            <p:nvSpPr>
              <p:cNvPr id="4103" name="Text Box 9"/>
              <p:cNvSpPr txBox="1">
                <a:spLocks noChangeArrowheads="1"/>
              </p:cNvSpPr>
              <p:nvPr/>
            </p:nvSpPr>
            <p:spPr bwMode="auto">
              <a:xfrm>
                <a:off x="184356" y="647700"/>
                <a:ext cx="8672513" cy="6907019"/>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a:solidFill>
                      <a:schemeClr val="bg1"/>
                    </a:solidFill>
                  </a:rPr>
                  <a:t>Elements of the model:</a:t>
                </a:r>
              </a:p>
              <a:p>
                <a:pPr marL="339725" lvl="1" indent="-163513">
                  <a:spcAft>
                    <a:spcPts val="1800"/>
                  </a:spcAft>
                  <a:buFont typeface="Wingdings" pitchFamily="2" charset="2"/>
                  <a:buChar char="§"/>
                </a:pPr>
                <a:r>
                  <a:rPr lang="en-US" sz="1800" b="1" dirty="0">
                    <a:solidFill>
                      <a:schemeClr val="bg1"/>
                    </a:solidFill>
                  </a:rPr>
                  <a:t> </a:t>
                </a:r>
                <a:r>
                  <a:rPr lang="en-US" sz="1800" dirty="0">
                    <a:solidFill>
                      <a:schemeClr val="bg1"/>
                    </a:solidFill>
                  </a:rPr>
                  <a:t>c </a:t>
                </a:r>
                <a:r>
                  <a:rPr lang="en-US" sz="1800" b="1" dirty="0">
                    <a:solidFill>
                      <a:schemeClr val="bg1"/>
                    </a:solidFill>
                  </a:rPr>
                  <a:t>states:</a:t>
                </a:r>
              </a:p>
              <a:p>
                <a:pPr marL="339725" lvl="1" indent="-163513">
                  <a:spcAft>
                    <a:spcPts val="1800"/>
                  </a:spcAft>
                  <a:buFont typeface="Wingdings" pitchFamily="2" charset="2"/>
                  <a:buChar char="§"/>
                </a:pPr>
                <a:r>
                  <a:rPr lang="en-US" sz="1800" dirty="0">
                    <a:solidFill>
                      <a:schemeClr val="bg1"/>
                    </a:solidFill>
                  </a:rPr>
                  <a:t>M </a:t>
                </a:r>
                <a:r>
                  <a:rPr lang="en-US" sz="1800" b="1" dirty="0">
                    <a:solidFill>
                      <a:schemeClr val="bg1"/>
                    </a:solidFill>
                  </a:rPr>
                  <a:t>output symbols:</a:t>
                </a:r>
              </a:p>
              <a:p>
                <a:pPr marL="339725" lvl="1" indent="-163513">
                  <a:spcAft>
                    <a:spcPts val="1800"/>
                  </a:spcAft>
                  <a:buFont typeface="Wingdings" pitchFamily="2" charset="2"/>
                  <a:buChar char="§"/>
                </a:pPr>
                <a:r>
                  <a:rPr lang="en-US" sz="1800" dirty="0">
                    <a:solidFill>
                      <a:schemeClr val="bg1"/>
                    </a:solidFill>
                  </a:rPr>
                  <a:t>c x c </a:t>
                </a:r>
                <a:r>
                  <a:rPr lang="en-US" sz="1800" b="1" dirty="0">
                    <a:solidFill>
                      <a:schemeClr val="bg1"/>
                    </a:solidFill>
                  </a:rPr>
                  <a:t>transition probabilities: </a:t>
                </a:r>
              </a:p>
              <a:p>
                <a:pPr marL="339725" lvl="1" indent="-163513">
                  <a:spcBef>
                    <a:spcPts val="7600"/>
                  </a:spcBef>
                  <a:spcAft>
                    <a:spcPts val="1800"/>
                  </a:spcAft>
                </a:pPr>
                <a:r>
                  <a:rPr lang="en-US" sz="1800" dirty="0">
                    <a:solidFill>
                      <a:schemeClr val="bg1"/>
                    </a:solidFill>
                  </a:rPr>
                  <a:t>	</a:t>
                </a:r>
                <a:r>
                  <a:rPr lang="en-US" sz="1800" b="1" dirty="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c x M </a:t>
                </a:r>
                <a:r>
                  <a:rPr lang="en-US" sz="1800" b="1" dirty="0">
                    <a:solidFill>
                      <a:schemeClr val="bg1"/>
                    </a:solidFill>
                  </a:rPr>
                  <a:t>output probabilities:</a:t>
                </a:r>
              </a:p>
              <a:p>
                <a:pPr marL="347663" lvl="1">
                  <a:spcBef>
                    <a:spcPts val="0"/>
                  </a:spcBef>
                  <a:spcAft>
                    <a:spcPts val="1800"/>
                  </a:spcAft>
                </a:pPr>
                <a14:m>
                  <m:oMathPara xmlns:m="http://schemas.openxmlformats.org/officeDocument/2006/math">
                    <m:oMathParaPr>
                      <m:jc m:val="left"/>
                    </m:oMathParaPr>
                    <m:oMath xmlns:m="http://schemas.openxmlformats.org/officeDocument/2006/math">
                      <m:r>
                        <a:rPr lang="en-US" sz="1800" b="1" i="0" smtClean="0">
                          <a:solidFill>
                            <a:schemeClr val="bg1"/>
                          </a:solidFill>
                          <a:latin typeface="Cambria Math" panose="02040503050406030204" pitchFamily="18" charset="0"/>
                        </a:rPr>
                        <m:t>𝐁</m:t>
                      </m:r>
                      <m:r>
                        <a:rPr lang="en-US" sz="1800" b="0" i="1" smtClean="0">
                          <a:solidFill>
                            <a:schemeClr val="bg1"/>
                          </a:solidFill>
                          <a:latin typeface="Cambria Math" panose="02040503050406030204" pitchFamily="18" charset="0"/>
                        </a:rPr>
                        <m:t>=</m:t>
                      </m:r>
                      <m:d>
                        <m:dPr>
                          <m:begChr m:val="["/>
                          <m:endChr m:val="]"/>
                          <m:ctrlPr>
                            <a:rPr lang="mr-IN" sz="1800" i="1" smtClean="0">
                              <a:solidFill>
                                <a:schemeClr val="bg1"/>
                              </a:solidFill>
                              <a:latin typeface="Cambria Math" panose="02040503050406030204" pitchFamily="18" charset="0"/>
                            </a:rPr>
                          </m:ctrlPr>
                        </m:dPr>
                        <m:e>
                          <m:m>
                            <m:mPr>
                              <m:mcs>
                                <m:mc>
                                  <m:mcPr>
                                    <m:count m:val="3"/>
                                    <m:mcJc m:val="center"/>
                                  </m:mcPr>
                                </m:mc>
                              </m:mcs>
                              <m:ctrlPr>
                                <a:rPr lang="uk-UA" sz="1800" i="1" smtClean="0">
                                  <a:solidFill>
                                    <a:schemeClr val="bg1"/>
                                  </a:solidFill>
                                  <a:latin typeface="Cambria Math" panose="02040503050406030204" pitchFamily="18" charset="0"/>
                                </a:rPr>
                              </m:ctrlPr>
                            </m:mPr>
                            <m:mr>
                              <m:e>
                                <m:sSub>
                                  <m:sSubPr>
                                    <m:ctrlPr>
                                      <a:rPr lang="en-US" sz="1800" i="1" smtClean="0">
                                        <a:solidFill>
                                          <a:schemeClr val="bg1"/>
                                        </a:solidFill>
                                        <a:latin typeface="Cambria Math" panose="02040503050406030204" pitchFamily="18" charset="0"/>
                                      </a:rPr>
                                    </m:ctrlPr>
                                  </m:sSubPr>
                                  <m:e>
                                    <m:r>
                                      <a:rPr lang="en-US" sz="1800" b="0" i="1" smtClean="0">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11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a:solidFill>
                                          <a:schemeClr val="bg1"/>
                                        </a:solidFill>
                                        <a:latin typeface="Cambria Math" panose="02040503050406030204" pitchFamily="18" charset="0"/>
                                      </a:rPr>
                                      <m:t>1</m:t>
                                    </m:r>
                                    <m:r>
                                      <a:rPr lang="en-US" sz="1800" b="0" i="1" smtClean="0">
                                        <a:solidFill>
                                          <a:schemeClr val="bg1"/>
                                        </a:solidFill>
                                        <a:latin typeface="Cambria Math" panose="02040503050406030204" pitchFamily="18" charset="0"/>
                                      </a:rPr>
                                      <m:t>𝑀</m:t>
                                    </m:r>
                                  </m:sub>
                                </m:sSub>
                              </m:e>
                            </m:mr>
                            <m:mr>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mr>
                            <m:mr>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a:solidFill>
                                          <a:schemeClr val="bg1"/>
                                        </a:solidFill>
                                        <a:latin typeface="Cambria Math" panose="02040503050406030204" pitchFamily="18" charset="0"/>
                                      </a:rPr>
                                      <m:t>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smtClean="0">
                                        <a:solidFill>
                                          <a:schemeClr val="bg1"/>
                                        </a:solidFill>
                                        <a:latin typeface="Cambria Math" charset="0"/>
                                      </a:rPr>
                                      <m:t>𝑀</m:t>
                                    </m:r>
                                  </m:sub>
                                </m:sSub>
                              </m:e>
                            </m:mr>
                          </m:m>
                        </m:e>
                      </m:d>
                    </m:oMath>
                  </m:oMathPara>
                </a14:m>
                <a:endParaRPr lang="en-US" sz="1800" dirty="0">
                  <a:solidFill>
                    <a:schemeClr val="bg1"/>
                  </a:solidFill>
                  <a:latin typeface="+mj-lt"/>
                </a:endParaRPr>
              </a:p>
              <a:p>
                <a:pPr marL="339725" lvl="1" indent="-163513">
                  <a:spcBef>
                    <a:spcPts val="0"/>
                  </a:spcBef>
                  <a:spcAft>
                    <a:spcPts val="1800"/>
                  </a:spcAft>
                  <a:buFont typeface="Wingdings" pitchFamily="2" charset="2"/>
                  <a:buChar char="§"/>
                </a:pPr>
                <a:r>
                  <a:rPr lang="en-US" sz="1800" b="1" dirty="0">
                    <a:solidFill>
                      <a:schemeClr val="bg1"/>
                    </a:solidFill>
                  </a:rPr>
                  <a:t>Initial state distribution:</a:t>
                </a:r>
              </a:p>
              <a:p>
                <a:pPr marL="339725" lvl="1" indent="-163513">
                  <a:spcBef>
                    <a:spcPts val="7200"/>
                  </a:spcBef>
                  <a:spcAft>
                    <a:spcPts val="1800"/>
                  </a:spcAft>
                </a:pPr>
                <a:r>
                  <a:rPr lang="en-US" sz="1800" dirty="0">
                    <a:solidFill>
                      <a:schemeClr val="bg1"/>
                    </a:solidFill>
                  </a:rPr>
                  <a:t>   </a:t>
                </a:r>
              </a:p>
            </p:txBody>
          </p:sp>
        </mc:Choice>
        <mc:Fallback xmlns="">
          <p:sp>
            <p:nvSpPr>
              <p:cNvPr id="4103" name="Text Box 9"/>
              <p:cNvSpPr txBox="1">
                <a:spLocks noRot="1" noChangeAspect="1" noMove="1" noResize="1" noEditPoints="1" noAdjustHandles="1" noChangeArrowheads="1" noChangeShapeType="1" noTextEdit="1"/>
              </p:cNvSpPr>
              <p:nvPr/>
            </p:nvSpPr>
            <p:spPr bwMode="auto">
              <a:xfrm>
                <a:off x="184356" y="647700"/>
                <a:ext cx="8672513" cy="6907019"/>
              </a:xfrm>
              <a:prstGeom prst="rect">
                <a:avLst/>
              </a:prstGeom>
              <a:blipFill rotWithShape="0">
                <a:blip r:embed="rId4"/>
                <a:stretch>
                  <a:fillRect l="-1476" t="-1147" r="-492"/>
                </a:stretch>
              </a:blipFill>
              <a:ln w="9525">
                <a:noFill/>
                <a:miter lim="800000"/>
                <a:headEnd/>
                <a:tailEnd/>
              </a:ln>
            </p:spPr>
            <p:txBody>
              <a:bodyPr/>
              <a:lstStyle/>
              <a:p>
                <a:r>
                  <a:rPr lang="en-US">
                    <a:noFill/>
                  </a:rPr>
                  <a:t> </a:t>
                </a:r>
              </a:p>
            </p:txBody>
          </p:sp>
        </mc:Fallback>
      </mc:AlternateContent>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Discrete Hidden Markov Models</a:t>
            </a:r>
          </a:p>
        </p:txBody>
      </p:sp>
      <p:pic>
        <p:nvPicPr>
          <p:cNvPr id="8" name="Picture 7" descr="x.JPG"/>
          <p:cNvPicPr>
            <a:picLocks noChangeAspect="1"/>
          </p:cNvPicPr>
          <p:nvPr/>
        </p:nvPicPr>
        <p:blipFill>
          <a:blip r:embed="rId5"/>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53629" name="Equation" r:id="rId6" imgW="1879560" imgH="355320" progId="Equation.3">
                  <p:embed/>
                </p:oleObj>
              </mc:Choice>
              <mc:Fallback>
                <p:oleObj name="Equation" r:id="rId6" imgW="1879560" imgH="355320" progId="Equation.3">
                  <p:embed/>
                  <p:pic>
                    <p:nvPicPr>
                      <p:cNvPr id="9"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53630" name="Equation" r:id="rId8" imgW="1879560" imgH="355320" progId="Equation.3">
                  <p:embed/>
                </p:oleObj>
              </mc:Choice>
              <mc:Fallback>
                <p:oleObj name="Equation" r:id="rId8" imgW="1879560" imgH="355320" progId="Equation.3">
                  <p:embed/>
                  <p:pic>
                    <p:nvPicPr>
                      <p:cNvPr id="96259"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53631" name="Equation" r:id="rId10" imgW="1841400" imgH="1002960" progId="Equation.3">
                  <p:embed/>
                </p:oleObj>
              </mc:Choice>
              <mc:Fallback>
                <p:oleObj name="Equation" r:id="rId10" imgW="1841400" imgH="1002960" progId="Equation.3">
                  <p:embed/>
                  <p:pic>
                    <p:nvPicPr>
                      <p:cNvPr id="9626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53632" name="Equation" r:id="rId12" imgW="2057400" imgH="342720" progId="Equation.3">
                  <p:embed/>
                </p:oleObj>
              </mc:Choice>
              <mc:Fallback>
                <p:oleObj name="Equation" r:id="rId12" imgW="2057400" imgH="342720" progId="Equation.3">
                  <p:embed/>
                  <p:pic>
                    <p:nvPicPr>
                      <p:cNvPr id="96261"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157538" y="4996972"/>
          <a:ext cx="1739900" cy="393700"/>
        </p:xfrm>
        <a:graphic>
          <a:graphicData uri="http://schemas.openxmlformats.org/presentationml/2006/ole">
            <mc:AlternateContent xmlns:mc="http://schemas.openxmlformats.org/markup-compatibility/2006">
              <mc:Choice xmlns:v="urn:schemas-microsoft-com:vml" Requires="v">
                <p:oleObj spid="_x0000_s153633" name="Equation" r:id="rId14" imgW="1739880" imgH="393480" progId="Equation.3">
                  <p:embed/>
                </p:oleObj>
              </mc:Choice>
              <mc:Fallback>
                <p:oleObj name="Equation" r:id="rId14" imgW="1739880" imgH="393480" progId="Equation.3">
                  <p:embed/>
                  <p:pic>
                    <p:nvPicPr>
                      <p:cNvPr id="96263"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57538" y="4996972"/>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327229" y="5800383"/>
          <a:ext cx="1968500" cy="330200"/>
        </p:xfrm>
        <a:graphic>
          <a:graphicData uri="http://schemas.openxmlformats.org/presentationml/2006/ole">
            <mc:AlternateContent xmlns:mc="http://schemas.openxmlformats.org/markup-compatibility/2006">
              <mc:Choice xmlns:v="urn:schemas-microsoft-com:vml" Requires="v">
                <p:oleObj spid="_x0000_s153634" name="Equation" r:id="rId16" imgW="1968480" imgH="330120" progId="Equation.3">
                  <p:embed/>
                </p:oleObj>
              </mc:Choice>
              <mc:Fallback>
                <p:oleObj name="Equation" r:id="rId16" imgW="1968480" imgH="330120" progId="Equation.3">
                  <p:embed/>
                  <p:pic>
                    <p:nvPicPr>
                      <p:cNvPr id="96264"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7229" y="580038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716637" y="5800383"/>
          <a:ext cx="1524000" cy="292100"/>
        </p:xfrm>
        <a:graphic>
          <a:graphicData uri="http://schemas.openxmlformats.org/presentationml/2006/ole">
            <mc:AlternateContent xmlns:mc="http://schemas.openxmlformats.org/markup-compatibility/2006">
              <mc:Choice xmlns:v="urn:schemas-microsoft-com:vml" Requires="v">
                <p:oleObj spid="_x0000_s153635" name="Equation" r:id="rId18" imgW="1523880" imgH="291960" progId="Equation.DSMT4">
                  <p:embed/>
                </p:oleObj>
              </mc:Choice>
              <mc:Fallback>
                <p:oleObj name="Equation" r:id="rId18" imgW="1523880" imgH="291960" progId="Equation.DSMT4">
                  <p:embed/>
                  <p:pic>
                    <p:nvPicPr>
                      <p:cNvPr id="96265"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16637" y="5800383"/>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034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2: Decoding</a:t>
            </a: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a:solidFill>
                  <a:schemeClr val="bg1"/>
                </a:solidFill>
              </a:rPr>
              <a:t>	where </a:t>
            </a:r>
            <a:r>
              <a:rPr lang="en-US" altLang="en-US" sz="1800" dirty="0">
                <a:solidFill>
                  <a:schemeClr val="bg1"/>
                </a:solidFill>
              </a:rPr>
              <a:t>r </a:t>
            </a:r>
            <a:r>
              <a:rPr lang="en-US" altLang="en-US" sz="1800" b="1" dirty="0">
                <a:solidFill>
                  <a:schemeClr val="bg1"/>
                </a:solidFill>
              </a:rPr>
              <a:t>represents an index that </a:t>
            </a:r>
            <a:br>
              <a:rPr lang="en-US" altLang="en-US" sz="1800" b="1" dirty="0">
                <a:solidFill>
                  <a:schemeClr val="bg1"/>
                </a:solidFill>
              </a:rPr>
            </a:br>
            <a:r>
              <a:rPr lang="en-US" altLang="en-US" sz="1800" b="1" dirty="0">
                <a:solidFill>
                  <a:schemeClr val="bg1"/>
                </a:solidFill>
              </a:rPr>
              <a:t>enumerates the </a:t>
            </a:r>
            <a:r>
              <a:rPr lang="en-US" altLang="en-US" sz="1800" dirty="0" err="1">
                <a:solidFill>
                  <a:schemeClr val="bg1"/>
                </a:solidFill>
              </a:rPr>
              <a:t>c</a:t>
            </a:r>
            <a:r>
              <a:rPr lang="en-US" altLang="en-US" sz="1800" baseline="30000" dirty="0" err="1">
                <a:solidFill>
                  <a:schemeClr val="bg1"/>
                </a:solidFill>
              </a:rPr>
              <a:t>T</a:t>
            </a:r>
            <a:r>
              <a:rPr lang="en-US" altLang="en-US" sz="1800" dirty="0">
                <a:solidFill>
                  <a:schemeClr val="bg1"/>
                </a:solidFill>
              </a:rPr>
              <a:t> </a:t>
            </a:r>
            <a:r>
              <a:rPr lang="en-US" altLang="en-US" sz="1800" b="1" dirty="0">
                <a:solidFill>
                  <a:schemeClr val="bg1"/>
                </a:solidFill>
              </a:rPr>
              <a:t>possible </a:t>
            </a:r>
            <a:br>
              <a:rPr lang="en-US" altLang="en-US" sz="1800" b="1" dirty="0">
                <a:solidFill>
                  <a:schemeClr val="bg1"/>
                </a:solidFill>
              </a:rPr>
            </a:br>
            <a:r>
              <a:rPr lang="en-US" altLang="en-US" sz="1800" b="1" dirty="0">
                <a:solidFill>
                  <a:schemeClr val="bg1"/>
                </a:solidFill>
              </a:rPr>
              <a:t>sequences of length </a:t>
            </a:r>
            <a:r>
              <a:rPr lang="en-US" altLang="en-US" sz="1800" dirty="0">
                <a:solidFill>
                  <a:schemeClr val="bg1"/>
                </a:solidFill>
              </a:rPr>
              <a:t>T</a:t>
            </a:r>
            <a:r>
              <a:rPr lang="en-US" altLang="en-US" sz="1800" b="1" dirty="0">
                <a:solidFill>
                  <a:schemeClr val="bg1"/>
                </a:solidFill>
              </a:rPr>
              <a:t>.</a:t>
            </a:r>
          </a:p>
          <a:p>
            <a:pPr marL="176213" indent="-176213">
              <a:spcBef>
                <a:spcPts val="0"/>
              </a:spcBef>
              <a:spcAft>
                <a:spcPts val="1800"/>
              </a:spcAft>
              <a:buFont typeface="Arial" pitchFamily="34" charset="0"/>
              <a:buChar char="•"/>
            </a:pPr>
            <a:r>
              <a:rPr lang="en-US" altLang="en-US" sz="1800" b="1" dirty="0">
                <a:solidFill>
                  <a:schemeClr val="bg1"/>
                </a:solidFill>
              </a:rPr>
              <a:t>However, an alternate solution to this </a:t>
            </a:r>
            <a:br>
              <a:rPr lang="en-US" altLang="en-US" sz="1800" b="1" dirty="0">
                <a:solidFill>
                  <a:schemeClr val="bg1"/>
                </a:solidFill>
              </a:rPr>
            </a:br>
            <a:r>
              <a:rPr lang="en-US" altLang="en-US" sz="1800" b="1" dirty="0">
                <a:solidFill>
                  <a:schemeClr val="bg1"/>
                </a:solidFill>
              </a:rPr>
              <a:t>problem is provided by </a:t>
            </a:r>
            <a:r>
              <a:rPr lang="en-US" altLang="en-US" sz="1800" b="1" dirty="0">
                <a:solidFill>
                  <a:schemeClr val="bg1"/>
                </a:solidFill>
                <a:hlinkClick r:id="rId3"/>
              </a:rPr>
              <a:t>dynamic </a:t>
            </a:r>
            <a:br>
              <a:rPr lang="en-US" altLang="en-US" sz="1800" b="1" dirty="0">
                <a:solidFill>
                  <a:schemeClr val="bg1"/>
                </a:solidFill>
                <a:hlinkClick r:id="rId3"/>
              </a:rPr>
            </a:br>
            <a:r>
              <a:rPr lang="en-US" altLang="en-US" sz="1800" b="1" dirty="0">
                <a:solidFill>
                  <a:schemeClr val="bg1"/>
                </a:solidFill>
                <a:hlinkClick r:id="rId3"/>
              </a:rPr>
              <a:t>programming</a:t>
            </a:r>
            <a:r>
              <a:rPr lang="en-US" altLang="en-US" sz="1800" b="1" dirty="0">
                <a:solidFill>
                  <a:schemeClr val="bg1"/>
                </a:solidFill>
              </a:rPr>
              <a:t>, and is known as </a:t>
            </a:r>
            <a:br>
              <a:rPr lang="en-US" altLang="en-US" sz="1800" b="1" dirty="0">
                <a:solidFill>
                  <a:schemeClr val="bg1"/>
                </a:solidFill>
              </a:rPr>
            </a:br>
            <a:r>
              <a:rPr lang="en-US" altLang="en-US" sz="1800" b="1" dirty="0">
                <a:solidFill>
                  <a:schemeClr val="bg1"/>
                </a:solidFill>
                <a:hlinkClick r:id="rId4"/>
              </a:rPr>
              <a:t>Viterbi Decoding.</a:t>
            </a:r>
            <a:endParaRPr lang="en-US" altLang="en-US" sz="1800" b="1" dirty="0">
              <a:solidFill>
                <a:schemeClr val="bg1"/>
              </a:solidFill>
            </a:endParaRPr>
          </a:p>
          <a:p>
            <a:pPr marL="176213" indent="-176213">
              <a:spcBef>
                <a:spcPts val="0"/>
              </a:spcBef>
              <a:spcAft>
                <a:spcPts val="1800"/>
              </a:spcAft>
              <a:buFont typeface="Arial" pitchFamily="34" charset="0"/>
              <a:buChar char="•"/>
            </a:pPr>
            <a:r>
              <a:rPr lang="en-US" altLang="en-US" sz="1800" b="1" dirty="0">
                <a:solidFill>
                  <a:schemeClr val="bg1"/>
                </a:solidFill>
              </a:rPr>
              <a:t>Note that computing               using the</a:t>
            </a:r>
            <a:br>
              <a:rPr lang="en-US" altLang="en-US" sz="1800" b="1" dirty="0">
                <a:solidFill>
                  <a:schemeClr val="bg1"/>
                </a:solidFill>
              </a:rPr>
            </a:br>
            <a:r>
              <a:rPr lang="en-US" altLang="en-US" sz="1800" b="1" dirty="0">
                <a:solidFill>
                  <a:schemeClr val="bg1"/>
                </a:solidFill>
              </a:rPr>
              <a:t>Viterbi algorithm gives a different result</a:t>
            </a:r>
            <a:br>
              <a:rPr lang="en-US" altLang="en-US" sz="1800" b="1" dirty="0">
                <a:solidFill>
                  <a:schemeClr val="bg1"/>
                </a:solidFill>
              </a:rPr>
            </a:br>
            <a:r>
              <a:rPr lang="en-US" altLang="en-US" sz="1800" b="1" dirty="0">
                <a:solidFill>
                  <a:schemeClr val="bg1"/>
                </a:solidFill>
              </a:rPr>
              <a:t>than the Forward algorithm. </a:t>
            </a:r>
          </a:p>
          <a:p>
            <a:pPr marL="176213" indent="-176213">
              <a:spcBef>
                <a:spcPts val="0"/>
              </a:spcBef>
              <a:spcAft>
                <a:spcPts val="1800"/>
              </a:spcAft>
            </a:pPr>
            <a:endParaRPr lang="en-US" altLang="en-US" sz="1800" b="1" dirty="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499"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500"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Dynamic Programming</a:t>
            </a: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a:solidFill>
                  <a:schemeClr val="bg1"/>
                </a:solidFill>
              </a:rPr>
              <a:t>Define a partial path from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(u,v) </a:t>
            </a:r>
            <a:r>
              <a:rPr lang="en-US" altLang="en-US" sz="1800" b="1" dirty="0">
                <a:solidFill>
                  <a:schemeClr val="bg1"/>
                </a:solidFill>
              </a:rPr>
              <a:t>as an</a:t>
            </a:r>
            <a:br>
              <a:rPr lang="en-US" altLang="en-US" sz="1800" b="1" dirty="0">
                <a:solidFill>
                  <a:schemeClr val="bg1"/>
                </a:solidFill>
              </a:rPr>
            </a:br>
            <a:r>
              <a:rPr lang="en-US" altLang="en-US" sz="1800" b="1" dirty="0">
                <a:solidFill>
                  <a:schemeClr val="bg1"/>
                </a:solidFill>
              </a:rPr>
              <a:t>n-</a:t>
            </a:r>
            <a:r>
              <a:rPr lang="en-US" altLang="en-US" sz="1800" b="1" dirty="0" err="1">
                <a:solidFill>
                  <a:schemeClr val="bg1"/>
                </a:solidFill>
              </a:rPr>
              <a:t>tuple</a:t>
            </a:r>
            <a:r>
              <a:rPr lang="en-US" altLang="en-US" sz="1800" b="1" dirty="0">
                <a:solidFill>
                  <a:schemeClr val="bg1"/>
                </a:solidFill>
              </a:rPr>
              <a:t>: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 (i</a:t>
            </a:r>
            <a:r>
              <a:rPr lang="en-US" altLang="en-US" sz="1800" baseline="-25000" dirty="0">
                <a:solidFill>
                  <a:schemeClr val="bg1"/>
                </a:solidFill>
              </a:rPr>
              <a:t>1</a:t>
            </a:r>
            <a:r>
              <a:rPr lang="en-US" altLang="en-US" sz="1800" dirty="0">
                <a:solidFill>
                  <a:schemeClr val="bg1"/>
                </a:solidFill>
              </a:rPr>
              <a:t>,j</a:t>
            </a:r>
            <a:r>
              <a:rPr lang="en-US" altLang="en-US" sz="1800" baseline="-25000" dirty="0">
                <a:solidFill>
                  <a:schemeClr val="bg1"/>
                </a:solidFill>
              </a:rPr>
              <a:t>1</a:t>
            </a:r>
            <a:r>
              <a:rPr lang="en-US" altLang="en-US" sz="1800" dirty="0">
                <a:solidFill>
                  <a:schemeClr val="bg1"/>
                </a:solidFill>
              </a:rPr>
              <a:t>), (i</a:t>
            </a:r>
            <a:r>
              <a:rPr lang="en-US" altLang="en-US" sz="1800" baseline="-25000" dirty="0">
                <a:solidFill>
                  <a:schemeClr val="bg1"/>
                </a:solidFill>
              </a:rPr>
              <a:t>2</a:t>
            </a:r>
            <a:r>
              <a:rPr lang="en-US" altLang="en-US" sz="1800" dirty="0">
                <a:solidFill>
                  <a:schemeClr val="bg1"/>
                </a:solidFill>
              </a:rPr>
              <a:t>,j</a:t>
            </a:r>
            <a:r>
              <a:rPr lang="en-US" altLang="en-US" sz="1800" baseline="-25000" dirty="0">
                <a:solidFill>
                  <a:schemeClr val="bg1"/>
                </a:solidFill>
              </a:rPr>
              <a:t>2</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),…,(u,v)</a:t>
            </a:r>
          </a:p>
          <a:p>
            <a:pPr marL="176213" indent="-176213">
              <a:spcBef>
                <a:spcPts val="0"/>
              </a:spcBef>
              <a:spcAft>
                <a:spcPts val="1800"/>
              </a:spcAft>
              <a:buFont typeface="Arial" pitchFamily="34" charset="0"/>
              <a:buChar char="•"/>
            </a:pPr>
            <a:r>
              <a:rPr lang="en-US" altLang="en-US" sz="1800" b="1" dirty="0">
                <a:solidFill>
                  <a:schemeClr val="bg1"/>
                </a:solidFill>
              </a:rPr>
              <a:t>Define a cost in moving from </a:t>
            </a:r>
            <a:r>
              <a:rPr lang="en-US" altLang="en-US" sz="1800" dirty="0">
                <a:solidFill>
                  <a:schemeClr val="bg1"/>
                </a:solidFill>
              </a:rPr>
              <a:t>(i</a:t>
            </a:r>
            <a:r>
              <a:rPr lang="en-US" altLang="en-US" sz="1800" baseline="-25000" dirty="0">
                <a:solidFill>
                  <a:schemeClr val="bg1"/>
                </a:solidFill>
              </a:rPr>
              <a:t>k-1</a:t>
            </a:r>
            <a:r>
              <a:rPr lang="en-US" altLang="en-US" sz="1800" dirty="0">
                <a:solidFill>
                  <a:schemeClr val="bg1"/>
                </a:solidFill>
              </a:rPr>
              <a:t>,j</a:t>
            </a:r>
            <a:r>
              <a:rPr lang="en-US" altLang="en-US" sz="1800" baseline="-25000" dirty="0">
                <a:solidFill>
                  <a:schemeClr val="bg1"/>
                </a:solidFill>
              </a:rPr>
              <a:t>k-1</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 </a:t>
            </a:r>
            <a:r>
              <a:rPr lang="en-US" altLang="en-US" sz="1800" b="1" dirty="0">
                <a:solidFill>
                  <a:schemeClr val="bg1"/>
                </a:solidFill>
              </a:rPr>
              <a:t>as:</a:t>
            </a:r>
          </a:p>
          <a:p>
            <a:pPr marL="176213" indent="-176213">
              <a:spcBef>
                <a:spcPts val="2800"/>
              </a:spcBef>
              <a:spcAft>
                <a:spcPts val="1800"/>
              </a:spcAft>
            </a:pPr>
            <a:r>
              <a:rPr lang="en-US" altLang="en-US" sz="1800" b="1" dirty="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a:t>(</a:t>
            </a:r>
            <a:r>
              <a:rPr lang="en-US" sz="1400" dirty="0" err="1"/>
              <a:t>i</a:t>
            </a:r>
            <a:r>
              <a:rPr lang="en-US" sz="1400" baseline="-25000" dirty="0" err="1"/>
              <a:t>k</a:t>
            </a:r>
            <a:r>
              <a:rPr lang="en-US" sz="1400" dirty="0" err="1"/>
              <a:t>,j</a:t>
            </a:r>
            <a:r>
              <a:rPr lang="en-US" sz="1400" baseline="-25000" dirty="0" err="1"/>
              <a:t>k</a:t>
            </a:r>
            <a:r>
              <a:rPr lang="en-US" sz="1400" dirty="0"/>
              <a:t>)</a:t>
            </a:r>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a:t>(u,v)</a:t>
            </a:r>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a:t>(</a:t>
            </a:r>
            <a:r>
              <a:rPr lang="en-US" sz="1400" dirty="0" err="1"/>
              <a:t>s,t</a:t>
            </a:r>
            <a:r>
              <a:rPr lang="en-US" sz="1400" dirty="0"/>
              <a:t>)</a:t>
            </a:r>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523"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524"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a:solidFill>
                  <a:schemeClr val="bg1"/>
                </a:solidFill>
              </a:rPr>
              <a:t>Bellman’s </a:t>
            </a:r>
            <a:r>
              <a:rPr lang="en-US" altLang="en-US" sz="1800" b="1" dirty="0">
                <a:solidFill>
                  <a:schemeClr val="accent1"/>
                </a:solidFill>
              </a:rPr>
              <a:t>Principle of Optimality </a:t>
            </a:r>
            <a:r>
              <a:rPr lang="en-US" altLang="en-US" sz="1800" b="1" dirty="0">
                <a:solidFill>
                  <a:schemeClr val="bg1"/>
                </a:solidFill>
              </a:rPr>
              <a:t>states that “</a:t>
            </a:r>
            <a:r>
              <a:rPr lang="en-US" sz="1800" b="1" dirty="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DP Algorithm (Viterbi Decoding)</a:t>
            </a: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This theorem has a remarkable consequence: we need </a:t>
            </a:r>
            <a:br>
              <a:rPr lang="en-US" altLang="en-US" sz="1800" b="1" dirty="0">
                <a:solidFill>
                  <a:schemeClr val="bg1"/>
                </a:solidFill>
              </a:rPr>
            </a:br>
            <a:r>
              <a:rPr lang="en-US" altLang="en-US" sz="1800" b="1" dirty="0">
                <a:solidFill>
                  <a:schemeClr val="bg1"/>
                </a:solidFill>
              </a:rPr>
              <a:t>not exhaustively search for  the best path. Instead, we </a:t>
            </a:r>
            <a:br>
              <a:rPr lang="en-US" altLang="en-US" sz="1800" b="1" dirty="0">
                <a:solidFill>
                  <a:schemeClr val="bg1"/>
                </a:solidFill>
              </a:rPr>
            </a:br>
            <a:r>
              <a:rPr lang="en-US" altLang="en-US" sz="1800" b="1" dirty="0">
                <a:solidFill>
                  <a:schemeClr val="bg1"/>
                </a:solidFill>
              </a:rPr>
              <a:t>can build the best path by considering a sequence of </a:t>
            </a:r>
            <a:br>
              <a:rPr lang="en-US" altLang="en-US" sz="1800" b="1" dirty="0">
                <a:solidFill>
                  <a:schemeClr val="bg1"/>
                </a:solidFill>
              </a:rPr>
            </a:br>
            <a:r>
              <a:rPr lang="en-US" altLang="en-US" sz="1800" b="1" dirty="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a:solidFill>
                  <a:schemeClr val="bg1"/>
                </a:solidFill>
              </a:rPr>
              <a:t>Only the cost and a “backpointer” containing the index</a:t>
            </a:r>
            <a:br>
              <a:rPr lang="en-US" altLang="en-US" sz="1800" b="1" dirty="0">
                <a:solidFill>
                  <a:schemeClr val="bg1"/>
                </a:solidFill>
              </a:rPr>
            </a:br>
            <a:r>
              <a:rPr lang="en-US" altLang="en-US" sz="1800" b="1" dirty="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a:t>The computational savings over an exhaustive search are enormous</a:t>
            </a:r>
            <a:br>
              <a:rPr lang="en-US" sz="1800" b="1" dirty="0"/>
            </a:br>
            <a:r>
              <a:rPr lang="en-US" sz="1800" b="1" dirty="0"/>
              <a:t>(e.g., </a:t>
            </a:r>
            <a:r>
              <a:rPr lang="en-US" sz="1800" dirty="0"/>
              <a:t>O(MN)</a:t>
            </a:r>
            <a:r>
              <a:rPr lang="en-US" sz="1800" b="1" dirty="0"/>
              <a:t> vs. </a:t>
            </a:r>
            <a:r>
              <a:rPr lang="en-US" sz="1800" dirty="0"/>
              <a:t>O(M</a:t>
            </a:r>
            <a:r>
              <a:rPr lang="en-US" sz="1800" baseline="30000" dirty="0"/>
              <a:t>N</a:t>
            </a:r>
            <a:r>
              <a:rPr lang="en-US" sz="1800" dirty="0"/>
              <a:t>)</a:t>
            </a:r>
            <a:r>
              <a:rPr lang="en-US" sz="1800" b="1" dirty="0"/>
              <a:t>) where </a:t>
            </a:r>
            <a:r>
              <a:rPr lang="en-US" sz="1800" dirty="0"/>
              <a:t>M</a:t>
            </a:r>
            <a:r>
              <a:rPr lang="en-US" sz="1800" b="1" dirty="0"/>
              <a:t> is the number of rows and </a:t>
            </a:r>
            <a:r>
              <a:rPr lang="en-US" sz="1800" dirty="0"/>
              <a:t>N</a:t>
            </a:r>
            <a:r>
              <a:rPr lang="en-US" sz="1800" b="1" dirty="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a:solidFill>
                  <a:schemeClr val="bg1"/>
                </a:solidFill>
              </a:rPr>
              <a:t>For this reason, </a:t>
            </a:r>
            <a:r>
              <a:rPr lang="en-US" altLang="en-US" sz="1800" b="1" dirty="0">
                <a:solidFill>
                  <a:schemeClr val="accent1"/>
                </a:solidFill>
              </a:rPr>
              <a:t>dynamic programming </a:t>
            </a:r>
            <a:r>
              <a:rPr lang="en-US" altLang="en-US" sz="1800" b="1" dirty="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a:solidFill>
                  <a:schemeClr val="accent1"/>
                </a:solidFill>
              </a:rPr>
              <a:t>Iteration: </a:t>
            </a:r>
            <a:r>
              <a:rPr lang="en-US" altLang="en-US" sz="1400" b="1" dirty="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a:solidFill>
                  <a:schemeClr val="accent1"/>
                </a:solidFill>
              </a:rPr>
              <a:t>Backtracking: </a:t>
            </a:r>
            <a:r>
              <a:rPr lang="en-US" altLang="en-US" sz="1400" b="1" dirty="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28"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a:t>
            </a: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a:solidFill>
                  <a:schemeClr val="bg1"/>
                </a:solidFill>
              </a:rPr>
              <a:t>Consider the problem of finding the similarity between two words: </a:t>
            </a:r>
            <a:r>
              <a:rPr lang="en-US" altLang="en-US" sz="1800" b="1" i="1" dirty="0">
                <a:solidFill>
                  <a:schemeClr val="bg1"/>
                </a:solidFill>
              </a:rPr>
              <a:t>Pesto</a:t>
            </a:r>
            <a:r>
              <a:rPr lang="en-US" altLang="en-US" sz="1800" b="1" dirty="0">
                <a:solidFill>
                  <a:schemeClr val="bg1"/>
                </a:solidFill>
              </a:rPr>
              <a:t> and </a:t>
            </a:r>
            <a:r>
              <a:rPr lang="en-US" altLang="en-US" sz="1800" b="1" i="1" dirty="0">
                <a:solidFill>
                  <a:schemeClr val="bg1"/>
                </a:solidFill>
              </a:rPr>
              <a:t>Pita</a:t>
            </a:r>
            <a:r>
              <a:rPr lang="en-US" altLang="en-US" sz="1800" b="1" dirty="0">
                <a:solidFill>
                  <a:schemeClr val="bg1"/>
                </a:solidFill>
              </a:rPr>
              <a:t>. An intuitive approach would be to align the strings and count the number</a:t>
            </a:r>
            <a:br>
              <a:rPr lang="en-US" altLang="en-US" sz="1800" b="1" dirty="0">
                <a:solidFill>
                  <a:schemeClr val="bg1"/>
                </a:solidFill>
              </a:rPr>
            </a:br>
            <a:r>
              <a:rPr lang="en-US" altLang="en-US" sz="1800" b="1" dirty="0">
                <a:solidFill>
                  <a:schemeClr val="bg1"/>
                </a:solidFill>
              </a:rPr>
              <a:t>of misspelled letters:</a:t>
            </a:r>
          </a:p>
          <a:p>
            <a:pPr marL="633413" indent="-176213">
              <a:spcBef>
                <a:spcPts val="0"/>
              </a:spcBef>
              <a:spcAft>
                <a:spcPts val="600"/>
              </a:spcAft>
            </a:pPr>
            <a:r>
              <a:rPr lang="en-US" altLang="en-US" sz="1800" b="1" dirty="0">
                <a:solidFill>
                  <a:schemeClr val="bg1"/>
                </a:solidFill>
              </a:rPr>
              <a:t>	</a:t>
            </a:r>
            <a:r>
              <a:rPr lang="en-US" altLang="en-US" sz="1400" b="1" dirty="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a:solidFill>
                  <a:schemeClr val="bg1"/>
                </a:solidFill>
                <a:latin typeface="Courier New" pitchFamily="49" charset="0"/>
                <a:cs typeface="Courier New" pitchFamily="49" charset="0"/>
              </a:rPr>
              <a:t>	</a:t>
            </a:r>
            <a:r>
              <a:rPr lang="en-US" altLang="en-US" sz="1800" b="1" dirty="0">
                <a:solidFill>
                  <a:schemeClr val="bg1"/>
                </a:solidFill>
                <a:latin typeface="+mj-lt"/>
                <a:cs typeface="Courier New" pitchFamily="49" charset="0"/>
              </a:rPr>
              <a:t>If each mismatched letter costs 1 unit, the</a:t>
            </a:r>
            <a:br>
              <a:rPr lang="en-US" altLang="en-US" sz="1800" b="1" dirty="0">
                <a:solidFill>
                  <a:schemeClr val="bg1"/>
                </a:solidFill>
                <a:latin typeface="+mj-lt"/>
                <a:cs typeface="Courier New" pitchFamily="49" charset="0"/>
              </a:rPr>
            </a:br>
            <a:r>
              <a:rPr lang="en-US" altLang="en-US" sz="1800" b="1" dirty="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a:solidFill>
                  <a:schemeClr val="bg1"/>
                </a:solidFill>
              </a:rPr>
              <a:t>Node penalty: Any two dissimilar letters that are </a:t>
            </a:r>
            <a:br>
              <a:rPr lang="en-US" altLang="en-US" sz="1400" b="1" dirty="0">
                <a:solidFill>
                  <a:schemeClr val="bg1"/>
                </a:solidFill>
              </a:rPr>
            </a:br>
            <a:r>
              <a:rPr lang="en-US" altLang="en-US" sz="1400" b="1" dirty="0">
                <a:solidFill>
                  <a:schemeClr val="bg1"/>
                </a:solidFill>
              </a:rPr>
              <a:t>matched at a node incur a penalty of 1 unit.</a:t>
            </a:r>
            <a:endParaRPr lang="en-US" sz="1800" b="1" dirty="0"/>
          </a:p>
          <a:p>
            <a:pPr marL="176213" indent="-176213">
              <a:spcBef>
                <a:spcPts val="0"/>
              </a:spcBef>
              <a:spcAft>
                <a:spcPts val="1800"/>
              </a:spcAft>
              <a:buFont typeface="Arial" pitchFamily="34" charset="0"/>
              <a:buChar char="•"/>
            </a:pPr>
            <a:r>
              <a:rPr lang="en-US" altLang="en-US" sz="1800" b="1" dirty="0">
                <a:solidFill>
                  <a:schemeClr val="bg1"/>
                </a:solidFill>
              </a:rPr>
              <a:t>Let us use a “fixed-endpoint” approach,</a:t>
            </a:r>
            <a:br>
              <a:rPr lang="en-US" altLang="en-US" sz="1800" b="1" dirty="0">
                <a:solidFill>
                  <a:schemeClr val="bg1"/>
                </a:solidFill>
              </a:rPr>
            </a:br>
            <a:r>
              <a:rPr lang="en-US" altLang="en-US" sz="1800" b="1" dirty="0">
                <a:solidFill>
                  <a:schemeClr val="bg1"/>
                </a:solidFill>
              </a:rPr>
              <a:t>which constrains the solution to begin</a:t>
            </a:r>
            <a:br>
              <a:rPr lang="en-US" altLang="en-US" sz="1800" b="1" dirty="0">
                <a:solidFill>
                  <a:schemeClr val="bg1"/>
                </a:solidFill>
              </a:rPr>
            </a:br>
            <a:r>
              <a:rPr lang="en-US" altLang="en-US" sz="1800" b="1" dirty="0">
                <a:solidFill>
                  <a:schemeClr val="bg1"/>
                </a:solidFill>
              </a:rPr>
              <a:t>an the origin and end by matching the</a:t>
            </a:r>
            <a:br>
              <a:rPr lang="en-US" altLang="en-US" sz="1800" b="1" dirty="0">
                <a:solidFill>
                  <a:schemeClr val="bg1"/>
                </a:solidFill>
              </a:rPr>
            </a:br>
            <a:r>
              <a:rPr lang="en-US" altLang="en-US" sz="1800" b="1" dirty="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a:solidFill>
                  <a:schemeClr val="bg1"/>
                </a:solidFill>
              </a:rPr>
              <a:t>Note that this simple approach does not allow for some common phenomena in spell-checking, such as transposition of letters.</a:t>
            </a:r>
            <a:endParaRPr lang="en-US" altLang="en-US" sz="1400" b="1" dirty="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Discussion</a:t>
            </a: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a:solidFill>
                  <a:schemeClr val="bg1"/>
                </a:solidFill>
              </a:rPr>
              <a:t>There are many variants of dynamic programming that are</a:t>
            </a:r>
            <a:br>
              <a:rPr lang="en-US" altLang="en-US" sz="1800" b="1" dirty="0">
                <a:solidFill>
                  <a:schemeClr val="bg1"/>
                </a:solidFill>
              </a:rPr>
            </a:br>
            <a:r>
              <a:rPr lang="en-US" altLang="en-US" sz="1800" b="1" dirty="0">
                <a:solidFill>
                  <a:schemeClr val="bg1"/>
                </a:solidFill>
              </a:rPr>
              <a:t>useful in pattern recognition, such as “free endpoint” and </a:t>
            </a:r>
            <a:br>
              <a:rPr lang="en-US" altLang="en-US" sz="1800" b="1" dirty="0">
                <a:solidFill>
                  <a:schemeClr val="bg1"/>
                </a:solidFill>
              </a:rPr>
            </a:br>
            <a:r>
              <a:rPr lang="en-US" altLang="en-US" sz="1800" b="1" dirty="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a:solidFill>
                  <a:schemeClr val="bg1"/>
                </a:solidFill>
              </a:rPr>
              <a:t>When applied to time alignment of time series,  dynamic programming is often referred to as dynamic time warping because it produces a piecewise linear, or </a:t>
            </a:r>
            <a:r>
              <a:rPr lang="en-US" altLang="en-US" sz="1800" b="1" dirty="0" err="1">
                <a:solidFill>
                  <a:schemeClr val="bg1"/>
                </a:solidFill>
              </a:rPr>
              <a:t>nonuniform</a:t>
            </a:r>
            <a:r>
              <a:rPr lang="en-US" altLang="en-US" sz="1800" b="1" dirty="0">
                <a:solidFill>
                  <a:schemeClr val="bg1"/>
                </a:solidFill>
              </a:rPr>
              <a:t>, time scale modification between the two signals.</a:t>
            </a:r>
            <a:endParaRPr lang="en-US" altLang="en-US" sz="1400" b="1" dirty="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154984"/>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Formally introduced a hidden Markov model.</a:t>
            </a:r>
          </a:p>
          <a:p>
            <a:pPr marL="171450" indent="-171450">
              <a:spcBef>
                <a:spcPct val="50000"/>
              </a:spcBef>
              <a:buFontTx/>
              <a:buChar char="•"/>
            </a:pPr>
            <a:r>
              <a:rPr lang="en-US" sz="1800" b="1" dirty="0">
                <a:solidFill>
                  <a:schemeClr val="bg1"/>
                </a:solidFill>
              </a:rPr>
              <a:t>Described three fundamental problems (evaluation, decoding, and training).</a:t>
            </a:r>
          </a:p>
          <a:p>
            <a:pPr marL="171450" indent="-171450">
              <a:spcBef>
                <a:spcPct val="50000"/>
              </a:spcBef>
              <a:buFontTx/>
              <a:buChar char="•"/>
            </a:pPr>
            <a:r>
              <a:rPr lang="en-US" sz="1800" b="1" dirty="0">
                <a:solidFill>
                  <a:schemeClr val="bg1"/>
                </a:solidFill>
              </a:rPr>
              <a:t>Derived general properties of the model.</a:t>
            </a:r>
          </a:p>
          <a:p>
            <a:pPr marL="171450" indent="-171450">
              <a:spcBef>
                <a:spcPct val="50000"/>
              </a:spcBef>
              <a:buFontTx/>
              <a:buChar char="•"/>
            </a:pPr>
            <a:r>
              <a:rPr lang="en-US" sz="1800" b="1" dirty="0">
                <a:solidFill>
                  <a:schemeClr val="bg1"/>
                </a:solidFill>
              </a:rPr>
              <a:t>Introduced the Forward Algorithm as a fast way to do evaluation.</a:t>
            </a:r>
          </a:p>
          <a:p>
            <a:pPr marL="171450" indent="-171450">
              <a:spcBef>
                <a:spcPct val="50000"/>
              </a:spcBef>
              <a:buFontTx/>
              <a:buChar char="•"/>
            </a:pPr>
            <a:r>
              <a:rPr lang="en-US" sz="1800" b="1" dirty="0">
                <a:solidFill>
                  <a:schemeClr val="bg1"/>
                </a:solidFill>
              </a:rPr>
              <a:t>Introduced the Viterbi Algorithm as a reasonable way to do decoding.</a:t>
            </a:r>
          </a:p>
          <a:p>
            <a:pPr marL="171450" indent="-171450">
              <a:spcBef>
                <a:spcPct val="50000"/>
              </a:spcBef>
              <a:buFontTx/>
              <a:buChar char="•"/>
            </a:pPr>
            <a:r>
              <a:rPr lang="en-US" sz="1800" b="1" dirty="0">
                <a:solidFill>
                  <a:schemeClr val="bg1"/>
                </a:solidFill>
              </a:rPr>
              <a:t>Introduced dynamic programming using a string matching example.</a:t>
            </a:r>
          </a:p>
          <a:p>
            <a:pPr marL="171450" indent="-171450">
              <a:spcBef>
                <a:spcPct val="50000"/>
              </a:spcBef>
            </a:pPr>
            <a:r>
              <a:rPr lang="en-US" sz="1800" b="1">
                <a:solidFill>
                  <a:schemeClr val="bg1"/>
                </a:solidFill>
              </a:rPr>
              <a:t>Remaining </a:t>
            </a:r>
            <a:r>
              <a:rPr lang="en-US" sz="1800" b="1" dirty="0">
                <a:solidFill>
                  <a:schemeClr val="bg1"/>
                </a:solidFill>
              </a:rPr>
              <a:t>issues:</a:t>
            </a:r>
          </a:p>
          <a:p>
            <a:pPr marL="171450" indent="-171450">
              <a:spcBef>
                <a:spcPct val="50000"/>
              </a:spcBef>
              <a:buFont typeface="Arial" pitchFamily="34" charset="0"/>
              <a:buChar char="•"/>
            </a:pPr>
            <a:r>
              <a:rPr lang="en-US" sz="1800" b="1" dirty="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7340</TotalTime>
  <Words>391</Words>
  <Application>Microsoft Macintosh PowerPoint</Application>
  <PresentationFormat>Letter Paper (8.5x11 in)</PresentationFormat>
  <Paragraphs>72</Paragraphs>
  <Slides>8</Slides>
  <Notes>1</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7" baseType="lpstr">
      <vt:lpstr>Arial</vt:lpstr>
      <vt:lpstr>Cambria Math</vt:lpstr>
      <vt:lpstr>Courier New</vt:lpstr>
      <vt:lpstr>Times New Roman</vt:lpstr>
      <vt:lpstr>Wingdings</vt:lpstr>
      <vt:lpstr>isip_default</vt:lpstr>
      <vt:lpstr>1_lecture_title</vt:lpstr>
      <vt:lpstr>1_isip_default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411</cp:revision>
  <dcterms:created xsi:type="dcterms:W3CDTF">2002-09-12T17:13:32Z</dcterms:created>
  <dcterms:modified xsi:type="dcterms:W3CDTF">2019-10-11T12:15:39Z</dcterms:modified>
</cp:coreProperties>
</file>