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8"/>
  </p:notesMasterIdLst>
  <p:handoutMasterIdLst>
    <p:handoutMasterId r:id="rId19"/>
  </p:handoutMasterIdLst>
  <p:sldIdLst>
    <p:sldId id="356" r:id="rId3"/>
    <p:sldId id="427" r:id="rId4"/>
    <p:sldId id="429" r:id="rId5"/>
    <p:sldId id="430" r:id="rId6"/>
    <p:sldId id="415" r:id="rId7"/>
    <p:sldId id="416" r:id="rId8"/>
    <p:sldId id="417" r:id="rId9"/>
    <p:sldId id="418" r:id="rId10"/>
    <p:sldId id="419" r:id="rId11"/>
    <p:sldId id="420" r:id="rId12"/>
    <p:sldId id="421" r:id="rId13"/>
    <p:sldId id="422" r:id="rId14"/>
    <p:sldId id="423" r:id="rId15"/>
    <p:sldId id="424" r:id="rId16"/>
    <p:sldId id="425"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35" autoAdjust="0"/>
    <p:restoredTop sz="95102" autoAdjust="0"/>
  </p:normalViewPr>
  <p:slideViewPr>
    <p:cSldViewPr snapToGrid="0">
      <p:cViewPr varScale="1">
        <p:scale>
          <a:sx n="117" d="100"/>
          <a:sy n="117" d="100"/>
        </p:scale>
        <p:origin x="2456" y="176"/>
      </p:cViewPr>
      <p:guideLst>
        <p:guide orient="horz" pos="3816"/>
        <p:guide pos="549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a:p>
        </p:txBody>
      </p:sp>
    </p:spTree>
    <p:extLst>
      <p:ext uri="{BB962C8B-B14F-4D97-AF65-F5344CB8AC3E}">
        <p14:creationId xmlns:p14="http://schemas.microsoft.com/office/powerpoint/2010/main" val="4110345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3</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a:p>
        </p:txBody>
      </p:sp>
    </p:spTree>
    <p:extLst>
      <p:ext uri="{BB962C8B-B14F-4D97-AF65-F5344CB8AC3E}">
        <p14:creationId xmlns:p14="http://schemas.microsoft.com/office/powerpoint/2010/main" val="1688308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18,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rojects/speech/software/demonstrations/applets/util/pattern_recognition/current/index.html" TargetMode="External"/><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7" Type="http://schemas.openxmlformats.org/officeDocument/2006/relationships/hyperlink" Target="http://www.ece.msstate.edu/research/isip/publications/courses/ece_8463/lectures/current/lecture_22/index.html" TargetMode="External"/><Relationship Id="rId12" Type="http://schemas.openxmlformats.org/officeDocument/2006/relationships/image" Target="../media/image4.png"/><Relationship Id="rId2" Type="http://schemas.openxmlformats.org/officeDocument/2006/relationships/hyperlink" Target="http://rii.ricoh.com/~stork/DHSch3part3.ppt" TargetMode="External"/><Relationship Id="rId1" Type="http://schemas.openxmlformats.org/officeDocument/2006/relationships/slideLayout" Target="../slideLayouts/slideLayout12.xml"/><Relationship Id="rId6" Type="http://schemas.openxmlformats.org/officeDocument/2006/relationships/hyperlink" Target="http://mat.gsia.cmu.edu/classes/dynamic/dynamic.html" TargetMode="External"/><Relationship Id="rId11" Type="http://schemas.openxmlformats.org/officeDocument/2006/relationships/image" Target="../media/image3.png"/><Relationship Id="rId5" Type="http://schemas.openxmlformats.org/officeDocument/2006/relationships/hyperlink" Target="http://www.autonlab.org/tutorials/hmm.html" TargetMode="External"/><Relationship Id="rId10" Type="http://schemas.openxmlformats.org/officeDocument/2006/relationships/image" Target="../media/image2.png"/><Relationship Id="rId4" Type="http://schemas.openxmlformats.org/officeDocument/2006/relationships/hyperlink" Target="http://www.amazon.com/Fundamentals-Speech-Recognition-Prentice-Processing/dp/0130151572" TargetMode="External"/><Relationship Id="rId9" Type="http://schemas.openxmlformats.org/officeDocument/2006/relationships/hyperlink" Target="http://www.ece.msstate.edu/research/isip/projects/speech/software/demonstrations/applets/util/dynamic_time_warping/current/index.html"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hyperlink" Target="http://www.ece.msstate.edu/research/isip/publications/courses/ece_8463/lectures/current/lecture_21/index.html" TargetMode="External"/><Relationship Id="rId7" Type="http://schemas.openxmlformats.org/officeDocument/2006/relationships/image" Target="../media/image32.jpe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0.wmf"/><Relationship Id="rId5" Type="http://schemas.openxmlformats.org/officeDocument/2006/relationships/oleObject" Target="../embeddings/oleObject21.bin"/><Relationship Id="rId4" Type="http://schemas.openxmlformats.org/officeDocument/2006/relationships/hyperlink" Target="http://www.ece.msstate.edu/research/isip/publications/courses/ece_8463/lectures/current/lecture_23/lecture_23_04.html" TargetMode="External"/><Relationship Id="rId9" Type="http://schemas.openxmlformats.org/officeDocument/2006/relationships/image" Target="../media/image3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4.wmf"/><Relationship Id="rId5" Type="http://schemas.openxmlformats.org/officeDocument/2006/relationships/oleObject" Target="../embeddings/oleObject24.bin"/><Relationship Id="rId4" Type="http://schemas.openxmlformats.org/officeDocument/2006/relationships/image" Target="../media/image33.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35.wmf"/></Relationships>
</file>

<file path=ppt/slides/_rels/slide13.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4" Type="http://schemas.openxmlformats.org/officeDocument/2006/relationships/image" Target="../media/image3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9.wmf"/><Relationship Id="rId18" Type="http://schemas.openxmlformats.org/officeDocument/2006/relationships/oleObject" Target="../embeddings/oleObject7.bin"/><Relationship Id="rId3" Type="http://schemas.openxmlformats.org/officeDocument/2006/relationships/notesSlide" Target="../notesSlides/notesSlide1.xml"/><Relationship Id="rId7" Type="http://schemas.openxmlformats.org/officeDocument/2006/relationships/image" Target="../media/image6.wmf"/><Relationship Id="rId12" Type="http://schemas.openxmlformats.org/officeDocument/2006/relationships/oleObject" Target="../embeddings/oleObject4.bin"/><Relationship Id="rId17" Type="http://schemas.openxmlformats.org/officeDocument/2006/relationships/image" Target="../media/image11.wmf"/><Relationship Id="rId2" Type="http://schemas.openxmlformats.org/officeDocument/2006/relationships/slideLayout" Target="../slideLayouts/slideLayout1.xml"/><Relationship Id="rId16" Type="http://schemas.openxmlformats.org/officeDocument/2006/relationships/oleObject" Target="../embeddings/oleObject6.bin"/><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8.wmf"/><Relationship Id="rId5" Type="http://schemas.openxmlformats.org/officeDocument/2006/relationships/image" Target="../media/image13.jpeg"/><Relationship Id="rId15" Type="http://schemas.openxmlformats.org/officeDocument/2006/relationships/image" Target="../media/image10.wmf"/><Relationship Id="rId10" Type="http://schemas.openxmlformats.org/officeDocument/2006/relationships/oleObject" Target="../embeddings/oleObject3.bin"/><Relationship Id="rId19" Type="http://schemas.openxmlformats.org/officeDocument/2006/relationships/image" Target="../media/image12.wmf"/><Relationship Id="rId4" Type="http://schemas.openxmlformats.org/officeDocument/2006/relationships/image" Target="../media/image14.png"/><Relationship Id="rId9" Type="http://schemas.openxmlformats.org/officeDocument/2006/relationships/image" Target="../media/image7.wmf"/><Relationship Id="rId1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5.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image" Target="../media/image14.wmf"/><Relationship Id="rId4"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7.wmf"/><Relationship Id="rId5" Type="http://schemas.openxmlformats.org/officeDocument/2006/relationships/oleObject" Target="../embeddings/oleObject11.bin"/><Relationship Id="rId4" Type="http://schemas.openxmlformats.org/officeDocument/2006/relationships/image" Target="../media/image16.wmf"/></Relationships>
</file>

<file path=ppt/slides/_rels/slide6.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0.wmf"/><Relationship Id="rId5" Type="http://schemas.openxmlformats.org/officeDocument/2006/relationships/oleObject" Target="../embeddings/oleObject13.bin"/><Relationship Id="rId4" Type="http://schemas.openxmlformats.org/officeDocument/2006/relationships/image" Target="../media/image19.wmf"/><Relationship Id="rId9" Type="http://schemas.openxmlformats.org/officeDocument/2006/relationships/image" Target="../media/image22.jpeg"/></Relationships>
</file>

<file path=ppt/slides/_rels/slide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5.wmf"/><Relationship Id="rId5" Type="http://schemas.openxmlformats.org/officeDocument/2006/relationships/oleObject" Target="../embeddings/oleObject16.bin"/><Relationship Id="rId4" Type="http://schemas.openxmlformats.org/officeDocument/2006/relationships/image" Target="../media/image24.wmf"/></Relationships>
</file>

<file path=ppt/slides/_rels/slide9.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7.wmf"/><Relationship Id="rId5" Type="http://schemas.openxmlformats.org/officeDocument/2006/relationships/oleObject" Target="../embeddings/oleObject18.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lang="en-US" sz="1800" b="1" dirty="0">
                <a:solidFill>
                  <a:schemeClr val="tx2"/>
                </a:solidFill>
                <a:latin typeface="+mn-lt"/>
              </a:rPr>
            </a:br>
            <a:r>
              <a:rPr lang="en-US" sz="1800" b="1" dirty="0">
                <a:solidFill>
                  <a:schemeClr val="tx2"/>
                </a:solidFill>
                <a:latin typeface="+mn-lt"/>
              </a:rPr>
              <a:t>Evaluation</a:t>
            </a:r>
            <a:br>
              <a:rPr lang="en-US" sz="1800" b="1" dirty="0">
                <a:solidFill>
                  <a:schemeClr val="tx2"/>
                </a:solidFill>
                <a:latin typeface="+mn-lt"/>
              </a:rPr>
            </a:br>
            <a:r>
              <a:rPr lang="en-US" sz="1800" b="1" dirty="0">
                <a:solidFill>
                  <a:schemeClr val="tx2"/>
                </a:solidFill>
                <a:latin typeface="+mn-lt"/>
              </a:rPr>
              <a:t>Decoding</a:t>
            </a:r>
            <a:br>
              <a:rPr lang="en-US" sz="1800" b="1" dirty="0">
                <a:solidFill>
                  <a:schemeClr val="tx2"/>
                </a:solidFill>
                <a:latin typeface="+mn-lt"/>
              </a:rPr>
            </a:br>
            <a:r>
              <a:rPr lang="en-US" sz="1800" b="1" dirty="0">
                <a:solidFill>
                  <a:schemeClr val="tx2"/>
                </a:solidFill>
                <a:latin typeface="+mn-lt"/>
              </a:rPr>
              <a:t>Dynamic Programming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accent2"/>
                </a:solidFill>
                <a:hlinkClick r:id="rId2"/>
              </a:rPr>
              <a:t>D.H.S.: Chapter 3 (Part 3) </a:t>
            </a:r>
            <a:br>
              <a:rPr lang="en-US" sz="1800" b="1" dirty="0">
                <a:solidFill>
                  <a:schemeClr val="accent2"/>
                </a:solidFill>
                <a:latin typeface="+mn-lt"/>
              </a:rPr>
            </a:br>
            <a:r>
              <a:rPr lang="en-US" sz="1800" b="1" dirty="0">
                <a:solidFill>
                  <a:srgbClr val="004000"/>
                </a:solidFill>
                <a:latin typeface="+mn-lt"/>
                <a:hlinkClick r:id="rId3"/>
              </a:rPr>
              <a:t>F.J.: Statistical Methods</a:t>
            </a:r>
            <a:br>
              <a:rPr lang="en-US" sz="1800" b="1" dirty="0">
                <a:solidFill>
                  <a:srgbClr val="004000"/>
                </a:solidFill>
                <a:latin typeface="+mn-lt"/>
              </a:rPr>
            </a:br>
            <a:r>
              <a:rPr lang="en-US" sz="1800" b="1" dirty="0">
                <a:solidFill>
                  <a:srgbClr val="004000"/>
                </a:solidFill>
                <a:latin typeface="+mn-lt"/>
                <a:hlinkClick r:id="rId4"/>
              </a:rPr>
              <a:t>R.J.: Fundamentals</a:t>
            </a:r>
            <a:br>
              <a:rPr lang="en-US" sz="1800" b="1" dirty="0">
                <a:solidFill>
                  <a:srgbClr val="004000"/>
                </a:solidFill>
                <a:latin typeface="+mn-lt"/>
              </a:rPr>
            </a:br>
            <a:r>
              <a:rPr lang="en-US" sz="1800" b="1" dirty="0">
                <a:solidFill>
                  <a:srgbClr val="004000"/>
                </a:solidFill>
                <a:latin typeface="+mn-lt"/>
                <a:hlinkClick r:id="rId5"/>
              </a:rPr>
              <a:t>A.M.: HMM Tutorial</a:t>
            </a:r>
            <a:br>
              <a:rPr lang="en-US" sz="1800" b="1" dirty="0">
                <a:solidFill>
                  <a:srgbClr val="004000"/>
                </a:solidFill>
                <a:latin typeface="+mn-lt"/>
                <a:hlinkClick r:id="rId6"/>
              </a:rPr>
            </a:br>
            <a:r>
              <a:rPr lang="en-US" sz="1800" b="1" dirty="0">
                <a:solidFill>
                  <a:srgbClr val="004000"/>
                </a:solidFill>
                <a:latin typeface="+mn-lt"/>
                <a:hlinkClick r:id="rId6"/>
              </a:rPr>
              <a:t>M.T.: Dynamic Programming</a:t>
            </a:r>
            <a:br>
              <a:rPr lang="en-US" sz="1800" b="1" dirty="0">
                <a:solidFill>
                  <a:srgbClr val="004000"/>
                </a:solidFill>
                <a:latin typeface="+mn-lt"/>
              </a:rPr>
            </a:br>
            <a:r>
              <a:rPr lang="en-US" sz="1800" b="1" dirty="0">
                <a:solidFill>
                  <a:srgbClr val="004000"/>
                </a:solidFill>
                <a:latin typeface="+mn-lt"/>
                <a:hlinkClick r:id="rId7"/>
              </a:rPr>
              <a:t>ISIP: HMM Overview</a:t>
            </a:r>
            <a:br>
              <a:rPr lang="en-US" sz="1800" b="1" dirty="0">
                <a:solidFill>
                  <a:srgbClr val="004000"/>
                </a:solidFill>
                <a:latin typeface="+mn-lt"/>
              </a:rPr>
            </a:br>
            <a:r>
              <a:rPr lang="en-US" sz="1800" b="1" dirty="0">
                <a:solidFill>
                  <a:srgbClr val="004000"/>
                </a:solidFill>
                <a:latin typeface="+mn-lt"/>
                <a:hlinkClick r:id="rId8"/>
              </a:rPr>
              <a:t>ISIP: Software</a:t>
            </a:r>
            <a:br>
              <a:rPr lang="en-US" sz="1800" b="1" dirty="0">
                <a:solidFill>
                  <a:srgbClr val="004000"/>
                </a:solidFill>
                <a:latin typeface="+mn-lt"/>
              </a:rPr>
            </a:br>
            <a:r>
              <a:rPr lang="en-US" sz="1800" b="1" dirty="0">
                <a:solidFill>
                  <a:srgbClr val="004000"/>
                </a:solidFill>
                <a:latin typeface="+mn-lt"/>
                <a:hlinkClick r:id="rId9"/>
              </a:rPr>
              <a:t>ISIP: DP Java Applet</a:t>
            </a:r>
            <a:br>
              <a:rPr lang="en-US" b="1" dirty="0">
                <a:solidFill>
                  <a:schemeClr val="accent2"/>
                </a:solidFill>
              </a:rPr>
            </a:br>
            <a:endParaRPr kumimoji="0" lang="en-US" sz="1800" b="1" i="0" u="none" strike="noStrike" kern="1200" cap="none" spc="0" normalizeH="0" noProof="0" dirty="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18: </a:t>
            </a:r>
            <a:r>
              <a:rPr lang="en-US" b="1" dirty="0">
                <a:solidFill>
                  <a:schemeClr val="accent2"/>
                </a:solidFill>
              </a:rPr>
              <a:t>HMMS – EVALUATION AND DECODING</a:t>
            </a:r>
          </a:p>
        </p:txBody>
      </p:sp>
      <p:pic>
        <p:nvPicPr>
          <p:cNvPr id="12" name="Picture 2"/>
          <p:cNvPicPr>
            <a:picLocks noChangeAspect="1" noChangeArrowheads="1"/>
          </p:cNvPicPr>
          <p:nvPr/>
        </p:nvPicPr>
        <p:blipFill>
          <a:blip r:embed="rId10"/>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1"/>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2"/>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Problem No. 2: Decoding</a:t>
            </a:r>
          </a:p>
        </p:txBody>
      </p:sp>
      <p:sp>
        <p:nvSpPr>
          <p:cNvPr id="8" name="Rectangle 4"/>
          <p:cNvSpPr>
            <a:spLocks noChangeArrowheads="1"/>
          </p:cNvSpPr>
          <p:nvPr/>
        </p:nvSpPr>
        <p:spPr bwMode="auto">
          <a:xfrm>
            <a:off x="169608" y="589938"/>
            <a:ext cx="8728329" cy="643253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Why might the most probable sequence of hidden states that produced an observed sequence be useful to us?</a:t>
            </a:r>
          </a:p>
          <a:p>
            <a:pPr marL="176213" indent="-176213">
              <a:spcBef>
                <a:spcPts val="0"/>
              </a:spcBef>
              <a:spcAft>
                <a:spcPts val="1800"/>
              </a:spcAft>
              <a:buFont typeface="Arial" pitchFamily="34" charset="0"/>
              <a:buChar char="•"/>
            </a:pPr>
            <a:r>
              <a:rPr lang="en-US" altLang="en-US" sz="1800" b="1" dirty="0">
                <a:solidFill>
                  <a:schemeClr val="bg1"/>
                </a:solidFill>
              </a:rPr>
              <a:t>How do we find the most probable sequence of hidden states?</a:t>
            </a:r>
          </a:p>
          <a:p>
            <a:pPr marL="176213" indent="-176213">
              <a:spcBef>
                <a:spcPts val="0"/>
              </a:spcBef>
              <a:spcAft>
                <a:spcPts val="1800"/>
              </a:spcAft>
              <a:buFont typeface="Arial" pitchFamily="34" charset="0"/>
              <a:buChar char="•"/>
            </a:pPr>
            <a:r>
              <a:rPr lang="en-US" altLang="en-US" sz="1800" b="1" dirty="0">
                <a:solidFill>
                  <a:schemeClr val="bg1"/>
                </a:solidFill>
              </a:rPr>
              <a:t>Since any symbol is possible at any state, the obvious approach would be to compute the probability of each possible path and choose the most probable: </a:t>
            </a:r>
          </a:p>
          <a:p>
            <a:pPr marL="176213" indent="-176213">
              <a:spcBef>
                <a:spcPts val="4800"/>
              </a:spcBef>
              <a:spcAft>
                <a:spcPts val="1800"/>
              </a:spcAft>
            </a:pPr>
            <a:r>
              <a:rPr lang="en-US" altLang="en-US" sz="1800" b="1" dirty="0">
                <a:solidFill>
                  <a:schemeClr val="bg1"/>
                </a:solidFill>
              </a:rPr>
              <a:t>	where </a:t>
            </a:r>
            <a:r>
              <a:rPr lang="en-US" altLang="en-US" sz="1800" dirty="0">
                <a:solidFill>
                  <a:schemeClr val="bg1"/>
                </a:solidFill>
              </a:rPr>
              <a:t>r </a:t>
            </a:r>
            <a:r>
              <a:rPr lang="en-US" altLang="en-US" sz="1800" b="1" dirty="0">
                <a:solidFill>
                  <a:schemeClr val="bg1"/>
                </a:solidFill>
              </a:rPr>
              <a:t>represents an index that </a:t>
            </a:r>
            <a:br>
              <a:rPr lang="en-US" altLang="en-US" sz="1800" b="1" dirty="0">
                <a:solidFill>
                  <a:schemeClr val="bg1"/>
                </a:solidFill>
              </a:rPr>
            </a:br>
            <a:r>
              <a:rPr lang="en-US" altLang="en-US" sz="1800" b="1" dirty="0">
                <a:solidFill>
                  <a:schemeClr val="bg1"/>
                </a:solidFill>
              </a:rPr>
              <a:t>enumerates the </a:t>
            </a:r>
            <a:r>
              <a:rPr lang="en-US" altLang="en-US" sz="1800" dirty="0" err="1">
                <a:solidFill>
                  <a:schemeClr val="bg1"/>
                </a:solidFill>
              </a:rPr>
              <a:t>c</a:t>
            </a:r>
            <a:r>
              <a:rPr lang="en-US" altLang="en-US" sz="1800" baseline="30000" dirty="0" err="1">
                <a:solidFill>
                  <a:schemeClr val="bg1"/>
                </a:solidFill>
              </a:rPr>
              <a:t>T</a:t>
            </a:r>
            <a:r>
              <a:rPr lang="en-US" altLang="en-US" sz="1800" dirty="0">
                <a:solidFill>
                  <a:schemeClr val="bg1"/>
                </a:solidFill>
              </a:rPr>
              <a:t> </a:t>
            </a:r>
            <a:r>
              <a:rPr lang="en-US" altLang="en-US" sz="1800" b="1" dirty="0">
                <a:solidFill>
                  <a:schemeClr val="bg1"/>
                </a:solidFill>
              </a:rPr>
              <a:t>possible </a:t>
            </a:r>
            <a:br>
              <a:rPr lang="en-US" altLang="en-US" sz="1800" b="1" dirty="0">
                <a:solidFill>
                  <a:schemeClr val="bg1"/>
                </a:solidFill>
              </a:rPr>
            </a:br>
            <a:r>
              <a:rPr lang="en-US" altLang="en-US" sz="1800" b="1" dirty="0">
                <a:solidFill>
                  <a:schemeClr val="bg1"/>
                </a:solidFill>
              </a:rPr>
              <a:t>sequences of length </a:t>
            </a:r>
            <a:r>
              <a:rPr lang="en-US" altLang="en-US" sz="1800" dirty="0">
                <a:solidFill>
                  <a:schemeClr val="bg1"/>
                </a:solidFill>
              </a:rPr>
              <a:t>T</a:t>
            </a:r>
            <a:r>
              <a:rPr lang="en-US" altLang="en-US" sz="1800" b="1" dirty="0">
                <a:solidFill>
                  <a:schemeClr val="bg1"/>
                </a:solidFill>
              </a:rPr>
              <a:t>.</a:t>
            </a:r>
          </a:p>
          <a:p>
            <a:pPr marL="176213" indent="-176213">
              <a:spcBef>
                <a:spcPts val="0"/>
              </a:spcBef>
              <a:spcAft>
                <a:spcPts val="1800"/>
              </a:spcAft>
              <a:buFont typeface="Arial" pitchFamily="34" charset="0"/>
              <a:buChar char="•"/>
            </a:pPr>
            <a:r>
              <a:rPr lang="en-US" altLang="en-US" sz="1800" b="1" dirty="0">
                <a:solidFill>
                  <a:schemeClr val="bg1"/>
                </a:solidFill>
              </a:rPr>
              <a:t>However, an alternate solution to this </a:t>
            </a:r>
            <a:br>
              <a:rPr lang="en-US" altLang="en-US" sz="1800" b="1" dirty="0">
                <a:solidFill>
                  <a:schemeClr val="bg1"/>
                </a:solidFill>
              </a:rPr>
            </a:br>
            <a:r>
              <a:rPr lang="en-US" altLang="en-US" sz="1800" b="1" dirty="0">
                <a:solidFill>
                  <a:schemeClr val="bg1"/>
                </a:solidFill>
              </a:rPr>
              <a:t>problem is provided by </a:t>
            </a:r>
            <a:r>
              <a:rPr lang="en-US" altLang="en-US" sz="1800" b="1" dirty="0">
                <a:solidFill>
                  <a:schemeClr val="bg1"/>
                </a:solidFill>
                <a:hlinkClick r:id="rId3"/>
              </a:rPr>
              <a:t>dynamic </a:t>
            </a:r>
            <a:br>
              <a:rPr lang="en-US" altLang="en-US" sz="1800" b="1" dirty="0">
                <a:solidFill>
                  <a:schemeClr val="bg1"/>
                </a:solidFill>
                <a:hlinkClick r:id="rId3"/>
              </a:rPr>
            </a:br>
            <a:r>
              <a:rPr lang="en-US" altLang="en-US" sz="1800" b="1" dirty="0">
                <a:solidFill>
                  <a:schemeClr val="bg1"/>
                </a:solidFill>
                <a:hlinkClick r:id="rId3"/>
              </a:rPr>
              <a:t>programming</a:t>
            </a:r>
            <a:r>
              <a:rPr lang="en-US" altLang="en-US" sz="1800" b="1" dirty="0">
                <a:solidFill>
                  <a:schemeClr val="bg1"/>
                </a:solidFill>
              </a:rPr>
              <a:t>, and is known as </a:t>
            </a:r>
            <a:br>
              <a:rPr lang="en-US" altLang="en-US" sz="1800" b="1" dirty="0">
                <a:solidFill>
                  <a:schemeClr val="bg1"/>
                </a:solidFill>
              </a:rPr>
            </a:br>
            <a:r>
              <a:rPr lang="en-US" altLang="en-US" sz="1800" b="1" dirty="0">
                <a:solidFill>
                  <a:schemeClr val="bg1"/>
                </a:solidFill>
                <a:hlinkClick r:id="rId4"/>
              </a:rPr>
              <a:t>Viterbi Decoding.</a:t>
            </a:r>
            <a:endParaRPr lang="en-US" altLang="en-US" sz="1800" b="1" dirty="0">
              <a:solidFill>
                <a:schemeClr val="bg1"/>
              </a:solidFill>
            </a:endParaRPr>
          </a:p>
          <a:p>
            <a:pPr marL="176213" indent="-176213">
              <a:spcBef>
                <a:spcPts val="0"/>
              </a:spcBef>
              <a:spcAft>
                <a:spcPts val="1800"/>
              </a:spcAft>
              <a:buFont typeface="Arial" pitchFamily="34" charset="0"/>
              <a:buChar char="•"/>
            </a:pPr>
            <a:r>
              <a:rPr lang="en-US" altLang="en-US" sz="1800" b="1" dirty="0">
                <a:solidFill>
                  <a:schemeClr val="bg1"/>
                </a:solidFill>
              </a:rPr>
              <a:t>Note that computing               using the</a:t>
            </a:r>
            <a:br>
              <a:rPr lang="en-US" altLang="en-US" sz="1800" b="1" dirty="0">
                <a:solidFill>
                  <a:schemeClr val="bg1"/>
                </a:solidFill>
              </a:rPr>
            </a:br>
            <a:r>
              <a:rPr lang="en-US" altLang="en-US" sz="1800" b="1" dirty="0">
                <a:solidFill>
                  <a:schemeClr val="bg1"/>
                </a:solidFill>
              </a:rPr>
              <a:t>Viterbi algorithm gives a different result</a:t>
            </a:r>
            <a:br>
              <a:rPr lang="en-US" altLang="en-US" sz="1800" b="1" dirty="0">
                <a:solidFill>
                  <a:schemeClr val="bg1"/>
                </a:solidFill>
              </a:rPr>
            </a:br>
            <a:r>
              <a:rPr lang="en-US" altLang="en-US" sz="1800" b="1" dirty="0">
                <a:solidFill>
                  <a:schemeClr val="bg1"/>
                </a:solidFill>
              </a:rPr>
              <a:t>than the Forward algorithm. </a:t>
            </a:r>
          </a:p>
          <a:p>
            <a:pPr marL="176213" indent="-176213">
              <a:spcBef>
                <a:spcPts val="0"/>
              </a:spcBef>
              <a:spcAft>
                <a:spcPts val="1800"/>
              </a:spcAft>
            </a:pPr>
            <a:endParaRPr lang="en-US" altLang="en-US" sz="1800" b="1" dirty="0">
              <a:solidFill>
                <a:schemeClr val="bg1"/>
              </a:solidFill>
            </a:endParaRPr>
          </a:p>
        </p:txBody>
      </p:sp>
      <p:graphicFrame>
        <p:nvGraphicFramePr>
          <p:cNvPr id="100354" name="Object 7"/>
          <p:cNvGraphicFramePr>
            <a:graphicFrameLocks noChangeAspect="1"/>
          </p:cNvGraphicFramePr>
          <p:nvPr/>
        </p:nvGraphicFramePr>
        <p:xfrm>
          <a:off x="461963" y="2531858"/>
          <a:ext cx="2794000" cy="596900"/>
        </p:xfrm>
        <a:graphic>
          <a:graphicData uri="http://schemas.openxmlformats.org/presentationml/2006/ole">
            <mc:AlternateContent xmlns:mc="http://schemas.openxmlformats.org/markup-compatibility/2006">
              <mc:Choice xmlns:v="urn:schemas-microsoft-com:vml" Requires="v">
                <p:oleObj spid="_x0000_s147491" name="Equation" r:id="rId5" imgW="2793960" imgH="596880" progId="Equation.3">
                  <p:embed/>
                </p:oleObj>
              </mc:Choice>
              <mc:Fallback>
                <p:oleObj name="Equation" r:id="rId5" imgW="2793960" imgH="596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2531858"/>
                        <a:ext cx="27940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9" name="Picture 8" descr="x.JPG"/>
          <p:cNvPicPr>
            <a:picLocks noChangeAspect="1"/>
          </p:cNvPicPr>
          <p:nvPr/>
        </p:nvPicPr>
        <p:blipFill>
          <a:blip r:embed="rId7"/>
          <a:stretch>
            <a:fillRect/>
          </a:stretch>
        </p:blipFill>
        <p:spPr>
          <a:xfrm>
            <a:off x="5015973" y="2964434"/>
            <a:ext cx="3897840" cy="3095164"/>
          </a:xfrm>
          <a:prstGeom prst="rect">
            <a:avLst/>
          </a:prstGeom>
          <a:ln w="12700">
            <a:solidFill>
              <a:schemeClr val="accent1"/>
            </a:solidFill>
          </a:ln>
          <a:effectLst>
            <a:outerShdw blurRad="50800" dist="38100" dir="18900000" algn="bl" rotWithShape="0">
              <a:prstClr val="black">
                <a:alpha val="40000"/>
              </a:prstClr>
            </a:outerShdw>
          </a:effectLst>
        </p:spPr>
      </p:pic>
      <p:graphicFrame>
        <p:nvGraphicFramePr>
          <p:cNvPr id="102406" name="Object 7"/>
          <p:cNvGraphicFramePr>
            <a:graphicFrameLocks noChangeAspect="1"/>
          </p:cNvGraphicFramePr>
          <p:nvPr/>
        </p:nvGraphicFramePr>
        <p:xfrm>
          <a:off x="2705049" y="5586974"/>
          <a:ext cx="711200" cy="444500"/>
        </p:xfrm>
        <a:graphic>
          <a:graphicData uri="http://schemas.openxmlformats.org/presentationml/2006/ole">
            <mc:AlternateContent xmlns:mc="http://schemas.openxmlformats.org/markup-compatibility/2006">
              <mc:Choice xmlns:v="urn:schemas-microsoft-com:vml" Requires="v">
                <p:oleObj spid="_x0000_s147492" name="Equation" r:id="rId8" imgW="711000" imgH="444240" progId="Equation.DSMT4">
                  <p:embed/>
                </p:oleObj>
              </mc:Choice>
              <mc:Fallback>
                <p:oleObj name="Equation" r:id="rId8" imgW="711000" imgH="4442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05049" y="5586974"/>
                        <a:ext cx="7112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9652407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Dynamic Programming</a:t>
            </a:r>
          </a:p>
        </p:txBody>
      </p:sp>
      <p:sp>
        <p:nvSpPr>
          <p:cNvPr id="8" name="Rectangle 4"/>
          <p:cNvSpPr>
            <a:spLocks noChangeArrowheads="1"/>
          </p:cNvSpPr>
          <p:nvPr/>
        </p:nvSpPr>
        <p:spPr bwMode="auto">
          <a:xfrm>
            <a:off x="169609" y="589938"/>
            <a:ext cx="5744494" cy="326756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Consider the problem of finding the best path through a  discrete space. We can visualize this using a grid, though dynamic programming solutions need not  be limited to such a grid.</a:t>
            </a:r>
          </a:p>
          <a:p>
            <a:pPr marL="176213" indent="-176213">
              <a:spcBef>
                <a:spcPts val="0"/>
              </a:spcBef>
              <a:spcAft>
                <a:spcPts val="1800"/>
              </a:spcAft>
              <a:buFont typeface="Arial" pitchFamily="34" charset="0"/>
              <a:buChar char="•"/>
            </a:pPr>
            <a:r>
              <a:rPr lang="en-US" altLang="en-US" sz="1800" b="1" dirty="0">
                <a:solidFill>
                  <a:schemeClr val="bg1"/>
                </a:solidFill>
              </a:rPr>
              <a:t>Define a partial path from </a:t>
            </a:r>
            <a:r>
              <a:rPr lang="en-US" altLang="en-US" sz="1800" dirty="0">
                <a:solidFill>
                  <a:schemeClr val="bg1"/>
                </a:solidFill>
              </a:rPr>
              <a:t>(</a:t>
            </a:r>
            <a:r>
              <a:rPr lang="en-US" altLang="en-US" sz="1800" dirty="0" err="1">
                <a:solidFill>
                  <a:schemeClr val="bg1"/>
                </a:solidFill>
              </a:rPr>
              <a:t>s,t</a:t>
            </a:r>
            <a:r>
              <a:rPr lang="en-US" altLang="en-US" sz="1800" dirty="0">
                <a:solidFill>
                  <a:schemeClr val="bg1"/>
                </a:solidFill>
              </a:rPr>
              <a:t>) </a:t>
            </a:r>
            <a:r>
              <a:rPr lang="en-US" altLang="en-US" sz="1800" b="1" dirty="0">
                <a:solidFill>
                  <a:schemeClr val="bg1"/>
                </a:solidFill>
              </a:rPr>
              <a:t>to </a:t>
            </a:r>
            <a:r>
              <a:rPr lang="en-US" altLang="en-US" sz="1800" dirty="0">
                <a:solidFill>
                  <a:schemeClr val="bg1"/>
                </a:solidFill>
              </a:rPr>
              <a:t>(u,v) </a:t>
            </a:r>
            <a:r>
              <a:rPr lang="en-US" altLang="en-US" sz="1800" b="1" dirty="0">
                <a:solidFill>
                  <a:schemeClr val="bg1"/>
                </a:solidFill>
              </a:rPr>
              <a:t>as an</a:t>
            </a:r>
            <a:br>
              <a:rPr lang="en-US" altLang="en-US" sz="1800" b="1" dirty="0">
                <a:solidFill>
                  <a:schemeClr val="bg1"/>
                </a:solidFill>
              </a:rPr>
            </a:br>
            <a:r>
              <a:rPr lang="en-US" altLang="en-US" sz="1800" b="1" dirty="0">
                <a:solidFill>
                  <a:schemeClr val="bg1"/>
                </a:solidFill>
              </a:rPr>
              <a:t>n-</a:t>
            </a:r>
            <a:r>
              <a:rPr lang="en-US" altLang="en-US" sz="1800" b="1" dirty="0" err="1">
                <a:solidFill>
                  <a:schemeClr val="bg1"/>
                </a:solidFill>
              </a:rPr>
              <a:t>tuple</a:t>
            </a:r>
            <a:r>
              <a:rPr lang="en-US" altLang="en-US" sz="1800" b="1" dirty="0">
                <a:solidFill>
                  <a:schemeClr val="bg1"/>
                </a:solidFill>
              </a:rPr>
              <a:t>: </a:t>
            </a:r>
            <a:r>
              <a:rPr lang="en-US" altLang="en-US" sz="1800" dirty="0">
                <a:solidFill>
                  <a:schemeClr val="bg1"/>
                </a:solidFill>
              </a:rPr>
              <a:t>(</a:t>
            </a:r>
            <a:r>
              <a:rPr lang="en-US" altLang="en-US" sz="1800" dirty="0" err="1">
                <a:solidFill>
                  <a:schemeClr val="bg1"/>
                </a:solidFill>
              </a:rPr>
              <a:t>s,t</a:t>
            </a:r>
            <a:r>
              <a:rPr lang="en-US" altLang="en-US" sz="1800" dirty="0">
                <a:solidFill>
                  <a:schemeClr val="bg1"/>
                </a:solidFill>
              </a:rPr>
              <a:t>), …, (i</a:t>
            </a:r>
            <a:r>
              <a:rPr lang="en-US" altLang="en-US" sz="1800" baseline="-25000" dirty="0">
                <a:solidFill>
                  <a:schemeClr val="bg1"/>
                </a:solidFill>
              </a:rPr>
              <a:t>1</a:t>
            </a:r>
            <a:r>
              <a:rPr lang="en-US" altLang="en-US" sz="1800" dirty="0">
                <a:solidFill>
                  <a:schemeClr val="bg1"/>
                </a:solidFill>
              </a:rPr>
              <a:t>,j</a:t>
            </a:r>
            <a:r>
              <a:rPr lang="en-US" altLang="en-US" sz="1800" baseline="-25000" dirty="0">
                <a:solidFill>
                  <a:schemeClr val="bg1"/>
                </a:solidFill>
              </a:rPr>
              <a:t>1</a:t>
            </a:r>
            <a:r>
              <a:rPr lang="en-US" altLang="en-US" sz="1800" dirty="0">
                <a:solidFill>
                  <a:schemeClr val="bg1"/>
                </a:solidFill>
              </a:rPr>
              <a:t>), (i</a:t>
            </a:r>
            <a:r>
              <a:rPr lang="en-US" altLang="en-US" sz="1800" baseline="-25000" dirty="0">
                <a:solidFill>
                  <a:schemeClr val="bg1"/>
                </a:solidFill>
              </a:rPr>
              <a:t>2</a:t>
            </a:r>
            <a:r>
              <a:rPr lang="en-US" altLang="en-US" sz="1800" dirty="0">
                <a:solidFill>
                  <a:schemeClr val="bg1"/>
                </a:solidFill>
              </a:rPr>
              <a:t>,j</a:t>
            </a:r>
            <a:r>
              <a:rPr lang="en-US" altLang="en-US" sz="1800" baseline="-25000" dirty="0">
                <a:solidFill>
                  <a:schemeClr val="bg1"/>
                </a:solidFill>
              </a:rPr>
              <a:t>2</a:t>
            </a:r>
            <a:r>
              <a:rPr lang="en-US" altLang="en-US" sz="1800" dirty="0">
                <a:solidFill>
                  <a:schemeClr val="bg1"/>
                </a:solidFill>
              </a:rPr>
              <a:t>),…,(</a:t>
            </a:r>
            <a:r>
              <a:rPr lang="en-US" altLang="en-US" sz="1800" dirty="0" err="1">
                <a:solidFill>
                  <a:schemeClr val="bg1"/>
                </a:solidFill>
              </a:rPr>
              <a:t>i</a:t>
            </a:r>
            <a:r>
              <a:rPr lang="en-US" altLang="en-US" sz="1800" baseline="-25000" dirty="0" err="1">
                <a:solidFill>
                  <a:schemeClr val="bg1"/>
                </a:solidFill>
              </a:rPr>
              <a:t>k</a:t>
            </a:r>
            <a:r>
              <a:rPr lang="en-US" altLang="en-US" sz="1800" dirty="0" err="1">
                <a:solidFill>
                  <a:schemeClr val="bg1"/>
                </a:solidFill>
              </a:rPr>
              <a:t>,j</a:t>
            </a:r>
            <a:r>
              <a:rPr lang="en-US" altLang="en-US" sz="1800" baseline="-25000" dirty="0" err="1">
                <a:solidFill>
                  <a:schemeClr val="bg1"/>
                </a:solidFill>
              </a:rPr>
              <a:t>k</a:t>
            </a:r>
            <a:r>
              <a:rPr lang="en-US" altLang="en-US" sz="1800" dirty="0">
                <a:solidFill>
                  <a:schemeClr val="bg1"/>
                </a:solidFill>
              </a:rPr>
              <a:t>),…,(u,v)</a:t>
            </a:r>
          </a:p>
          <a:p>
            <a:pPr marL="176213" indent="-176213">
              <a:spcBef>
                <a:spcPts val="0"/>
              </a:spcBef>
              <a:spcAft>
                <a:spcPts val="1800"/>
              </a:spcAft>
              <a:buFont typeface="Arial" pitchFamily="34" charset="0"/>
              <a:buChar char="•"/>
            </a:pPr>
            <a:r>
              <a:rPr lang="en-US" altLang="en-US" sz="1800" b="1" dirty="0">
                <a:solidFill>
                  <a:schemeClr val="bg1"/>
                </a:solidFill>
              </a:rPr>
              <a:t>Define a cost in moving from </a:t>
            </a:r>
            <a:r>
              <a:rPr lang="en-US" altLang="en-US" sz="1800" dirty="0">
                <a:solidFill>
                  <a:schemeClr val="bg1"/>
                </a:solidFill>
              </a:rPr>
              <a:t>(i</a:t>
            </a:r>
            <a:r>
              <a:rPr lang="en-US" altLang="en-US" sz="1800" baseline="-25000" dirty="0">
                <a:solidFill>
                  <a:schemeClr val="bg1"/>
                </a:solidFill>
              </a:rPr>
              <a:t>k-1</a:t>
            </a:r>
            <a:r>
              <a:rPr lang="en-US" altLang="en-US" sz="1800" dirty="0">
                <a:solidFill>
                  <a:schemeClr val="bg1"/>
                </a:solidFill>
              </a:rPr>
              <a:t>,j</a:t>
            </a:r>
            <a:r>
              <a:rPr lang="en-US" altLang="en-US" sz="1800" baseline="-25000" dirty="0">
                <a:solidFill>
                  <a:schemeClr val="bg1"/>
                </a:solidFill>
              </a:rPr>
              <a:t>k-1</a:t>
            </a:r>
            <a:r>
              <a:rPr lang="en-US" altLang="en-US" sz="1800" dirty="0">
                <a:solidFill>
                  <a:schemeClr val="bg1"/>
                </a:solidFill>
              </a:rPr>
              <a:t>) </a:t>
            </a:r>
            <a:r>
              <a:rPr lang="en-US" altLang="en-US" sz="1800" b="1" dirty="0">
                <a:solidFill>
                  <a:schemeClr val="bg1"/>
                </a:solidFill>
              </a:rPr>
              <a:t>to </a:t>
            </a:r>
            <a:r>
              <a:rPr lang="en-US" altLang="en-US" sz="1800" dirty="0">
                <a:solidFill>
                  <a:schemeClr val="bg1"/>
                </a:solidFill>
              </a:rPr>
              <a:t>(</a:t>
            </a:r>
            <a:r>
              <a:rPr lang="en-US" altLang="en-US" sz="1800" dirty="0" err="1">
                <a:solidFill>
                  <a:schemeClr val="bg1"/>
                </a:solidFill>
              </a:rPr>
              <a:t>i</a:t>
            </a:r>
            <a:r>
              <a:rPr lang="en-US" altLang="en-US" sz="1800" baseline="-25000" dirty="0" err="1">
                <a:solidFill>
                  <a:schemeClr val="bg1"/>
                </a:solidFill>
              </a:rPr>
              <a:t>k</a:t>
            </a:r>
            <a:r>
              <a:rPr lang="en-US" altLang="en-US" sz="1800" dirty="0" err="1">
                <a:solidFill>
                  <a:schemeClr val="bg1"/>
                </a:solidFill>
              </a:rPr>
              <a:t>,j</a:t>
            </a:r>
            <a:r>
              <a:rPr lang="en-US" altLang="en-US" sz="1800" baseline="-25000" dirty="0" err="1">
                <a:solidFill>
                  <a:schemeClr val="bg1"/>
                </a:solidFill>
              </a:rPr>
              <a:t>k</a:t>
            </a:r>
            <a:r>
              <a:rPr lang="en-US" altLang="en-US" sz="1800" dirty="0">
                <a:solidFill>
                  <a:schemeClr val="bg1"/>
                </a:solidFill>
              </a:rPr>
              <a:t>) </a:t>
            </a:r>
            <a:r>
              <a:rPr lang="en-US" altLang="en-US" sz="1800" b="1" dirty="0">
                <a:solidFill>
                  <a:schemeClr val="bg1"/>
                </a:solidFill>
              </a:rPr>
              <a:t>as:</a:t>
            </a:r>
          </a:p>
          <a:p>
            <a:pPr marL="176213" indent="-176213">
              <a:spcBef>
                <a:spcPts val="2800"/>
              </a:spcBef>
              <a:spcAft>
                <a:spcPts val="1800"/>
              </a:spcAft>
            </a:pPr>
            <a:r>
              <a:rPr lang="en-US" altLang="en-US" sz="1800" b="1" dirty="0">
                <a:solidFill>
                  <a:schemeClr val="bg1"/>
                </a:solidFill>
              </a:rPr>
              <a:t>	</a:t>
            </a:r>
          </a:p>
        </p:txBody>
      </p:sp>
      <p:cxnSp>
        <p:nvCxnSpPr>
          <p:cNvPr id="11" name="Straight Arrow Connector 10"/>
          <p:cNvCxnSpPr/>
          <p:nvPr/>
        </p:nvCxnSpPr>
        <p:spPr>
          <a:xfrm rot="16200000" flipV="1">
            <a:off x="4722569" y="1965226"/>
            <a:ext cx="2743200" cy="7372"/>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97855" y="3338924"/>
            <a:ext cx="2757487" cy="1588"/>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499084" y="995520"/>
            <a:ext cx="91440" cy="1950403"/>
            <a:chOff x="5039032" y="1095804"/>
            <a:chExt cx="91440" cy="1950403"/>
          </a:xfrm>
        </p:grpSpPr>
        <p:sp>
          <p:nvSpPr>
            <p:cNvPr id="17" name="Oval 16"/>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6963185" y="995520"/>
            <a:ext cx="91440" cy="1950403"/>
            <a:chOff x="5039032" y="1095804"/>
            <a:chExt cx="91440" cy="1950403"/>
          </a:xfrm>
        </p:grpSpPr>
        <p:sp>
          <p:nvSpPr>
            <p:cNvPr id="32" name="Oval 31"/>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7427286" y="995520"/>
            <a:ext cx="91440" cy="1950403"/>
            <a:chOff x="5039032" y="1095804"/>
            <a:chExt cx="91440" cy="1950403"/>
          </a:xfrm>
        </p:grpSpPr>
        <p:sp>
          <p:nvSpPr>
            <p:cNvPr id="38" name="Oval 37"/>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7891387" y="995520"/>
            <a:ext cx="91440" cy="1950403"/>
            <a:chOff x="5039032" y="1095804"/>
            <a:chExt cx="91440" cy="1950403"/>
          </a:xfrm>
        </p:grpSpPr>
        <p:sp>
          <p:nvSpPr>
            <p:cNvPr id="44" name="Oval 43"/>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8355488" y="995520"/>
            <a:ext cx="91440" cy="1950403"/>
            <a:chOff x="5039032" y="1095804"/>
            <a:chExt cx="91440" cy="1950403"/>
          </a:xfrm>
        </p:grpSpPr>
        <p:sp>
          <p:nvSpPr>
            <p:cNvPr id="50" name="Oval 49"/>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Box 54"/>
          <p:cNvSpPr txBox="1"/>
          <p:nvPr/>
        </p:nvSpPr>
        <p:spPr>
          <a:xfrm>
            <a:off x="7809810" y="1557875"/>
            <a:ext cx="367088" cy="215444"/>
          </a:xfrm>
          <a:prstGeom prst="rect">
            <a:avLst/>
          </a:prstGeom>
          <a:noFill/>
        </p:spPr>
        <p:txBody>
          <a:bodyPr wrap="none" lIns="0" tIns="0" rIns="0" bIns="0" rtlCol="0">
            <a:spAutoFit/>
          </a:bodyPr>
          <a:lstStyle/>
          <a:p>
            <a:pPr algn="ctr"/>
            <a:r>
              <a:rPr lang="en-US" sz="1400" dirty="0"/>
              <a:t>(</a:t>
            </a:r>
            <a:r>
              <a:rPr lang="en-US" sz="1400" dirty="0" err="1"/>
              <a:t>i</a:t>
            </a:r>
            <a:r>
              <a:rPr lang="en-US" sz="1400" baseline="-25000" dirty="0" err="1"/>
              <a:t>k</a:t>
            </a:r>
            <a:r>
              <a:rPr lang="en-US" sz="1400" dirty="0" err="1"/>
              <a:t>,j</a:t>
            </a:r>
            <a:r>
              <a:rPr lang="en-US" sz="1400" baseline="-25000" dirty="0" err="1"/>
              <a:t>k</a:t>
            </a:r>
            <a:r>
              <a:rPr lang="en-US" sz="1400" dirty="0"/>
              <a:t>)</a:t>
            </a:r>
          </a:p>
        </p:txBody>
      </p:sp>
      <p:cxnSp>
        <p:nvCxnSpPr>
          <p:cNvPr id="64" name="Straight Arrow Connector 63"/>
          <p:cNvCxnSpPr/>
          <p:nvPr/>
        </p:nvCxnSpPr>
        <p:spPr>
          <a:xfrm rot="10800000" flipV="1">
            <a:off x="7969436" y="1054512"/>
            <a:ext cx="430294" cy="419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a:off x="7518727" y="1505981"/>
            <a:ext cx="372661"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799075" y="1793860"/>
            <a:ext cx="897153" cy="38605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6200000" flipH="1" flipV="1">
            <a:off x="6520729" y="2402509"/>
            <a:ext cx="500943" cy="4754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214834" y="761502"/>
            <a:ext cx="357470" cy="215444"/>
          </a:xfrm>
          <a:prstGeom prst="rect">
            <a:avLst/>
          </a:prstGeom>
          <a:noFill/>
        </p:spPr>
        <p:txBody>
          <a:bodyPr wrap="none" lIns="0" tIns="0" rIns="0" bIns="0" rtlCol="0">
            <a:spAutoFit/>
          </a:bodyPr>
          <a:lstStyle/>
          <a:p>
            <a:pPr algn="ctr"/>
            <a:r>
              <a:rPr lang="en-US" sz="1400" dirty="0"/>
              <a:t>(u,v)</a:t>
            </a:r>
          </a:p>
        </p:txBody>
      </p:sp>
      <p:sp>
        <p:nvSpPr>
          <p:cNvPr id="78" name="TextBox 77"/>
          <p:cNvSpPr txBox="1"/>
          <p:nvPr/>
        </p:nvSpPr>
        <p:spPr>
          <a:xfrm>
            <a:off x="6379254" y="2958934"/>
            <a:ext cx="307777" cy="215444"/>
          </a:xfrm>
          <a:prstGeom prst="rect">
            <a:avLst/>
          </a:prstGeom>
          <a:noFill/>
        </p:spPr>
        <p:txBody>
          <a:bodyPr wrap="none" lIns="0" tIns="0" rIns="0" bIns="0" rtlCol="0">
            <a:spAutoFit/>
          </a:bodyPr>
          <a:lstStyle/>
          <a:p>
            <a:pPr algn="ctr"/>
            <a:r>
              <a:rPr lang="en-US" sz="1400" dirty="0"/>
              <a:t>(</a:t>
            </a:r>
            <a:r>
              <a:rPr lang="en-US" sz="1400" dirty="0" err="1"/>
              <a:t>s,t</a:t>
            </a:r>
            <a:r>
              <a:rPr lang="en-US" sz="1400" dirty="0"/>
              <a:t>)</a:t>
            </a:r>
          </a:p>
        </p:txBody>
      </p:sp>
      <p:graphicFrame>
        <p:nvGraphicFramePr>
          <p:cNvPr id="79" name="Object 78"/>
          <p:cNvGraphicFramePr>
            <a:graphicFrameLocks noChangeAspect="1"/>
          </p:cNvGraphicFramePr>
          <p:nvPr/>
        </p:nvGraphicFramePr>
        <p:xfrm>
          <a:off x="436563" y="3108017"/>
          <a:ext cx="5295900" cy="317500"/>
        </p:xfrm>
        <a:graphic>
          <a:graphicData uri="http://schemas.openxmlformats.org/presentationml/2006/ole">
            <mc:AlternateContent xmlns:mc="http://schemas.openxmlformats.org/markup-compatibility/2006">
              <mc:Choice xmlns:v="urn:schemas-microsoft-com:vml" Requires="v">
                <p:oleObj spid="_x0000_s148515" name="Equation" r:id="rId3" imgW="5295600" imgH="317160" progId="Equation.3">
                  <p:embed/>
                </p:oleObj>
              </mc:Choice>
              <mc:Fallback>
                <p:oleObj name="Equation" r:id="rId3" imgW="529560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3" y="3108017"/>
                        <a:ext cx="5295900" cy="317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9030" name="Object 6"/>
          <p:cNvGraphicFramePr>
            <a:graphicFrameLocks noChangeAspect="1"/>
          </p:cNvGraphicFramePr>
          <p:nvPr/>
        </p:nvGraphicFramePr>
        <p:xfrm>
          <a:off x="3799107" y="4140624"/>
          <a:ext cx="2959100" cy="622300"/>
        </p:xfrm>
        <a:graphic>
          <a:graphicData uri="http://schemas.openxmlformats.org/presentationml/2006/ole">
            <mc:AlternateContent xmlns:mc="http://schemas.openxmlformats.org/markup-compatibility/2006">
              <mc:Choice xmlns:v="urn:schemas-microsoft-com:vml" Requires="v">
                <p:oleObj spid="_x0000_s148516" name="Equation" r:id="rId5" imgW="2958840" imgH="622080" progId="Equation.DSMT4">
                  <p:embed/>
                </p:oleObj>
              </mc:Choice>
              <mc:Fallback>
                <p:oleObj name="Equation" r:id="rId5" imgW="295884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9107" y="4140624"/>
                        <a:ext cx="29591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80" name="TextBox 79"/>
          <p:cNvSpPr txBox="1"/>
          <p:nvPr/>
        </p:nvSpPr>
        <p:spPr>
          <a:xfrm>
            <a:off x="185846" y="3530168"/>
            <a:ext cx="8731141" cy="2677656"/>
          </a:xfrm>
          <a:prstGeom prst="rect">
            <a:avLst/>
          </a:prstGeom>
          <a:noFill/>
        </p:spPr>
        <p:txBody>
          <a:bodyPr wrap="square" lIns="0" tIns="0" rIns="0" bIns="0" rtlCol="0">
            <a:spAutoFit/>
          </a:bodyPr>
          <a:lstStyle/>
          <a:p>
            <a:pPr marL="176213" indent="-176213">
              <a:spcBef>
                <a:spcPts val="2800"/>
              </a:spcBef>
              <a:spcAft>
                <a:spcPts val="1800"/>
              </a:spcAft>
            </a:pPr>
            <a:r>
              <a:rPr lang="en-US" altLang="en-US" sz="1800" b="1" dirty="0">
                <a:solidFill>
                  <a:schemeClr val="bg1"/>
                </a:solidFill>
              </a:rPr>
              <a:t>	The cost of a transition is expressed as the sum of transition penalty (or cost) and a node penalty.</a:t>
            </a:r>
          </a:p>
          <a:p>
            <a:pPr marL="176213" indent="-176213">
              <a:spcBef>
                <a:spcPts val="0"/>
              </a:spcBef>
              <a:spcAft>
                <a:spcPts val="1800"/>
              </a:spcAft>
              <a:buFont typeface="Arial" pitchFamily="34" charset="0"/>
              <a:buChar char="•"/>
            </a:pPr>
            <a:r>
              <a:rPr lang="en-US" altLang="en-US" sz="1800" b="1" dirty="0">
                <a:solidFill>
                  <a:schemeClr val="bg1"/>
                </a:solidFill>
              </a:rPr>
              <a:t>Define the overall path cost as:</a:t>
            </a:r>
          </a:p>
          <a:p>
            <a:pPr marL="176213" indent="-176213">
              <a:spcBef>
                <a:spcPts val="0"/>
              </a:spcBef>
              <a:spcAft>
                <a:spcPts val="1800"/>
              </a:spcAft>
              <a:buFont typeface="Arial" pitchFamily="34" charset="0"/>
              <a:buChar char="•"/>
            </a:pPr>
            <a:r>
              <a:rPr lang="en-US" altLang="en-US" sz="1800" b="1" dirty="0">
                <a:solidFill>
                  <a:schemeClr val="bg1"/>
                </a:solidFill>
              </a:rPr>
              <a:t>Bellman’s </a:t>
            </a:r>
            <a:r>
              <a:rPr lang="en-US" altLang="en-US" sz="1800" b="1" dirty="0">
                <a:solidFill>
                  <a:schemeClr val="accent1"/>
                </a:solidFill>
              </a:rPr>
              <a:t>Principle of Optimality </a:t>
            </a:r>
            <a:r>
              <a:rPr lang="en-US" altLang="en-US" sz="1800" b="1" dirty="0">
                <a:solidFill>
                  <a:schemeClr val="bg1"/>
                </a:solidFill>
              </a:rPr>
              <a:t>states that “</a:t>
            </a:r>
            <a:r>
              <a:rPr lang="en-US" sz="1800" b="1" dirty="0"/>
              <a:t>an optimal path has the property that whatever the initial conditions and control variables (choices) over some initial period, the control (or decision variables) chosen over the remaining period must be optimal for the remaining problem, with the state resulting from the early decisions taken to be the initial condition.”</a:t>
            </a:r>
            <a:endParaRPr lang="en-US" altLang="en-US" sz="1800" b="1" dirty="0">
              <a:solidFill>
                <a:schemeClr val="bg1"/>
              </a:solidFill>
            </a:endParaRPr>
          </a:p>
        </p:txBody>
      </p:sp>
    </p:spTree>
    <p:extLst>
      <p:ext uri="{BB962C8B-B14F-4D97-AF65-F5344CB8AC3E}">
        <p14:creationId xmlns:p14="http://schemas.microsoft.com/office/powerpoint/2010/main" val="44817025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The DP Algorithm (Viterbi Decoding)</a:t>
            </a:r>
          </a:p>
        </p:txBody>
      </p:sp>
      <p:sp>
        <p:nvSpPr>
          <p:cNvPr id="8" name="Rectangle 4"/>
          <p:cNvSpPr>
            <a:spLocks noChangeArrowheads="1"/>
          </p:cNvSpPr>
          <p:nvPr/>
        </p:nvSpPr>
        <p:spPr bwMode="auto">
          <a:xfrm>
            <a:off x="169608" y="589938"/>
            <a:ext cx="8747380" cy="603242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This theorem has a remarkable consequence: we need </a:t>
            </a:r>
            <a:br>
              <a:rPr lang="en-US" altLang="en-US" sz="1800" b="1" dirty="0">
                <a:solidFill>
                  <a:schemeClr val="bg1"/>
                </a:solidFill>
              </a:rPr>
            </a:br>
            <a:r>
              <a:rPr lang="en-US" altLang="en-US" sz="1800" b="1" dirty="0">
                <a:solidFill>
                  <a:schemeClr val="bg1"/>
                </a:solidFill>
              </a:rPr>
              <a:t>not exhaustively search for  the best path. Instead, we </a:t>
            </a:r>
            <a:br>
              <a:rPr lang="en-US" altLang="en-US" sz="1800" b="1" dirty="0">
                <a:solidFill>
                  <a:schemeClr val="bg1"/>
                </a:solidFill>
              </a:rPr>
            </a:br>
            <a:r>
              <a:rPr lang="en-US" altLang="en-US" sz="1800" b="1" dirty="0">
                <a:solidFill>
                  <a:schemeClr val="bg1"/>
                </a:solidFill>
              </a:rPr>
              <a:t>can build the best path by considering a sequence of </a:t>
            </a:r>
            <a:br>
              <a:rPr lang="en-US" altLang="en-US" sz="1800" b="1" dirty="0">
                <a:solidFill>
                  <a:schemeClr val="bg1"/>
                </a:solidFill>
              </a:rPr>
            </a:br>
            <a:r>
              <a:rPr lang="en-US" altLang="en-US" sz="1800" b="1" dirty="0">
                <a:solidFill>
                  <a:schemeClr val="bg1"/>
                </a:solidFill>
              </a:rPr>
              <a:t>partial paths, and retaining the best local path.</a:t>
            </a:r>
          </a:p>
          <a:p>
            <a:pPr marL="176213" indent="-176213">
              <a:spcBef>
                <a:spcPts val="0"/>
              </a:spcBef>
              <a:spcAft>
                <a:spcPts val="1800"/>
              </a:spcAft>
              <a:buFont typeface="Arial" pitchFamily="34" charset="0"/>
              <a:buChar char="•"/>
            </a:pPr>
            <a:r>
              <a:rPr lang="en-US" altLang="en-US" sz="1800" b="1" dirty="0">
                <a:solidFill>
                  <a:schemeClr val="bg1"/>
                </a:solidFill>
              </a:rPr>
              <a:t>Only the cost and a “backpointer” containing the index</a:t>
            </a:r>
            <a:br>
              <a:rPr lang="en-US" altLang="en-US" sz="1800" b="1" dirty="0">
                <a:solidFill>
                  <a:schemeClr val="bg1"/>
                </a:solidFill>
              </a:rPr>
            </a:br>
            <a:r>
              <a:rPr lang="en-US" altLang="en-US" sz="1800" b="1" dirty="0">
                <a:solidFill>
                  <a:schemeClr val="bg1"/>
                </a:solidFill>
              </a:rPr>
              <a:t>of the best predecessor node need to be retained at each node.</a:t>
            </a:r>
          </a:p>
          <a:p>
            <a:pPr marL="176213" indent="-176213">
              <a:spcBef>
                <a:spcPts val="0"/>
              </a:spcBef>
              <a:spcAft>
                <a:spcPts val="1800"/>
              </a:spcAft>
              <a:buFont typeface="Arial" pitchFamily="34" charset="0"/>
              <a:buChar char="•"/>
            </a:pPr>
            <a:r>
              <a:rPr lang="en-US" sz="1800" b="1" dirty="0"/>
              <a:t>The computational savings over an exhaustive search are enormous</a:t>
            </a:r>
            <a:br>
              <a:rPr lang="en-US" sz="1800" b="1" dirty="0"/>
            </a:br>
            <a:r>
              <a:rPr lang="en-US" sz="1800" b="1" dirty="0"/>
              <a:t>(e.g., </a:t>
            </a:r>
            <a:r>
              <a:rPr lang="en-US" sz="1800" dirty="0"/>
              <a:t>O(MN)</a:t>
            </a:r>
            <a:r>
              <a:rPr lang="en-US" sz="1800" b="1" dirty="0"/>
              <a:t> vs. </a:t>
            </a:r>
            <a:r>
              <a:rPr lang="en-US" sz="1800" dirty="0"/>
              <a:t>O(M</a:t>
            </a:r>
            <a:r>
              <a:rPr lang="en-US" sz="1800" baseline="30000" dirty="0"/>
              <a:t>N</a:t>
            </a:r>
            <a:r>
              <a:rPr lang="en-US" sz="1800" dirty="0"/>
              <a:t>)</a:t>
            </a:r>
            <a:r>
              <a:rPr lang="en-US" sz="1800" b="1" dirty="0"/>
              <a:t>) where </a:t>
            </a:r>
            <a:r>
              <a:rPr lang="en-US" sz="1800" dirty="0"/>
              <a:t>M</a:t>
            </a:r>
            <a:r>
              <a:rPr lang="en-US" sz="1800" b="1" dirty="0"/>
              <a:t> is the number of rows and </a:t>
            </a:r>
            <a:r>
              <a:rPr lang="en-US" sz="1800" dirty="0"/>
              <a:t>N</a:t>
            </a:r>
            <a:r>
              <a:rPr lang="en-US" sz="1800" b="1" dirty="0"/>
              <a:t> is the number of columns); the solution is essentially  linear  with respect to the number  columns (time).</a:t>
            </a:r>
          </a:p>
          <a:p>
            <a:pPr marL="176213" indent="-176213">
              <a:spcBef>
                <a:spcPts val="0"/>
              </a:spcBef>
              <a:spcAft>
                <a:spcPts val="1800"/>
              </a:spcAft>
              <a:buFont typeface="Arial" pitchFamily="34" charset="0"/>
              <a:buChar char="•"/>
            </a:pPr>
            <a:r>
              <a:rPr lang="en-US" altLang="en-US" sz="1800" b="1" dirty="0">
                <a:solidFill>
                  <a:schemeClr val="bg1"/>
                </a:solidFill>
              </a:rPr>
              <a:t>For this reason, </a:t>
            </a:r>
            <a:r>
              <a:rPr lang="en-US" altLang="en-US" sz="1800" b="1" dirty="0">
                <a:solidFill>
                  <a:schemeClr val="accent1"/>
                </a:solidFill>
              </a:rPr>
              <a:t>dynamic programming </a:t>
            </a:r>
            <a:r>
              <a:rPr lang="en-US" altLang="en-US" sz="1800" b="1" dirty="0">
                <a:solidFill>
                  <a:schemeClr val="bg1"/>
                </a:solidFill>
              </a:rPr>
              <a:t>is one of the most widely used algorithms for optimization. It has an important relative, linear programming, which solves problems involving inequality constraints.</a:t>
            </a:r>
          </a:p>
          <a:p>
            <a:pPr marL="176213" indent="-176213">
              <a:spcBef>
                <a:spcPts val="0"/>
              </a:spcBef>
              <a:spcAft>
                <a:spcPts val="600"/>
              </a:spcAft>
              <a:buFont typeface="Arial" pitchFamily="34" charset="0"/>
              <a:buChar char="•"/>
            </a:pPr>
            <a:r>
              <a:rPr lang="en-US" altLang="en-US" sz="1800" b="1" dirty="0">
                <a:solidFill>
                  <a:schemeClr val="bg1"/>
                </a:solidFill>
              </a:rPr>
              <a:t>The algorithm consists of two basic steps:</a:t>
            </a:r>
          </a:p>
          <a:p>
            <a:pPr marL="339725" lvl="1" indent="-163513">
              <a:spcBef>
                <a:spcPts val="0"/>
              </a:spcBef>
              <a:spcAft>
                <a:spcPts val="600"/>
              </a:spcAft>
              <a:buFont typeface="Wingdings" pitchFamily="2" charset="2"/>
              <a:buChar char="§"/>
            </a:pPr>
            <a:r>
              <a:rPr lang="en-US" altLang="en-US" sz="1400" b="1" dirty="0">
                <a:solidFill>
                  <a:schemeClr val="accent1"/>
                </a:solidFill>
              </a:rPr>
              <a:t>Iteration: </a:t>
            </a:r>
            <a:r>
              <a:rPr lang="en-US" altLang="en-US" sz="1400" b="1" dirty="0">
                <a:solidFill>
                  <a:schemeClr val="bg1"/>
                </a:solidFill>
              </a:rPr>
              <a:t>for every node in every column, find the predecessor node with the least cost, save this index, and compute the new node cost.</a:t>
            </a:r>
          </a:p>
          <a:p>
            <a:pPr marL="339725" lvl="1" indent="-163513">
              <a:spcBef>
                <a:spcPts val="0"/>
              </a:spcBef>
              <a:spcAft>
                <a:spcPts val="600"/>
              </a:spcAft>
              <a:buFont typeface="Wingdings" pitchFamily="2" charset="2"/>
              <a:buChar char="§"/>
            </a:pPr>
            <a:r>
              <a:rPr lang="en-US" altLang="en-US" sz="1400" b="1" dirty="0">
                <a:solidFill>
                  <a:schemeClr val="accent1"/>
                </a:solidFill>
              </a:rPr>
              <a:t>Backtracking: </a:t>
            </a:r>
            <a:r>
              <a:rPr lang="en-US" altLang="en-US" sz="1400" b="1" dirty="0">
                <a:solidFill>
                  <a:schemeClr val="bg1"/>
                </a:solidFill>
              </a:rPr>
              <a:t>starting with the last node with the lowest score, backtrack to the previous best predecessor node using the backpointer. This is how we construct the best overall path. In some problems, we can skip this step because we only need the overall score.</a:t>
            </a:r>
          </a:p>
        </p:txBody>
      </p:sp>
      <p:cxnSp>
        <p:nvCxnSpPr>
          <p:cNvPr id="57" name="Straight Arrow Connector 56"/>
          <p:cNvCxnSpPr/>
          <p:nvPr/>
        </p:nvCxnSpPr>
        <p:spPr>
          <a:xfrm flipV="1">
            <a:off x="7875639" y="1076632"/>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800000" flipV="1">
            <a:off x="6966155" y="771834"/>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800000" flipV="1">
            <a:off x="6995651" y="1420759"/>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6897329" y="1101213"/>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7624916" y="870155"/>
            <a:ext cx="457200" cy="457200"/>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0052" name="Object 4"/>
          <p:cNvGraphicFramePr>
            <a:graphicFrameLocks noChangeAspect="1"/>
          </p:cNvGraphicFramePr>
          <p:nvPr/>
        </p:nvGraphicFramePr>
        <p:xfrm>
          <a:off x="7466013" y="1508125"/>
          <a:ext cx="863600" cy="647700"/>
        </p:xfrm>
        <a:graphic>
          <a:graphicData uri="http://schemas.openxmlformats.org/presentationml/2006/ole">
            <mc:AlternateContent xmlns:mc="http://schemas.openxmlformats.org/markup-compatibility/2006">
              <mc:Choice xmlns:v="urn:schemas-microsoft-com:vml" Requires="v">
                <p:oleObj spid="_x0000_s149524" name="Equation" r:id="rId3" imgW="863280" imgH="647640" progId="Equation.DSMT4">
                  <p:embed/>
                </p:oleObj>
              </mc:Choice>
              <mc:Fallback>
                <p:oleObj name="Equation" r:id="rId3" imgW="863280" imgH="647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6013" y="1508125"/>
                        <a:ext cx="8636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7952350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Example</a:t>
            </a:r>
          </a:p>
        </p:txBody>
      </p:sp>
      <p:sp>
        <p:nvSpPr>
          <p:cNvPr id="8" name="Rectangle 4"/>
          <p:cNvSpPr>
            <a:spLocks noChangeArrowheads="1"/>
          </p:cNvSpPr>
          <p:nvPr/>
        </p:nvSpPr>
        <p:spPr bwMode="auto">
          <a:xfrm>
            <a:off x="169608" y="589938"/>
            <a:ext cx="8747380" cy="5740033"/>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Dynamic programming is best illustrated with a string-matching example.</a:t>
            </a:r>
          </a:p>
          <a:p>
            <a:pPr marL="176213" indent="-176213">
              <a:spcBef>
                <a:spcPts val="0"/>
              </a:spcBef>
              <a:spcAft>
                <a:spcPts val="600"/>
              </a:spcAft>
              <a:buFont typeface="Arial" pitchFamily="34" charset="0"/>
              <a:buChar char="•"/>
            </a:pPr>
            <a:r>
              <a:rPr lang="en-US" altLang="en-US" sz="1800" b="1" dirty="0">
                <a:solidFill>
                  <a:schemeClr val="bg1"/>
                </a:solidFill>
              </a:rPr>
              <a:t>Consider the problem of finding the similarity between two words: </a:t>
            </a:r>
            <a:r>
              <a:rPr lang="en-US" altLang="en-US" sz="1800" b="1" i="1" dirty="0">
                <a:solidFill>
                  <a:schemeClr val="bg1"/>
                </a:solidFill>
              </a:rPr>
              <a:t>Pesto</a:t>
            </a:r>
            <a:r>
              <a:rPr lang="en-US" altLang="en-US" sz="1800" b="1" dirty="0">
                <a:solidFill>
                  <a:schemeClr val="bg1"/>
                </a:solidFill>
              </a:rPr>
              <a:t> and </a:t>
            </a:r>
            <a:r>
              <a:rPr lang="en-US" altLang="en-US" sz="1800" b="1" i="1" dirty="0">
                <a:solidFill>
                  <a:schemeClr val="bg1"/>
                </a:solidFill>
              </a:rPr>
              <a:t>Pita</a:t>
            </a:r>
            <a:r>
              <a:rPr lang="en-US" altLang="en-US" sz="1800" b="1" dirty="0">
                <a:solidFill>
                  <a:schemeClr val="bg1"/>
                </a:solidFill>
              </a:rPr>
              <a:t>. An intuitive approach would be to align the strings and count the number</a:t>
            </a:r>
            <a:br>
              <a:rPr lang="en-US" altLang="en-US" sz="1800" b="1" dirty="0">
                <a:solidFill>
                  <a:schemeClr val="bg1"/>
                </a:solidFill>
              </a:rPr>
            </a:br>
            <a:r>
              <a:rPr lang="en-US" altLang="en-US" sz="1800" b="1" dirty="0">
                <a:solidFill>
                  <a:schemeClr val="bg1"/>
                </a:solidFill>
              </a:rPr>
              <a:t>of misspelled letters:</a:t>
            </a:r>
          </a:p>
          <a:p>
            <a:pPr marL="633413" indent="-176213">
              <a:spcBef>
                <a:spcPts val="0"/>
              </a:spcBef>
              <a:spcAft>
                <a:spcPts val="600"/>
              </a:spcAft>
            </a:pPr>
            <a:r>
              <a:rPr lang="en-US" altLang="en-US" sz="1800" b="1" dirty="0">
                <a:solidFill>
                  <a:schemeClr val="bg1"/>
                </a:solidFill>
              </a:rPr>
              <a:t>	</a:t>
            </a:r>
            <a:r>
              <a:rPr lang="en-US" altLang="en-US" sz="1400" b="1" dirty="0">
                <a:solidFill>
                  <a:schemeClr val="bg1"/>
                </a:solidFill>
                <a:latin typeface="Courier New" pitchFamily="49" charset="0"/>
                <a:cs typeface="Courier New" pitchFamily="49" charset="0"/>
              </a:rPr>
              <a:t>Reference:    P  I  ** t  a</a:t>
            </a:r>
          </a:p>
          <a:p>
            <a:pPr marL="633413" indent="-176213">
              <a:spcBef>
                <a:spcPts val="0"/>
              </a:spcBef>
              <a:spcAft>
                <a:spcPts val="600"/>
              </a:spcAft>
            </a:pPr>
            <a:r>
              <a:rPr lang="en-US" altLang="en-US" sz="1400" b="1" dirty="0">
                <a:solidFill>
                  <a:schemeClr val="bg1"/>
                </a:solidFill>
                <a:latin typeface="Courier New" pitchFamily="49" charset="0"/>
                <a:cs typeface="Courier New" pitchFamily="49" charset="0"/>
              </a:rPr>
              <a:t>	Hypothesis:   P  e  s  t  o</a:t>
            </a:r>
          </a:p>
          <a:p>
            <a:pPr marL="176213" indent="-176213">
              <a:spcBef>
                <a:spcPts val="0"/>
              </a:spcBef>
              <a:spcAft>
                <a:spcPts val="600"/>
              </a:spcAft>
            </a:pPr>
            <a:r>
              <a:rPr lang="en-US" altLang="en-US" sz="1400" b="1" dirty="0">
                <a:solidFill>
                  <a:schemeClr val="bg1"/>
                </a:solidFill>
                <a:latin typeface="Courier New" pitchFamily="49" charset="0"/>
                <a:cs typeface="Courier New" pitchFamily="49" charset="0"/>
              </a:rPr>
              <a:t>	</a:t>
            </a:r>
            <a:r>
              <a:rPr lang="en-US" altLang="en-US" sz="1800" b="1" dirty="0">
                <a:solidFill>
                  <a:schemeClr val="bg1"/>
                </a:solidFill>
                <a:latin typeface="+mj-lt"/>
                <a:cs typeface="Courier New" pitchFamily="49" charset="0"/>
              </a:rPr>
              <a:t>If each mismatched letter costs 1 unit, the</a:t>
            </a:r>
            <a:br>
              <a:rPr lang="en-US" altLang="en-US" sz="1800" b="1" dirty="0">
                <a:solidFill>
                  <a:schemeClr val="bg1"/>
                </a:solidFill>
                <a:latin typeface="+mj-lt"/>
                <a:cs typeface="Courier New" pitchFamily="49" charset="0"/>
              </a:rPr>
            </a:br>
            <a:r>
              <a:rPr lang="en-US" altLang="en-US" sz="1800" b="1" dirty="0">
                <a:solidFill>
                  <a:schemeClr val="bg1"/>
                </a:solidFill>
                <a:latin typeface="+mj-lt"/>
                <a:cs typeface="Courier New" pitchFamily="49" charset="0"/>
              </a:rPr>
              <a:t>overall similarity would be 3.</a:t>
            </a:r>
          </a:p>
          <a:p>
            <a:pPr marL="176213" indent="-176213">
              <a:spcBef>
                <a:spcPts val="0"/>
              </a:spcBef>
              <a:spcAft>
                <a:spcPts val="600"/>
              </a:spcAft>
              <a:buFont typeface="Arial" pitchFamily="34" charset="0"/>
              <a:buChar char="•"/>
            </a:pPr>
            <a:r>
              <a:rPr lang="en-US" altLang="en-US" sz="1800" b="1" dirty="0">
                <a:solidFill>
                  <a:schemeClr val="bg1"/>
                </a:solidFill>
              </a:rPr>
              <a:t>Let us define a cost function:</a:t>
            </a:r>
          </a:p>
          <a:p>
            <a:pPr marL="339725" lvl="1" indent="-163513">
              <a:spcBef>
                <a:spcPts val="0"/>
              </a:spcBef>
              <a:spcAft>
                <a:spcPts val="600"/>
              </a:spcAft>
              <a:buFont typeface="Wingdings" pitchFamily="2" charset="2"/>
              <a:buChar char="§"/>
            </a:pPr>
            <a:r>
              <a:rPr lang="en-US" altLang="en-US" sz="1400" b="1" dirty="0">
                <a:solidFill>
                  <a:schemeClr val="bg1"/>
                </a:solidFill>
              </a:rPr>
              <a:t>Transition penalty: a non-diagonal transition incurs a penalty of 1 unit.</a:t>
            </a:r>
          </a:p>
          <a:p>
            <a:pPr marL="339725" lvl="1" indent="-163513">
              <a:spcBef>
                <a:spcPts val="0"/>
              </a:spcBef>
              <a:spcAft>
                <a:spcPts val="600"/>
              </a:spcAft>
              <a:buFont typeface="Wingdings" pitchFamily="2" charset="2"/>
              <a:buChar char="§"/>
            </a:pPr>
            <a:r>
              <a:rPr lang="en-US" altLang="en-US" sz="1400" b="1" dirty="0">
                <a:solidFill>
                  <a:schemeClr val="bg1"/>
                </a:solidFill>
              </a:rPr>
              <a:t>Node penalty: Any two dissimilar letters that are </a:t>
            </a:r>
            <a:br>
              <a:rPr lang="en-US" altLang="en-US" sz="1400" b="1" dirty="0">
                <a:solidFill>
                  <a:schemeClr val="bg1"/>
                </a:solidFill>
              </a:rPr>
            </a:br>
            <a:r>
              <a:rPr lang="en-US" altLang="en-US" sz="1400" b="1" dirty="0">
                <a:solidFill>
                  <a:schemeClr val="bg1"/>
                </a:solidFill>
              </a:rPr>
              <a:t>matched at a node incur a penalty of 1 unit.</a:t>
            </a:r>
            <a:endParaRPr lang="en-US" sz="1800" b="1" dirty="0"/>
          </a:p>
          <a:p>
            <a:pPr marL="176213" indent="-176213">
              <a:spcBef>
                <a:spcPts val="0"/>
              </a:spcBef>
              <a:spcAft>
                <a:spcPts val="1800"/>
              </a:spcAft>
              <a:buFont typeface="Arial" pitchFamily="34" charset="0"/>
              <a:buChar char="•"/>
            </a:pPr>
            <a:r>
              <a:rPr lang="en-US" altLang="en-US" sz="1800" b="1" dirty="0">
                <a:solidFill>
                  <a:schemeClr val="bg1"/>
                </a:solidFill>
              </a:rPr>
              <a:t>Let us use a “fixed-endpoint” approach,</a:t>
            </a:r>
            <a:br>
              <a:rPr lang="en-US" altLang="en-US" sz="1800" b="1" dirty="0">
                <a:solidFill>
                  <a:schemeClr val="bg1"/>
                </a:solidFill>
              </a:rPr>
            </a:br>
            <a:r>
              <a:rPr lang="en-US" altLang="en-US" sz="1800" b="1" dirty="0">
                <a:solidFill>
                  <a:schemeClr val="bg1"/>
                </a:solidFill>
              </a:rPr>
              <a:t>which constrains the solution to begin</a:t>
            </a:r>
            <a:br>
              <a:rPr lang="en-US" altLang="en-US" sz="1800" b="1" dirty="0">
                <a:solidFill>
                  <a:schemeClr val="bg1"/>
                </a:solidFill>
              </a:rPr>
            </a:br>
            <a:r>
              <a:rPr lang="en-US" altLang="en-US" sz="1800" b="1" dirty="0">
                <a:solidFill>
                  <a:schemeClr val="bg1"/>
                </a:solidFill>
              </a:rPr>
              <a:t>an the origin and end by matching the</a:t>
            </a:r>
            <a:br>
              <a:rPr lang="en-US" altLang="en-US" sz="1800" b="1" dirty="0">
                <a:solidFill>
                  <a:schemeClr val="bg1"/>
                </a:solidFill>
              </a:rPr>
            </a:br>
            <a:r>
              <a:rPr lang="en-US" altLang="en-US" sz="1800" b="1" dirty="0">
                <a:solidFill>
                  <a:schemeClr val="bg1"/>
                </a:solidFill>
              </a:rPr>
              <a:t>last two letters (“a” and “o”).</a:t>
            </a:r>
          </a:p>
          <a:p>
            <a:pPr marL="176213" indent="-176213">
              <a:spcBef>
                <a:spcPts val="0"/>
              </a:spcBef>
              <a:spcAft>
                <a:spcPts val="1800"/>
              </a:spcAft>
              <a:buFont typeface="Arial" pitchFamily="34" charset="0"/>
              <a:buChar char="•"/>
            </a:pPr>
            <a:r>
              <a:rPr lang="en-US" altLang="en-US" sz="1800" b="1" dirty="0">
                <a:solidFill>
                  <a:schemeClr val="bg1"/>
                </a:solidFill>
              </a:rPr>
              <a:t>Note that this simple approach does not allow for some common phenomena in spell-checking, such as transposition of letters.</a:t>
            </a:r>
            <a:endParaRPr lang="en-US" altLang="en-US" sz="1400" b="1" dirty="0">
              <a:solidFill>
                <a:schemeClr val="bg1"/>
              </a:solidFill>
            </a:endParaRPr>
          </a:p>
        </p:txBody>
      </p:sp>
      <p:pic>
        <p:nvPicPr>
          <p:cNvPr id="131075" name="Picture 3"/>
          <p:cNvPicPr>
            <a:picLocks noChangeAspect="1" noChangeArrowheads="1"/>
          </p:cNvPicPr>
          <p:nvPr/>
        </p:nvPicPr>
        <p:blipFill>
          <a:blip r:embed="rId2"/>
          <a:srcRect/>
          <a:stretch>
            <a:fillRect/>
          </a:stretch>
        </p:blipFill>
        <p:spPr bwMode="auto">
          <a:xfrm>
            <a:off x="5068888" y="1976284"/>
            <a:ext cx="3848100" cy="3200400"/>
          </a:xfrm>
          <a:prstGeom prst="rect">
            <a:avLst/>
          </a:prstGeom>
          <a:noFill/>
          <a:ln w="9525">
            <a:noFill/>
            <a:miter lim="800000"/>
            <a:headEnd/>
            <a:tailEnd/>
          </a:ln>
          <a:effectLst/>
        </p:spPr>
      </p:pic>
    </p:spTree>
    <p:extLst>
      <p:ext uri="{BB962C8B-B14F-4D97-AF65-F5344CB8AC3E}">
        <p14:creationId xmlns:p14="http://schemas.microsoft.com/office/powerpoint/2010/main" val="99643443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Discussion</a:t>
            </a:r>
          </a:p>
        </p:txBody>
      </p:sp>
      <p:sp>
        <p:nvSpPr>
          <p:cNvPr id="8" name="Rectangle 4"/>
          <p:cNvSpPr>
            <a:spLocks noChangeArrowheads="1"/>
          </p:cNvSpPr>
          <p:nvPr/>
        </p:nvSpPr>
        <p:spPr bwMode="auto">
          <a:xfrm>
            <a:off x="169608" y="589938"/>
            <a:ext cx="6829680" cy="590931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Bellman’s Principle of Optimality and the resulting algorithm we described require the cost function to obey certain well-known properties (e.g., the node cost cannot be dependent on future events).</a:t>
            </a:r>
          </a:p>
          <a:p>
            <a:pPr marL="176213" indent="-176213">
              <a:spcBef>
                <a:spcPts val="0"/>
              </a:spcBef>
              <a:spcAft>
                <a:spcPts val="1800"/>
              </a:spcAft>
              <a:buFont typeface="Arial" pitchFamily="34" charset="0"/>
              <a:buChar char="•"/>
            </a:pPr>
            <a:r>
              <a:rPr lang="en-US" altLang="en-US" sz="1800" b="1" dirty="0">
                <a:solidFill>
                  <a:schemeClr val="bg1"/>
                </a:solidFill>
              </a:rPr>
              <a:t>It is very important to remember that a DP solution is only as good as the cost function that is defined. Different cost functions will produce different results.</a:t>
            </a:r>
          </a:p>
          <a:p>
            <a:pPr marL="176213" indent="-176213">
              <a:spcBef>
                <a:spcPts val="0"/>
              </a:spcBef>
              <a:spcAft>
                <a:spcPts val="1800"/>
              </a:spcAft>
              <a:buFont typeface="Arial" pitchFamily="34" charset="0"/>
              <a:buChar char="•"/>
            </a:pPr>
            <a:r>
              <a:rPr lang="en-US" altLang="en-US" sz="1800" b="1" dirty="0">
                <a:solidFill>
                  <a:schemeClr val="bg1"/>
                </a:solidFill>
              </a:rPr>
              <a:t>There are many variants of dynamic programming that are</a:t>
            </a:r>
            <a:br>
              <a:rPr lang="en-US" altLang="en-US" sz="1800" b="1" dirty="0">
                <a:solidFill>
                  <a:schemeClr val="bg1"/>
                </a:solidFill>
              </a:rPr>
            </a:br>
            <a:r>
              <a:rPr lang="en-US" altLang="en-US" sz="1800" b="1" dirty="0">
                <a:solidFill>
                  <a:schemeClr val="bg1"/>
                </a:solidFill>
              </a:rPr>
              <a:t>useful in pattern recognition, such as “free endpoint” and </a:t>
            </a:r>
            <a:br>
              <a:rPr lang="en-US" altLang="en-US" sz="1800" b="1" dirty="0">
                <a:solidFill>
                  <a:schemeClr val="bg1"/>
                </a:solidFill>
              </a:rPr>
            </a:br>
            <a:r>
              <a:rPr lang="en-US" altLang="en-US" sz="1800" b="1" dirty="0">
                <a:solidFill>
                  <a:schemeClr val="bg1"/>
                </a:solidFill>
              </a:rPr>
              <a:t>“relaxed endpoint” approaches:</a:t>
            </a:r>
          </a:p>
          <a:p>
            <a:pPr marL="176213" indent="-176213">
              <a:spcBef>
                <a:spcPts val="0"/>
              </a:spcBef>
              <a:spcAft>
                <a:spcPts val="1800"/>
              </a:spcAft>
              <a:buFont typeface="Arial" pitchFamily="34" charset="0"/>
              <a:buChar char="•"/>
            </a:pPr>
            <a:r>
              <a:rPr lang="en-US" altLang="en-US" sz="1800" b="1" dirty="0">
                <a:solidFill>
                  <a:schemeClr val="bg1"/>
                </a:solidFill>
              </a:rPr>
              <a:t>In some applications (such as time series analysis), it is desirable to limit the maximum slope of the best path.  This can reduce the overall computational complexity with only a modest increase in the per-node processing.</a:t>
            </a:r>
          </a:p>
          <a:p>
            <a:pPr marL="176213" indent="-176213">
              <a:spcBef>
                <a:spcPts val="0"/>
              </a:spcBef>
              <a:spcAft>
                <a:spcPts val="1800"/>
              </a:spcAft>
              <a:buFont typeface="Arial" pitchFamily="34" charset="0"/>
              <a:buChar char="•"/>
            </a:pPr>
            <a:r>
              <a:rPr lang="en-US" altLang="en-US" sz="1800" b="1" dirty="0">
                <a:solidFill>
                  <a:schemeClr val="bg1"/>
                </a:solidFill>
              </a:rPr>
              <a:t>When applied to time alignment of time series,  dynamic programming is often referred to as dynamic time warping because it produces a piecewise linear, or </a:t>
            </a:r>
            <a:r>
              <a:rPr lang="en-US" altLang="en-US" sz="1800" b="1" dirty="0" err="1">
                <a:solidFill>
                  <a:schemeClr val="bg1"/>
                </a:solidFill>
              </a:rPr>
              <a:t>nonuniform</a:t>
            </a:r>
            <a:r>
              <a:rPr lang="en-US" altLang="en-US" sz="1800" b="1" dirty="0">
                <a:solidFill>
                  <a:schemeClr val="bg1"/>
                </a:solidFill>
              </a:rPr>
              <a:t>, time scale modification between the two signals.</a:t>
            </a:r>
            <a:endParaRPr lang="en-US" altLang="en-US" sz="1400" b="1" dirty="0">
              <a:solidFill>
                <a:schemeClr val="bg1"/>
              </a:solidFill>
            </a:endParaRPr>
          </a:p>
        </p:txBody>
      </p:sp>
      <p:pic>
        <p:nvPicPr>
          <p:cNvPr id="132098" name="Picture 2"/>
          <p:cNvPicPr>
            <a:picLocks noChangeAspect="1" noChangeArrowheads="1"/>
          </p:cNvPicPr>
          <p:nvPr/>
        </p:nvPicPr>
        <p:blipFill>
          <a:blip r:embed="rId2"/>
          <a:srcRect/>
          <a:stretch>
            <a:fillRect/>
          </a:stretch>
        </p:blipFill>
        <p:spPr bwMode="auto">
          <a:xfrm>
            <a:off x="6999288" y="2741735"/>
            <a:ext cx="1917700" cy="1722609"/>
          </a:xfrm>
          <a:prstGeom prst="rect">
            <a:avLst/>
          </a:prstGeom>
          <a:noFill/>
          <a:ln w="9525">
            <a:noFill/>
            <a:miter lim="800000"/>
            <a:headEnd/>
            <a:tailEnd/>
          </a:ln>
          <a:effectLst/>
        </p:spPr>
      </p:pic>
      <p:pic>
        <p:nvPicPr>
          <p:cNvPr id="132099" name="Picture 3"/>
          <p:cNvPicPr>
            <a:picLocks noChangeAspect="1" noChangeArrowheads="1"/>
          </p:cNvPicPr>
          <p:nvPr/>
        </p:nvPicPr>
        <p:blipFill>
          <a:blip r:embed="rId3"/>
          <a:srcRect t="22034" b="27087"/>
          <a:stretch>
            <a:fillRect/>
          </a:stretch>
        </p:blipFill>
        <p:spPr bwMode="auto">
          <a:xfrm>
            <a:off x="6999288" y="4807974"/>
            <a:ext cx="1917700" cy="1666539"/>
          </a:xfrm>
          <a:prstGeom prst="rect">
            <a:avLst/>
          </a:prstGeom>
          <a:noFill/>
          <a:ln w="9525">
            <a:noFill/>
            <a:miter lim="800000"/>
            <a:headEnd/>
            <a:tailEnd/>
          </a:ln>
          <a:effectLst/>
        </p:spPr>
      </p:pic>
      <p:pic>
        <p:nvPicPr>
          <p:cNvPr id="132100" name="Picture 4"/>
          <p:cNvPicPr>
            <a:picLocks noChangeAspect="1" noChangeArrowheads="1"/>
          </p:cNvPicPr>
          <p:nvPr/>
        </p:nvPicPr>
        <p:blipFill>
          <a:blip r:embed="rId4"/>
          <a:srcRect/>
          <a:stretch>
            <a:fillRect/>
          </a:stretch>
        </p:blipFill>
        <p:spPr bwMode="auto">
          <a:xfrm>
            <a:off x="7002463" y="726468"/>
            <a:ext cx="1914525" cy="1671638"/>
          </a:xfrm>
          <a:prstGeom prst="rect">
            <a:avLst/>
          </a:prstGeom>
          <a:noFill/>
          <a:ln w="9525">
            <a:noFill/>
            <a:miter lim="800000"/>
            <a:headEnd/>
            <a:tailEnd/>
          </a:ln>
          <a:effectLst/>
        </p:spPr>
      </p:pic>
    </p:spTree>
    <p:extLst>
      <p:ext uri="{BB962C8B-B14F-4D97-AF65-F5344CB8AC3E}">
        <p14:creationId xmlns:p14="http://schemas.microsoft.com/office/powerpoint/2010/main" val="49469824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a:solidFill>
                  <a:schemeClr val="bg1"/>
                </a:solidFill>
              </a:rPr>
              <a:t>Formally introduced a hidden Markov model.</a:t>
            </a:r>
          </a:p>
          <a:p>
            <a:pPr marL="171450" indent="-171450">
              <a:spcBef>
                <a:spcPct val="50000"/>
              </a:spcBef>
              <a:buFontTx/>
              <a:buChar char="•"/>
            </a:pPr>
            <a:r>
              <a:rPr lang="en-US" sz="1800" b="1" dirty="0">
                <a:solidFill>
                  <a:schemeClr val="bg1"/>
                </a:solidFill>
              </a:rPr>
              <a:t>Described three fundamental problems (evaluation, decoding, and training).</a:t>
            </a:r>
          </a:p>
          <a:p>
            <a:pPr marL="171450" indent="-171450">
              <a:spcBef>
                <a:spcPct val="50000"/>
              </a:spcBef>
              <a:buFontTx/>
              <a:buChar char="•"/>
            </a:pPr>
            <a:r>
              <a:rPr lang="en-US" sz="1800" b="1" dirty="0">
                <a:solidFill>
                  <a:schemeClr val="bg1"/>
                </a:solidFill>
              </a:rPr>
              <a:t>Derived general properties of the model.</a:t>
            </a:r>
          </a:p>
          <a:p>
            <a:pPr marL="171450" indent="-171450">
              <a:spcBef>
                <a:spcPct val="50000"/>
              </a:spcBef>
              <a:buFontTx/>
              <a:buChar char="•"/>
            </a:pPr>
            <a:r>
              <a:rPr lang="en-US" sz="1800" b="1" dirty="0">
                <a:solidFill>
                  <a:schemeClr val="bg1"/>
                </a:solidFill>
              </a:rPr>
              <a:t>Introduced the Forward Algorithm as a fast way to do evaluation.</a:t>
            </a:r>
          </a:p>
          <a:p>
            <a:pPr marL="171450" indent="-171450">
              <a:spcBef>
                <a:spcPct val="50000"/>
              </a:spcBef>
              <a:buFontTx/>
              <a:buChar char="•"/>
            </a:pPr>
            <a:r>
              <a:rPr lang="en-US" sz="1800" b="1" dirty="0">
                <a:solidFill>
                  <a:schemeClr val="bg1"/>
                </a:solidFill>
              </a:rPr>
              <a:t>Introduced the Viterbi Algorithm as a reasonable way to do decoding.</a:t>
            </a:r>
          </a:p>
          <a:p>
            <a:pPr marL="171450" indent="-171450">
              <a:spcBef>
                <a:spcPct val="50000"/>
              </a:spcBef>
              <a:buFontTx/>
              <a:buChar char="•"/>
            </a:pPr>
            <a:r>
              <a:rPr lang="en-US" sz="1800" b="1" dirty="0">
                <a:solidFill>
                  <a:schemeClr val="bg1"/>
                </a:solidFill>
              </a:rPr>
              <a:t>Introduced dynamic programming using a string matching example.</a:t>
            </a:r>
          </a:p>
          <a:p>
            <a:pPr marL="171450" indent="-171450">
              <a:spcBef>
                <a:spcPct val="50000"/>
              </a:spcBef>
            </a:pPr>
            <a:endParaRPr lang="en-US" sz="1800" b="1" dirty="0">
              <a:solidFill>
                <a:schemeClr val="bg1"/>
              </a:solidFill>
            </a:endParaRPr>
          </a:p>
          <a:p>
            <a:pPr marL="171450" indent="-171450">
              <a:spcBef>
                <a:spcPct val="50000"/>
              </a:spcBef>
            </a:pPr>
            <a:r>
              <a:rPr lang="en-US" sz="1800" b="1" dirty="0">
                <a:solidFill>
                  <a:schemeClr val="bg1"/>
                </a:solidFill>
              </a:rPr>
              <a:t>Remaining issues:</a:t>
            </a:r>
          </a:p>
          <a:p>
            <a:pPr marL="171450" indent="-171450">
              <a:spcBef>
                <a:spcPct val="50000"/>
              </a:spcBef>
              <a:buFont typeface="Arial" pitchFamily="34" charset="0"/>
              <a:buChar char="•"/>
            </a:pPr>
            <a:r>
              <a:rPr lang="en-US" sz="1800" b="1" dirty="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 To Hidden Markov Models (Cont.)</a:t>
            </a:r>
          </a:p>
        </p:txBody>
      </p:sp>
      <p:pic>
        <p:nvPicPr>
          <p:cNvPr id="50178" name="Picture 2"/>
          <p:cNvPicPr>
            <a:picLocks noChangeAspect="1" noChangeArrowheads="1"/>
          </p:cNvPicPr>
          <p:nvPr/>
        </p:nvPicPr>
        <p:blipFill>
          <a:blip r:embed="rId2"/>
          <a:srcRect t="39759"/>
          <a:stretch>
            <a:fillRect/>
          </a:stretch>
        </p:blipFill>
        <p:spPr bwMode="auto">
          <a:xfrm>
            <a:off x="693161" y="634181"/>
            <a:ext cx="7683909" cy="5834870"/>
          </a:xfrm>
          <a:prstGeom prst="rect">
            <a:avLst/>
          </a:prstGeom>
          <a:noFill/>
          <a:ln w="9525">
            <a:noFill/>
            <a:miter lim="800000"/>
            <a:headEnd/>
            <a:tailEnd/>
          </a:ln>
          <a:effectLst/>
        </p:spPr>
      </p:pic>
    </p:spTree>
    <p:extLst>
      <p:ext uri="{BB962C8B-B14F-4D97-AF65-F5344CB8AC3E}">
        <p14:creationId xmlns:p14="http://schemas.microsoft.com/office/powerpoint/2010/main" val="1377462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mc:AlternateContent xmlns:mc="http://schemas.openxmlformats.org/markup-compatibility/2006" xmlns:a14="http://schemas.microsoft.com/office/drawing/2010/main">
        <mc:Choice Requires="a14">
          <p:sp>
            <p:nvSpPr>
              <p:cNvPr id="4103" name="Text Box 9"/>
              <p:cNvSpPr txBox="1">
                <a:spLocks noChangeArrowheads="1"/>
              </p:cNvSpPr>
              <p:nvPr/>
            </p:nvSpPr>
            <p:spPr bwMode="auto">
              <a:xfrm>
                <a:off x="184356" y="647700"/>
                <a:ext cx="8672513" cy="6907019"/>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a:solidFill>
                      <a:schemeClr val="bg1"/>
                    </a:solidFill>
                  </a:rPr>
                  <a:t>Elements of the model:</a:t>
                </a:r>
              </a:p>
              <a:p>
                <a:pPr marL="339725" lvl="1" indent="-163513">
                  <a:spcAft>
                    <a:spcPts val="1800"/>
                  </a:spcAft>
                  <a:buFont typeface="Wingdings" pitchFamily="2" charset="2"/>
                  <a:buChar char="§"/>
                </a:pPr>
                <a:r>
                  <a:rPr lang="en-US" sz="1800" b="1" dirty="0">
                    <a:solidFill>
                      <a:schemeClr val="bg1"/>
                    </a:solidFill>
                  </a:rPr>
                  <a:t> </a:t>
                </a:r>
                <a:r>
                  <a:rPr lang="en-US" sz="1800" dirty="0">
                    <a:solidFill>
                      <a:schemeClr val="bg1"/>
                    </a:solidFill>
                  </a:rPr>
                  <a:t>c </a:t>
                </a:r>
                <a:r>
                  <a:rPr lang="en-US" sz="1800" b="1" dirty="0">
                    <a:solidFill>
                      <a:schemeClr val="bg1"/>
                    </a:solidFill>
                  </a:rPr>
                  <a:t>states:</a:t>
                </a:r>
              </a:p>
              <a:p>
                <a:pPr marL="339725" lvl="1" indent="-163513">
                  <a:spcAft>
                    <a:spcPts val="1800"/>
                  </a:spcAft>
                  <a:buFont typeface="Wingdings" pitchFamily="2" charset="2"/>
                  <a:buChar char="§"/>
                </a:pPr>
                <a:r>
                  <a:rPr lang="en-US" sz="1800" dirty="0">
                    <a:solidFill>
                      <a:schemeClr val="bg1"/>
                    </a:solidFill>
                  </a:rPr>
                  <a:t>M </a:t>
                </a:r>
                <a:r>
                  <a:rPr lang="en-US" sz="1800" b="1" dirty="0">
                    <a:solidFill>
                      <a:schemeClr val="bg1"/>
                    </a:solidFill>
                  </a:rPr>
                  <a:t>output symbols:</a:t>
                </a:r>
              </a:p>
              <a:p>
                <a:pPr marL="339725" lvl="1" indent="-163513">
                  <a:spcAft>
                    <a:spcPts val="1800"/>
                  </a:spcAft>
                  <a:buFont typeface="Wingdings" pitchFamily="2" charset="2"/>
                  <a:buChar char="§"/>
                </a:pPr>
                <a:r>
                  <a:rPr lang="en-US" sz="1800" dirty="0">
                    <a:solidFill>
                      <a:schemeClr val="bg1"/>
                    </a:solidFill>
                  </a:rPr>
                  <a:t>c x c </a:t>
                </a:r>
                <a:r>
                  <a:rPr lang="en-US" sz="1800" b="1" dirty="0">
                    <a:solidFill>
                      <a:schemeClr val="bg1"/>
                    </a:solidFill>
                  </a:rPr>
                  <a:t>transition probabilities: </a:t>
                </a:r>
              </a:p>
              <a:p>
                <a:pPr marL="339725" lvl="1" indent="-163513">
                  <a:spcBef>
                    <a:spcPts val="7600"/>
                  </a:spcBef>
                  <a:spcAft>
                    <a:spcPts val="1800"/>
                  </a:spcAft>
                </a:pPr>
                <a:r>
                  <a:rPr lang="en-US" sz="1800" dirty="0">
                    <a:solidFill>
                      <a:schemeClr val="bg1"/>
                    </a:solidFill>
                  </a:rPr>
                  <a:t>	</a:t>
                </a:r>
                <a:r>
                  <a:rPr lang="en-US" sz="1800" b="1" dirty="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a:solidFill>
                      <a:schemeClr val="bg1"/>
                    </a:solidFill>
                  </a:rPr>
                  <a:t>c x M </a:t>
                </a:r>
                <a:r>
                  <a:rPr lang="en-US" sz="1800" b="1" dirty="0">
                    <a:solidFill>
                      <a:schemeClr val="bg1"/>
                    </a:solidFill>
                  </a:rPr>
                  <a:t>output probabilities:</a:t>
                </a:r>
              </a:p>
              <a:p>
                <a:pPr marL="347663" lvl="1">
                  <a:spcBef>
                    <a:spcPts val="0"/>
                  </a:spcBef>
                  <a:spcAft>
                    <a:spcPts val="1800"/>
                  </a:spcAft>
                </a:pPr>
                <a14:m>
                  <m:oMathPara xmlns:m="http://schemas.openxmlformats.org/officeDocument/2006/math">
                    <m:oMathParaPr>
                      <m:jc m:val="left"/>
                    </m:oMathParaPr>
                    <m:oMath xmlns:m="http://schemas.openxmlformats.org/officeDocument/2006/math">
                      <m:r>
                        <a:rPr lang="en-US" sz="1800" b="1" i="0" smtClean="0">
                          <a:solidFill>
                            <a:schemeClr val="bg1"/>
                          </a:solidFill>
                          <a:latin typeface="Cambria Math" panose="02040503050406030204" pitchFamily="18" charset="0"/>
                        </a:rPr>
                        <m:t>𝐁</m:t>
                      </m:r>
                      <m:r>
                        <a:rPr lang="en-US" sz="1800" b="0" i="1" smtClean="0">
                          <a:solidFill>
                            <a:schemeClr val="bg1"/>
                          </a:solidFill>
                          <a:latin typeface="Cambria Math" panose="02040503050406030204" pitchFamily="18" charset="0"/>
                        </a:rPr>
                        <m:t>=</m:t>
                      </m:r>
                      <m:d>
                        <m:dPr>
                          <m:begChr m:val="["/>
                          <m:endChr m:val="]"/>
                          <m:ctrlPr>
                            <a:rPr lang="mr-IN" sz="1800" i="1" smtClean="0">
                              <a:solidFill>
                                <a:schemeClr val="bg1"/>
                              </a:solidFill>
                              <a:latin typeface="Cambria Math" panose="02040503050406030204" pitchFamily="18" charset="0"/>
                            </a:rPr>
                          </m:ctrlPr>
                        </m:dPr>
                        <m:e>
                          <m:m>
                            <m:mPr>
                              <m:mcs>
                                <m:mc>
                                  <m:mcPr>
                                    <m:count m:val="3"/>
                                    <m:mcJc m:val="center"/>
                                  </m:mcPr>
                                </m:mc>
                              </m:mcs>
                              <m:ctrlPr>
                                <a:rPr lang="uk-UA" sz="1800" i="1" smtClean="0">
                                  <a:solidFill>
                                    <a:schemeClr val="bg1"/>
                                  </a:solidFill>
                                  <a:latin typeface="Cambria Math" panose="02040503050406030204" pitchFamily="18" charset="0"/>
                                </a:rPr>
                              </m:ctrlPr>
                            </m:mPr>
                            <m:mr>
                              <m:e>
                                <m:sSub>
                                  <m:sSubPr>
                                    <m:ctrlPr>
                                      <a:rPr lang="en-US" sz="1800" i="1" smtClean="0">
                                        <a:solidFill>
                                          <a:schemeClr val="bg1"/>
                                        </a:solidFill>
                                        <a:latin typeface="Cambria Math" panose="02040503050406030204" pitchFamily="18" charset="0"/>
                                      </a:rPr>
                                    </m:ctrlPr>
                                  </m:sSubPr>
                                  <m:e>
                                    <m:r>
                                      <a:rPr lang="en-US" sz="1800" b="0" i="1" smtClean="0">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11</m:t>
                                    </m:r>
                                  </m:sub>
                                </m:sSub>
                              </m:e>
                              <m:e>
                                <m:r>
                                  <a:rPr lang="mr-IN" sz="1800" b="0" i="1" smtClean="0">
                                    <a:solidFill>
                                      <a:schemeClr val="bg1"/>
                                    </a:solidFill>
                                    <a:latin typeface="Cambria Math" panose="02040503050406030204" pitchFamily="18" charset="0"/>
                                  </a:rPr>
                                  <m:t>…</m:t>
                                </m:r>
                              </m:e>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a:solidFill>
                                          <a:schemeClr val="bg1"/>
                                        </a:solidFill>
                                        <a:latin typeface="Cambria Math" panose="02040503050406030204" pitchFamily="18" charset="0"/>
                                      </a:rPr>
                                      <m:t>1</m:t>
                                    </m:r>
                                    <m:r>
                                      <a:rPr lang="en-US" sz="1800" b="0" i="1" smtClean="0">
                                        <a:solidFill>
                                          <a:schemeClr val="bg1"/>
                                        </a:solidFill>
                                        <a:latin typeface="Cambria Math" panose="02040503050406030204" pitchFamily="18" charset="0"/>
                                      </a:rPr>
                                      <m:t>𝑀</m:t>
                                    </m:r>
                                  </m:sub>
                                </m:sSub>
                              </m:e>
                            </m:mr>
                            <m:mr>
                              <m:e>
                                <m:r>
                                  <a:rPr lang="uk-UA" sz="1800" b="0" i="1" smtClean="0">
                                    <a:solidFill>
                                      <a:schemeClr val="bg1"/>
                                    </a:solidFill>
                                    <a:latin typeface="Cambria Math" panose="02040503050406030204" pitchFamily="18" charset="0"/>
                                  </a:rPr>
                                  <m:t>⋮</m:t>
                                </m:r>
                              </m:e>
                              <m:e>
                                <m:r>
                                  <a:rPr lang="uk-UA" sz="1800" b="0" i="1" smtClean="0">
                                    <a:solidFill>
                                      <a:schemeClr val="bg1"/>
                                    </a:solidFill>
                                    <a:latin typeface="Cambria Math" panose="02040503050406030204" pitchFamily="18" charset="0"/>
                                  </a:rPr>
                                  <m:t>⋱</m:t>
                                </m:r>
                              </m:e>
                              <m:e>
                                <m:r>
                                  <a:rPr lang="uk-UA" sz="1800" b="0" i="1" smtClean="0">
                                    <a:solidFill>
                                      <a:schemeClr val="bg1"/>
                                    </a:solidFill>
                                    <a:latin typeface="Cambria Math" panose="02040503050406030204" pitchFamily="18" charset="0"/>
                                  </a:rPr>
                                  <m:t>⋮</m:t>
                                </m:r>
                              </m:e>
                            </m:mr>
                            <m:mr>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𝑐</m:t>
                                    </m:r>
                                    <m:r>
                                      <a:rPr lang="en-US" sz="1800" b="0" i="1">
                                        <a:solidFill>
                                          <a:schemeClr val="bg1"/>
                                        </a:solidFill>
                                        <a:latin typeface="Cambria Math" panose="02040503050406030204" pitchFamily="18" charset="0"/>
                                      </a:rPr>
                                      <m:t>1</m:t>
                                    </m:r>
                                  </m:sub>
                                </m:sSub>
                              </m:e>
                              <m:e>
                                <m:r>
                                  <a:rPr lang="mr-IN" sz="1800" b="0" i="1" smtClean="0">
                                    <a:solidFill>
                                      <a:schemeClr val="bg1"/>
                                    </a:solidFill>
                                    <a:latin typeface="Cambria Math" panose="02040503050406030204" pitchFamily="18" charset="0"/>
                                  </a:rPr>
                                  <m:t>…</m:t>
                                </m:r>
                              </m:e>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𝑐</m:t>
                                    </m:r>
                                    <m:r>
                                      <a:rPr lang="en-US" sz="1800" b="0" i="1" smtClean="0">
                                        <a:solidFill>
                                          <a:schemeClr val="bg1"/>
                                        </a:solidFill>
                                        <a:latin typeface="Cambria Math" charset="0"/>
                                      </a:rPr>
                                      <m:t>𝑀</m:t>
                                    </m:r>
                                  </m:sub>
                                </m:sSub>
                              </m:e>
                            </m:mr>
                          </m:m>
                        </m:e>
                      </m:d>
                    </m:oMath>
                  </m:oMathPara>
                </a14:m>
                <a:endParaRPr lang="en-US" sz="1800" dirty="0">
                  <a:solidFill>
                    <a:schemeClr val="bg1"/>
                  </a:solidFill>
                  <a:latin typeface="+mj-lt"/>
                </a:endParaRPr>
              </a:p>
              <a:p>
                <a:pPr marL="339725" lvl="1" indent="-163513">
                  <a:spcBef>
                    <a:spcPts val="0"/>
                  </a:spcBef>
                  <a:spcAft>
                    <a:spcPts val="1800"/>
                  </a:spcAft>
                  <a:buFont typeface="Wingdings" pitchFamily="2" charset="2"/>
                  <a:buChar char="§"/>
                </a:pPr>
                <a:r>
                  <a:rPr lang="en-US" sz="1800" b="1" dirty="0">
                    <a:solidFill>
                      <a:schemeClr val="bg1"/>
                    </a:solidFill>
                  </a:rPr>
                  <a:t>Initial state distribution:</a:t>
                </a:r>
              </a:p>
              <a:p>
                <a:pPr marL="339725" lvl="1" indent="-163513">
                  <a:spcBef>
                    <a:spcPts val="7200"/>
                  </a:spcBef>
                  <a:spcAft>
                    <a:spcPts val="1800"/>
                  </a:spcAft>
                </a:pPr>
                <a:r>
                  <a:rPr lang="en-US" sz="1800" dirty="0">
                    <a:solidFill>
                      <a:schemeClr val="bg1"/>
                    </a:solidFill>
                  </a:rPr>
                  <a:t>   </a:t>
                </a:r>
              </a:p>
            </p:txBody>
          </p:sp>
        </mc:Choice>
        <mc:Fallback xmlns="">
          <p:sp>
            <p:nvSpPr>
              <p:cNvPr id="4103" name="Text Box 9"/>
              <p:cNvSpPr txBox="1">
                <a:spLocks noRot="1" noChangeAspect="1" noMove="1" noResize="1" noEditPoints="1" noAdjustHandles="1" noChangeArrowheads="1" noChangeShapeType="1" noTextEdit="1"/>
              </p:cNvSpPr>
              <p:nvPr/>
            </p:nvSpPr>
            <p:spPr bwMode="auto">
              <a:xfrm>
                <a:off x="184356" y="647700"/>
                <a:ext cx="8672513" cy="6907019"/>
              </a:xfrm>
              <a:prstGeom prst="rect">
                <a:avLst/>
              </a:prstGeom>
              <a:blipFill rotWithShape="0">
                <a:blip r:embed="rId4"/>
                <a:stretch>
                  <a:fillRect l="-1476" t="-1147" r="-492"/>
                </a:stretch>
              </a:blipFill>
              <a:ln w="9525">
                <a:noFill/>
                <a:miter lim="800000"/>
                <a:headEnd/>
                <a:tailEnd/>
              </a:ln>
            </p:spPr>
            <p:txBody>
              <a:bodyPr/>
              <a:lstStyle/>
              <a:p>
                <a:r>
                  <a:rPr lang="en-US">
                    <a:noFill/>
                  </a:rPr>
                  <a:t> </a:t>
                </a:r>
              </a:p>
            </p:txBody>
          </p:sp>
        </mc:Fallback>
      </mc:AlternateContent>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Discrete Hidden Markov Models</a:t>
            </a:r>
          </a:p>
        </p:txBody>
      </p:sp>
      <p:pic>
        <p:nvPicPr>
          <p:cNvPr id="8" name="Picture 7" descr="x.JPG"/>
          <p:cNvPicPr>
            <a:picLocks noChangeAspect="1"/>
          </p:cNvPicPr>
          <p:nvPr/>
        </p:nvPicPr>
        <p:blipFill>
          <a:blip r:embed="rId5"/>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53601" name="Equation" r:id="rId6" imgW="1879560" imgH="355320" progId="Equation.3">
                  <p:embed/>
                </p:oleObj>
              </mc:Choice>
              <mc:Fallback>
                <p:oleObj name="Equation" r:id="rId6" imgW="1879560" imgH="355320" progId="Equation.3">
                  <p:embed/>
                  <p:pic>
                    <p:nvPicPr>
                      <p:cNvPr id="9"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53602" name="Equation" r:id="rId8" imgW="1879560" imgH="355320" progId="Equation.3">
                  <p:embed/>
                </p:oleObj>
              </mc:Choice>
              <mc:Fallback>
                <p:oleObj name="Equation" r:id="rId8" imgW="1879560" imgH="355320" progId="Equation.3">
                  <p:embed/>
                  <p:pic>
                    <p:nvPicPr>
                      <p:cNvPr id="96259"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53603" name="Equation" r:id="rId10" imgW="1841400" imgH="1002960" progId="Equation.3">
                  <p:embed/>
                </p:oleObj>
              </mc:Choice>
              <mc:Fallback>
                <p:oleObj name="Equation" r:id="rId10" imgW="1841400" imgH="1002960" progId="Equation.3">
                  <p:embed/>
                  <p:pic>
                    <p:nvPicPr>
                      <p:cNvPr id="9626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53604" name="Equation" r:id="rId12" imgW="2057400" imgH="342720" progId="Equation.3">
                  <p:embed/>
                </p:oleObj>
              </mc:Choice>
              <mc:Fallback>
                <p:oleObj name="Equation" r:id="rId12" imgW="2057400" imgH="342720" progId="Equation.3">
                  <p:embed/>
                  <p:pic>
                    <p:nvPicPr>
                      <p:cNvPr id="96261" name="Object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nvGraphicFramePr>
        <p:xfrm>
          <a:off x="3157538" y="4996972"/>
          <a:ext cx="1739900" cy="393700"/>
        </p:xfrm>
        <a:graphic>
          <a:graphicData uri="http://schemas.openxmlformats.org/presentationml/2006/ole">
            <mc:AlternateContent xmlns:mc="http://schemas.openxmlformats.org/markup-compatibility/2006">
              <mc:Choice xmlns:v="urn:schemas-microsoft-com:vml" Requires="v">
                <p:oleObj spid="_x0000_s153605" name="Equation" r:id="rId14" imgW="1739880" imgH="393480" progId="Equation.3">
                  <p:embed/>
                </p:oleObj>
              </mc:Choice>
              <mc:Fallback>
                <p:oleObj name="Equation" r:id="rId14" imgW="1739880" imgH="393480" progId="Equation.3">
                  <p:embed/>
                  <p:pic>
                    <p:nvPicPr>
                      <p:cNvPr id="96263"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57538" y="4996972"/>
                        <a:ext cx="1739900" cy="393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nvGraphicFramePr>
        <p:xfrm>
          <a:off x="3327229" y="5800383"/>
          <a:ext cx="1968500" cy="330200"/>
        </p:xfrm>
        <a:graphic>
          <a:graphicData uri="http://schemas.openxmlformats.org/presentationml/2006/ole">
            <mc:AlternateContent xmlns:mc="http://schemas.openxmlformats.org/markup-compatibility/2006">
              <mc:Choice xmlns:v="urn:schemas-microsoft-com:vml" Requires="v">
                <p:oleObj spid="_x0000_s153606" name="Equation" r:id="rId16" imgW="1968480" imgH="330120" progId="Equation.3">
                  <p:embed/>
                </p:oleObj>
              </mc:Choice>
              <mc:Fallback>
                <p:oleObj name="Equation" r:id="rId16" imgW="1968480" imgH="330120" progId="Equation.3">
                  <p:embed/>
                  <p:pic>
                    <p:nvPicPr>
                      <p:cNvPr id="96264"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27229" y="5800383"/>
                        <a:ext cx="19685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nvGraphicFramePr>
        <p:xfrm>
          <a:off x="5716637" y="5800383"/>
          <a:ext cx="1524000" cy="292100"/>
        </p:xfrm>
        <a:graphic>
          <a:graphicData uri="http://schemas.openxmlformats.org/presentationml/2006/ole">
            <mc:AlternateContent xmlns:mc="http://schemas.openxmlformats.org/markup-compatibility/2006">
              <mc:Choice xmlns:v="urn:schemas-microsoft-com:vml" Requires="v">
                <p:oleObj spid="_x0000_s153607" name="Equation" r:id="rId18" imgW="1523880" imgH="291960" progId="Equation.DSMT4">
                  <p:embed/>
                </p:oleObj>
              </mc:Choice>
              <mc:Fallback>
                <p:oleObj name="Equation" r:id="rId18" imgW="1523880" imgH="291960" progId="Equation.DSMT4">
                  <p:embed/>
                  <p:pic>
                    <p:nvPicPr>
                      <p:cNvPr id="96265"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716637" y="5800383"/>
                        <a:ext cx="15240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6034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a:solidFill>
                  <a:schemeClr val="bg1"/>
                </a:solidFill>
              </a:rPr>
              <a:t>The state and output probability distributions must sum to </a:t>
            </a:r>
            <a:r>
              <a:rPr lang="en-US" sz="1800" dirty="0">
                <a:solidFill>
                  <a:schemeClr val="bg1"/>
                </a:solidFill>
              </a:rPr>
              <a:t>1</a:t>
            </a:r>
            <a:r>
              <a:rPr lang="en-US" sz="1800" b="1" dirty="0">
                <a:solidFill>
                  <a:schemeClr val="bg1"/>
                </a:solidFill>
              </a:rPr>
              <a:t>:</a:t>
            </a:r>
          </a:p>
          <a:p>
            <a:pPr marL="176213" indent="-176213">
              <a:spcBef>
                <a:spcPts val="4500"/>
              </a:spcBef>
              <a:spcAft>
                <a:spcPts val="1800"/>
              </a:spcAft>
              <a:buFont typeface="Arial" pitchFamily="34" charset="0"/>
              <a:buChar char="•"/>
            </a:pPr>
            <a:r>
              <a:rPr lang="en-US" sz="1800" b="1" dirty="0">
                <a:solidFill>
                  <a:schemeClr val="bg1"/>
                </a:solidFill>
              </a:rPr>
              <a:t>A Markov model is called </a:t>
            </a:r>
            <a:r>
              <a:rPr lang="en-US" sz="1800" b="1" dirty="0">
                <a:solidFill>
                  <a:schemeClr val="accent1"/>
                </a:solidFill>
              </a:rPr>
              <a:t>ergodic</a:t>
            </a:r>
            <a:r>
              <a:rPr lang="en-US" sz="1800" b="1" dirty="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a:solidFill>
                  <a:schemeClr val="bg1"/>
                </a:solidFill>
              </a:rPr>
              <a:t>A Markov model is called a </a:t>
            </a:r>
            <a:r>
              <a:rPr lang="en-US" sz="1800" b="1" dirty="0">
                <a:solidFill>
                  <a:schemeClr val="accent1"/>
                </a:solidFill>
              </a:rPr>
              <a:t>hidden Markov model </a:t>
            </a:r>
            <a:r>
              <a:rPr lang="en-US" sz="1800" b="1" dirty="0">
                <a:solidFill>
                  <a:schemeClr val="bg1"/>
                </a:solidFill>
              </a:rPr>
              <a:t>(HMM) if the output symbols cannot be observed directly (</a:t>
            </a:r>
            <a:r>
              <a:rPr lang="en-US" sz="1800" b="1" dirty="0" err="1">
                <a:solidFill>
                  <a:schemeClr val="bg1"/>
                </a:solidFill>
              </a:rPr>
              <a:t>e.g</a:t>
            </a:r>
            <a:r>
              <a:rPr lang="en-US" sz="1800" b="1" dirty="0">
                <a:solidFill>
                  <a:schemeClr val="bg1"/>
                </a:solidFill>
              </a:rPr>
              <a:t>,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a:solidFill>
                  <a:schemeClr val="bg1"/>
                </a:solidFill>
              </a:rPr>
              <a:t>Evaluation: How do we efficiently compute the probability that a particular sequences of states was observed?</a:t>
            </a:r>
          </a:p>
          <a:p>
            <a:pPr marL="339725" lvl="1" indent="-163513">
              <a:spcBef>
                <a:spcPts val="0"/>
              </a:spcBef>
              <a:spcAft>
                <a:spcPts val="1800"/>
              </a:spcAft>
              <a:buFont typeface="Wingdings" pitchFamily="2" charset="2"/>
              <a:buChar char="§"/>
            </a:pPr>
            <a:r>
              <a:rPr lang="en-US" sz="1800" b="1" dirty="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a:solidFill>
                  <a:schemeClr val="bg1"/>
                </a:solidFill>
              </a:rPr>
              <a:t>Learning: How do we estimate the parameters of the model?</a:t>
            </a: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More Definitions and Comments</a:t>
            </a: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mc:AlternateContent xmlns:mc="http://schemas.openxmlformats.org/markup-compatibility/2006">
              <mc:Choice xmlns:v="urn:schemas-microsoft-com:vml" Requires="v">
                <p:oleObj spid="_x0000_s154625" name="Equation" r:id="rId4" imgW="1358640" imgH="660240" progId="Equation.3">
                  <p:embed/>
                </p:oleObj>
              </mc:Choice>
              <mc:Fallback>
                <p:oleObj name="Equation" r:id="rId4" imgW="1358640" imgH="660240" progId="Equation.3">
                  <p:embed/>
                  <p:pic>
                    <p:nvPicPr>
                      <p:cNvPr id="97282"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960304"/>
                        <a:ext cx="13589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mc:AlternateContent xmlns:mc="http://schemas.openxmlformats.org/markup-compatibility/2006">
              <mc:Choice xmlns:v="urn:schemas-microsoft-com:vml" Requires="v">
                <p:oleObj spid="_x0000_s154626" name="Equation" r:id="rId6" imgW="1346040" imgH="660240" progId="Equation.DSMT4">
                  <p:embed/>
                </p:oleObj>
              </mc:Choice>
              <mc:Fallback>
                <p:oleObj name="Equation" r:id="rId6" imgW="1346040" imgH="660240" progId="Equation.DSMT4">
                  <p:embed/>
                  <p:pic>
                    <p:nvPicPr>
                      <p:cNvPr id="97283"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964606"/>
                        <a:ext cx="13462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47975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Problem No. 1: Evaluation</a:t>
            </a:r>
          </a:p>
        </p:txBody>
      </p:sp>
      <p:sp>
        <p:nvSpPr>
          <p:cNvPr id="8" name="Rectangle 4"/>
          <p:cNvSpPr>
            <a:spLocks noChangeArrowheads="1"/>
          </p:cNvSpPr>
          <p:nvPr/>
        </p:nvSpPr>
        <p:spPr bwMode="auto">
          <a:xfrm>
            <a:off x="169609" y="589938"/>
            <a:ext cx="4405566" cy="553998"/>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a:solidFill>
                  <a:schemeClr val="bg1"/>
                </a:solidFill>
              </a:rPr>
              <a:t>Note that the probability of being in any state at time </a:t>
            </a:r>
            <a:r>
              <a:rPr lang="en-US" altLang="en-US" sz="1800" dirty="0">
                <a:solidFill>
                  <a:schemeClr val="bg1"/>
                </a:solidFill>
              </a:rPr>
              <a:t>t</a:t>
            </a:r>
            <a:r>
              <a:rPr lang="en-US" altLang="en-US" sz="1800" b="1" dirty="0">
                <a:solidFill>
                  <a:schemeClr val="bg1"/>
                </a:solidFill>
              </a:rPr>
              <a:t> is easily computed:</a:t>
            </a:r>
          </a:p>
        </p:txBody>
      </p:sp>
      <p:graphicFrame>
        <p:nvGraphicFramePr>
          <p:cNvPr id="177159" name="Object 7"/>
          <p:cNvGraphicFramePr>
            <a:graphicFrameLocks noChangeAspect="1"/>
          </p:cNvGraphicFramePr>
          <p:nvPr/>
        </p:nvGraphicFramePr>
        <p:xfrm>
          <a:off x="536575" y="1522413"/>
          <a:ext cx="1447800" cy="1130300"/>
        </p:xfrm>
        <a:graphic>
          <a:graphicData uri="http://schemas.openxmlformats.org/presentationml/2006/ole">
            <mc:AlternateContent xmlns:mc="http://schemas.openxmlformats.org/markup-compatibility/2006">
              <mc:Choice xmlns:v="urn:schemas-microsoft-com:vml" Requires="v">
                <p:oleObj spid="_x0000_s143395" name="Equation" r:id="rId3" imgW="1447560" imgH="1130040" progId="Equation.3">
                  <p:embed/>
                </p:oleObj>
              </mc:Choice>
              <mc:Fallback>
                <p:oleObj name="Equation" r:id="rId3" imgW="1447560" imgH="1130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1522413"/>
                        <a:ext cx="1447800" cy="1130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4575175" y="580104"/>
            <a:ext cx="4323019" cy="830997"/>
          </a:xfrm>
          <a:prstGeom prst="rect">
            <a:avLst/>
          </a:prstGeom>
          <a:noFill/>
          <a:ln w="9525">
            <a:noFill/>
            <a:miter lim="800000"/>
            <a:headEnd/>
            <a:tailEnd/>
          </a:ln>
          <a:effectLst/>
        </p:spPr>
        <p:txBody>
          <a:bodyPr wrap="square" lIns="0" tIns="0" rIns="0" bIns="0">
            <a:spAutoFit/>
          </a:bodyPr>
          <a:lstStyle/>
          <a:p>
            <a:pPr marL="176213" indent="-176213">
              <a:spcBef>
                <a:spcPts val="9800"/>
              </a:spcBef>
              <a:spcAft>
                <a:spcPts val="0"/>
              </a:spcAft>
              <a:buFont typeface="Arial" pitchFamily="34" charset="0"/>
              <a:buChar char="•"/>
            </a:pPr>
            <a:r>
              <a:rPr lang="en-US" altLang="en-US" sz="1800" b="1" dirty="0">
                <a:solidFill>
                  <a:schemeClr val="bg1"/>
                </a:solidFill>
              </a:rPr>
              <a:t>The probability that  we output a symbol at a particular time can also be easily computed:</a:t>
            </a:r>
          </a:p>
        </p:txBody>
      </p:sp>
      <p:graphicFrame>
        <p:nvGraphicFramePr>
          <p:cNvPr id="71689" name="Object 7"/>
          <p:cNvGraphicFramePr>
            <a:graphicFrameLocks noChangeAspect="1"/>
          </p:cNvGraphicFramePr>
          <p:nvPr/>
        </p:nvGraphicFramePr>
        <p:xfrm>
          <a:off x="4994275" y="1525588"/>
          <a:ext cx="1676400" cy="1130300"/>
        </p:xfrm>
        <a:graphic>
          <a:graphicData uri="http://schemas.openxmlformats.org/presentationml/2006/ole">
            <mc:AlternateContent xmlns:mc="http://schemas.openxmlformats.org/markup-compatibility/2006">
              <mc:Choice xmlns:v="urn:schemas-microsoft-com:vml" Requires="v">
                <p:oleObj spid="_x0000_s143396" name="Equation" r:id="rId5" imgW="1676160" imgH="1130040" progId="Equation.DSMT4">
                  <p:embed/>
                </p:oleObj>
              </mc:Choice>
              <mc:Fallback>
                <p:oleObj name="Equation" r:id="rId5" imgW="1676160" imgH="1130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4275" y="1525588"/>
                        <a:ext cx="1676400" cy="1130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5" name="Rectangle 4"/>
          <p:cNvSpPr>
            <a:spLocks noChangeArrowheads="1"/>
          </p:cNvSpPr>
          <p:nvPr/>
        </p:nvSpPr>
        <p:spPr bwMode="auto">
          <a:xfrm>
            <a:off x="239713" y="2851358"/>
            <a:ext cx="8672512" cy="830997"/>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a:solidFill>
                  <a:schemeClr val="bg1"/>
                </a:solidFill>
              </a:rPr>
              <a:t>But these computations, which are of complexity </a:t>
            </a:r>
            <a:r>
              <a:rPr lang="en-US" altLang="en-US" sz="1800" dirty="0">
                <a:solidFill>
                  <a:schemeClr val="bg1"/>
                </a:solidFill>
              </a:rPr>
              <a:t>O(</a:t>
            </a:r>
            <a:r>
              <a:rPr lang="en-US" altLang="en-US" sz="1800" dirty="0" err="1">
                <a:solidFill>
                  <a:schemeClr val="bg1"/>
                </a:solidFill>
              </a:rPr>
              <a:t>c</a:t>
            </a:r>
            <a:r>
              <a:rPr lang="en-US" altLang="en-US" sz="1800" baseline="30000" dirty="0" err="1">
                <a:solidFill>
                  <a:schemeClr val="bg1"/>
                </a:solidFill>
              </a:rPr>
              <a:t>T</a:t>
            </a:r>
            <a:r>
              <a:rPr lang="en-US" altLang="en-US" sz="1800" dirty="0" err="1">
                <a:solidFill>
                  <a:schemeClr val="bg1"/>
                </a:solidFill>
              </a:rPr>
              <a:t>T</a:t>
            </a:r>
            <a:r>
              <a:rPr lang="en-US" altLang="en-US" sz="1800" dirty="0">
                <a:solidFill>
                  <a:schemeClr val="bg1"/>
                </a:solidFill>
              </a:rPr>
              <a:t>)</a:t>
            </a:r>
            <a:r>
              <a:rPr lang="en-US" altLang="en-US" sz="1800" b="1" dirty="0">
                <a:solidFill>
                  <a:schemeClr val="bg1"/>
                </a:solidFill>
              </a:rPr>
              <a:t>, where </a:t>
            </a:r>
            <a:r>
              <a:rPr lang="en-US" altLang="en-US" sz="1800" dirty="0">
                <a:solidFill>
                  <a:schemeClr val="bg1"/>
                </a:solidFill>
              </a:rPr>
              <a:t>T</a:t>
            </a:r>
            <a:r>
              <a:rPr lang="en-US" altLang="en-US" sz="1800" b="1" dirty="0">
                <a:solidFill>
                  <a:schemeClr val="bg1"/>
                </a:solidFill>
              </a:rPr>
              <a:t> is the length of the sequence), are prohibitive for even the simplest of models (e.g., </a:t>
            </a:r>
            <a:r>
              <a:rPr lang="en-US" altLang="en-US" sz="1800" dirty="0">
                <a:solidFill>
                  <a:schemeClr val="bg1"/>
                </a:solidFill>
              </a:rPr>
              <a:t>c=10 </a:t>
            </a:r>
            <a:r>
              <a:rPr lang="en-US" altLang="en-US" sz="1800" b="1" dirty="0">
                <a:solidFill>
                  <a:schemeClr val="bg1"/>
                </a:solidFill>
              </a:rPr>
              <a:t>and </a:t>
            </a:r>
            <a:r>
              <a:rPr lang="en-US" altLang="en-US" sz="1800" dirty="0">
                <a:solidFill>
                  <a:schemeClr val="bg1"/>
                </a:solidFill>
              </a:rPr>
              <a:t>T=20</a:t>
            </a:r>
            <a:r>
              <a:rPr lang="en-US" altLang="en-US" sz="1800" b="1" dirty="0">
                <a:solidFill>
                  <a:schemeClr val="bg1"/>
                </a:solidFill>
              </a:rPr>
              <a:t> requires </a:t>
            </a:r>
            <a:r>
              <a:rPr lang="en-US" altLang="en-US" sz="1800" dirty="0">
                <a:solidFill>
                  <a:schemeClr val="bg1"/>
                </a:solidFill>
              </a:rPr>
              <a:t>10</a:t>
            </a:r>
            <a:r>
              <a:rPr lang="en-US" altLang="en-US" sz="1800" baseline="30000" dirty="0">
                <a:solidFill>
                  <a:schemeClr val="bg1"/>
                </a:solidFill>
              </a:rPr>
              <a:t>21</a:t>
            </a:r>
            <a:r>
              <a:rPr lang="en-US" altLang="en-US" sz="1800" b="1" dirty="0">
                <a:solidFill>
                  <a:schemeClr val="bg1"/>
                </a:solidFill>
              </a:rPr>
              <a:t> calculations).</a:t>
            </a:r>
          </a:p>
        </p:txBody>
      </p:sp>
      <p:sp>
        <p:nvSpPr>
          <p:cNvPr id="16" name="TextBox 15"/>
          <p:cNvSpPr txBox="1"/>
          <p:nvPr/>
        </p:nvSpPr>
        <p:spPr>
          <a:xfrm>
            <a:off x="225425" y="4055806"/>
            <a:ext cx="4051607" cy="1938992"/>
          </a:xfrm>
          <a:prstGeom prst="rect">
            <a:avLst/>
          </a:prstGeom>
          <a:noFill/>
        </p:spPr>
        <p:txBody>
          <a:bodyPr wrap="square" lIns="0" tIns="0" rIns="0" bIns="0" rtlCol="0">
            <a:spAutoFit/>
          </a:bodyPr>
          <a:lstStyle/>
          <a:p>
            <a:pPr marL="176213" indent="-176213">
              <a:buFont typeface="Arial" pitchFamily="34" charset="0"/>
              <a:buChar char="•"/>
            </a:pPr>
            <a:r>
              <a:rPr lang="en-US" altLang="en-US" sz="1800" b="1" dirty="0">
                <a:solidFill>
                  <a:schemeClr val="bg1"/>
                </a:solidFill>
              </a:rPr>
              <a:t>We can calculate this recursively by exploiting the first-order property of the process, and noting that the probability of being in a state at time </a:t>
            </a:r>
            <a:r>
              <a:rPr lang="en-US" altLang="en-US" sz="1800" dirty="0">
                <a:solidFill>
                  <a:schemeClr val="bg1"/>
                </a:solidFill>
              </a:rPr>
              <a:t>t</a:t>
            </a:r>
            <a:r>
              <a:rPr lang="en-US" altLang="en-US" sz="1800" b="1" dirty="0">
                <a:solidFill>
                  <a:schemeClr val="bg1"/>
                </a:solidFill>
              </a:rPr>
              <a:t> is easily computed by summing all possible paths from previous states.</a:t>
            </a:r>
            <a:endParaRPr lang="en-US" dirty="0"/>
          </a:p>
        </p:txBody>
      </p:sp>
      <p:pic>
        <p:nvPicPr>
          <p:cNvPr id="17" name="Picture 16" descr="x.JPG"/>
          <p:cNvPicPr>
            <a:picLocks noChangeAspect="1"/>
          </p:cNvPicPr>
          <p:nvPr/>
        </p:nvPicPr>
        <p:blipFill>
          <a:blip r:embed="rId7"/>
          <a:srcRect l="11280" r="6485"/>
          <a:stretch>
            <a:fillRect/>
          </a:stretch>
        </p:blipFill>
        <p:spPr>
          <a:xfrm>
            <a:off x="4896464" y="3601426"/>
            <a:ext cx="3333135" cy="2774640"/>
          </a:xfrm>
          <a:prstGeom prst="rect">
            <a:avLst/>
          </a:prstGeom>
        </p:spPr>
      </p:pic>
    </p:spTree>
    <p:extLst>
      <p:ext uri="{BB962C8B-B14F-4D97-AF65-F5344CB8AC3E}">
        <p14:creationId xmlns:p14="http://schemas.microsoft.com/office/powerpoint/2010/main" val="337970396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The Forward Algorithm</a:t>
            </a:r>
          </a:p>
        </p:txBody>
      </p:sp>
      <p:sp>
        <p:nvSpPr>
          <p:cNvPr id="8" name="Rectangle 4"/>
          <p:cNvSpPr>
            <a:spLocks noChangeArrowheads="1"/>
          </p:cNvSpPr>
          <p:nvPr/>
        </p:nvSpPr>
        <p:spPr bwMode="auto">
          <a:xfrm>
            <a:off x="169608" y="589938"/>
            <a:ext cx="8728329" cy="2728952"/>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a:solidFill>
                  <a:schemeClr val="bg1"/>
                </a:solidFill>
              </a:rPr>
              <a:t>The probability of being in a state at time </a:t>
            </a:r>
            <a:r>
              <a:rPr lang="en-US" altLang="en-US" sz="1800" dirty="0">
                <a:solidFill>
                  <a:schemeClr val="bg1"/>
                </a:solidFill>
              </a:rPr>
              <a:t>t</a:t>
            </a:r>
            <a:r>
              <a:rPr lang="en-US" altLang="en-US" sz="1800" b="1" dirty="0">
                <a:solidFill>
                  <a:schemeClr val="bg1"/>
                </a:solidFill>
              </a:rPr>
              <a:t> is given by:</a:t>
            </a:r>
          </a:p>
          <a:p>
            <a:pPr marL="176213" indent="-176213">
              <a:spcBef>
                <a:spcPts val="11200"/>
              </a:spcBef>
              <a:spcAft>
                <a:spcPts val="1800"/>
              </a:spcAft>
            </a:pPr>
            <a:r>
              <a:rPr lang="en-US" altLang="en-US" sz="1800" b="1" dirty="0">
                <a:solidFill>
                  <a:schemeClr val="bg1"/>
                </a:solidFill>
              </a:rPr>
              <a:t>	where              denotes that the symbol        was emitted at time </a:t>
            </a:r>
            <a:r>
              <a:rPr lang="en-US" altLang="en-US" sz="1800" dirty="0">
                <a:solidFill>
                  <a:schemeClr val="bg1"/>
                </a:solidFill>
              </a:rPr>
              <a:t>t</a:t>
            </a:r>
            <a:r>
              <a:rPr lang="en-US" altLang="en-US" sz="1800" b="1" dirty="0">
                <a:solidFill>
                  <a:schemeClr val="bg1"/>
                </a:solidFill>
              </a:rPr>
              <a:t>.</a:t>
            </a:r>
          </a:p>
          <a:p>
            <a:pPr marL="176213" indent="-176213">
              <a:spcBef>
                <a:spcPts val="0"/>
              </a:spcBef>
              <a:spcAft>
                <a:spcPts val="1800"/>
              </a:spcAft>
              <a:buFont typeface="Arial" pitchFamily="34" charset="0"/>
              <a:buChar char="•"/>
            </a:pPr>
            <a:r>
              <a:rPr lang="en-US" altLang="en-US" sz="1800" b="1" dirty="0">
                <a:solidFill>
                  <a:schemeClr val="bg1"/>
                </a:solidFill>
              </a:rPr>
              <a:t>From this, we can formally define the </a:t>
            </a:r>
            <a:r>
              <a:rPr lang="en-US" altLang="en-US" sz="1800" b="1" dirty="0">
                <a:solidFill>
                  <a:schemeClr val="accent1"/>
                </a:solidFill>
              </a:rPr>
              <a:t>Forward Algorithm</a:t>
            </a:r>
            <a:r>
              <a:rPr lang="en-US" altLang="en-US" sz="1800" b="1" dirty="0">
                <a:solidFill>
                  <a:schemeClr val="bg1"/>
                </a:solidFill>
              </a:rPr>
              <a:t>:</a:t>
            </a:r>
          </a:p>
        </p:txBody>
      </p:sp>
      <p:graphicFrame>
        <p:nvGraphicFramePr>
          <p:cNvPr id="177159" name="Object 7"/>
          <p:cNvGraphicFramePr>
            <a:graphicFrameLocks noChangeAspect="1"/>
          </p:cNvGraphicFramePr>
          <p:nvPr/>
        </p:nvGraphicFramePr>
        <p:xfrm>
          <a:off x="461963" y="986554"/>
          <a:ext cx="4889500" cy="1435100"/>
        </p:xfrm>
        <a:graphic>
          <a:graphicData uri="http://schemas.openxmlformats.org/presentationml/2006/ole">
            <mc:AlternateContent xmlns:mc="http://schemas.openxmlformats.org/markup-compatibility/2006">
              <mc:Choice xmlns:v="urn:schemas-microsoft-com:vml" Requires="v">
                <p:oleObj spid="_x0000_s144434" name="Equation" r:id="rId3" imgW="4889160" imgH="1434960" progId="Equation.3">
                  <p:embed/>
                </p:oleObj>
              </mc:Choice>
              <mc:Fallback>
                <p:oleObj name="Equation" r:id="rId3" imgW="4889160" imgH="1434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986554"/>
                        <a:ext cx="4889500" cy="143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08" name="Object 7"/>
          <p:cNvGraphicFramePr>
            <a:graphicFrameLocks noChangeAspect="1"/>
          </p:cNvGraphicFramePr>
          <p:nvPr/>
        </p:nvGraphicFramePr>
        <p:xfrm>
          <a:off x="1142181" y="2532061"/>
          <a:ext cx="647700" cy="330200"/>
        </p:xfrm>
        <a:graphic>
          <a:graphicData uri="http://schemas.openxmlformats.org/presentationml/2006/ole">
            <mc:AlternateContent xmlns:mc="http://schemas.openxmlformats.org/markup-compatibility/2006">
              <mc:Choice xmlns:v="urn:schemas-microsoft-com:vml" Requires="v">
                <p:oleObj spid="_x0000_s144435" name="Equation" r:id="rId5" imgW="647640" imgH="330120" progId="Equation.3">
                  <p:embed/>
                </p:oleObj>
              </mc:Choice>
              <mc:Fallback>
                <p:oleObj name="Equation" r:id="rId5" imgW="64764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2181" y="2532061"/>
                        <a:ext cx="6477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09" name="Object 7"/>
          <p:cNvGraphicFramePr>
            <a:graphicFrameLocks noChangeAspect="1"/>
          </p:cNvGraphicFramePr>
          <p:nvPr/>
        </p:nvGraphicFramePr>
        <p:xfrm>
          <a:off x="4630431" y="2522076"/>
          <a:ext cx="317500" cy="330200"/>
        </p:xfrm>
        <a:graphic>
          <a:graphicData uri="http://schemas.openxmlformats.org/presentationml/2006/ole">
            <mc:AlternateContent xmlns:mc="http://schemas.openxmlformats.org/markup-compatibility/2006">
              <mc:Choice xmlns:v="urn:schemas-microsoft-com:vml" Requires="v">
                <p:oleObj spid="_x0000_s144436" name="Equation" r:id="rId7" imgW="317160" imgH="330120" progId="Equation.DSMT4">
                  <p:embed/>
                </p:oleObj>
              </mc:Choice>
              <mc:Fallback>
                <p:oleObj name="Equation" r:id="rId7" imgW="317160" imgH="3301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0431" y="2522076"/>
                        <a:ext cx="3175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13" name="Picture 12" descr="x.JPG"/>
          <p:cNvPicPr>
            <a:picLocks noChangeAspect="1"/>
          </p:cNvPicPr>
          <p:nvPr/>
        </p:nvPicPr>
        <p:blipFill>
          <a:blip r:embed="rId9"/>
          <a:stretch>
            <a:fillRect/>
          </a:stretch>
        </p:blipFill>
        <p:spPr>
          <a:xfrm>
            <a:off x="461963" y="3347884"/>
            <a:ext cx="6324600" cy="3200400"/>
          </a:xfrm>
          <a:prstGeom prst="rect">
            <a:avLst/>
          </a:prstGeom>
        </p:spPr>
      </p:pic>
    </p:spTree>
    <p:extLst>
      <p:ext uri="{BB962C8B-B14F-4D97-AF65-F5344CB8AC3E}">
        <p14:creationId xmlns:p14="http://schemas.microsoft.com/office/powerpoint/2010/main" val="139058668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The Backward Algorithm</a:t>
            </a:r>
          </a:p>
        </p:txBody>
      </p:sp>
      <p:sp>
        <p:nvSpPr>
          <p:cNvPr id="8" name="Rectangle 4"/>
          <p:cNvSpPr>
            <a:spLocks noChangeArrowheads="1"/>
          </p:cNvSpPr>
          <p:nvPr/>
        </p:nvSpPr>
        <p:spPr bwMode="auto">
          <a:xfrm>
            <a:off x="169608" y="589938"/>
            <a:ext cx="8728329" cy="5960606"/>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This algorithm is has a computational complexity of </a:t>
            </a:r>
            <a:r>
              <a:rPr lang="en-US" altLang="en-US" sz="1800" dirty="0">
                <a:solidFill>
                  <a:schemeClr val="bg1"/>
                </a:solidFill>
              </a:rPr>
              <a:t>O(c</a:t>
            </a:r>
            <a:r>
              <a:rPr lang="en-US" altLang="en-US" sz="1800" baseline="30000" dirty="0">
                <a:solidFill>
                  <a:schemeClr val="bg1"/>
                </a:solidFill>
              </a:rPr>
              <a:t>2</a:t>
            </a:r>
            <a:r>
              <a:rPr lang="en-US" altLang="en-US" sz="1800" dirty="0">
                <a:solidFill>
                  <a:schemeClr val="bg1"/>
                </a:solidFill>
              </a:rPr>
              <a:t>T). </a:t>
            </a:r>
            <a:r>
              <a:rPr lang="en-US" altLang="en-US" sz="1800" b="1" dirty="0">
                <a:solidFill>
                  <a:schemeClr val="bg1"/>
                </a:solidFill>
              </a:rPr>
              <a:t>For </a:t>
            </a:r>
            <a:r>
              <a:rPr lang="en-US" altLang="en-US" sz="1800" dirty="0">
                <a:solidFill>
                  <a:schemeClr val="bg1"/>
                </a:solidFill>
              </a:rPr>
              <a:t>c=10</a:t>
            </a:r>
            <a:r>
              <a:rPr lang="en-US" altLang="en-US" sz="1800" b="1" dirty="0">
                <a:solidFill>
                  <a:schemeClr val="bg1"/>
                </a:solidFill>
              </a:rPr>
              <a:t> and </a:t>
            </a:r>
            <a:r>
              <a:rPr lang="en-US" altLang="en-US" sz="1800" dirty="0">
                <a:solidFill>
                  <a:schemeClr val="bg1"/>
                </a:solidFill>
              </a:rPr>
              <a:t>T=20</a:t>
            </a:r>
            <a:r>
              <a:rPr lang="en-US" altLang="en-US" sz="1800" b="1" dirty="0">
                <a:solidFill>
                  <a:schemeClr val="bg1"/>
                </a:solidFill>
              </a:rPr>
              <a:t>, this is on the order of </a:t>
            </a:r>
            <a:r>
              <a:rPr lang="en-US" altLang="en-US" sz="1800" dirty="0">
                <a:solidFill>
                  <a:schemeClr val="bg1"/>
                </a:solidFill>
              </a:rPr>
              <a:t>2000</a:t>
            </a:r>
            <a:r>
              <a:rPr lang="en-US" altLang="en-US" sz="1800" b="1" dirty="0">
                <a:solidFill>
                  <a:schemeClr val="bg1"/>
                </a:solidFill>
              </a:rPr>
              <a:t> calculations, or </a:t>
            </a:r>
            <a:r>
              <a:rPr lang="en-US" altLang="en-US" sz="1800" dirty="0">
                <a:solidFill>
                  <a:schemeClr val="bg1"/>
                </a:solidFill>
              </a:rPr>
              <a:t>17</a:t>
            </a:r>
            <a:r>
              <a:rPr lang="en-US" altLang="en-US" sz="1800" b="1" dirty="0">
                <a:solidFill>
                  <a:schemeClr val="bg1"/>
                </a:solidFill>
              </a:rPr>
              <a:t> orders of magnitude fewer computations.</a:t>
            </a:r>
          </a:p>
          <a:p>
            <a:pPr marL="176213" indent="-176213">
              <a:spcBef>
                <a:spcPts val="0"/>
              </a:spcBef>
              <a:spcAft>
                <a:spcPts val="1800"/>
              </a:spcAft>
              <a:buFont typeface="Arial" pitchFamily="34" charset="0"/>
              <a:buChar char="•"/>
            </a:pPr>
            <a:r>
              <a:rPr lang="en-US" altLang="en-US" sz="1800" b="1" dirty="0">
                <a:solidFill>
                  <a:schemeClr val="bg1"/>
                </a:solidFill>
              </a:rPr>
              <a:t>We will need a time-reversed version of this algorithm which computes probabilities backwards in time starting at </a:t>
            </a:r>
            <a:r>
              <a:rPr lang="en-US" altLang="en-US" sz="1800" dirty="0">
                <a:solidFill>
                  <a:schemeClr val="bg1"/>
                </a:solidFill>
              </a:rPr>
              <a:t>t=T</a:t>
            </a:r>
            <a:r>
              <a:rPr lang="en-US" altLang="en-US" sz="1800" b="1" dirty="0">
                <a:solidFill>
                  <a:schemeClr val="bg1"/>
                </a:solidFill>
              </a:rPr>
              <a:t>:</a:t>
            </a:r>
          </a:p>
          <a:p>
            <a:pPr marL="176213" indent="-176213">
              <a:spcBef>
                <a:spcPts val="25600"/>
              </a:spcBef>
              <a:spcAft>
                <a:spcPts val="1800"/>
              </a:spcAft>
              <a:buFont typeface="Arial" pitchFamily="34" charset="0"/>
              <a:buChar char="•"/>
            </a:pPr>
            <a:r>
              <a:rPr lang="en-US" altLang="en-US" sz="1800" b="1" dirty="0">
                <a:solidFill>
                  <a:schemeClr val="bg1"/>
                </a:solidFill>
              </a:rPr>
              <a:t>The probability of being in any state at any time can therefore be calculated as the product of </a:t>
            </a:r>
            <a:r>
              <a:rPr lang="en-US" altLang="en-US" sz="1800" dirty="0">
                <a:solidFill>
                  <a:schemeClr val="bg1"/>
                </a:solidFill>
                <a:sym typeface="Symbol"/>
              </a:rPr>
              <a:t></a:t>
            </a:r>
            <a:r>
              <a:rPr lang="en-US" altLang="en-US" sz="1800" b="1" dirty="0">
                <a:solidFill>
                  <a:schemeClr val="bg1"/>
                </a:solidFill>
                <a:sym typeface="Symbol"/>
              </a:rPr>
              <a:t> (for the path from </a:t>
            </a:r>
            <a:r>
              <a:rPr lang="en-US" altLang="en-US" sz="1800" dirty="0">
                <a:solidFill>
                  <a:schemeClr val="bg1"/>
                </a:solidFill>
                <a:sym typeface="Symbol"/>
              </a:rPr>
              <a:t>[0,t]</a:t>
            </a:r>
            <a:r>
              <a:rPr lang="en-US" altLang="en-US" sz="1800" b="1" dirty="0">
                <a:solidFill>
                  <a:schemeClr val="bg1"/>
                </a:solidFill>
                <a:sym typeface="Symbol"/>
              </a:rPr>
              <a:t>) and </a:t>
            </a:r>
            <a:r>
              <a:rPr lang="en-US" altLang="en-US" sz="1800" dirty="0">
                <a:solidFill>
                  <a:schemeClr val="bg1"/>
                </a:solidFill>
                <a:sym typeface="Symbol"/>
              </a:rPr>
              <a:t></a:t>
            </a:r>
            <a:r>
              <a:rPr lang="en-US" altLang="en-US" sz="1800" b="1" dirty="0">
                <a:solidFill>
                  <a:schemeClr val="bg1"/>
                </a:solidFill>
                <a:sym typeface="Symbol"/>
              </a:rPr>
              <a:t> (for </a:t>
            </a:r>
            <a:r>
              <a:rPr lang="en-US" altLang="en-US" sz="1800" dirty="0">
                <a:solidFill>
                  <a:schemeClr val="bg1"/>
                </a:solidFill>
                <a:sym typeface="Symbol"/>
              </a:rPr>
              <a:t>[t+1,T]</a:t>
            </a:r>
            <a:r>
              <a:rPr lang="en-US" altLang="en-US" sz="1800" b="1" dirty="0">
                <a:solidFill>
                  <a:schemeClr val="bg1"/>
                </a:solidFill>
                <a:sym typeface="Symbol"/>
              </a:rPr>
              <a:t>), a fact that we will use later.</a:t>
            </a:r>
            <a:endParaRPr lang="en-US" altLang="en-US" sz="1800" b="1" dirty="0">
              <a:solidFill>
                <a:schemeClr val="bg1"/>
              </a:solidFill>
            </a:endParaRPr>
          </a:p>
        </p:txBody>
      </p:sp>
      <p:pic>
        <p:nvPicPr>
          <p:cNvPr id="9" name="Picture 8" descr="xx.jpg"/>
          <p:cNvPicPr>
            <a:picLocks noChangeAspect="1"/>
          </p:cNvPicPr>
          <p:nvPr/>
        </p:nvPicPr>
        <p:blipFill>
          <a:blip r:embed="rId2"/>
          <a:stretch>
            <a:fillRect/>
          </a:stretch>
        </p:blipFill>
        <p:spPr>
          <a:xfrm>
            <a:off x="461963" y="2238373"/>
            <a:ext cx="6372225" cy="3295650"/>
          </a:xfrm>
          <a:prstGeom prst="rect">
            <a:avLst/>
          </a:prstGeom>
        </p:spPr>
      </p:pic>
    </p:spTree>
    <p:extLst>
      <p:ext uri="{BB962C8B-B14F-4D97-AF65-F5344CB8AC3E}">
        <p14:creationId xmlns:p14="http://schemas.microsoft.com/office/powerpoint/2010/main" val="379149050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Normalization Is Important</a:t>
            </a:r>
          </a:p>
        </p:txBody>
      </p:sp>
      <p:sp>
        <p:nvSpPr>
          <p:cNvPr id="8" name="Rectangle 4"/>
          <p:cNvSpPr>
            <a:spLocks noChangeArrowheads="1"/>
          </p:cNvSpPr>
          <p:nvPr/>
        </p:nvSpPr>
        <p:spPr bwMode="auto">
          <a:xfrm>
            <a:off x="169608" y="589938"/>
            <a:ext cx="8728329" cy="550920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Normalization is required to avoid such recursive algorithms from accumulating large amounts of computational noise.</a:t>
            </a:r>
          </a:p>
          <a:p>
            <a:pPr marL="176213" indent="-176213">
              <a:spcBef>
                <a:spcPts val="0"/>
              </a:spcBef>
              <a:spcAft>
                <a:spcPts val="1800"/>
              </a:spcAft>
              <a:buFont typeface="Arial" pitchFamily="34" charset="0"/>
              <a:buChar char="•"/>
            </a:pPr>
            <a:r>
              <a:rPr lang="en-US" altLang="en-US" sz="1800" b="1" dirty="0">
                <a:solidFill>
                  <a:schemeClr val="bg1"/>
                </a:solidFill>
              </a:rPr>
              <a:t>We can apply a normalization factor at each step of the calculation:</a:t>
            </a:r>
          </a:p>
          <a:p>
            <a:pPr marL="176213" indent="-176213">
              <a:spcBef>
                <a:spcPts val="7200"/>
              </a:spcBef>
              <a:spcAft>
                <a:spcPts val="1800"/>
              </a:spcAft>
            </a:pPr>
            <a:r>
              <a:rPr lang="en-US" altLang="en-US" sz="1800" b="1" dirty="0">
                <a:solidFill>
                  <a:schemeClr val="bg1"/>
                </a:solidFill>
              </a:rPr>
              <a:t>	where the scale factor, Q, is given by:</a:t>
            </a:r>
          </a:p>
          <a:p>
            <a:pPr marL="176213" indent="-176213">
              <a:spcBef>
                <a:spcPts val="4800"/>
              </a:spcBef>
              <a:spcAft>
                <a:spcPts val="1800"/>
              </a:spcAft>
              <a:buFont typeface="Arial" pitchFamily="34" charset="0"/>
              <a:buChar char="•"/>
            </a:pPr>
            <a:r>
              <a:rPr lang="en-US" altLang="en-US" sz="1800" b="1" dirty="0">
                <a:solidFill>
                  <a:schemeClr val="bg1"/>
                </a:solidFill>
              </a:rPr>
              <a:t>This is applied once per state per unit time, and simply involves scaling the current </a:t>
            </a:r>
            <a:r>
              <a:rPr lang="en-US" altLang="en-US" sz="1800" dirty="0">
                <a:solidFill>
                  <a:schemeClr val="bg1"/>
                </a:solidFill>
                <a:sym typeface="Symbol"/>
              </a:rPr>
              <a:t>’s</a:t>
            </a:r>
            <a:r>
              <a:rPr lang="en-US" altLang="en-US" sz="1800" b="1" dirty="0">
                <a:solidFill>
                  <a:schemeClr val="bg1"/>
                </a:solidFill>
                <a:sym typeface="Symbol"/>
              </a:rPr>
              <a:t> </a:t>
            </a:r>
            <a:r>
              <a:rPr lang="en-US" altLang="en-US" sz="1800" b="1" dirty="0">
                <a:solidFill>
                  <a:schemeClr val="bg1"/>
                </a:solidFill>
              </a:rPr>
              <a:t>by their sum at each epoch (e.g., a frame).</a:t>
            </a:r>
          </a:p>
          <a:p>
            <a:pPr marL="176213" indent="-176213">
              <a:spcBef>
                <a:spcPts val="0"/>
              </a:spcBef>
              <a:spcAft>
                <a:spcPts val="1800"/>
              </a:spcAft>
              <a:buFont typeface="Arial" pitchFamily="34" charset="0"/>
              <a:buChar char="•"/>
            </a:pPr>
            <a:r>
              <a:rPr lang="en-US" altLang="en-US" sz="1800" b="1" dirty="0">
                <a:solidFill>
                  <a:schemeClr val="bg1"/>
                </a:solidFill>
              </a:rPr>
              <a:t>Also, likelihoods tend to zero as time increases and can cause underflow. Therefore, it is more common to operate on log probabilities to maintain numerical precision . This converts products to sums but still involves essentially the same algorithm (though an approximation for the log of a sum is used to compute probabilities involving the summations).</a:t>
            </a:r>
          </a:p>
        </p:txBody>
      </p:sp>
      <p:graphicFrame>
        <p:nvGraphicFramePr>
          <p:cNvPr id="100354" name="Object 7"/>
          <p:cNvGraphicFramePr>
            <a:graphicFrameLocks noChangeAspect="1"/>
          </p:cNvGraphicFramePr>
          <p:nvPr/>
        </p:nvGraphicFramePr>
        <p:xfrm>
          <a:off x="461963" y="1755417"/>
          <a:ext cx="1244600" cy="927100"/>
        </p:xfrm>
        <a:graphic>
          <a:graphicData uri="http://schemas.openxmlformats.org/presentationml/2006/ole">
            <mc:AlternateContent xmlns:mc="http://schemas.openxmlformats.org/markup-compatibility/2006">
              <mc:Choice xmlns:v="urn:schemas-microsoft-com:vml" Requires="v">
                <p:oleObj spid="_x0000_s145443" name="Equation" r:id="rId3" imgW="1244520" imgH="927000" progId="Equation.3">
                  <p:embed/>
                </p:oleObj>
              </mc:Choice>
              <mc:Fallback>
                <p:oleObj name="Equation" r:id="rId3" imgW="1244520" imgH="927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755417"/>
                        <a:ext cx="1244600" cy="927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0355" name="Object 7"/>
          <p:cNvGraphicFramePr>
            <a:graphicFrameLocks noChangeAspect="1"/>
          </p:cNvGraphicFramePr>
          <p:nvPr/>
        </p:nvGraphicFramePr>
        <p:xfrm>
          <a:off x="461963" y="3166295"/>
          <a:ext cx="1917700" cy="622300"/>
        </p:xfrm>
        <a:graphic>
          <a:graphicData uri="http://schemas.openxmlformats.org/presentationml/2006/ole">
            <mc:AlternateContent xmlns:mc="http://schemas.openxmlformats.org/markup-compatibility/2006">
              <mc:Choice xmlns:v="urn:schemas-microsoft-com:vml" Requires="v">
                <p:oleObj spid="_x0000_s145444" name="Equation" r:id="rId5" imgW="1917360" imgH="622080" progId="Equation.DSMT4">
                  <p:embed/>
                </p:oleObj>
              </mc:Choice>
              <mc:Fallback>
                <p:oleObj name="Equation" r:id="rId5" imgW="191736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3166295"/>
                        <a:ext cx="19177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9184162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Classification Using HMMs</a:t>
            </a:r>
          </a:p>
        </p:txBody>
      </p:sp>
      <p:sp>
        <p:nvSpPr>
          <p:cNvPr id="8" name="Rectangle 4"/>
          <p:cNvSpPr>
            <a:spLocks noChangeArrowheads="1"/>
          </p:cNvSpPr>
          <p:nvPr/>
        </p:nvSpPr>
        <p:spPr bwMode="auto">
          <a:xfrm>
            <a:off x="169608" y="589938"/>
            <a:ext cx="8728329" cy="512448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If we concatenate our HMM parameters into a single vector, </a:t>
            </a:r>
            <a:r>
              <a:rPr lang="en-US" altLang="en-US" sz="1800" b="1" dirty="0">
                <a:solidFill>
                  <a:schemeClr val="bg1"/>
                </a:solidFill>
                <a:sym typeface="Symbol"/>
              </a:rPr>
              <a:t>, we can write Bayes formula as:</a:t>
            </a:r>
          </a:p>
          <a:p>
            <a:pPr marL="176213" indent="-176213">
              <a:spcBef>
                <a:spcPts val="7200"/>
              </a:spcBef>
              <a:spcAft>
                <a:spcPts val="1800"/>
              </a:spcAft>
              <a:buFont typeface="Arial" pitchFamily="34" charset="0"/>
              <a:buChar char="•"/>
            </a:pPr>
            <a:r>
              <a:rPr lang="en-US" altLang="en-US" sz="1800" b="1" dirty="0">
                <a:solidFill>
                  <a:schemeClr val="bg1"/>
                </a:solidFill>
                <a:sym typeface="Symbol"/>
              </a:rPr>
              <a:t>The forward algorithm gives us               .</a:t>
            </a:r>
          </a:p>
          <a:p>
            <a:pPr marL="176213" indent="-176213">
              <a:spcBef>
                <a:spcPts val="0"/>
              </a:spcBef>
              <a:spcAft>
                <a:spcPts val="1800"/>
              </a:spcAft>
              <a:buFont typeface="Arial" pitchFamily="34" charset="0"/>
              <a:buChar char="•"/>
            </a:pPr>
            <a:r>
              <a:rPr lang="en-US" altLang="en-US" sz="1800" b="1" dirty="0">
                <a:solidFill>
                  <a:schemeClr val="bg1"/>
                </a:solidFill>
                <a:sym typeface="Symbol"/>
              </a:rPr>
              <a:t>We ignore the denominator term (evidence) during the maximization.</a:t>
            </a:r>
          </a:p>
          <a:p>
            <a:pPr marL="176213" indent="-176213">
              <a:spcBef>
                <a:spcPts val="0"/>
              </a:spcBef>
              <a:spcAft>
                <a:spcPts val="1800"/>
              </a:spcAft>
              <a:buFont typeface="Arial" pitchFamily="34" charset="0"/>
              <a:buChar char="•"/>
            </a:pPr>
            <a:r>
              <a:rPr lang="en-US" altLang="en-US" sz="1800" b="1" dirty="0">
                <a:solidFill>
                  <a:schemeClr val="bg1"/>
                </a:solidFill>
                <a:sym typeface="Symbol"/>
              </a:rPr>
              <a:t>In some applications, we use domain knowledge to compute          . For example, in speech recognition, this most often represents the probability of a word or sound, which comes from a “language model.”</a:t>
            </a:r>
          </a:p>
          <a:p>
            <a:pPr marL="176213" indent="-176213">
              <a:spcBef>
                <a:spcPts val="0"/>
              </a:spcBef>
              <a:spcAft>
                <a:spcPts val="1800"/>
              </a:spcAft>
              <a:buFont typeface="Arial" pitchFamily="34" charset="0"/>
              <a:buChar char="•"/>
            </a:pPr>
            <a:r>
              <a:rPr lang="en-US" altLang="en-US" sz="1800" b="1" dirty="0">
                <a:solidFill>
                  <a:schemeClr val="bg1"/>
                </a:solidFill>
                <a:sym typeface="Symbol"/>
              </a:rPr>
              <a:t>It is also possible to use HMMs to model          (e.g., statistical language modeling in speech recognition).</a:t>
            </a:r>
          </a:p>
          <a:p>
            <a:pPr marL="176213" indent="-176213">
              <a:spcBef>
                <a:spcPts val="0"/>
              </a:spcBef>
              <a:spcAft>
                <a:spcPts val="1800"/>
              </a:spcAft>
              <a:buFont typeface="Arial" pitchFamily="34" charset="0"/>
              <a:buChar char="•"/>
            </a:pPr>
            <a:r>
              <a:rPr lang="en-US" altLang="en-US" sz="1800" b="1" dirty="0">
                <a:solidFill>
                  <a:schemeClr val="bg1"/>
                </a:solidFill>
                <a:sym typeface="Symbol"/>
              </a:rPr>
              <a:t>In a typical classification application, there are a set of HMMs, one for each category, and the above calculation is performed for each model (</a:t>
            </a:r>
            <a:r>
              <a:rPr lang="en-US" altLang="en-US" sz="1800" b="1" baseline="-25000" dirty="0" err="1">
                <a:solidFill>
                  <a:schemeClr val="bg1"/>
                </a:solidFill>
                <a:sym typeface="Symbol"/>
              </a:rPr>
              <a:t>i</a:t>
            </a:r>
            <a:r>
              <a:rPr lang="en-US" altLang="en-US" sz="1800" b="1" dirty="0">
                <a:solidFill>
                  <a:schemeClr val="bg1"/>
                </a:solidFill>
                <a:sym typeface="Symbol"/>
              </a:rPr>
              <a:t>).</a:t>
            </a:r>
            <a:endParaRPr lang="en-US" altLang="en-US" sz="1800" b="1" dirty="0">
              <a:solidFill>
                <a:schemeClr val="bg1"/>
              </a:solidFill>
            </a:endParaRPr>
          </a:p>
        </p:txBody>
      </p:sp>
      <p:graphicFrame>
        <p:nvGraphicFramePr>
          <p:cNvPr id="100354" name="Object 7"/>
          <p:cNvGraphicFramePr>
            <a:graphicFrameLocks noChangeAspect="1"/>
          </p:cNvGraphicFramePr>
          <p:nvPr/>
        </p:nvGraphicFramePr>
        <p:xfrm>
          <a:off x="461963" y="1241680"/>
          <a:ext cx="2070100" cy="787400"/>
        </p:xfrm>
        <a:graphic>
          <a:graphicData uri="http://schemas.openxmlformats.org/presentationml/2006/ole">
            <mc:AlternateContent xmlns:mc="http://schemas.openxmlformats.org/markup-compatibility/2006">
              <mc:Choice xmlns:v="urn:schemas-microsoft-com:vml" Requires="v">
                <p:oleObj spid="_x0000_s146497" name="Equation" r:id="rId3" imgW="2070000" imgH="787320" progId="Equation.3">
                  <p:embed/>
                </p:oleObj>
              </mc:Choice>
              <mc:Fallback>
                <p:oleObj name="Equation" r:id="rId3" imgW="2070000" imgH="787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241680"/>
                        <a:ext cx="2070100" cy="787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1380" name="Object 7"/>
          <p:cNvGraphicFramePr>
            <a:graphicFrameLocks noChangeAspect="1"/>
          </p:cNvGraphicFramePr>
          <p:nvPr/>
        </p:nvGraphicFramePr>
        <p:xfrm>
          <a:off x="3875446" y="2230028"/>
          <a:ext cx="711200" cy="444500"/>
        </p:xfrm>
        <a:graphic>
          <a:graphicData uri="http://schemas.openxmlformats.org/presentationml/2006/ole">
            <mc:AlternateContent xmlns:mc="http://schemas.openxmlformats.org/markup-compatibility/2006">
              <mc:Choice xmlns:v="urn:schemas-microsoft-com:vml" Requires="v">
                <p:oleObj spid="_x0000_s146498" name="Equation" r:id="rId5" imgW="711000" imgH="444240" progId="Equation.3">
                  <p:embed/>
                </p:oleObj>
              </mc:Choice>
              <mc:Fallback>
                <p:oleObj name="Equation" r:id="rId5" imgW="711000" imgH="444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5446" y="2230028"/>
                        <a:ext cx="7112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1381" name="Object 7"/>
          <p:cNvGraphicFramePr>
            <a:graphicFrameLocks noChangeAspect="1"/>
          </p:cNvGraphicFramePr>
          <p:nvPr/>
        </p:nvGraphicFramePr>
        <p:xfrm>
          <a:off x="7025660" y="3285203"/>
          <a:ext cx="457200" cy="279400"/>
        </p:xfrm>
        <a:graphic>
          <a:graphicData uri="http://schemas.openxmlformats.org/presentationml/2006/ole">
            <mc:AlternateContent xmlns:mc="http://schemas.openxmlformats.org/markup-compatibility/2006">
              <mc:Choice xmlns:v="urn:schemas-microsoft-com:vml" Requires="v">
                <p:oleObj spid="_x0000_s146499" name="Equation" r:id="rId7" imgW="457200" imgH="279360" progId="Equation.3">
                  <p:embed/>
                </p:oleObj>
              </mc:Choice>
              <mc:Fallback>
                <p:oleObj name="Equation" r:id="rId7" imgW="45720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5660" y="3285203"/>
                        <a:ext cx="4572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1382" name="Object 6"/>
          <p:cNvGraphicFramePr>
            <a:graphicFrameLocks noChangeAspect="1"/>
          </p:cNvGraphicFramePr>
          <p:nvPr/>
        </p:nvGraphicFramePr>
        <p:xfrm>
          <a:off x="4833681" y="4336589"/>
          <a:ext cx="457200" cy="279400"/>
        </p:xfrm>
        <a:graphic>
          <a:graphicData uri="http://schemas.openxmlformats.org/presentationml/2006/ole">
            <mc:AlternateContent xmlns:mc="http://schemas.openxmlformats.org/markup-compatibility/2006">
              <mc:Choice xmlns:v="urn:schemas-microsoft-com:vml" Requires="v">
                <p:oleObj spid="_x0000_s146500" name="Equation" r:id="rId9" imgW="457200" imgH="279360" progId="Equation.DSMT4">
                  <p:embed/>
                </p:oleObj>
              </mc:Choice>
              <mc:Fallback>
                <p:oleObj name="Equation" r:id="rId9" imgW="457200" imgH="27936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33681" y="4336589"/>
                        <a:ext cx="4572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65328526"/>
      </p:ext>
    </p:extLst>
  </p:cSld>
  <p:clrMapOvr>
    <a:masterClrMapping/>
  </p:clrMapOvr>
  <p:transition/>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7334</TotalTime>
  <Words>978</Words>
  <Application>Microsoft Macintosh PowerPoint</Application>
  <PresentationFormat>Letter Paper (8.5x11 in)</PresentationFormat>
  <Paragraphs>114</Paragraphs>
  <Slides>15</Slides>
  <Notes>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3" baseType="lpstr">
      <vt:lpstr>Arial</vt:lpstr>
      <vt:lpstr>Cambria Math</vt:lpstr>
      <vt:lpstr>Courier New</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408</cp:revision>
  <dcterms:created xsi:type="dcterms:W3CDTF">2002-09-12T17:13:32Z</dcterms:created>
  <dcterms:modified xsi:type="dcterms:W3CDTF">2019-10-07T11:57:09Z</dcterms:modified>
</cp:coreProperties>
</file>