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2"/>
  </p:notesMasterIdLst>
  <p:handoutMasterIdLst>
    <p:handoutMasterId r:id="rId13"/>
  </p:handoutMasterIdLst>
  <p:sldIdLst>
    <p:sldId id="356" r:id="rId3"/>
    <p:sldId id="362" r:id="rId4"/>
    <p:sldId id="363" r:id="rId5"/>
    <p:sldId id="364" r:id="rId6"/>
    <p:sldId id="365" r:id="rId7"/>
    <p:sldId id="366" r:id="rId8"/>
    <p:sldId id="367" r:id="rId9"/>
    <p:sldId id="375" r:id="rId10"/>
    <p:sldId id="374" r:id="rId1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2">
          <p15:clr>
            <a:srgbClr val="A4A3A4"/>
          </p15:clr>
        </p15:guide>
        <p15:guide id="2" pos="5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7" autoAdjust="0"/>
    <p:restoredTop sz="94887" autoAdjust="0"/>
  </p:normalViewPr>
  <p:slideViewPr>
    <p:cSldViewPr snapToGrid="0">
      <p:cViewPr varScale="1">
        <p:scale>
          <a:sx n="89" d="100"/>
          <a:sy n="89" d="100"/>
        </p:scale>
        <p:origin x="2000" y="168"/>
      </p:cViewPr>
      <p:guideLst>
        <p:guide orient="horz" pos="3972"/>
        <p:guide pos="5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tatgen.iop.kcl.ac.uk/bgim/mle/sslike_1.html" TargetMode="External"/><Relationship Id="rId13" Type="http://schemas.openxmlformats.org/officeDocument/2006/relationships/hyperlink" Target="http://www.mat.ulaval.ca/informatique/guide94/img14.png" TargetMode="External"/><Relationship Id="rId18" Type="http://schemas.openxmlformats.org/officeDocument/2006/relationships/hyperlink" Target="http://www-2.cs.cmu.edu/~awm/tutorials/mle12.pdf" TargetMode="External"/><Relationship Id="rId3" Type="http://schemas.openxmlformats.org/officeDocument/2006/relationships/hyperlink" Target="http://rii.ricoh.com/~stork/DHSch3part2.ppt" TargetMode="External"/><Relationship Id="rId21" Type="http://schemas.openxmlformats.org/officeDocument/2006/relationships/hyperlink" Target="http://www-ccrma.stanford.edu/~jos/bayes/Bayesian_Parameter_Estimation.html" TargetMode="External"/><Relationship Id="rId7" Type="http://schemas.openxmlformats.org/officeDocument/2006/relationships/hyperlink" Target="http://www-2.cs.cmu.edu/~awm/tutorials/list.html" TargetMode="External"/><Relationship Id="rId12" Type="http://schemas.openxmlformats.org/officeDocument/2006/relationships/image" Target="../media/image2.png"/><Relationship Id="rId17" Type="http://schemas.openxmlformats.org/officeDocument/2006/relationships/hyperlink" Target="http://www.eas.asu.edu/~morrell/556/Lecture11.pdf" TargetMode="External"/><Relationship Id="rId2" Type="http://schemas.openxmlformats.org/officeDocument/2006/relationships/hyperlink" Target="http://rii.ricoh.com/~stork/DHSch3part1.ppt" TargetMode="External"/><Relationship Id="rId16" Type="http://schemas.openxmlformats.org/officeDocument/2006/relationships/image" Target="../media/image4.png"/><Relationship Id="rId20" Type="http://schemas.openxmlformats.org/officeDocument/2006/relationships/hyperlink" Target="http://www.psy.vanderbilt.edu/faculty/palmeri/P351-modeling/readings/myung-tutorial-mle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-2.cs.cmu.edu/~awm/tutorials/mle.html" TargetMode="External"/><Relationship Id="rId11" Type="http://schemas.openxmlformats.org/officeDocument/2006/relationships/hyperlink" Target="http://www.weibull.com/LifeDataWeb/image/apa_fig3.gif" TargetMode="External"/><Relationship Id="rId5" Type="http://schemas.openxmlformats.org/officeDocument/2006/relationships/hyperlink" Target="http://bayes.bgsu.edu/nsf_web/tutorial/a_brief_tutorial.htm" TargetMode="External"/><Relationship Id="rId15" Type="http://schemas.openxmlformats.org/officeDocument/2006/relationships/hyperlink" Target="http://www.isip.msstate.edu/publications/seminars/msstate_misc/2002/euro_coin/presentation_v0.pdf" TargetMode="External"/><Relationship Id="rId10" Type="http://schemas.openxmlformats.org/officeDocument/2006/relationships/hyperlink" Target="http://cnx.rice.edu/content/m11426/latest/" TargetMode="External"/><Relationship Id="rId19" Type="http://schemas.openxmlformats.org/officeDocument/2006/relationships/hyperlink" Target="http://en.wikipedia.org/wiki/Maximum_likelihood" TargetMode="External"/><Relationship Id="rId4" Type="http://schemas.openxmlformats.org/officeDocument/2006/relationships/hyperlink" Target="http://www.nebulasearch.com/encyclopedia/article/Bayesian_inference.html" TargetMode="External"/><Relationship Id="rId9" Type="http://schemas.openxmlformats.org/officeDocument/2006/relationships/hyperlink" Target="http://www.ex.ac.uk/~ajwills/courses/rm1/stats/variance.ppt" TargetMode="External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10: </a:t>
            </a:r>
            <a:r>
              <a:rPr lang="en-US" b="1" dirty="0">
                <a:solidFill>
                  <a:schemeClr val="accent2"/>
                </a:solidFill>
              </a:rPr>
              <a:t>MAXIMUM LIKELIHOOD ESTIMATION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41338" y="1569919"/>
            <a:ext cx="2965099" cy="48911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indent="-168275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Maximum Likelihood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</a:rPr>
              <a:t>Bias in ML Estimates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Convergence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Gaussian Example</a:t>
            </a:r>
            <a:endParaRPr lang="en-US" sz="1800" b="1" kern="0" dirty="0">
              <a:solidFill>
                <a:schemeClr val="bg1"/>
              </a:solidFill>
              <a:latin typeface="+mn-lt"/>
            </a:endParaRPr>
          </a:p>
          <a:p>
            <a:pPr marL="168275" indent="-168275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</a:rPr>
              <a:t>Resources:</a:t>
            </a:r>
            <a:br>
              <a:rPr lang="en-US" b="1" kern="0" dirty="0">
                <a:solidFill>
                  <a:srgbClr val="000080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D.H.S: Chapter 3 (Part 1)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D.H.S.: Chapter 3 (Part 2)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" action="ppaction://noaction"/>
              </a:rPr>
              <a:t>J.O.S.: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Nebula: Links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BGSU: Example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A.W.M.: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A.W.M.: Links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8"/>
              </a:rPr>
              <a:t>S.P.: </a:t>
            </a:r>
            <a:r>
              <a:rPr lang="en-US" sz="1800" b="1" dirty="0">
                <a:solidFill>
                  <a:schemeClr val="accent2"/>
                </a:solidFill>
                <a:hlinkClick r:id="rId9"/>
              </a:rPr>
              <a:t>Primer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0"/>
              </a:rPr>
              <a:t>CSRN: Unbiased</a:t>
            </a:r>
            <a:endParaRPr lang="en-US" sz="1800" b="1" dirty="0">
              <a:solidFill>
                <a:srgbClr val="004000"/>
              </a:solidFill>
            </a:endParaRPr>
          </a:p>
        </p:txBody>
      </p:sp>
      <p:pic>
        <p:nvPicPr>
          <p:cNvPr id="16" name="Picture 44" descr="http://www.weibull.com/LifeDataWeb/image/apa_fig3.gif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14800" y="1733918"/>
            <a:ext cx="2620458" cy="272823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6746875" y="1733551"/>
            <a:ext cx="1828800" cy="2733077"/>
            <a:chOff x="6746875" y="1747357"/>
            <a:chExt cx="1828800" cy="2733077"/>
          </a:xfrm>
        </p:grpSpPr>
        <p:pic>
          <p:nvPicPr>
            <p:cNvPr id="15" name="Picture 50" descr="http://www.mat.ulaval.ca/informatique/guide94/img14.png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746875" y="1747357"/>
              <a:ext cx="1828800" cy="1387606"/>
            </a:xfrm>
            <a:prstGeom prst="rect">
              <a:avLst/>
            </a:prstGeom>
            <a:solidFill>
              <a:srgbClr val="00008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</p:spPr>
        </p:pic>
        <p:pic>
          <p:nvPicPr>
            <p:cNvPr id="17" name="Picture 51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/>
            <a:srcRect l="25247" t="53416" r="24918" b="9682"/>
            <a:stretch>
              <a:fillRect/>
            </a:stretch>
          </p:blipFill>
          <p:spPr bwMode="auto">
            <a:xfrm>
              <a:off x="6746875" y="3175299"/>
              <a:ext cx="1828800" cy="1305135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523736" y="4966395"/>
            <a:ext cx="2536602" cy="13943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accent2"/>
                </a:solidFill>
                <a:hlinkClick r:id="rId17"/>
              </a:rPr>
              <a:t>A.W.M.:</a:t>
            </a:r>
            <a:r>
              <a:rPr lang="en-US" sz="1800" b="1" dirty="0">
                <a:solidFill>
                  <a:schemeClr val="accent2"/>
                </a:solidFill>
              </a:rPr>
              <a:t> </a:t>
            </a:r>
            <a:r>
              <a:rPr lang="en-US" sz="1800" b="1" dirty="0">
                <a:solidFill>
                  <a:schemeClr val="accent2"/>
                </a:solidFill>
                <a:hlinkClick r:id="rId18"/>
              </a:rPr>
              <a:t>Bias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9"/>
              </a:rPr>
              <a:t>Wiki: ML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0"/>
              </a:rPr>
              <a:t>M.Y.: ML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1"/>
              </a:rPr>
              <a:t>J.O.S.: Bayesian Est.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5"/>
              </a:rPr>
              <a:t>J.H.: Euro Coin</a:t>
            </a:r>
            <a:r>
              <a:rPr lang="en-US" sz="1800" b="1" dirty="0">
                <a:solidFill>
                  <a:srgbClr val="004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8" name="Equation" r:id="rId3" imgW="2349360" imgH="4203360" progId="Equation.3">
                  <p:embed/>
                </p:oleObj>
              </mc:Choice>
              <mc:Fallback>
                <p:oleObj name="Equation" r:id="rId3" imgW="2349360" imgH="420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040" y="770297"/>
                        <a:ext cx="2349500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9" name="Equation" r:id="rId5" imgW="2628720" imgH="1282680" progId="Equation.DSMT4">
                  <p:embed/>
                </p:oleObj>
              </mc:Choice>
              <mc:Fallback>
                <p:oleObj name="Equation" r:id="rId5" imgW="26287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752" y="1535113"/>
                        <a:ext cx="26289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Mathematics</a:t>
            </a:r>
          </a:p>
        </p:txBody>
      </p:sp>
    </p:spTree>
    <p:extLst>
      <p:ext uri="{BB962C8B-B14F-4D97-AF65-F5344CB8AC3E}">
        <p14:creationId xmlns:p14="http://schemas.microsoft.com/office/powerpoint/2010/main" val="422920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01613" y="668347"/>
            <a:ext cx="8645525" cy="1138237"/>
            <a:chOff x="127" y="421"/>
            <a:chExt cx="5446" cy="717"/>
          </a:xfrm>
        </p:grpSpPr>
        <p:sp>
          <p:nvSpPr>
            <p:cNvPr id="147487" name="Rectangle 31"/>
            <p:cNvSpPr>
              <a:spLocks noChangeArrowheads="1"/>
            </p:cNvSpPr>
            <p:nvPr/>
          </p:nvSpPr>
          <p:spPr bwMode="auto">
            <a:xfrm>
              <a:off x="127" y="421"/>
              <a:ext cx="5446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228600" indent="-228600">
                <a:lnSpc>
                  <a:spcPct val="200000"/>
                </a:lnSpc>
                <a:spcAft>
                  <a:spcPts val="24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A class of estimators – maximum a posteriori (MAP) – maximize                where          describes the prior probability of different parameter values.</a:t>
              </a:r>
            </a:p>
          </p:txBody>
        </p:sp>
        <p:graphicFrame>
          <p:nvGraphicFramePr>
            <p:cNvPr id="177152" name="Object 0"/>
            <p:cNvGraphicFramePr>
              <a:graphicFrameLocks noChangeAspect="1"/>
            </p:cNvGraphicFramePr>
            <p:nvPr/>
          </p:nvGraphicFramePr>
          <p:xfrm>
            <a:off x="4709" y="552"/>
            <a:ext cx="496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02" name="Equation" r:id="rId3" imgW="787320" imgH="279360" progId="Equation.3">
                    <p:embed/>
                  </p:oleObj>
                </mc:Choice>
                <mc:Fallback>
                  <p:oleObj name="Equation" r:id="rId3" imgW="78732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9" y="552"/>
                          <a:ext cx="496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153" name="Object 1"/>
            <p:cNvGraphicFramePr>
              <a:graphicFrameLocks noChangeAspect="1"/>
            </p:cNvGraphicFramePr>
            <p:nvPr/>
          </p:nvGraphicFramePr>
          <p:xfrm>
            <a:off x="756" y="880"/>
            <a:ext cx="28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103" name="Equation" r:id="rId5" imgW="457200" imgH="279360" progId="Equation.DSMT4">
                    <p:embed/>
                  </p:oleObj>
                </mc:Choice>
                <mc:Fallback>
                  <p:oleObj name="Equation" r:id="rId5" imgW="4572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" y="880"/>
                          <a:ext cx="288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244475" y="2298700"/>
            <a:ext cx="864552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ML estimator is a MAP estimator for uniform priors.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MAP estimator finds the peak, or mode, of a posterior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MAP estimators are not transformation invariant (if we perform a nonlinear transformation of the input data, the estimator is no longer optimum in the new space). This observation will be useful later in the course.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Maximum A Posteriori Estimation</a:t>
            </a:r>
          </a:p>
        </p:txBody>
      </p:sp>
    </p:spTree>
    <p:extLst>
      <p:ext uri="{BB962C8B-B14F-4D97-AF65-F5344CB8AC3E}">
        <p14:creationId xmlns:p14="http://schemas.microsoft.com/office/powerpoint/2010/main" val="14439668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3469" y="677923"/>
            <a:ext cx="88169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= μ,</a:t>
            </a:r>
            <a:r>
              <a:rPr lang="en-US" sz="1800" b="1" dirty="0">
                <a:solidFill>
                  <a:schemeClr val="bg1"/>
                </a:solidFill>
              </a:rPr>
              <a:t> 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4" name="Equation" r:id="rId3" imgW="5600520" imgH="1282680" progId="Equation.3">
                  <p:embed/>
                </p:oleObj>
              </mc:Choice>
              <mc:Fallback>
                <p:oleObj name="Equation" r:id="rId3" imgW="560052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794951"/>
                        <a:ext cx="56007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5" name="Equation" r:id="rId5" imgW="1942920" imgH="622080" progId="Equation.3">
                  <p:embed/>
                </p:oleObj>
              </mc:Choice>
              <mc:Fallback>
                <p:oleObj name="Equation" r:id="rId5" imgW="19429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32951"/>
                        <a:ext cx="1943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6" name="Equation" r:id="rId7" imgW="2844720" imgH="393480" progId="Equation.3">
                  <p:embed/>
                </p:oleObj>
              </mc:Choice>
              <mc:Fallback>
                <p:oleObj name="Equation" r:id="rId7" imgW="2844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183" y="3597070"/>
                        <a:ext cx="2844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52583" y="3643282"/>
            <a:ext cx="2159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85766" y="4176714"/>
            <a:ext cx="5873752" cy="1625600"/>
            <a:chOff x="243" y="2631"/>
            <a:chExt cx="3700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/>
          </p:nvGraphicFramePr>
          <p:xfrm>
            <a:off x="959" y="2631"/>
            <a:ext cx="2984" cy="10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67" name="Equation" r:id="rId9" imgW="4736880" imgH="1625400" progId="Equation.DSMT4">
                    <p:embed/>
                  </p:oleObj>
                </mc:Choice>
                <mc:Fallback>
                  <p:oleObj name="Equation" r:id="rId9" imgW="4736880" imgH="1625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9" y="2631"/>
                          <a:ext cx="2984" cy="10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</a:t>
            </a:r>
          </a:p>
        </p:txBody>
      </p:sp>
    </p:spTree>
    <p:extLst>
      <p:ext uri="{BB962C8B-B14F-4D97-AF65-F5344CB8AC3E}">
        <p14:creationId xmlns:p14="http://schemas.microsoft.com/office/powerpoint/2010/main" val="41677753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5738" y="1934193"/>
            <a:ext cx="325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95263" y="5183878"/>
            <a:ext cx="432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0" name="Equation" r:id="rId3" imgW="2298600" imgH="3263760" progId="Equation.3">
                  <p:embed/>
                </p:oleObj>
              </mc:Choice>
              <mc:Fallback>
                <p:oleObj name="Equation" r:id="rId3" imgW="2298600" imgH="326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083" y="1767661"/>
                        <a:ext cx="2298700" cy="326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2792"/>
            <a:ext cx="869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expression 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1" name="Equation" r:id="rId5" imgW="4140000" imgH="622080" progId="Equation.DSMT4">
                  <p:embed/>
                </p:oleObj>
              </mc:Choice>
              <mc:Fallback>
                <p:oleObj name="Equation" r:id="rId5" imgW="4140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42270"/>
                        <a:ext cx="4140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</a:t>
            </a:r>
          </a:p>
        </p:txBody>
      </p:sp>
    </p:spTree>
    <p:extLst>
      <p:ext uri="{BB962C8B-B14F-4D97-AF65-F5344CB8AC3E}">
        <p14:creationId xmlns:p14="http://schemas.microsoft.com/office/powerpoint/2010/main" val="401401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4" name="Rectangle 5144"/>
          <p:cNvSpPr>
            <a:spLocks noChangeArrowheads="1"/>
          </p:cNvSpPr>
          <p:nvPr/>
        </p:nvSpPr>
        <p:spPr bwMode="auto">
          <a:xfrm>
            <a:off x="185483" y="618931"/>
            <a:ext cx="864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Let </a:t>
            </a:r>
            <a:r>
              <a:rPr lang="en-US" sz="1800" b="1" dirty="0" err="1">
                <a:solidFill>
                  <a:srgbClr val="004000"/>
                </a:solidFill>
                <a:sym typeface="Symbol" pitchFamily="18" charset="2"/>
              </a:rPr>
              <a:t>θ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= [μ,σ</a:t>
            </a:r>
            <a:r>
              <a:rPr lang="en-US" sz="1800" baseline="30000" dirty="0">
                <a:solidFill>
                  <a:srgbClr val="004000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4000"/>
                </a:solidFill>
              </a:rPr>
              <a:t>]</a:t>
            </a:r>
            <a:r>
              <a:rPr lang="en-US" sz="1800" b="1" dirty="0">
                <a:solidFill>
                  <a:srgbClr val="004000"/>
                </a:solidFill>
              </a:rPr>
              <a:t>. </a:t>
            </a:r>
            <a:r>
              <a:rPr lang="en-US" sz="1800" b="1" dirty="0">
                <a:solidFill>
                  <a:schemeClr val="bg1"/>
                </a:solidFill>
              </a:rPr>
              <a:t>The log likelihood of a SINGLE point is:</a:t>
            </a:r>
          </a:p>
        </p:txBody>
      </p:sp>
      <p:graphicFrame>
        <p:nvGraphicFramePr>
          <p:cNvPr id="158745" name="Object 5145"/>
          <p:cNvGraphicFramePr>
            <a:graphicFrameLocks noChangeAspect="1"/>
          </p:cNvGraphicFramePr>
          <p:nvPr/>
        </p:nvGraphicFramePr>
        <p:xfrm>
          <a:off x="455613" y="1098722"/>
          <a:ext cx="48720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4" name="Equation" r:id="rId3" imgW="3225600" imgH="393480" progId="Equation.3">
                  <p:embed/>
                </p:oleObj>
              </mc:Choice>
              <mc:Fallback>
                <p:oleObj name="Equation" r:id="rId3" imgW="3225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098722"/>
                        <a:ext cx="487203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6" name="Object 5146"/>
          <p:cNvGraphicFramePr>
            <a:graphicFrameLocks noChangeAspect="1"/>
          </p:cNvGraphicFramePr>
          <p:nvPr/>
        </p:nvGraphicFramePr>
        <p:xfrm>
          <a:off x="454025" y="1848875"/>
          <a:ext cx="4038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5" name="Equation" r:id="rId5" imgW="4038480" imgH="1307880" progId="Equation.3">
                  <p:embed/>
                </p:oleObj>
              </mc:Choice>
              <mc:Fallback>
                <p:oleObj name="Equation" r:id="rId5" imgW="403848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848875"/>
                        <a:ext cx="40386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7" name="Rectangle 5147"/>
          <p:cNvSpPr>
            <a:spLocks noChangeArrowheads="1"/>
          </p:cNvSpPr>
          <p:nvPr/>
        </p:nvSpPr>
        <p:spPr bwMode="auto">
          <a:xfrm>
            <a:off x="185483" y="3328648"/>
            <a:ext cx="432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full likelihood leads to:</a:t>
            </a:r>
          </a:p>
        </p:txBody>
      </p:sp>
      <p:graphicFrame>
        <p:nvGraphicFramePr>
          <p:cNvPr id="158750" name="Object 5150"/>
          <p:cNvGraphicFramePr>
            <a:graphicFrameLocks noChangeAspect="1"/>
          </p:cNvGraphicFramePr>
          <p:nvPr/>
        </p:nvGraphicFramePr>
        <p:xfrm>
          <a:off x="454025" y="3764321"/>
          <a:ext cx="45593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6" name="Equation" r:id="rId7" imgW="4559040" imgH="1384200" progId="Equation.DSMT4">
                  <p:embed/>
                </p:oleObj>
              </mc:Choice>
              <mc:Fallback>
                <p:oleObj name="Equation" r:id="rId7" imgW="455904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764321"/>
                        <a:ext cx="4559300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 and Variance</a:t>
            </a:r>
          </a:p>
        </p:txBody>
      </p:sp>
    </p:spTree>
    <p:extLst>
      <p:ext uri="{BB962C8B-B14F-4D97-AF65-F5344CB8AC3E}">
        <p14:creationId xmlns:p14="http://schemas.microsoft.com/office/powerpoint/2010/main" val="74307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5" name="Equation" r:id="rId3" imgW="2260440" imgH="1282680" progId="Equation.3">
                  <p:embed/>
                </p:oleObj>
              </mc:Choice>
              <mc:Fallback>
                <p:oleObj name="Equation" r:id="rId3" imgW="226044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443" y="560387"/>
                        <a:ext cx="22606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6" name="Equation" r:id="rId5" imgW="2603160" imgH="1282680" progId="Equation.3">
                  <p:embed/>
                </p:oleObj>
              </mc:Choice>
              <mc:Fallback>
                <p:oleObj name="Equation" r:id="rId5" imgW="260316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1769110"/>
                        <a:ext cx="26035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true covariance is the expected value of the matrix                           ,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which 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7" name="Equation" r:id="rId7" imgW="1600200" imgH="380880" progId="Equation.DSMT4">
                  <p:embed/>
                </p:oleObj>
              </mc:Choice>
              <mc:Fallback>
                <p:oleObj name="Equation" r:id="rId7" imgW="1600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895" y="3258185"/>
                        <a:ext cx="1600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Gaussian Case: Unknown Mean and Variance</a:t>
            </a:r>
          </a:p>
        </p:txBody>
      </p:sp>
    </p:spTree>
    <p:extLst>
      <p:ext uri="{BB962C8B-B14F-4D97-AF65-F5344CB8AC3E}">
        <p14:creationId xmlns:p14="http://schemas.microsoft.com/office/powerpoint/2010/main" val="358283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650960" imgH="1942920" progId="Equation.3">
                  <p:embed/>
                </p:oleObj>
              </mc:Choice>
              <mc:Fallback>
                <p:oleObj name="Equation" r:id="rId3" imgW="16509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866900"/>
                        <a:ext cx="16510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3340080" imgH="2349360" progId="Equation.DSMT4">
                  <p:embed/>
                </p:oleObj>
              </mc:Choice>
              <mc:Fallback>
                <p:oleObj name="Equation" r:id="rId5" imgW="33400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732" y="1970136"/>
                        <a:ext cx="334010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Convergence of the Mean</a:t>
            </a:r>
          </a:p>
        </p:txBody>
      </p:sp>
    </p:spTree>
    <p:extLst>
      <p:ext uri="{BB962C8B-B14F-4D97-AF65-F5344CB8AC3E}">
        <p14:creationId xmlns:p14="http://schemas.microsoft.com/office/powerpoint/2010/main" val="54718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 develop an optimal classifier, we need reliable estimates of the statistics of the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 Maximum Likelihood (ML) estimation, we treat the parameters as having unknown but fixed values.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Justified many well-known results for estimating parameters (e.g., computing the mean by summing the </a:t>
            </a:r>
            <a:r>
              <a:rPr lang="en-US" sz="1800" b="1">
                <a:solidFill>
                  <a:schemeClr val="bg1"/>
                </a:solidFill>
              </a:rPr>
              <a:t>observations).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24742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7080</TotalTime>
  <Words>351</Words>
  <Application>Microsoft Macintosh PowerPoint</Application>
  <PresentationFormat>Letter Paper (8.5x11 in)</PresentationFormat>
  <Paragraphs>35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390</cp:revision>
  <dcterms:created xsi:type="dcterms:W3CDTF">2002-09-12T17:13:32Z</dcterms:created>
  <dcterms:modified xsi:type="dcterms:W3CDTF">2019-09-20T11:57:12Z</dcterms:modified>
</cp:coreProperties>
</file>