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  <p:sldMasterId id="2147483698" r:id="rId3"/>
  </p:sldMasterIdLst>
  <p:notesMasterIdLst>
    <p:notesMasterId r:id="rId13"/>
  </p:notesMasterIdLst>
  <p:handoutMasterIdLst>
    <p:handoutMasterId r:id="rId14"/>
  </p:handoutMasterIdLst>
  <p:sldIdLst>
    <p:sldId id="356" r:id="rId4"/>
    <p:sldId id="317" r:id="rId5"/>
    <p:sldId id="315" r:id="rId6"/>
    <p:sldId id="367" r:id="rId7"/>
    <p:sldId id="368" r:id="rId8"/>
    <p:sldId id="369" r:id="rId9"/>
    <p:sldId id="370" r:id="rId10"/>
    <p:sldId id="316" r:id="rId11"/>
    <p:sldId id="310" r:id="rId12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02" autoAdjust="0"/>
    <p:restoredTop sz="95321" autoAdjust="0"/>
  </p:normalViewPr>
  <p:slideViewPr>
    <p:cSldViewPr snapToGrid="0">
      <p:cViewPr varScale="1">
        <p:scale>
          <a:sx n="90" d="100"/>
          <a:sy n="90" d="100"/>
        </p:scale>
        <p:origin x="2088" y="184"/>
      </p:cViewPr>
      <p:guideLst>
        <p:guide orient="horz" pos="146"/>
        <p:guide pos="28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54549-E4D7-4841-B153-513D2B629660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73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351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7310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7407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56403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502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2113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73457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58263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3582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56044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1019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05,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05,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73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penchannelfoundation.org/VascAlert/ROC.gif" TargetMode="External"/><Relationship Id="rId3" Type="http://schemas.openxmlformats.org/officeDocument/2006/relationships/hyperlink" Target="http://www.amazon.com/exec/obidos/ASIN/0122698517/p11-20/ref=nosim/103-0027154-0169445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rii.ricoh.com/~stork/DHSch2part3.ppt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engr.sjsu.edu/~knapp/HCIRODPR/PR_simp/bndrys.htm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://www.cosmolearning.com/video-lectures/learning-algorithms-generative-gaussian-discriminant-analysis-digression/" TargetMode="External"/><Relationship Id="rId10" Type="http://schemas.openxmlformats.org/officeDocument/2006/relationships/hyperlink" Target="http://www.isip.piconepress.com/projects/speech/software/demonstrations/applets/util/pattern_recognition/current/index.shtml" TargetMode="External"/><Relationship Id="rId4" Type="http://schemas.openxmlformats.org/officeDocument/2006/relationships/hyperlink" Target="http://meru.cecs.missouri.edu/courses/cecs476/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engr.sjsu.edu/~knapp/HCIRODPR/PR_simp/bndrys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05: </a:t>
            </a:r>
            <a:r>
              <a:rPr lang="en-US" b="1" dirty="0">
                <a:solidFill>
                  <a:srgbClr val="004000"/>
                </a:solidFill>
              </a:rPr>
              <a:t>DECISION SURFACES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4018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eaLnBrk="0" hangingPunct="0">
              <a:spcAft>
                <a:spcPts val="0"/>
              </a:spcAf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noProof="0" dirty="0">
                <a:solidFill>
                  <a:schemeClr val="accent2"/>
                </a:solidFill>
                <a:latin typeface="+mn-lt"/>
              </a:rPr>
              <a:t>Likelihood Functions</a:t>
            </a:r>
            <a:br>
              <a:rPr lang="en-US" sz="1800" b="1" kern="0" noProof="0" dirty="0">
                <a:solidFill>
                  <a:schemeClr val="accent2"/>
                </a:solidFill>
                <a:latin typeface="+mn-lt"/>
              </a:rPr>
            </a:br>
            <a:r>
              <a:rPr lang="en-US" sz="1800" b="1" kern="0" noProof="0">
                <a:solidFill>
                  <a:schemeClr val="accent2"/>
                </a:solidFill>
                <a:latin typeface="+mn-lt"/>
              </a:rPr>
              <a:t>Gaussian Distributions</a:t>
            </a:r>
            <a:endParaRPr lang="en-US" sz="1800" b="1" kern="0" dirty="0">
              <a:solidFill>
                <a:schemeClr val="accent2"/>
              </a:solidFill>
              <a:latin typeface="+mn-lt"/>
            </a:endParaRPr>
          </a:p>
          <a:p>
            <a:pPr marL="176213" lvl="0" indent="-176213" eaLnBrk="0" hangingPunct="0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kern="0" dirty="0">
                <a:solidFill>
                  <a:schemeClr val="accent1"/>
                </a:solidFill>
                <a:latin typeface="+mn-lt"/>
              </a:rPr>
              <a:t>Resources</a:t>
            </a:r>
            <a:r>
              <a:rPr lang="en-US" sz="1800" b="1" kern="0" dirty="0">
                <a:solidFill>
                  <a:schemeClr val="accent1"/>
                </a:solidFill>
                <a:latin typeface="+mn-lt"/>
              </a:rPr>
              <a:t>:</a:t>
            </a:r>
            <a:br>
              <a:rPr lang="en-US" sz="1800" b="1" kern="0" dirty="0">
                <a:solidFill>
                  <a:schemeClr val="accent1"/>
                </a:solidFill>
                <a:latin typeface="+mn-lt"/>
              </a:rPr>
            </a:br>
            <a:r>
              <a:rPr lang="en-US" sz="1800" b="1" dirty="0">
                <a:solidFill>
                  <a:schemeClr val="accent1"/>
                </a:solidFill>
                <a:latin typeface="+mn-lt"/>
                <a:hlinkClick r:id="rId2"/>
              </a:rPr>
              <a:t>D.H.S: Chapter 2 (Part 3)</a:t>
            </a:r>
            <a:br>
              <a:rPr lang="en-US" sz="1800" b="1" dirty="0">
                <a:solidFill>
                  <a:schemeClr val="accent1"/>
                </a:solidFill>
                <a:latin typeface="+mn-lt"/>
              </a:rPr>
            </a:br>
            <a:r>
              <a:rPr lang="en-US" sz="1800" b="1" dirty="0">
                <a:solidFill>
                  <a:schemeClr val="accent1"/>
                </a:solidFill>
                <a:latin typeface="+mn-lt"/>
                <a:hlinkClick r:id="rId3"/>
              </a:rPr>
              <a:t>K.F.: Intro to PR</a:t>
            </a:r>
            <a:br>
              <a:rPr lang="en-US" sz="1800" b="1" dirty="0">
                <a:solidFill>
                  <a:schemeClr val="accent1"/>
                </a:solidFill>
                <a:latin typeface="+mn-lt"/>
              </a:rPr>
            </a:br>
            <a:r>
              <a:rPr lang="en-US" sz="1800" b="1" dirty="0">
                <a:solidFill>
                  <a:schemeClr val="accent1"/>
                </a:solidFill>
                <a:latin typeface="+mn-lt"/>
                <a:hlinkClick r:id="rId4"/>
              </a:rPr>
              <a:t>X. Z.: PR Course</a:t>
            </a:r>
            <a:br>
              <a:rPr lang="en-US" sz="1800" b="1" dirty="0">
                <a:solidFill>
                  <a:schemeClr val="accent1"/>
                </a:solidFill>
                <a:latin typeface="+mn-lt"/>
              </a:rPr>
            </a:br>
            <a:r>
              <a:rPr lang="en-US" sz="1800" b="1" dirty="0">
                <a:solidFill>
                  <a:schemeClr val="accent1"/>
                </a:solidFill>
                <a:latin typeface="+mn-lt"/>
                <a:hlinkClick r:id="rId5"/>
              </a:rPr>
              <a:t>A.N. : Gaussian Discriminants</a:t>
            </a:r>
            <a:br>
              <a:rPr lang="en-US" sz="1800" b="1" dirty="0">
                <a:solidFill>
                  <a:schemeClr val="accent1"/>
                </a:solidFill>
                <a:latin typeface="+mn-lt"/>
              </a:rPr>
            </a:br>
            <a:endParaRPr lang="en-US" sz="1800" b="1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10" name="Picture 35" descr="http://www.engr.sjsu.edu/~knapp/HCIRODPR/PR_Figs/regions1.gif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32093" y="1356360"/>
            <a:ext cx="2891463" cy="1265779"/>
          </a:xfrm>
          <a:prstGeom prst="rect">
            <a:avLst/>
          </a:prstGeom>
          <a:noFill/>
        </p:spPr>
      </p:pic>
      <p:pic>
        <p:nvPicPr>
          <p:cNvPr id="11" name="Picture 1066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 l="1482" t="13278" r="40593" b="33922"/>
          <a:stretch>
            <a:fillRect/>
          </a:stretch>
        </p:blipFill>
        <p:spPr bwMode="auto">
          <a:xfrm>
            <a:off x="4521102" y="2222038"/>
            <a:ext cx="2819993" cy="282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8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 l="20232" t="18230" r="22998" b="26237"/>
          <a:stretch>
            <a:fillRect/>
          </a:stretch>
        </p:blipFill>
        <p:spPr bwMode="auto">
          <a:xfrm>
            <a:off x="5822699" y="4103626"/>
            <a:ext cx="2909821" cy="219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204788" y="558545"/>
            <a:ext cx="873442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can visualize our decision rule several ways: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b="1" dirty="0">
                <a:solidFill>
                  <a:schemeClr val="accent1"/>
                </a:solidFill>
                <a:latin typeface="+mj-lt"/>
              </a:rPr>
              <a:t>choose </a:t>
            </a:r>
            <a:r>
              <a:rPr lang="en-US" sz="1800" b="1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="1" baseline="-25000" dirty="0" err="1">
                <a:solidFill>
                  <a:schemeClr val="accent1"/>
                </a:solidFill>
                <a:latin typeface="+mj-lt"/>
              </a:rPr>
              <a:t>i</a:t>
            </a:r>
            <a:r>
              <a:rPr lang="en-US" sz="1800" b="1" dirty="0">
                <a:solidFill>
                  <a:schemeClr val="accent1"/>
                </a:solidFill>
                <a:latin typeface="+mj-lt"/>
              </a:rPr>
              <a:t> if: </a:t>
            </a:r>
            <a:r>
              <a:rPr lang="en-US" sz="1800" b="1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g</a:t>
            </a:r>
            <a:r>
              <a:rPr lang="en-US" sz="1800" b="1" baseline="-25000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b="1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(x) &gt; </a:t>
            </a:r>
            <a:r>
              <a:rPr lang="en-US" sz="1800" b="1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g</a:t>
            </a:r>
            <a:r>
              <a:rPr lang="en-US" sz="1800" b="1" baseline="-25000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b="1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(x) </a:t>
            </a:r>
            <a:r>
              <a:rPr lang="en-US" sz="1800" b="1" dirty="0">
                <a:solidFill>
                  <a:schemeClr val="accent1"/>
                </a:solidFill>
                <a:latin typeface="ＭＳ ゴシック"/>
                <a:ea typeface="ＭＳ ゴシック"/>
                <a:cs typeface="ＭＳ ゴシック"/>
                <a:sym typeface="Symbol" pitchFamily="18" charset="2"/>
              </a:rPr>
              <a:t>∨</a:t>
            </a:r>
            <a:r>
              <a:rPr lang="en-US" sz="1800" b="1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j ≠ </a:t>
            </a:r>
            <a:r>
              <a:rPr lang="en-US" sz="1800" b="1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i</a:t>
            </a:r>
            <a:endParaRPr lang="en-US" sz="1800" b="1" dirty="0">
              <a:solidFill>
                <a:schemeClr val="accent1"/>
              </a:solidFill>
              <a:latin typeface="+mj-lt"/>
              <a:sym typeface="Symbol" pitchFamily="18" charset="2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76275" y="1566388"/>
            <a:ext cx="3186113" cy="4448175"/>
            <a:chOff x="3414" y="820"/>
            <a:chExt cx="2007" cy="2802"/>
          </a:xfrm>
        </p:grpSpPr>
        <p:pic>
          <p:nvPicPr>
            <p:cNvPr id="152585" name="Picture 9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 l="35664" t="38356" r="37225" b="41939"/>
            <a:stretch>
              <a:fillRect/>
            </a:stretch>
          </p:blipFill>
          <p:spPr bwMode="auto">
            <a:xfrm>
              <a:off x="3414" y="2022"/>
              <a:ext cx="2007" cy="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2586" name="Picture 10" descr="http://www.engr.sjsu.edu/~knapp/HCIRODPR/PR_Figs/regions1.gif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25" y="820"/>
              <a:ext cx="1956" cy="1216"/>
            </a:xfrm>
            <a:prstGeom prst="rect">
              <a:avLst/>
            </a:prstGeom>
            <a:noFill/>
          </p:spPr>
        </p:pic>
      </p:grpSp>
      <p:pic>
        <p:nvPicPr>
          <p:cNvPr id="152587" name="Picture 11"/>
          <p:cNvPicPr>
            <a:picLocks noChangeAspect="1" noChangeArrowheads="1"/>
          </p:cNvPicPr>
          <p:nvPr/>
        </p:nvPicPr>
        <p:blipFill>
          <a:blip r:embed="rId5"/>
          <a:srcRect l="22263" r="19286" b="24654"/>
          <a:stretch>
            <a:fillRect/>
          </a:stretch>
        </p:blipFill>
        <p:spPr bwMode="auto">
          <a:xfrm>
            <a:off x="4162425" y="1664813"/>
            <a:ext cx="4676775" cy="439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Decision Surfaces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204788" y="715645"/>
            <a:ext cx="8734425" cy="366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classifier can be visualized as a connected graph with arcs and weights:</a:t>
            </a:r>
          </a:p>
        </p:txBody>
      </p:sp>
      <p:sp>
        <p:nvSpPr>
          <p:cNvPr id="150544" name="Rectangle 16"/>
          <p:cNvSpPr>
            <a:spLocks noChangeArrowheads="1"/>
          </p:cNvSpPr>
          <p:nvPr/>
        </p:nvSpPr>
        <p:spPr bwMode="auto">
          <a:xfrm>
            <a:off x="209550" y="5003800"/>
            <a:ext cx="873442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What are the advantages of this type of visualization?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Network Representation of a Classifier</a:t>
            </a:r>
          </a:p>
        </p:txBody>
      </p:sp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2"/>
          <a:srcRect l="10791" t="3809" r="11217" b="35275"/>
          <a:stretch>
            <a:fillRect/>
          </a:stretch>
        </p:blipFill>
        <p:spPr bwMode="auto">
          <a:xfrm>
            <a:off x="1530350" y="1293495"/>
            <a:ext cx="6092825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930275" y="454025"/>
            <a:ext cx="732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rgbClr val="004000"/>
              </a:solidFill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95264" y="2354719"/>
            <a:ext cx="8645525" cy="801436"/>
            <a:chOff x="123" y="1632"/>
            <a:chExt cx="5446" cy="505"/>
          </a:xfrm>
        </p:grpSpPr>
        <p:sp>
          <p:nvSpPr>
            <p:cNvPr id="148497" name="Rectangle 17"/>
            <p:cNvSpPr>
              <a:spLocks noChangeArrowheads="1"/>
            </p:cNvSpPr>
            <p:nvPr/>
          </p:nvSpPr>
          <p:spPr bwMode="auto">
            <a:xfrm>
              <a:off x="123" y="1638"/>
              <a:ext cx="5446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rgbClr val="000000"/>
                  </a:solidFill>
                </a:rPr>
                <a:t>Mean:</a:t>
              </a:r>
            </a:p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rgbClr val="000000"/>
                  </a:solidFill>
                </a:rPr>
                <a:t>Covariance:</a:t>
              </a:r>
            </a:p>
          </p:txBody>
        </p:sp>
        <p:graphicFrame>
          <p:nvGraphicFramePr>
            <p:cNvPr id="148502" name="Object 22"/>
            <p:cNvGraphicFramePr>
              <a:graphicFrameLocks noChangeAspect="1"/>
            </p:cNvGraphicFramePr>
            <p:nvPr/>
          </p:nvGraphicFramePr>
          <p:xfrm>
            <a:off x="1316" y="1632"/>
            <a:ext cx="1304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" name="Equation" r:id="rId3" imgW="2070000" imgH="291960" progId="Equation.3">
                    <p:embed/>
                  </p:oleObj>
                </mc:Choice>
                <mc:Fallback>
                  <p:oleObj name="Equation" r:id="rId3" imgW="207000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6" y="1632"/>
                          <a:ext cx="1304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8503" name="Object 23"/>
            <p:cNvGraphicFramePr>
              <a:graphicFrameLocks noChangeAspect="1"/>
            </p:cNvGraphicFramePr>
            <p:nvPr/>
          </p:nvGraphicFramePr>
          <p:xfrm>
            <a:off x="1388" y="1798"/>
            <a:ext cx="2744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" name="Equation" r:id="rId5" imgW="4356000" imgH="355320" progId="Equation.3">
                    <p:embed/>
                  </p:oleObj>
                </mc:Choice>
                <mc:Fallback>
                  <p:oleObj name="Equation" r:id="rId5" imgW="435600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8" y="1798"/>
                          <a:ext cx="2744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8504" name="Rectangle 24"/>
          <p:cNvSpPr>
            <a:spLocks noChangeArrowheads="1"/>
          </p:cNvSpPr>
          <p:nvPr/>
        </p:nvSpPr>
        <p:spPr bwMode="auto">
          <a:xfrm>
            <a:off x="195008" y="3189200"/>
            <a:ext cx="8645525" cy="172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Statistical independence?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Higher-order moments? Occam’s Razor?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Entropy?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Linear combinations of normal random variables?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Central Limit Theorem?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87326" y="634138"/>
            <a:ext cx="8645525" cy="1089025"/>
            <a:chOff x="118" y="621"/>
            <a:chExt cx="5446" cy="686"/>
          </a:xfrm>
        </p:grpSpPr>
        <p:sp>
          <p:nvSpPr>
            <p:cNvPr id="148488" name="Rectangle 8"/>
            <p:cNvSpPr>
              <a:spLocks noChangeArrowheads="1"/>
            </p:cNvSpPr>
            <p:nvPr/>
          </p:nvSpPr>
          <p:spPr bwMode="auto">
            <a:xfrm>
              <a:off x="118" y="621"/>
              <a:ext cx="5446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rgbClr val="000000"/>
                  </a:solidFill>
                </a:rPr>
                <a:t>Recall the definition of a normal distribution (Gaussian):</a:t>
              </a:r>
            </a:p>
          </p:txBody>
        </p:sp>
        <p:graphicFrame>
          <p:nvGraphicFramePr>
            <p:cNvPr id="148490" name="Object 10"/>
            <p:cNvGraphicFramePr>
              <a:graphicFrameLocks noChangeAspect="1"/>
            </p:cNvGraphicFramePr>
            <p:nvPr/>
          </p:nvGraphicFramePr>
          <p:xfrm>
            <a:off x="305" y="883"/>
            <a:ext cx="2856" cy="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" name="Equation" r:id="rId7" imgW="4533840" imgH="672840" progId="Equation.DSMT4">
                    <p:embed/>
                  </p:oleObj>
                </mc:Choice>
                <mc:Fallback>
                  <p:oleObj name="Equation" r:id="rId7" imgW="4533840" imgH="6728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" y="883"/>
                          <a:ext cx="2856" cy="4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8508" name="Rectangle 28"/>
          <p:cNvSpPr>
            <a:spLocks noChangeArrowheads="1"/>
          </p:cNvSpPr>
          <p:nvPr/>
        </p:nvSpPr>
        <p:spPr bwMode="auto">
          <a:xfrm>
            <a:off x="195008" y="1888415"/>
            <a:ext cx="8645525" cy="36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Why is this distribution so important in engineering?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Normal Distributions</a:t>
            </a:r>
          </a:p>
        </p:txBody>
      </p:sp>
    </p:spTree>
    <p:extLst>
      <p:ext uri="{BB962C8B-B14F-4D97-AF65-F5344CB8AC3E}">
        <p14:creationId xmlns:p14="http://schemas.microsoft.com/office/powerpoint/2010/main" val="185482376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187531" y="575783"/>
            <a:ext cx="8645525" cy="1090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A normal or Gaussian density is a powerful model for modeling continuous-valued feature vectors corrupted by noise due to its analytical tractability.</a:t>
            </a:r>
          </a:p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 err="1">
                <a:solidFill>
                  <a:srgbClr val="000000"/>
                </a:solidFill>
              </a:rPr>
              <a:t>Univariate</a:t>
            </a:r>
            <a:r>
              <a:rPr lang="en-US" sz="1800" b="1" dirty="0">
                <a:solidFill>
                  <a:srgbClr val="000000"/>
                </a:solidFill>
              </a:rPr>
              <a:t> normal distribution:</a:t>
            </a:r>
            <a:endParaRPr lang="en-US" sz="1800" b="1" dirty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80988" name="Object 92"/>
          <p:cNvGraphicFramePr>
            <a:graphicFrameLocks noChangeAspect="1"/>
          </p:cNvGraphicFramePr>
          <p:nvPr/>
        </p:nvGraphicFramePr>
        <p:xfrm>
          <a:off x="441325" y="1742307"/>
          <a:ext cx="2959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7" name="Equation" r:id="rId4" imgW="2958840" imgH="672840" progId="Equation.3">
                  <p:embed/>
                </p:oleObj>
              </mc:Choice>
              <mc:Fallback>
                <p:oleObj name="Equation" r:id="rId4" imgW="295884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742307"/>
                        <a:ext cx="29591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90" name="Object 94"/>
          <p:cNvGraphicFramePr>
            <a:graphicFrameLocks noChangeAspect="1"/>
          </p:cNvGraphicFramePr>
          <p:nvPr/>
        </p:nvGraphicFramePr>
        <p:xfrm>
          <a:off x="441325" y="2881009"/>
          <a:ext cx="33655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8" name="Equation" r:id="rId6" imgW="3365280" imgH="1358640" progId="Equation.3">
                  <p:embed/>
                </p:oleObj>
              </mc:Choice>
              <mc:Fallback>
                <p:oleObj name="Equation" r:id="rId6" imgW="336528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2881009"/>
                        <a:ext cx="33655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91" name="Rectangle 95"/>
          <p:cNvSpPr>
            <a:spLocks noChangeArrowheads="1"/>
          </p:cNvSpPr>
          <p:nvPr/>
        </p:nvSpPr>
        <p:spPr bwMode="auto">
          <a:xfrm>
            <a:off x="244475" y="2551700"/>
            <a:ext cx="86455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>
                <a:solidFill>
                  <a:srgbClr val="000000"/>
                </a:solidFill>
              </a:rPr>
              <a:t>	where the mean and covariance are defined by:</a:t>
            </a:r>
            <a:endParaRPr lang="en-US" sz="1800" b="1" dirty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80992" name="Rectangle 96"/>
          <p:cNvSpPr>
            <a:spLocks noChangeArrowheads="1"/>
          </p:cNvSpPr>
          <p:nvPr/>
        </p:nvSpPr>
        <p:spPr bwMode="auto">
          <a:xfrm>
            <a:off x="244475" y="4260662"/>
            <a:ext cx="86455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The entropy of a </a:t>
            </a:r>
            <a:r>
              <a:rPr lang="en-US" sz="1800" b="1" dirty="0" err="1">
                <a:solidFill>
                  <a:srgbClr val="000000"/>
                </a:solidFill>
              </a:rPr>
              <a:t>univariate</a:t>
            </a:r>
            <a:r>
              <a:rPr lang="en-US" sz="1800" b="1" dirty="0">
                <a:solidFill>
                  <a:srgbClr val="000000"/>
                </a:solidFill>
              </a:rPr>
              <a:t> normal distribution is given by:</a:t>
            </a:r>
            <a:endParaRPr lang="en-US" sz="1800" b="1" dirty="0">
              <a:solidFill>
                <a:srgbClr val="000000"/>
              </a:solidFill>
              <a:sym typeface="Symbol" pitchFamily="18" charset="2"/>
            </a:endParaRPr>
          </a:p>
        </p:txBody>
      </p:sp>
      <p:graphicFrame>
        <p:nvGraphicFramePr>
          <p:cNvPr id="80995" name="Object 99"/>
          <p:cNvGraphicFramePr>
            <a:graphicFrameLocks noChangeAspect="1"/>
          </p:cNvGraphicFramePr>
          <p:nvPr/>
        </p:nvGraphicFramePr>
        <p:xfrm>
          <a:off x="441325" y="4724349"/>
          <a:ext cx="4241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9" name="Equation" r:id="rId8" imgW="4241520" imgH="647640" progId="Equation.DSMT4">
                  <p:embed/>
                </p:oleObj>
              </mc:Choice>
              <mc:Fallback>
                <p:oleObj name="Equation" r:id="rId8" imgW="424152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4724349"/>
                        <a:ext cx="42418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892034"/>
                </a:solidFill>
              </a:rPr>
              <a:t>Univariate</a:t>
            </a:r>
            <a:r>
              <a:rPr lang="en-US" b="1" dirty="0">
                <a:solidFill>
                  <a:srgbClr val="892034"/>
                </a:solidFill>
              </a:rPr>
              <a:t> Normal Distribution</a:t>
            </a:r>
          </a:p>
        </p:txBody>
      </p:sp>
    </p:spTree>
    <p:extLst>
      <p:ext uri="{BB962C8B-B14F-4D97-AF65-F5344CB8AC3E}">
        <p14:creationId xmlns:p14="http://schemas.microsoft.com/office/powerpoint/2010/main" val="1150314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201613" y="620070"/>
            <a:ext cx="86455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A multivariate distribution is defined as:</a:t>
            </a:r>
          </a:p>
        </p:txBody>
      </p:sp>
      <p:graphicFrame>
        <p:nvGraphicFramePr>
          <p:cNvPr id="144403" name="Object 19"/>
          <p:cNvGraphicFramePr>
            <a:graphicFrameLocks noChangeAspect="1"/>
          </p:cNvGraphicFramePr>
          <p:nvPr/>
        </p:nvGraphicFramePr>
        <p:xfrm>
          <a:off x="441325" y="1051212"/>
          <a:ext cx="4533900" cy="673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5" name="Equation" r:id="rId3" imgW="4533840" imgH="672840" progId="Equation.DSMT4">
                  <p:embed/>
                </p:oleObj>
              </mc:Choice>
              <mc:Fallback>
                <p:oleObj name="Equation" r:id="rId3" imgW="453384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051212"/>
                        <a:ext cx="4533900" cy="6739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04" name="Rectangle 20"/>
          <p:cNvSpPr>
            <a:spLocks noChangeArrowheads="1"/>
          </p:cNvSpPr>
          <p:nvPr/>
        </p:nvSpPr>
        <p:spPr bwMode="auto">
          <a:xfrm>
            <a:off x="244475" y="1866577"/>
            <a:ext cx="8645525" cy="133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</a:pPr>
            <a:r>
              <a:rPr lang="en-US" sz="1800" b="1" dirty="0">
                <a:solidFill>
                  <a:srgbClr val="000000"/>
                </a:solidFill>
              </a:rPr>
              <a:t>	where μ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 represents the mean (vector) and </a:t>
            </a:r>
            <a:r>
              <a:rPr lang="en-US" sz="1800" b="1" dirty="0" err="1">
                <a:solidFill>
                  <a:srgbClr val="000000"/>
                </a:solidFill>
                <a:sym typeface="Symbol" pitchFamily="18" charset="2"/>
              </a:rPr>
              <a:t>Σ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 represents the covariance (matrix).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Note the exponent term is really a dot product or </a:t>
            </a:r>
            <a:br>
              <a:rPr lang="en-US" sz="1800" b="1" dirty="0">
                <a:solidFill>
                  <a:srgbClr val="000000"/>
                </a:solidFill>
                <a:sym typeface="Symbol" pitchFamily="18" charset="2"/>
              </a:rPr>
            </a:b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weighted Euclidean distance.</a:t>
            </a:r>
          </a:p>
        </p:txBody>
      </p:sp>
      <p:pic>
        <p:nvPicPr>
          <p:cNvPr id="144405" name="Picture 21"/>
          <p:cNvPicPr>
            <a:picLocks noChangeAspect="1" noChangeArrowheads="1"/>
          </p:cNvPicPr>
          <p:nvPr/>
        </p:nvPicPr>
        <p:blipFill>
          <a:blip r:embed="rId5"/>
          <a:srcRect l="57341" t="56165" r="9221" b="24446"/>
          <a:stretch>
            <a:fillRect/>
          </a:stretch>
        </p:blipFill>
        <p:spPr bwMode="auto">
          <a:xfrm>
            <a:off x="4748213" y="3509876"/>
            <a:ext cx="4000500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4406" name="Text Box 22"/>
          <p:cNvSpPr txBox="1">
            <a:spLocks noChangeArrowheads="1"/>
          </p:cNvSpPr>
          <p:nvPr/>
        </p:nvSpPr>
        <p:spPr bwMode="auto">
          <a:xfrm>
            <a:off x="228600" y="3595601"/>
            <a:ext cx="4338638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The covariance is always  symmetric and positive </a:t>
            </a:r>
            <a:r>
              <a:rPr lang="en-US" sz="1800" b="1" dirty="0" err="1">
                <a:solidFill>
                  <a:srgbClr val="000000"/>
                </a:solidFill>
                <a:sym typeface="Symbol" pitchFamily="18" charset="2"/>
              </a:rPr>
              <a:t>semidefinite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How does the shape vary as a function of the covariance?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Multivariate Normal Distributions</a:t>
            </a:r>
          </a:p>
        </p:txBody>
      </p:sp>
    </p:spTree>
    <p:extLst>
      <p:ext uri="{BB962C8B-B14F-4D97-AF65-F5344CB8AC3E}">
        <p14:creationId xmlns:p14="http://schemas.microsoft.com/office/powerpoint/2010/main" val="169608899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8" name="Picture 2"/>
          <p:cNvPicPr>
            <a:picLocks noChangeAspect="1" noChangeArrowheads="1"/>
          </p:cNvPicPr>
          <p:nvPr/>
        </p:nvPicPr>
        <p:blipFill>
          <a:blip r:embed="rId2"/>
          <a:srcRect l="10728" t="24554" r="43750" b="15775"/>
          <a:stretch>
            <a:fillRect/>
          </a:stretch>
        </p:blipFill>
        <p:spPr bwMode="auto">
          <a:xfrm>
            <a:off x="5240338" y="3184980"/>
            <a:ext cx="3051175" cy="303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7701" name="Picture 5"/>
          <p:cNvPicPr>
            <a:picLocks noChangeAspect="1" noChangeArrowheads="1"/>
          </p:cNvPicPr>
          <p:nvPr/>
        </p:nvPicPr>
        <p:blipFill>
          <a:blip r:embed="rId3"/>
          <a:srcRect l="35606" t="35933" r="20462" b="35722"/>
          <a:stretch>
            <a:fillRect/>
          </a:stretch>
        </p:blipFill>
        <p:spPr bwMode="auto">
          <a:xfrm>
            <a:off x="4891088" y="567192"/>
            <a:ext cx="36195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7702" name="Rectangle 6"/>
          <p:cNvSpPr>
            <a:spLocks noChangeArrowheads="1"/>
          </p:cNvSpPr>
          <p:nvPr/>
        </p:nvSpPr>
        <p:spPr bwMode="auto">
          <a:xfrm>
            <a:off x="201613" y="703386"/>
            <a:ext cx="4365625" cy="2799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A support region is the obtained by the intersection of a Gaussian distribution with a plane.</a:t>
            </a:r>
          </a:p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For a horizontal plane, this generates an ellipse whose points are of equal probability density.</a:t>
            </a:r>
          </a:p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The shape of the support region is defined by the covariance matrix.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Support Regions</a:t>
            </a:r>
          </a:p>
        </p:txBody>
      </p:sp>
    </p:spTree>
    <p:extLst>
      <p:ext uri="{BB962C8B-B14F-4D97-AF65-F5344CB8AC3E}">
        <p14:creationId xmlns:p14="http://schemas.microsoft.com/office/powerpoint/2010/main" val="469758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190040" y="558545"/>
            <a:ext cx="8734425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5425" indent="-225425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Some monotonically increasing functions can simplify calculations considerably:</a:t>
            </a:r>
          </a:p>
        </p:txBody>
      </p:sp>
      <p:graphicFrame>
        <p:nvGraphicFramePr>
          <p:cNvPr id="144395" name="Object 11"/>
          <p:cNvGraphicFramePr>
            <a:graphicFrameLocks noChangeAspect="1"/>
          </p:cNvGraphicFramePr>
          <p:nvPr/>
        </p:nvGraphicFramePr>
        <p:xfrm>
          <a:off x="469331" y="1216537"/>
          <a:ext cx="45974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9" name="Equation" r:id="rId3" imgW="4597200" imgH="1714320" progId="Equation.3">
                  <p:embed/>
                </p:oleObj>
              </mc:Choice>
              <mc:Fallback>
                <p:oleObj name="Equation" r:id="rId3" imgW="4597200" imgH="17143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331" y="1216537"/>
                        <a:ext cx="4597400" cy="171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00" name="Rectangle 16"/>
          <p:cNvSpPr>
            <a:spLocks noChangeArrowheads="1"/>
          </p:cNvSpPr>
          <p:nvPr/>
        </p:nvSpPr>
        <p:spPr bwMode="auto">
          <a:xfrm>
            <a:off x="194802" y="3030149"/>
            <a:ext cx="873442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What are some of the reasons (3) is particularly useful?</a:t>
            </a:r>
          </a:p>
          <a:p>
            <a:pPr marL="571500" lvl="1" indent="-2286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Computational complexity (e.g., Gaussian)</a:t>
            </a:r>
          </a:p>
          <a:p>
            <a:pPr marL="571500" lvl="1" indent="-2286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Numerical accuracy (e.g., probabilities tend to zero)</a:t>
            </a:r>
          </a:p>
          <a:p>
            <a:pPr marL="571500" lvl="1" indent="-2286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Decomposition (e.g., likelihood and prior are separated and can be weighted differently)</a:t>
            </a:r>
          </a:p>
          <a:p>
            <a:pPr marL="571500" lvl="1" indent="-2286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Normalization (e.g., likelihoods are channel dependent).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Log Probabilities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  <a:latin typeface="+mn-lt"/>
              </a:rPr>
              <a:t>Likelihood Ratios</a:t>
            </a:r>
            <a:r>
              <a:rPr lang="en-US" sz="1800" b="1" dirty="0">
                <a:solidFill>
                  <a:schemeClr val="bg1"/>
                </a:solidFill>
              </a:rPr>
              <a:t>: Convenient for two-class problems.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  <a:latin typeface="+mn-lt"/>
              </a:rPr>
              <a:t>Decision Criteria</a:t>
            </a:r>
            <a:r>
              <a:rPr lang="en-US" sz="1800" b="1" dirty="0">
                <a:solidFill>
                  <a:schemeClr val="bg1"/>
                </a:solidFill>
              </a:rPr>
              <a:t>: Several viable choices for decision rules.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  <a:latin typeface="+mn-lt"/>
              </a:rPr>
              <a:t>Decision Surfaces</a:t>
            </a:r>
            <a:r>
              <a:rPr lang="en-US" sz="1800" b="1" dirty="0">
                <a:solidFill>
                  <a:schemeClr val="bg1"/>
                </a:solidFill>
              </a:rPr>
              <a:t>: Geometric interpretation of a Bayesian classifier. The shape of the decision surface is influenced by the number of categories and the statistics of the data.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  <a:latin typeface="+mn-lt"/>
              </a:rPr>
              <a:t>Gaussian Distributions</a:t>
            </a:r>
            <a:r>
              <a:rPr lang="en-US" sz="1800" b="1" dirty="0">
                <a:solidFill>
                  <a:schemeClr val="bg1"/>
                </a:solidFill>
              </a:rPr>
              <a:t>: how is the shape of the distribution influenced by the mean and covariance?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</a:rPr>
              <a:t>Log Probabilities</a:t>
            </a:r>
            <a:r>
              <a:rPr lang="en-US" sz="1800" b="1" dirty="0">
                <a:solidFill>
                  <a:schemeClr val="bg1"/>
                </a:solidFill>
              </a:rPr>
              <a:t>: solves some important computational problems.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7062</TotalTime>
  <Words>380</Words>
  <Application>Microsoft Macintosh PowerPoint</Application>
  <PresentationFormat>Letter Paper (8.5x11 in)</PresentationFormat>
  <Paragraphs>48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ゴシック</vt:lpstr>
      <vt:lpstr>Arial</vt:lpstr>
      <vt:lpstr>Times New Roman</vt:lpstr>
      <vt:lpstr>Wingdings</vt:lpstr>
      <vt:lpstr>isip_default</vt:lpstr>
      <vt:lpstr>1_lecture_title</vt:lpstr>
      <vt:lpstr>2_isip_default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390</cp:revision>
  <dcterms:created xsi:type="dcterms:W3CDTF">2002-09-12T17:13:32Z</dcterms:created>
  <dcterms:modified xsi:type="dcterms:W3CDTF">2019-09-09T11:55:00Z</dcterms:modified>
</cp:coreProperties>
</file>