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  <p:sldMasterId id="2147483700" r:id="rId3"/>
  </p:sldMasterIdLst>
  <p:notesMasterIdLst>
    <p:notesMasterId r:id="rId34"/>
  </p:notesMasterIdLst>
  <p:handoutMasterIdLst>
    <p:handoutMasterId r:id="rId35"/>
  </p:handoutMasterIdLst>
  <p:sldIdLst>
    <p:sldId id="311" r:id="rId4"/>
    <p:sldId id="293" r:id="rId5"/>
    <p:sldId id="307" r:id="rId6"/>
    <p:sldId id="299" r:id="rId7"/>
    <p:sldId id="294" r:id="rId8"/>
    <p:sldId id="295" r:id="rId9"/>
    <p:sldId id="296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281" r:id="rId18"/>
    <p:sldId id="308" r:id="rId19"/>
    <p:sldId id="310" r:id="rId20"/>
    <p:sldId id="309" r:id="rId21"/>
    <p:sldId id="298" r:id="rId22"/>
    <p:sldId id="322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5" autoAdjust="0"/>
    <p:restoredTop sz="95374" autoAdjust="0"/>
  </p:normalViewPr>
  <p:slideViewPr>
    <p:cSldViewPr snapToGrid="0">
      <p:cViewPr varScale="1">
        <p:scale>
          <a:sx n="117" d="100"/>
          <a:sy n="117" d="100"/>
        </p:scale>
        <p:origin x="2456" y="184"/>
      </p:cViewPr>
      <p:guideLst>
        <p:guide orient="horz" pos="2159"/>
        <p:guide pos="14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5" Type="http://schemas.openxmlformats.org/officeDocument/2006/relationships/slide" Target="slides/slide7.xml"/><Relationship Id="rId4" Type="http://schemas.openxmlformats.org/officeDocument/2006/relationships/slide" Target="slides/slide6.xml"/><Relationship Id="rId9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F7779-E88B-4ED1-91F2-39C19F1AC89D}" type="slidenum">
              <a:rPr lang="en-US"/>
              <a:pPr/>
              <a:t>3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97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7A7F90-8200-4E69-B3B5-0FE6F7065292}" type="slidenum">
              <a:rPr lang="en-US"/>
              <a:pPr/>
              <a:t>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32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A630F-ABD7-4694-8D3C-FB713558476C}" type="slidenum">
              <a:rPr lang="en-US"/>
              <a:pPr/>
              <a:t>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98D4B-7B82-4A29-B96A-D3B0FBF9DF53}" type="slidenum">
              <a:rPr lang="en-US"/>
              <a:pPr/>
              <a:t>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53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7A60E-E693-4FAF-B7C6-5CAE3D8991CA}" type="slidenum">
              <a:rPr lang="en-US"/>
              <a:pPr/>
              <a:t>14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18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1FD1F-3AE7-4B36-9274-233B3DDB2B46}" type="slidenum">
              <a:rPr lang="en-US"/>
              <a:pPr/>
              <a:t>18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99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54549-E4D7-4841-B153-513D2B629660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9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50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22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140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978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37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903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927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3376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808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2955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967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28865"/>
            <a:ext cx="7952629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8527 – Introduction to Machi</a:t>
            </a:r>
            <a:r>
              <a:rPr lang="en-US" sz="1800" b="1" baseline="0" dirty="0">
                <a:solidFill>
                  <a:srgbClr val="333399"/>
                </a:solidFill>
              </a:rPr>
              <a:t>ne Learning and Pattern Recognition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erence.phy.cam.ac.uk/mackay/itprnn/book.html" TargetMode="External"/><Relationship Id="rId7" Type="http://schemas.openxmlformats.org/officeDocument/2006/relationships/image" Target="../media/image3.wmf"/><Relationship Id="rId2" Type="http://schemas.openxmlformats.org/officeDocument/2006/relationships/hyperlink" Target="http://www.isip.piconepress.com/courses/temple/ece_8527/syllabus/curr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cs.wisc.edu/~hzhang/glossary.html" TargetMode="External"/><Relationship Id="rId4" Type="http://schemas.openxmlformats.org/officeDocument/2006/relationships/hyperlink" Target="http://rii.ricoh.com/~stork/DHSch1.pp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p.piconepress.com/projects/speech/software/demonstrations/applets/util/pattern_recognition/curren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hyperlink" Target="http://www.ece.msstate.edu/research/isip/projects/speech/software/demonstrations/applets/util/pattern_recognition/current/index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://ocw.mit.edu/NR/rdonlyres/Electrical-Engineering-and-Computer-Science/6-450Fall-2006/86A35B35-9906-4C23-9065-2C7AA0E64502/0/book_8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Terminology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The Design Cycle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Generalization and Risk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The Bayesian Approach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4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Syllabus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Internet Books and Notes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D.H.S: Chapter 1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Glossary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4" descr="noe_sp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84875" y="3724275"/>
            <a:ext cx="2728913" cy="2043113"/>
          </a:xfrm>
          <a:prstGeom prst="rect">
            <a:avLst/>
          </a:prstGeom>
          <a:noFill/>
          <a:ln w="38100">
            <a:solidFill>
              <a:srgbClr val="004000"/>
            </a:solidFill>
            <a:miter lim="800000"/>
            <a:headEnd/>
            <a:tailEnd/>
          </a:ln>
        </p:spPr>
      </p:pic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01: </a:t>
            </a:r>
            <a:r>
              <a:rPr lang="en-US" b="1" dirty="0">
                <a:solidFill>
                  <a:schemeClr val="accent2"/>
                </a:solidFill>
              </a:rPr>
              <a:t>COURSE OVERVIEW</a:t>
            </a:r>
          </a:p>
        </p:txBody>
      </p:sp>
      <p:pic>
        <p:nvPicPr>
          <p:cNvPr id="11" name="Picture 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7100" y="1211214"/>
            <a:ext cx="23749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" y="628650"/>
            <a:ext cx="8629650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00025" y="4619625"/>
            <a:ext cx="8715375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Lightness is a better feature than length because it reduces the misclassification error.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we combine features in such a way that we improve performance?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(Hint: correlation)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Add Another Feature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41" t="3455" r="6424"/>
          <a:stretch>
            <a:fillRect/>
          </a:stretch>
        </p:blipFill>
        <p:spPr bwMode="auto">
          <a:xfrm>
            <a:off x="566738" y="2165350"/>
            <a:ext cx="80010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09550" y="584200"/>
            <a:ext cx="87153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Treat features as a N-</a:t>
            </a:r>
            <a:r>
              <a:rPr lang="en-US" sz="1800" b="1" dirty="0" err="1">
                <a:solidFill>
                  <a:schemeClr val="bg1"/>
                </a:solidFill>
              </a:rPr>
              <a:t>tuple</a:t>
            </a:r>
            <a:r>
              <a:rPr lang="en-US" sz="1800" b="1" dirty="0">
                <a:solidFill>
                  <a:schemeClr val="bg1"/>
                </a:solidFill>
              </a:rPr>
              <a:t> (two-dimensional vector)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Create a scatter plot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Draw a line (regression) separating the two classes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Width And Lightness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000125"/>
            <a:ext cx="7162800" cy="41417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98183" y="631825"/>
            <a:ext cx="8715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we do better than a linear classifier?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183896" y="5280025"/>
            <a:ext cx="8715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What is wrong with this decision surface?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(Hint: generalization)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Decision Theory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49"/>
          <a:stretch>
            <a:fillRect/>
          </a:stretch>
        </p:blipFill>
        <p:spPr bwMode="auto">
          <a:xfrm>
            <a:off x="765175" y="1444625"/>
            <a:ext cx="7586663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92294" y="631825"/>
            <a:ext cx="86439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Why might a smoother decision surface be a better choice?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(Hint: Occam’s Razor). 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192039" y="5135563"/>
            <a:ext cx="8524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course investigates how to find such “optimal” decision surfaces and how to provide system designers with the tools to make intelligent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trade-offs.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Generalization and Risk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1113942" y="958645"/>
            <a:ext cx="28091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Degrees of difficulty:</a:t>
            </a:r>
          </a:p>
        </p:txBody>
      </p:sp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41449"/>
            <a:ext cx="19804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5" y="3822700"/>
            <a:ext cx="199813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4084" y="1456198"/>
            <a:ext cx="199971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329" y="3837448"/>
            <a:ext cx="1982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overlap_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8763" y="1912574"/>
            <a:ext cx="3543300" cy="34194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5199572" y="945835"/>
            <a:ext cx="3814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Real data is often much harder:</a:t>
            </a:r>
          </a:p>
        </p:txBody>
      </p:sp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Correlation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 rot="5400000">
            <a:off x="1834425" y="3693740"/>
            <a:ext cx="5943600" cy="45719"/>
          </a:xfrm>
          <a:prstGeom prst="rect">
            <a:avLst/>
          </a:prstGeom>
          <a:gradFill flip="none" rotWithShape="0">
            <a:gsLst>
              <a:gs pos="0">
                <a:srgbClr val="892034"/>
              </a:gs>
              <a:gs pos="100000">
                <a:srgbClr val="95CAFF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81025" y="1698625"/>
            <a:ext cx="786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  <a:latin typeface="Times New Roman" pitchFamily="18" charset="0"/>
              </a:rPr>
              <a:t>….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31775" y="682625"/>
            <a:ext cx="4408488" cy="533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excellent resources on the Internet that demonstrate pattern recognition concepts.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MATLAB toolboxes that implement state of the art algorithms.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One such resource is a </a:t>
            </a:r>
            <a:r>
              <a:rPr lang="en-US" sz="1800" b="1" dirty="0">
                <a:solidFill>
                  <a:schemeClr val="bg1"/>
                </a:solidFill>
                <a:hlinkClick r:id="rId3"/>
              </a:rPr>
              <a:t>Java Applet </a:t>
            </a:r>
            <a:r>
              <a:rPr lang="en-US" sz="1800" b="1" dirty="0">
                <a:solidFill>
                  <a:schemeClr val="bg1"/>
                </a:solidFill>
              </a:rPr>
              <a:t>that lets you quickly explore how a variety of algorithms process the same data.</a:t>
            </a:r>
          </a:p>
          <a:p>
            <a:pPr marL="171450" indent="-171450">
              <a:spcBef>
                <a:spcPct val="50000"/>
              </a:spcBef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An important first principle is:</a:t>
            </a:r>
          </a:p>
          <a:p>
            <a:pPr lvl="1" indent="-171450"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There are no magic equations or algorithms.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You must understand the properties of your data and what </a:t>
            </a:r>
            <a:r>
              <a:rPr lang="en-US" sz="1800" b="1" i="1" dirty="0">
                <a:solidFill>
                  <a:schemeClr val="bg1"/>
                </a:solidFill>
              </a:rPr>
              <a:t>a priori</a:t>
            </a:r>
            <a:r>
              <a:rPr lang="en-US" sz="1800" b="1" dirty="0">
                <a:solidFill>
                  <a:schemeClr val="bg1"/>
                </a:solidFill>
              </a:rPr>
              <a:t> knowledge you can bring to bear on the problem.</a:t>
            </a:r>
          </a:p>
        </p:txBody>
      </p:sp>
      <p:pic>
        <p:nvPicPr>
          <p:cNvPr id="18439" name="Picture 2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4725" y="1238250"/>
            <a:ext cx="413543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31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First Principle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Bayesian Formulations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86547" y="1856105"/>
            <a:ext cx="8688388" cy="4083169"/>
            <a:chOff x="231775" y="2526665"/>
            <a:chExt cx="8688388" cy="4083169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31775" y="2526665"/>
              <a:ext cx="8688388" cy="4083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71450" indent="-171450">
                <a:spcBef>
                  <a:spcPct val="50000"/>
                </a:spcBef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Bayesian formulation for speech recognition:</a:t>
              </a:r>
            </a:p>
            <a:p>
              <a:pPr marL="171450" indent="-171450">
                <a:spcBef>
                  <a:spcPts val="6400"/>
                </a:spcBef>
                <a:buFont typeface="Arial" pitchFamily="34" charset="0"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Objective: minimize the word error rate by maximizing</a:t>
              </a:r>
            </a:p>
            <a:p>
              <a:pPr marL="171450" indent="-171450">
                <a:spcBef>
                  <a:spcPts val="1200"/>
                </a:spcBef>
                <a:buFont typeface="Arial" pitchFamily="34" charset="0"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Approach: maximize                (training)</a:t>
              </a:r>
            </a:p>
            <a:p>
              <a:pPr marL="350838" lvl="1" indent="-182563">
                <a:spcBef>
                  <a:spcPts val="1200"/>
                </a:spcBef>
                <a:buFont typeface="Wingdings" pitchFamily="2" charset="2"/>
                <a:buChar char="§"/>
                <a:tabLst>
                  <a:tab pos="1371600" algn="l"/>
                </a:tabLst>
              </a:pPr>
              <a:r>
                <a:rPr lang="en-US" sz="1800" b="1" dirty="0">
                  <a:solidFill>
                    <a:schemeClr val="bg1"/>
                  </a:solidFill>
                </a:rPr>
                <a:t>	acoustic model (hidden Markov models, Gaussian mixtures, etc.</a:t>
              </a:r>
            </a:p>
            <a:p>
              <a:pPr marL="350838" lvl="1" indent="-182563">
                <a:spcBef>
                  <a:spcPts val="1200"/>
                </a:spcBef>
                <a:buFont typeface="Wingdings" pitchFamily="2" charset="2"/>
                <a:buChar char="§"/>
                <a:tabLst>
                  <a:tab pos="1371600" algn="l"/>
                </a:tabLst>
              </a:pPr>
              <a:r>
                <a:rPr lang="en-US" sz="1800" b="1" dirty="0">
                  <a:solidFill>
                    <a:schemeClr val="bg1"/>
                  </a:solidFill>
                </a:rPr>
                <a:t>	language model (finite state machines, N-grams)</a:t>
              </a:r>
            </a:p>
            <a:p>
              <a:pPr marL="350838" lvl="1" indent="-182563">
                <a:spcBef>
                  <a:spcPts val="1200"/>
                </a:spcBef>
                <a:buFont typeface="Wingdings" pitchFamily="2" charset="2"/>
                <a:buChar char="§"/>
                <a:tabLst>
                  <a:tab pos="1371600" algn="l"/>
                </a:tabLst>
              </a:pPr>
              <a:r>
                <a:rPr lang="en-US" sz="1800" b="1" dirty="0">
                  <a:solidFill>
                    <a:schemeClr val="bg1"/>
                  </a:solidFill>
                </a:rPr>
                <a:t>	acoustics (ignored during maximization)</a:t>
              </a:r>
            </a:p>
            <a:p>
              <a:pPr marL="176213" lvl="1" indent="-176213">
                <a:spcBef>
                  <a:spcPts val="1200"/>
                </a:spcBef>
                <a:buFont typeface="Arial" pitchFamily="34" charset="0"/>
                <a:buChar char="•"/>
                <a:tabLst>
                  <a:tab pos="1371600" algn="l"/>
                </a:tabLst>
              </a:pPr>
              <a:r>
                <a:rPr lang="en-US" sz="1800" b="1" dirty="0">
                  <a:solidFill>
                    <a:schemeClr val="bg1"/>
                  </a:solidFill>
                </a:rPr>
                <a:t>Bayes Rule allows us to convert the problem of estimating an unknown posterior probability to a process in which we can postulate a model, collect data under controlled conditions, and estimate the parameters of the model.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448310" y="2993390"/>
            <a:ext cx="24257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" name="Equation" r:id="rId3" imgW="2425680" imgH="596880" progId="Equation.3">
                    <p:embed/>
                  </p:oleObj>
                </mc:Choice>
                <mc:Fallback>
                  <p:oleObj name="Equation" r:id="rId3" imgW="2425680" imgH="5968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310" y="2993390"/>
                          <a:ext cx="2425700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6324600" y="3661728"/>
            <a:ext cx="8509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" name="Equation" r:id="rId5" imgW="850680" imgH="266400" progId="Equation.3">
                    <p:embed/>
                  </p:oleObj>
                </mc:Choice>
                <mc:Fallback>
                  <p:oleObj name="Equation" r:id="rId5" imgW="850680" imgH="266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4600" y="3661728"/>
                          <a:ext cx="8509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2666365" y="4087813"/>
            <a:ext cx="8509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" name="Equation" r:id="rId7" imgW="850680" imgH="266400" progId="Equation.3">
                    <p:embed/>
                  </p:oleObj>
                </mc:Choice>
                <mc:Fallback>
                  <p:oleObj name="Equation" r:id="rId7" imgW="850680" imgH="2664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6365" y="4087813"/>
                          <a:ext cx="8509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591820" y="4499293"/>
            <a:ext cx="9271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" name="Equation" r:id="rId9" imgW="927000" imgH="266400" progId="Equation.3">
                    <p:embed/>
                  </p:oleObj>
                </mc:Choice>
                <mc:Fallback>
                  <p:oleObj name="Equation" r:id="rId9" imgW="927000" imgH="2664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820" y="4499293"/>
                          <a:ext cx="9271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594360" y="4925695"/>
            <a:ext cx="6477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7" name="Equation" r:id="rId11" imgW="647640" imgH="266400" progId="Equation.3">
                    <p:embed/>
                  </p:oleObj>
                </mc:Choice>
                <mc:Fallback>
                  <p:oleObj name="Equation" r:id="rId11" imgW="647640" imgH="2664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" y="4925695"/>
                          <a:ext cx="6477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590233" y="5335905"/>
            <a:ext cx="5969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8" name="Equation" r:id="rId13" imgW="596880" imgH="266400" progId="Equation.3">
                    <p:embed/>
                  </p:oleObj>
                </mc:Choice>
                <mc:Fallback>
                  <p:oleObj name="Equation" r:id="rId13" imgW="596880" imgH="2664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233" y="5335905"/>
                          <a:ext cx="5969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Group 52"/>
          <p:cNvGrpSpPr/>
          <p:nvPr/>
        </p:nvGrpSpPr>
        <p:grpSpPr>
          <a:xfrm>
            <a:off x="570230" y="830580"/>
            <a:ext cx="8025130" cy="910710"/>
            <a:chOff x="234950" y="830580"/>
            <a:chExt cx="8025130" cy="910710"/>
          </a:xfrm>
        </p:grpSpPr>
        <p:grpSp>
          <p:nvGrpSpPr>
            <p:cNvPr id="44" name="Group 43"/>
            <p:cNvGrpSpPr/>
            <p:nvPr/>
          </p:nvGrpSpPr>
          <p:grpSpPr>
            <a:xfrm>
              <a:off x="234950" y="830580"/>
              <a:ext cx="1869122" cy="553700"/>
              <a:chOff x="234950" y="822960"/>
              <a:chExt cx="1869122" cy="5537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86752" y="82296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71512" y="85344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Message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Source</a:t>
                </a: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234950" y="10972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2123758" y="830580"/>
              <a:ext cx="1869122" cy="553700"/>
              <a:chOff x="2580958" y="792480"/>
              <a:chExt cx="1869122" cy="5537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032760" y="79248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02280" y="82296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Linguistic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Channel</a:t>
                </a: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2580958" y="10972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013518" y="830580"/>
              <a:ext cx="1884362" cy="553700"/>
              <a:chOff x="4729798" y="777240"/>
              <a:chExt cx="1884362" cy="5537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196840" y="77724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166360" y="80772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Articulatory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Channel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4729798" y="106680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5903278" y="830580"/>
              <a:ext cx="2356802" cy="553700"/>
              <a:chOff x="6695758" y="883920"/>
              <a:chExt cx="2356802" cy="5537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147560" y="88392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117080" y="91440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Acoustic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Channel</a:t>
                </a: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6695758" y="118872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8595360" y="11734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701040" y="1417320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Message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0604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Words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1104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Phones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8556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Features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682625"/>
            <a:ext cx="868838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Pattern recognition vs. machine learning vs. machine understanding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First principle of pattern recognition?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will focus more on decision theory and less on feature extraction.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course emphasizes statistical and data-driven methods for optimizing system design and parameter values.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Second most important principle?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8" y="508000"/>
            <a:ext cx="8577262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Feature Extraction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6005513" y="1325563"/>
            <a:ext cx="996950" cy="720725"/>
            <a:chOff x="6005513" y="1325563"/>
            <a:chExt cx="996950" cy="720725"/>
          </a:xfrm>
        </p:grpSpPr>
        <p:sp>
          <p:nvSpPr>
            <p:cNvPr id="19484" name="Oval 4"/>
            <p:cNvSpPr>
              <a:spLocks noChangeArrowheads="1"/>
            </p:cNvSpPr>
            <p:nvPr/>
          </p:nvSpPr>
          <p:spPr bwMode="auto">
            <a:xfrm>
              <a:off x="6005513" y="1808163"/>
              <a:ext cx="246063" cy="23812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5" name="Oval 5"/>
            <p:cNvSpPr>
              <a:spLocks noChangeArrowheads="1"/>
            </p:cNvSpPr>
            <p:nvPr/>
          </p:nvSpPr>
          <p:spPr bwMode="auto">
            <a:xfrm>
              <a:off x="6756400" y="1325563"/>
              <a:ext cx="246063" cy="238125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9486" name="Rectangle 6"/>
          <p:cNvSpPr>
            <a:spLocks noChangeArrowheads="1"/>
          </p:cNvSpPr>
          <p:nvPr/>
        </p:nvSpPr>
        <p:spPr bwMode="auto">
          <a:xfrm>
            <a:off x="187531" y="814388"/>
            <a:ext cx="43402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much can we trust isolated data points?</a:t>
            </a: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5167313" y="927100"/>
            <a:ext cx="3671888" cy="2613025"/>
            <a:chOff x="5167313" y="927100"/>
            <a:chExt cx="3671888" cy="2613025"/>
          </a:xfrm>
        </p:grpSpPr>
        <p:sp>
          <p:nvSpPr>
            <p:cNvPr id="19483" name="Rectangle 3"/>
            <p:cNvSpPr>
              <a:spLocks noChangeArrowheads="1"/>
            </p:cNvSpPr>
            <p:nvPr/>
          </p:nvSpPr>
          <p:spPr bwMode="auto">
            <a:xfrm>
              <a:off x="5167313" y="927100"/>
              <a:ext cx="3671888" cy="26130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1" name="Oval 11"/>
            <p:cNvSpPr>
              <a:spLocks noChangeArrowheads="1"/>
            </p:cNvSpPr>
            <p:nvPr/>
          </p:nvSpPr>
          <p:spPr bwMode="auto">
            <a:xfrm>
              <a:off x="7053263" y="1892300"/>
              <a:ext cx="233362" cy="24606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2" name="Oval 12"/>
            <p:cNvSpPr>
              <a:spLocks noChangeArrowheads="1"/>
            </p:cNvSpPr>
            <p:nvPr/>
          </p:nvSpPr>
          <p:spPr bwMode="auto">
            <a:xfrm>
              <a:off x="6456363" y="2341563"/>
              <a:ext cx="233362" cy="246063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7531" y="1114425"/>
            <a:ext cx="7656307" cy="2238375"/>
            <a:chOff x="187531" y="1114425"/>
            <a:chExt cx="7656307" cy="2238375"/>
          </a:xfrm>
        </p:grpSpPr>
        <p:sp>
          <p:nvSpPr>
            <p:cNvPr id="19479" name="Line 14"/>
            <p:cNvSpPr>
              <a:spLocks noChangeShapeType="1"/>
            </p:cNvSpPr>
            <p:nvPr/>
          </p:nvSpPr>
          <p:spPr bwMode="auto">
            <a:xfrm>
              <a:off x="5984875" y="1114425"/>
              <a:ext cx="1858963" cy="223837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lIns="91429" tIns="45714" rIns="91429" bIns="45714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0" name="Rectangle 15"/>
            <p:cNvSpPr>
              <a:spLocks noChangeArrowheads="1"/>
            </p:cNvSpPr>
            <p:nvPr/>
          </p:nvSpPr>
          <p:spPr bwMode="auto">
            <a:xfrm>
              <a:off x="187531" y="2028825"/>
              <a:ext cx="4340225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76213" indent="-176213">
                <a:spcAft>
                  <a:spcPct val="500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Optimal decision surface is a line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9043" y="1138238"/>
            <a:ext cx="7928156" cy="3968750"/>
            <a:chOff x="99043" y="1138238"/>
            <a:chExt cx="7928156" cy="3968750"/>
          </a:xfrm>
        </p:grpSpPr>
        <p:grpSp>
          <p:nvGrpSpPr>
            <p:cNvPr id="19471" name="Group 18"/>
            <p:cNvGrpSpPr>
              <a:grpSpLocks noChangeAspect="1"/>
            </p:cNvGrpSpPr>
            <p:nvPr/>
          </p:nvGrpSpPr>
          <p:grpSpPr bwMode="auto">
            <a:xfrm rot="707116" flipV="1">
              <a:off x="6280155" y="1138238"/>
              <a:ext cx="1012826" cy="604838"/>
              <a:chOff x="2405" y="3366"/>
              <a:chExt cx="950" cy="567"/>
            </a:xfrm>
            <a:noFill/>
          </p:grpSpPr>
          <p:sp>
            <p:nvSpPr>
              <p:cNvPr id="19477" name="Arc 19"/>
              <p:cNvSpPr>
                <a:spLocks noChangeAspect="1"/>
              </p:cNvSpPr>
              <p:nvPr/>
            </p:nvSpPr>
            <p:spPr bwMode="auto">
              <a:xfrm>
                <a:off x="2880" y="3366"/>
                <a:ext cx="475" cy="567"/>
              </a:xfrm>
              <a:custGeom>
                <a:avLst/>
                <a:gdLst>
                  <a:gd name="T0" fmla="*/ 0 w 21600"/>
                  <a:gd name="T1" fmla="*/ 0 h 21600"/>
                  <a:gd name="T2" fmla="*/ 475 w 21600"/>
                  <a:gd name="T3" fmla="*/ 567 h 21600"/>
                  <a:gd name="T4" fmla="*/ 0 w 21600"/>
                  <a:gd name="T5" fmla="*/ 56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78" name="Arc 20"/>
              <p:cNvSpPr>
                <a:spLocks noChangeAspect="1"/>
              </p:cNvSpPr>
              <p:nvPr/>
            </p:nvSpPr>
            <p:spPr bwMode="auto">
              <a:xfrm flipH="1">
                <a:off x="2405" y="3366"/>
                <a:ext cx="475" cy="567"/>
              </a:xfrm>
              <a:custGeom>
                <a:avLst/>
                <a:gdLst>
                  <a:gd name="T0" fmla="*/ 0 w 21600"/>
                  <a:gd name="T1" fmla="*/ 0 h 21600"/>
                  <a:gd name="T2" fmla="*/ 475 w 21600"/>
                  <a:gd name="T3" fmla="*/ 567 h 21600"/>
                  <a:gd name="T4" fmla="*/ 0 w 21600"/>
                  <a:gd name="T5" fmla="*/ 56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046788" y="1906588"/>
              <a:ext cx="809625" cy="1427163"/>
              <a:chOff x="6046788" y="1906588"/>
              <a:chExt cx="809625" cy="1427163"/>
            </a:xfrm>
          </p:grpSpPr>
          <p:sp>
            <p:nvSpPr>
              <p:cNvPr id="19472" name="Arc 21"/>
              <p:cNvSpPr>
                <a:spLocks noChangeAspect="1"/>
              </p:cNvSpPr>
              <p:nvPr/>
            </p:nvSpPr>
            <p:spPr bwMode="auto">
              <a:xfrm rot="2624509">
                <a:off x="6386513" y="2232026"/>
                <a:ext cx="469900" cy="1101725"/>
              </a:xfrm>
              <a:custGeom>
                <a:avLst/>
                <a:gdLst>
                  <a:gd name="T0" fmla="*/ 0 w 21600"/>
                  <a:gd name="T1" fmla="*/ 0 h 21600"/>
                  <a:gd name="T2" fmla="*/ 296 w 21600"/>
                  <a:gd name="T3" fmla="*/ 694 h 21600"/>
                  <a:gd name="T4" fmla="*/ 0 w 21600"/>
                  <a:gd name="T5" fmla="*/ 694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73" name="Arc 22"/>
              <p:cNvSpPr>
                <a:spLocks noChangeAspect="1"/>
              </p:cNvSpPr>
              <p:nvPr/>
            </p:nvSpPr>
            <p:spPr bwMode="auto">
              <a:xfrm rot="2624509" flipH="1">
                <a:off x="6046788" y="1906588"/>
                <a:ext cx="471488" cy="1101725"/>
              </a:xfrm>
              <a:custGeom>
                <a:avLst/>
                <a:gdLst>
                  <a:gd name="T0" fmla="*/ 0 w 21600"/>
                  <a:gd name="T1" fmla="*/ 0 h 21600"/>
                  <a:gd name="T2" fmla="*/ 297 w 21600"/>
                  <a:gd name="T3" fmla="*/ 694 h 21600"/>
                  <a:gd name="T4" fmla="*/ 0 w 21600"/>
                  <a:gd name="T5" fmla="*/ 694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474" name="Group 23"/>
            <p:cNvGrpSpPr>
              <a:grpSpLocks/>
            </p:cNvGrpSpPr>
            <p:nvPr/>
          </p:nvGrpSpPr>
          <p:grpSpPr bwMode="auto">
            <a:xfrm rot="17332079">
              <a:off x="7105655" y="2192337"/>
              <a:ext cx="1117600" cy="725488"/>
              <a:chOff x="2405" y="3366"/>
              <a:chExt cx="950" cy="567"/>
            </a:xfrm>
            <a:noFill/>
          </p:grpSpPr>
          <p:sp>
            <p:nvSpPr>
              <p:cNvPr id="19475" name="Arc 24"/>
              <p:cNvSpPr>
                <a:spLocks/>
              </p:cNvSpPr>
              <p:nvPr/>
            </p:nvSpPr>
            <p:spPr bwMode="auto">
              <a:xfrm>
                <a:off x="2880" y="3366"/>
                <a:ext cx="475" cy="567"/>
              </a:xfrm>
              <a:custGeom>
                <a:avLst/>
                <a:gdLst>
                  <a:gd name="T0" fmla="*/ 0 w 21600"/>
                  <a:gd name="T1" fmla="*/ 0 h 21600"/>
                  <a:gd name="T2" fmla="*/ 475 w 21600"/>
                  <a:gd name="T3" fmla="*/ 567 h 21600"/>
                  <a:gd name="T4" fmla="*/ 0 w 21600"/>
                  <a:gd name="T5" fmla="*/ 56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76" name="Arc 25"/>
              <p:cNvSpPr>
                <a:spLocks/>
              </p:cNvSpPr>
              <p:nvPr/>
            </p:nvSpPr>
            <p:spPr bwMode="auto">
              <a:xfrm flipH="1">
                <a:off x="2405" y="3366"/>
                <a:ext cx="475" cy="567"/>
              </a:xfrm>
              <a:custGeom>
                <a:avLst/>
                <a:gdLst>
                  <a:gd name="T0" fmla="*/ 0 w 21600"/>
                  <a:gd name="T1" fmla="*/ 0 h 21600"/>
                  <a:gd name="T2" fmla="*/ 475 w 21600"/>
                  <a:gd name="T3" fmla="*/ 567 h 21600"/>
                  <a:gd name="T4" fmla="*/ 0 w 21600"/>
                  <a:gd name="T5" fmla="*/ 56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470" name="Rectangle 26"/>
            <p:cNvSpPr>
              <a:spLocks noChangeArrowheads="1"/>
            </p:cNvSpPr>
            <p:nvPr/>
          </p:nvSpPr>
          <p:spPr bwMode="auto">
            <a:xfrm>
              <a:off x="99043" y="4189413"/>
              <a:ext cx="4340225" cy="91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/>
            <a:lstStyle/>
            <a:p>
              <a:pPr marL="176213" indent="-176213">
                <a:spcAft>
                  <a:spcPct val="500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Optimal decision surface changes abruptly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29450" y="2481263"/>
            <a:ext cx="777876" cy="717551"/>
            <a:chOff x="7029450" y="2481263"/>
            <a:chExt cx="777876" cy="717551"/>
          </a:xfrm>
        </p:grpSpPr>
        <p:sp>
          <p:nvSpPr>
            <p:cNvPr id="19467" name="Oval 28"/>
            <p:cNvSpPr>
              <a:spLocks noChangeArrowheads="1"/>
            </p:cNvSpPr>
            <p:nvPr/>
          </p:nvSpPr>
          <p:spPr bwMode="auto">
            <a:xfrm>
              <a:off x="7029450" y="2952751"/>
              <a:ext cx="233363" cy="24606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68" name="Oval 29"/>
            <p:cNvSpPr>
              <a:spLocks noChangeArrowheads="1"/>
            </p:cNvSpPr>
            <p:nvPr/>
          </p:nvSpPr>
          <p:spPr bwMode="auto">
            <a:xfrm>
              <a:off x="7573963" y="2481263"/>
              <a:ext cx="233363" cy="246063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9054" name="Rectangle 30"/>
          <p:cNvSpPr>
            <a:spLocks noChangeArrowheads="1"/>
          </p:cNvSpPr>
          <p:nvPr/>
        </p:nvSpPr>
        <p:spPr bwMode="auto">
          <a:xfrm>
            <a:off x="187531" y="3043238"/>
            <a:ext cx="4340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Optimal decision surface still a line</a:t>
            </a:r>
          </a:p>
        </p:txBody>
      </p:sp>
      <p:sp>
        <p:nvSpPr>
          <p:cNvPr id="129055" name="Rectangle 31"/>
          <p:cNvSpPr>
            <a:spLocks noChangeArrowheads="1"/>
          </p:cNvSpPr>
          <p:nvPr/>
        </p:nvSpPr>
        <p:spPr bwMode="auto">
          <a:xfrm>
            <a:off x="187531" y="5132388"/>
            <a:ext cx="85994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Can we integrate prior knowledge about data, confidence, or willingness to take risk?</a:t>
            </a:r>
          </a:p>
        </p:txBody>
      </p:sp>
      <p:sp>
        <p:nvSpPr>
          <p:cNvPr id="19466" name="Text Box 32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Generalization And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6" grpId="0"/>
      <p:bldP spid="129054" grpId="0"/>
      <p:bldP spid="1290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184356" y="647700"/>
            <a:ext cx="8672513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Pattern Recognition: </a:t>
            </a:r>
            <a:r>
              <a:rPr lang="en-US" sz="1800" b="1" dirty="0">
                <a:solidFill>
                  <a:schemeClr val="bg1"/>
                </a:solidFill>
              </a:rPr>
              <a:t>“the act of taking raw data and taking an action based on the category of the pattern.”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Common Applications: </a:t>
            </a:r>
            <a:r>
              <a:rPr lang="en-US" sz="1800" b="1" dirty="0">
                <a:solidFill>
                  <a:schemeClr val="bg1"/>
                </a:solidFill>
              </a:rPr>
              <a:t>speech recognition, fingerprint identification (biometrics), DNA sequence identification</a:t>
            </a:r>
          </a:p>
          <a:p>
            <a:pPr marL="171450" indent="-171450">
              <a:spcBef>
                <a:spcPct val="50000"/>
              </a:spcBef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Related Terminology:</a:t>
            </a:r>
          </a:p>
          <a:p>
            <a:pPr lvl="1" indent="-171450"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1"/>
                </a:solidFill>
              </a:rPr>
              <a:t>Machine Learning: </a:t>
            </a:r>
            <a:r>
              <a:rPr lang="en-US" sz="1800" b="1" dirty="0">
                <a:solidFill>
                  <a:schemeClr val="bg1"/>
                </a:solidFill>
                <a:cs typeface="Arial" charset="0"/>
              </a:rPr>
              <a:t>The ability of a machine to improve its performance based on previous results. </a:t>
            </a:r>
            <a:endParaRPr lang="en-US" sz="1800" b="1" dirty="0">
              <a:solidFill>
                <a:schemeClr val="bg1"/>
              </a:solidFill>
            </a:endParaRPr>
          </a:p>
          <a:p>
            <a:pPr lvl="1" indent="-17145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1"/>
                </a:solidFill>
              </a:rPr>
              <a:t>Machine Understanding: </a:t>
            </a:r>
            <a:r>
              <a:rPr lang="en-US" sz="1800" b="1" dirty="0">
                <a:solidFill>
                  <a:schemeClr val="bg1"/>
                </a:solidFill>
              </a:rPr>
              <a:t>acting on the intentions of the user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generating the data.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Related Fields: artificial intelligence, signal processing and discipline-specific research (e.g., target recognition, speech recognition, natural language processing).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Terminology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Review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682625"/>
            <a:ext cx="86883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Normal (Gaussian) Distributions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Multivariate Normal (Gaussian) Distributions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Support Regions: a convenient visualization tool</a:t>
            </a:r>
          </a:p>
        </p:txBody>
      </p:sp>
    </p:spTree>
    <p:extLst>
      <p:ext uri="{BB962C8B-B14F-4D97-AF65-F5344CB8AC3E}">
        <p14:creationId xmlns:p14="http://schemas.microsoft.com/office/powerpoint/2010/main" val="1335320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4000"/>
              </a:solidFill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95264" y="2354719"/>
            <a:ext cx="8645525" cy="801436"/>
            <a:chOff x="123" y="1632"/>
            <a:chExt cx="5446" cy="505"/>
          </a:xfrm>
        </p:grpSpPr>
        <p:sp>
          <p:nvSpPr>
            <p:cNvPr id="148497" name="Rectangle 17"/>
            <p:cNvSpPr>
              <a:spLocks noChangeArrowheads="1"/>
            </p:cNvSpPr>
            <p:nvPr/>
          </p:nvSpPr>
          <p:spPr bwMode="auto">
            <a:xfrm>
              <a:off x="123" y="1638"/>
              <a:ext cx="544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Mean:</a:t>
              </a:r>
            </a:p>
            <a:p>
              <a:pPr marL="176213" indent="-176213"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Covariance:</a:t>
              </a:r>
            </a:p>
          </p:txBody>
        </p:sp>
        <p:graphicFrame>
          <p:nvGraphicFramePr>
            <p:cNvPr id="148502" name="Object 22"/>
            <p:cNvGraphicFramePr>
              <a:graphicFrameLocks noChangeAspect="1"/>
            </p:cNvGraphicFramePr>
            <p:nvPr/>
          </p:nvGraphicFramePr>
          <p:xfrm>
            <a:off x="1316" y="1632"/>
            <a:ext cx="1304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4" name="Equation" r:id="rId3" imgW="2070000" imgH="291960" progId="Equation.3">
                    <p:embed/>
                  </p:oleObj>
                </mc:Choice>
                <mc:Fallback>
                  <p:oleObj name="Equation" r:id="rId3" imgW="20700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6" y="1632"/>
                          <a:ext cx="1304" cy="1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503" name="Object 23"/>
            <p:cNvGraphicFramePr>
              <a:graphicFrameLocks noChangeAspect="1"/>
            </p:cNvGraphicFramePr>
            <p:nvPr/>
          </p:nvGraphicFramePr>
          <p:xfrm>
            <a:off x="1388" y="1798"/>
            <a:ext cx="274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" name="Equation" r:id="rId5" imgW="4356000" imgH="355320" progId="Equation.3">
                    <p:embed/>
                  </p:oleObj>
                </mc:Choice>
                <mc:Fallback>
                  <p:oleObj name="Equation" r:id="rId5" imgW="435600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8" y="1798"/>
                          <a:ext cx="2744" cy="2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195008" y="3189200"/>
            <a:ext cx="8645525" cy="17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Statistical independence?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Higher-order moments? Occam’s Razor?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Entropy?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Linear combinations of normal random variables?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Central Limit Theorem?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87326" y="634138"/>
            <a:ext cx="8645525" cy="1089025"/>
            <a:chOff x="118" y="621"/>
            <a:chExt cx="5446" cy="686"/>
          </a:xfrm>
        </p:grpSpPr>
        <p:sp>
          <p:nvSpPr>
            <p:cNvPr id="148488" name="Rectangle 8"/>
            <p:cNvSpPr>
              <a:spLocks noChangeArrowheads="1"/>
            </p:cNvSpPr>
            <p:nvPr/>
          </p:nvSpPr>
          <p:spPr bwMode="auto">
            <a:xfrm>
              <a:off x="118" y="621"/>
              <a:ext cx="544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Recall the definition of a normal distribution (Gaussian):</a:t>
              </a:r>
            </a:p>
          </p:txBody>
        </p:sp>
        <p:graphicFrame>
          <p:nvGraphicFramePr>
            <p:cNvPr id="148490" name="Object 10"/>
            <p:cNvGraphicFramePr>
              <a:graphicFrameLocks noChangeAspect="1"/>
            </p:cNvGraphicFramePr>
            <p:nvPr/>
          </p:nvGraphicFramePr>
          <p:xfrm>
            <a:off x="305" y="883"/>
            <a:ext cx="2856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6" name="Equation" r:id="rId7" imgW="4533840" imgH="672840" progId="Equation.DSMT4">
                    <p:embed/>
                  </p:oleObj>
                </mc:Choice>
                <mc:Fallback>
                  <p:oleObj name="Equation" r:id="rId7" imgW="4533840" imgH="6728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" y="883"/>
                          <a:ext cx="2856" cy="4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8508" name="Rectangle 28"/>
          <p:cNvSpPr>
            <a:spLocks noChangeArrowheads="1"/>
          </p:cNvSpPr>
          <p:nvPr/>
        </p:nvSpPr>
        <p:spPr bwMode="auto">
          <a:xfrm>
            <a:off x="195008" y="1888415"/>
            <a:ext cx="8645525" cy="3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Why is this distribution so important in engineering?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Normal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2470683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187531" y="575783"/>
            <a:ext cx="8645525" cy="109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normal or Gaussian density is a powerful model for modeling continuous-valued feature vectors corrupted by noise due to its analytical tractability.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 err="1">
                <a:solidFill>
                  <a:srgbClr val="000000"/>
                </a:solidFill>
              </a:rPr>
              <a:t>Univariate</a:t>
            </a:r>
            <a:r>
              <a:rPr lang="en-US" sz="1800" b="1" dirty="0">
                <a:solidFill>
                  <a:srgbClr val="000000"/>
                </a:solidFill>
              </a:rPr>
              <a:t> normal distribution:</a:t>
            </a: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0988" name="Object 92"/>
          <p:cNvGraphicFramePr>
            <a:graphicFrameLocks noChangeAspect="1"/>
          </p:cNvGraphicFramePr>
          <p:nvPr/>
        </p:nvGraphicFramePr>
        <p:xfrm>
          <a:off x="441325" y="1742307"/>
          <a:ext cx="2959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4" imgW="2958840" imgH="672840" progId="Equation.3">
                  <p:embed/>
                </p:oleObj>
              </mc:Choice>
              <mc:Fallback>
                <p:oleObj name="Equation" r:id="rId4" imgW="295884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742307"/>
                        <a:ext cx="29591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90" name="Object 94"/>
          <p:cNvGraphicFramePr>
            <a:graphicFrameLocks noChangeAspect="1"/>
          </p:cNvGraphicFramePr>
          <p:nvPr/>
        </p:nvGraphicFramePr>
        <p:xfrm>
          <a:off x="441325" y="2881009"/>
          <a:ext cx="33655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6" imgW="3365280" imgH="1358640" progId="Equation.3">
                  <p:embed/>
                </p:oleObj>
              </mc:Choice>
              <mc:Fallback>
                <p:oleObj name="Equation" r:id="rId6" imgW="3365280" imgH="1358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2881009"/>
                        <a:ext cx="3365500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2551700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where the mean and covariance are defined by:</a:t>
            </a: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4260662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 entropy of a </a:t>
            </a:r>
            <a:r>
              <a:rPr lang="en-US" sz="1800" b="1" dirty="0" err="1">
                <a:solidFill>
                  <a:srgbClr val="000000"/>
                </a:solidFill>
              </a:rPr>
              <a:t>univariate</a:t>
            </a:r>
            <a:r>
              <a:rPr lang="en-US" sz="1800" b="1" dirty="0">
                <a:solidFill>
                  <a:srgbClr val="000000"/>
                </a:solidFill>
              </a:rPr>
              <a:t> normal distribution is given by:</a:t>
            </a: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graphicFrame>
        <p:nvGraphicFramePr>
          <p:cNvPr id="80995" name="Object 99"/>
          <p:cNvGraphicFramePr>
            <a:graphicFrameLocks noChangeAspect="1"/>
          </p:cNvGraphicFramePr>
          <p:nvPr/>
        </p:nvGraphicFramePr>
        <p:xfrm>
          <a:off x="441325" y="4724349"/>
          <a:ext cx="4241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8" imgW="4241520" imgH="647640" progId="Equation.DSMT4">
                  <p:embed/>
                </p:oleObj>
              </mc:Choice>
              <mc:Fallback>
                <p:oleObj name="Equation" r:id="rId8" imgW="424152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4724349"/>
                        <a:ext cx="4241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92034"/>
                </a:solidFill>
              </a:rPr>
              <a:t>Univariate</a:t>
            </a:r>
            <a:r>
              <a:rPr lang="en-US" b="1" dirty="0">
                <a:solidFill>
                  <a:srgbClr val="892034"/>
                </a:solidFill>
              </a:rPr>
              <a:t>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591744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04788" y="657022"/>
            <a:ext cx="8734425" cy="3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normal distribution is completely specified by its mean and variance:</a:t>
            </a:r>
          </a:p>
        </p:txBody>
      </p:sp>
      <p:pic>
        <p:nvPicPr>
          <p:cNvPr id="150545" name="Picture 1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38" y="1144231"/>
            <a:ext cx="3695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00025" y="3941237"/>
            <a:ext cx="87344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normal distribution achieves the maximum entropy of all distributions having a given mean and variance.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Central Limit Theorem: The sum of a large number of small, independent random variables will lead to a Gaussian distribution.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243673" y="1420828"/>
            <a:ext cx="4506431" cy="1684338"/>
            <a:chOff x="2877" y="1152"/>
            <a:chExt cx="2667" cy="1061"/>
          </a:xfrm>
        </p:grpSpPr>
        <p:sp>
          <p:nvSpPr>
            <p:cNvPr id="150546" name="Text Box 18"/>
            <p:cNvSpPr txBox="1">
              <a:spLocks noChangeArrowheads="1"/>
            </p:cNvSpPr>
            <p:nvPr/>
          </p:nvSpPr>
          <p:spPr bwMode="auto">
            <a:xfrm>
              <a:off x="2877" y="1152"/>
              <a:ext cx="2667" cy="1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The peak is at:</a:t>
              </a:r>
            </a:p>
            <a:p>
              <a:pPr marL="228600" indent="-228600">
                <a:spcAft>
                  <a:spcPct val="25000"/>
                </a:spcAft>
              </a:pPr>
              <a:endParaRPr lang="en-US" sz="1800" b="1" dirty="0">
                <a:solidFill>
                  <a:srgbClr val="000000"/>
                </a:solidFill>
              </a:endParaRPr>
            </a:p>
            <a:p>
              <a:pPr marL="176213" indent="-176213">
                <a:spcBef>
                  <a:spcPct val="100000"/>
                </a:spcBef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66% of the area is within one </a:t>
              </a:r>
              <a:r>
                <a:rPr lang="en-US" sz="1800" b="1" dirty="0">
                  <a:solidFill>
                    <a:srgbClr val="000000"/>
                  </a:solidFill>
                  <a:sym typeface="Symbol" pitchFamily="18" charset="2"/>
                </a:rPr>
                <a:t></a:t>
              </a:r>
              <a:r>
                <a:rPr lang="en-US" sz="1800" b="1" dirty="0">
                  <a:solidFill>
                    <a:srgbClr val="000000"/>
                  </a:solidFill>
                </a:rPr>
                <a:t>; 95% is within two </a:t>
              </a:r>
              <a:r>
                <a:rPr lang="en-US" sz="1800" b="1" dirty="0">
                  <a:solidFill>
                    <a:srgbClr val="000000"/>
                  </a:solidFill>
                  <a:sym typeface="Symbol" pitchFamily="18" charset="2"/>
                </a:rPr>
                <a:t></a:t>
              </a:r>
              <a:r>
                <a:rPr lang="en-US" sz="1800" b="1" dirty="0">
                  <a:solidFill>
                    <a:srgbClr val="000000"/>
                  </a:solidFill>
                </a:rPr>
                <a:t>; 99% is within three </a:t>
              </a:r>
              <a:r>
                <a:rPr lang="en-US" sz="1800" b="1" dirty="0">
                  <a:solidFill>
                    <a:srgbClr val="000000"/>
                  </a:solidFill>
                  <a:sym typeface="Symbol" pitchFamily="18" charset="2"/>
                </a:rPr>
                <a:t></a:t>
              </a:r>
              <a:r>
                <a:rPr lang="en-US" sz="1800" b="1" dirty="0">
                  <a:solidFill>
                    <a:srgbClr val="000000"/>
                  </a:solidFill>
                </a:rPr>
                <a:t>.</a:t>
              </a:r>
            </a:p>
          </p:txBody>
        </p:sp>
        <p:graphicFrame>
          <p:nvGraphicFramePr>
            <p:cNvPr id="150547" name="Object 19"/>
            <p:cNvGraphicFramePr>
              <a:graphicFrameLocks noChangeAspect="1"/>
            </p:cNvGraphicFramePr>
            <p:nvPr/>
          </p:nvGraphicFramePr>
          <p:xfrm>
            <a:off x="3023" y="1396"/>
            <a:ext cx="847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Equation" r:id="rId4" imgW="1346040" imgH="571320" progId="Equation.DSMT4">
                    <p:embed/>
                  </p:oleObj>
                </mc:Choice>
                <mc:Fallback>
                  <p:oleObj name="Equation" r:id="rId4" imgW="13460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3" y="1396"/>
                          <a:ext cx="847" cy="3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Mean and Variance</a:t>
            </a:r>
          </a:p>
        </p:txBody>
      </p:sp>
    </p:spTree>
    <p:extLst>
      <p:ext uri="{BB962C8B-B14F-4D97-AF65-F5344CB8AC3E}">
        <p14:creationId xmlns:p14="http://schemas.microsoft.com/office/powerpoint/2010/main" val="1935050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201613" y="620070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multivariate distribution is defined as:</a:t>
            </a:r>
          </a:p>
        </p:txBody>
      </p:sp>
      <p:graphicFrame>
        <p:nvGraphicFramePr>
          <p:cNvPr id="144403" name="Object 19"/>
          <p:cNvGraphicFramePr>
            <a:graphicFrameLocks noChangeAspect="1"/>
          </p:cNvGraphicFramePr>
          <p:nvPr/>
        </p:nvGraphicFramePr>
        <p:xfrm>
          <a:off x="441325" y="1051212"/>
          <a:ext cx="4533900" cy="673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3" imgW="4533840" imgH="672840" progId="Equation.DSMT4">
                  <p:embed/>
                </p:oleObj>
              </mc:Choice>
              <mc:Fallback>
                <p:oleObj name="Equation" r:id="rId3" imgW="453384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051212"/>
                        <a:ext cx="4533900" cy="6739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244475" y="1866577"/>
            <a:ext cx="8645525" cy="133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where μ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 represents the mean (vector) and </a:t>
            </a:r>
            <a:r>
              <a:rPr lang="en-US" sz="1800" b="1" dirty="0" err="1">
                <a:solidFill>
                  <a:srgbClr val="000000"/>
                </a:solidFill>
                <a:sym typeface="Symbol" pitchFamily="18" charset="2"/>
              </a:rPr>
              <a:t>Σ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 represents the covariance (matrix).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Note the exponent term is really a dot product or </a:t>
            </a:r>
            <a:br>
              <a:rPr lang="en-US" sz="1800" b="1" dirty="0">
                <a:solidFill>
                  <a:srgbClr val="000000"/>
                </a:solidFill>
                <a:sym typeface="Symbol" pitchFamily="18" charset="2"/>
              </a:rPr>
            </a:b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weighted Euclidean distance.</a:t>
            </a:r>
          </a:p>
        </p:txBody>
      </p:sp>
      <p:pic>
        <p:nvPicPr>
          <p:cNvPr id="144405" name="Picture 2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8213" y="3509876"/>
            <a:ext cx="40005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228600" y="3595601"/>
            <a:ext cx="4338638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The covariance is always  symmetric and positive </a:t>
            </a:r>
            <a:r>
              <a:rPr lang="en-US" sz="1800" b="1" dirty="0" err="1">
                <a:solidFill>
                  <a:srgbClr val="000000"/>
                </a:solidFill>
                <a:sym typeface="Symbol" pitchFamily="18" charset="2"/>
              </a:rPr>
              <a:t>semidefinite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How does the shape vary as a function of the covariance?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Multivariate Normal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89323513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0338" y="3184980"/>
            <a:ext cx="3051175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088" y="567192"/>
            <a:ext cx="3619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201613" y="703386"/>
            <a:ext cx="4365625" cy="279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support region is the obtained by the intersection of a Gaussian distribution with a plane.</a:t>
            </a:r>
          </a:p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For a horizontal plane, this generates an ellipse whose points are of equal probability density.</a:t>
            </a:r>
          </a:p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 shape of the support region is defined by the covariance matrix.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Support Regions</a:t>
            </a:r>
          </a:p>
        </p:txBody>
      </p:sp>
    </p:spTree>
    <p:extLst>
      <p:ext uri="{BB962C8B-B14F-4D97-AF65-F5344CB8AC3E}">
        <p14:creationId xmlns:p14="http://schemas.microsoft.com/office/powerpoint/2010/main" val="1692137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76" name="Picture 2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60" y="544477"/>
            <a:ext cx="76581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Derivation</a:t>
            </a:r>
          </a:p>
        </p:txBody>
      </p:sp>
    </p:spTree>
    <p:extLst>
      <p:ext uri="{BB962C8B-B14F-4D97-AF65-F5344CB8AC3E}">
        <p14:creationId xmlns:p14="http://schemas.microsoft.com/office/powerpoint/2010/main" val="62700843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511" name="Picture 3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0" y="586681"/>
            <a:ext cx="8029575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Identity Covariance</a:t>
            </a:r>
          </a:p>
        </p:txBody>
      </p:sp>
    </p:spTree>
    <p:extLst>
      <p:ext uri="{BB962C8B-B14F-4D97-AF65-F5344CB8AC3E}">
        <p14:creationId xmlns:p14="http://schemas.microsoft.com/office/powerpoint/2010/main" val="42857844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63" y="600749"/>
            <a:ext cx="866775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Unequal Variances</a:t>
            </a:r>
          </a:p>
        </p:txBody>
      </p:sp>
    </p:spTree>
    <p:extLst>
      <p:ext uri="{BB962C8B-B14F-4D97-AF65-F5344CB8AC3E}">
        <p14:creationId xmlns:p14="http://schemas.microsoft.com/office/powerpoint/2010/main" val="457756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13" y="586681"/>
            <a:ext cx="86391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Nonzero Off-Diagonal Elements</a:t>
            </a:r>
          </a:p>
        </p:txBody>
      </p:sp>
    </p:spTree>
    <p:extLst>
      <p:ext uri="{BB962C8B-B14F-4D97-AF65-F5344CB8AC3E}">
        <p14:creationId xmlns:p14="http://schemas.microsoft.com/office/powerpoint/2010/main" val="122320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93881" y="714375"/>
            <a:ext cx="86629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Which of these images are most scenic?</a:t>
            </a:r>
          </a:p>
        </p:txBody>
      </p:sp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1990725" y="1350963"/>
            <a:ext cx="5162550" cy="1336675"/>
            <a:chOff x="486" y="1193"/>
            <a:chExt cx="3252" cy="842"/>
          </a:xfrm>
        </p:grpSpPr>
        <p:pic>
          <p:nvPicPr>
            <p:cNvPr id="5126" name="Picture 6" descr="lsb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6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  <p:pic>
          <p:nvPicPr>
            <p:cNvPr id="5127" name="Picture 7" descr="msb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2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  <p:pic>
          <p:nvPicPr>
            <p:cNvPr id="5128" name="Picture 8" descr="hsb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66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</p:grp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190197" y="3000375"/>
            <a:ext cx="8548688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can we develop a system to automatically determine scenic beauty? (Hint: feature combination)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Solutions to such problems require good feature extraction and good decision theory.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Recognition or Understanding?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530409"/>
            <a:ext cx="8486775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Unconstrained or “Full” Covariance</a:t>
            </a:r>
          </a:p>
        </p:txBody>
      </p:sp>
    </p:spTree>
    <p:extLst>
      <p:ext uri="{BB962C8B-B14F-4D97-AF65-F5344CB8AC3E}">
        <p14:creationId xmlns:p14="http://schemas.microsoft.com/office/powerpoint/2010/main" val="56793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171" name="Group 14"/>
          <p:cNvGrpSpPr>
            <a:grpSpLocks/>
          </p:cNvGrpSpPr>
          <p:nvPr/>
        </p:nvGrpSpPr>
        <p:grpSpPr bwMode="auto">
          <a:xfrm>
            <a:off x="423863" y="739775"/>
            <a:ext cx="4033837" cy="4933950"/>
            <a:chOff x="267" y="466"/>
            <a:chExt cx="2541" cy="3108"/>
          </a:xfrm>
        </p:grpSpPr>
        <p:pic>
          <p:nvPicPr>
            <p:cNvPr id="7177" name="Picture 6" descr="overlap_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4" y="466"/>
              <a:ext cx="1710" cy="1573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</p:pic>
        <p:sp>
          <p:nvSpPr>
            <p:cNvPr id="7178" name="Text Box 7"/>
            <p:cNvSpPr txBox="1">
              <a:spLocks noChangeArrowheads="1"/>
            </p:cNvSpPr>
            <p:nvPr/>
          </p:nvSpPr>
          <p:spPr bwMode="auto">
            <a:xfrm>
              <a:off x="267" y="2178"/>
              <a:ext cx="2541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69863" indent="-169863">
                <a:spcBef>
                  <a:spcPct val="50000"/>
                </a:spcBef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Regions of overlap represent the classification error</a:t>
              </a:r>
            </a:p>
            <a:p>
              <a:pPr marL="169863" indent="-169863">
                <a:spcBef>
                  <a:spcPct val="50000"/>
                </a:spcBef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Error rates can be computed with knowledge of the joint probability distributions (see </a:t>
              </a:r>
              <a:r>
                <a:rPr lang="en-US" sz="1800" b="1" dirty="0">
                  <a:solidFill>
                    <a:schemeClr val="bg1"/>
                  </a:solidFill>
                  <a:hlinkClick r:id="rId4"/>
                </a:rPr>
                <a:t>OCW-MIT-6-450Fall-2006</a:t>
              </a:r>
              <a:r>
                <a:rPr lang="en-US" sz="1800" b="1" dirty="0">
                  <a:solidFill>
                    <a:schemeClr val="bg1"/>
                  </a:solidFill>
                </a:rPr>
                <a:t>).</a:t>
              </a:r>
            </a:p>
            <a:p>
              <a:pPr marL="169863" indent="-169863">
                <a:spcBef>
                  <a:spcPct val="50000"/>
                </a:spcBef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Context is used to reduce overlap.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334000" y="730250"/>
            <a:ext cx="3586163" cy="4791075"/>
            <a:chOff x="3360" y="460"/>
            <a:chExt cx="2259" cy="3018"/>
          </a:xfrm>
        </p:grpSpPr>
        <p:pic>
          <p:nvPicPr>
            <p:cNvPr id="7175" name="Picture 9" descr="overlap_0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67" y="460"/>
              <a:ext cx="1647" cy="1589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</p:pic>
        <p:sp>
          <p:nvSpPr>
            <p:cNvPr id="7176" name="Text Box 10"/>
            <p:cNvSpPr txBox="1">
              <a:spLocks noChangeArrowheads="1"/>
            </p:cNvSpPr>
            <p:nvPr/>
          </p:nvSpPr>
          <p:spPr bwMode="auto">
            <a:xfrm>
              <a:off x="3360" y="2180"/>
              <a:ext cx="2259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3038" indent="-173038">
                <a:spcAft>
                  <a:spcPct val="50000"/>
                </a:spcAft>
                <a:buFontTx/>
                <a:buChar char="•"/>
              </a:pPr>
              <a:r>
                <a:rPr lang="en-US" sz="1800" b="1">
                  <a:solidFill>
                    <a:schemeClr val="bg1"/>
                  </a:solidFill>
                </a:rPr>
                <a:t>In real problems, features are confusable and represent actual variation in the data.</a:t>
              </a:r>
            </a:p>
            <a:p>
              <a:pPr marL="173038" indent="-173038">
                <a:spcAft>
                  <a:spcPct val="50000"/>
                </a:spcAft>
                <a:buFontTx/>
                <a:buChar char="•"/>
              </a:pPr>
              <a:r>
                <a:rPr lang="en-US" sz="1800" b="1">
                  <a:solidFill>
                    <a:schemeClr val="bg1"/>
                  </a:solidFill>
                </a:rPr>
                <a:t>The traditional role of the signal processing engineer has been to develop better features (e.g., “invariants”).</a:t>
              </a:r>
            </a:p>
          </p:txBody>
        </p:sp>
      </p:grp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Features Are Confusable</a:t>
            </a:r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333375" y="6048375"/>
            <a:ext cx="8586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42925" y="709613"/>
            <a:ext cx="2162175" cy="5597526"/>
            <a:chOff x="542925" y="709613"/>
            <a:chExt cx="2162175" cy="5597526"/>
          </a:xfrm>
        </p:grpSpPr>
        <p:sp>
          <p:nvSpPr>
            <p:cNvPr id="8231" name="Rectangle 6"/>
            <p:cNvSpPr>
              <a:spLocks noChangeArrowheads="1"/>
            </p:cNvSpPr>
            <p:nvPr/>
          </p:nvSpPr>
          <p:spPr bwMode="auto">
            <a:xfrm>
              <a:off x="542925" y="3330576"/>
              <a:ext cx="216217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2" name="Text Box 7"/>
            <p:cNvSpPr txBox="1">
              <a:spLocks noChangeArrowheads="1"/>
            </p:cNvSpPr>
            <p:nvPr/>
          </p:nvSpPr>
          <p:spPr bwMode="auto">
            <a:xfrm>
              <a:off x="581025" y="3376614"/>
              <a:ext cx="20859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FFFFFF"/>
                  </a:solidFill>
                </a:rPr>
                <a:t>Feature Extraction</a:t>
              </a:r>
            </a:p>
          </p:txBody>
        </p:sp>
        <p:sp>
          <p:nvSpPr>
            <p:cNvPr id="8229" name="Rectangle 9"/>
            <p:cNvSpPr>
              <a:spLocks noChangeArrowheads="1"/>
            </p:cNvSpPr>
            <p:nvPr/>
          </p:nvSpPr>
          <p:spPr bwMode="auto">
            <a:xfrm>
              <a:off x="628650" y="1490663"/>
              <a:ext cx="199072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Text Box 10"/>
            <p:cNvSpPr txBox="1">
              <a:spLocks noChangeArrowheads="1"/>
            </p:cNvSpPr>
            <p:nvPr/>
          </p:nvSpPr>
          <p:spPr bwMode="auto">
            <a:xfrm>
              <a:off x="663575" y="1536701"/>
              <a:ext cx="19208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FFFFFF"/>
                  </a:solidFill>
                </a:rPr>
                <a:t>Post-Processing</a:t>
              </a:r>
            </a:p>
          </p:txBody>
        </p:sp>
        <p:sp>
          <p:nvSpPr>
            <p:cNvPr id="8227" name="Rectangle 12"/>
            <p:cNvSpPr>
              <a:spLocks noChangeArrowheads="1"/>
            </p:cNvSpPr>
            <p:nvPr/>
          </p:nvSpPr>
          <p:spPr bwMode="auto">
            <a:xfrm>
              <a:off x="633413" y="2409826"/>
              <a:ext cx="1981200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Text Box 13"/>
            <p:cNvSpPr txBox="1">
              <a:spLocks noChangeArrowheads="1"/>
            </p:cNvSpPr>
            <p:nvPr/>
          </p:nvSpPr>
          <p:spPr bwMode="auto">
            <a:xfrm>
              <a:off x="668338" y="2455864"/>
              <a:ext cx="19113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Classification</a:t>
              </a:r>
            </a:p>
          </p:txBody>
        </p:sp>
        <p:sp>
          <p:nvSpPr>
            <p:cNvPr id="8225" name="Rectangle 15"/>
            <p:cNvSpPr>
              <a:spLocks noChangeArrowheads="1"/>
            </p:cNvSpPr>
            <p:nvPr/>
          </p:nvSpPr>
          <p:spPr bwMode="auto">
            <a:xfrm>
              <a:off x="623888" y="4249738"/>
              <a:ext cx="2000250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Text Box 16"/>
            <p:cNvSpPr txBox="1">
              <a:spLocks noChangeArrowheads="1"/>
            </p:cNvSpPr>
            <p:nvPr/>
          </p:nvSpPr>
          <p:spPr bwMode="auto">
            <a:xfrm>
              <a:off x="658813" y="4295776"/>
              <a:ext cx="19304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Segmentation</a:t>
              </a:r>
            </a:p>
          </p:txBody>
        </p:sp>
        <p:sp>
          <p:nvSpPr>
            <p:cNvPr id="8223" name="Rectangle 18"/>
            <p:cNvSpPr>
              <a:spLocks noChangeArrowheads="1"/>
            </p:cNvSpPr>
            <p:nvPr/>
          </p:nvSpPr>
          <p:spPr bwMode="auto">
            <a:xfrm>
              <a:off x="619125" y="5168901"/>
              <a:ext cx="200977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Text Box 19"/>
            <p:cNvSpPr txBox="1">
              <a:spLocks noChangeArrowheads="1"/>
            </p:cNvSpPr>
            <p:nvPr/>
          </p:nvSpPr>
          <p:spPr bwMode="auto">
            <a:xfrm>
              <a:off x="654050" y="5214939"/>
              <a:ext cx="19399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Sensing</a:t>
              </a:r>
            </a:p>
          </p:txBody>
        </p:sp>
        <p:grpSp>
          <p:nvGrpSpPr>
            <p:cNvPr id="8203" name="Group 20"/>
            <p:cNvGrpSpPr>
              <a:grpSpLocks/>
            </p:cNvGrpSpPr>
            <p:nvPr/>
          </p:nvGrpSpPr>
          <p:grpSpPr bwMode="auto">
            <a:xfrm>
              <a:off x="1500188" y="5656263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21" name="AutoShape 21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Rectangle 22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4" name="Group 23"/>
            <p:cNvGrpSpPr>
              <a:grpSpLocks/>
            </p:cNvGrpSpPr>
            <p:nvPr/>
          </p:nvGrpSpPr>
          <p:grpSpPr bwMode="auto">
            <a:xfrm>
              <a:off x="1500188" y="4737101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9" name="AutoShape 24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0" name="Rectangle 25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5" name="Group 26"/>
            <p:cNvGrpSpPr>
              <a:grpSpLocks/>
            </p:cNvGrpSpPr>
            <p:nvPr/>
          </p:nvGrpSpPr>
          <p:grpSpPr bwMode="auto">
            <a:xfrm>
              <a:off x="1500188" y="3817938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7" name="AutoShape 27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8" name="Rectangle 28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6" name="Group 29"/>
            <p:cNvGrpSpPr>
              <a:grpSpLocks/>
            </p:cNvGrpSpPr>
            <p:nvPr/>
          </p:nvGrpSpPr>
          <p:grpSpPr bwMode="auto">
            <a:xfrm>
              <a:off x="1500188" y="2897188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5" name="AutoShape 30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Rectangle 31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7" name="Group 32"/>
            <p:cNvGrpSpPr>
              <a:grpSpLocks/>
            </p:cNvGrpSpPr>
            <p:nvPr/>
          </p:nvGrpSpPr>
          <p:grpSpPr bwMode="auto">
            <a:xfrm>
              <a:off x="1500188" y="1978026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3" name="AutoShape 33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4" name="Rectangle 34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1" name="AutoShape 36"/>
            <p:cNvSpPr>
              <a:spLocks noChangeArrowheads="1"/>
            </p:cNvSpPr>
            <p:nvPr/>
          </p:nvSpPr>
          <p:spPr bwMode="auto">
            <a:xfrm>
              <a:off x="1500188" y="1058863"/>
              <a:ext cx="247650" cy="20285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Rectangle 37"/>
            <p:cNvSpPr>
              <a:spLocks noChangeArrowheads="1"/>
            </p:cNvSpPr>
            <p:nvPr/>
          </p:nvSpPr>
          <p:spPr bwMode="auto">
            <a:xfrm>
              <a:off x="1553362" y="1261717"/>
              <a:ext cx="141674" cy="106709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Text Box 38"/>
            <p:cNvSpPr txBox="1">
              <a:spLocks noChangeArrowheads="1"/>
            </p:cNvSpPr>
            <p:nvPr/>
          </p:nvSpPr>
          <p:spPr bwMode="auto">
            <a:xfrm>
              <a:off x="1238250" y="6032501"/>
              <a:ext cx="7715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</a:rPr>
                <a:t>Input</a:t>
              </a:r>
            </a:p>
          </p:txBody>
        </p:sp>
        <p:sp>
          <p:nvSpPr>
            <p:cNvPr id="8210" name="Text Box 39"/>
            <p:cNvSpPr txBox="1">
              <a:spLocks noChangeArrowheads="1"/>
            </p:cNvSpPr>
            <p:nvPr/>
          </p:nvSpPr>
          <p:spPr bwMode="auto">
            <a:xfrm>
              <a:off x="1042988" y="709613"/>
              <a:ext cx="11620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</a:rPr>
                <a:t>Decision</a:t>
              </a:r>
            </a:p>
          </p:txBody>
        </p:sp>
      </p:grpSp>
      <p:pic>
        <p:nvPicPr>
          <p:cNvPr id="121896" name="Picture 4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588" y="763588"/>
            <a:ext cx="490220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42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Decomposition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1038820" y="4259263"/>
            <a:ext cx="2124075" cy="365125"/>
            <a:chOff x="414" y="3037"/>
            <a:chExt cx="1260" cy="230"/>
          </a:xfrm>
          <a:solidFill>
            <a:schemeClr val="bg1"/>
          </a:solidFill>
        </p:grpSpPr>
        <p:sp>
          <p:nvSpPr>
            <p:cNvPr id="9257" name="Rectangle 9"/>
            <p:cNvSpPr>
              <a:spLocks noChangeArrowheads="1"/>
            </p:cNvSpPr>
            <p:nvPr/>
          </p:nvSpPr>
          <p:spPr bwMode="auto">
            <a:xfrm>
              <a:off x="414" y="3037"/>
              <a:ext cx="1260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Text Box 10"/>
            <p:cNvSpPr txBox="1">
              <a:spLocks noChangeArrowheads="1"/>
            </p:cNvSpPr>
            <p:nvPr/>
          </p:nvSpPr>
          <p:spPr bwMode="auto">
            <a:xfrm>
              <a:off x="436" y="3066"/>
              <a:ext cx="1216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Train Classifier</a:t>
              </a:r>
            </a:p>
          </p:txBody>
        </p:sp>
      </p:grpSp>
      <p:grpSp>
        <p:nvGrpSpPr>
          <p:cNvPr id="9225" name="Group 11"/>
          <p:cNvGrpSpPr>
            <a:grpSpLocks/>
          </p:cNvGrpSpPr>
          <p:nvPr/>
        </p:nvGrpSpPr>
        <p:grpSpPr bwMode="auto">
          <a:xfrm>
            <a:off x="1038820" y="3340101"/>
            <a:ext cx="2124075" cy="365125"/>
            <a:chOff x="312" y="2365"/>
            <a:chExt cx="1362" cy="230"/>
          </a:xfrm>
          <a:solidFill>
            <a:schemeClr val="bg1"/>
          </a:solidFill>
        </p:grpSpPr>
        <p:sp>
          <p:nvSpPr>
            <p:cNvPr id="9255" name="Rectangle 12"/>
            <p:cNvSpPr>
              <a:spLocks noChangeArrowheads="1"/>
            </p:cNvSpPr>
            <p:nvPr/>
          </p:nvSpPr>
          <p:spPr bwMode="auto">
            <a:xfrm>
              <a:off x="312" y="2365"/>
              <a:ext cx="1362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Text Box 13"/>
            <p:cNvSpPr txBox="1">
              <a:spLocks noChangeArrowheads="1"/>
            </p:cNvSpPr>
            <p:nvPr/>
          </p:nvSpPr>
          <p:spPr bwMode="auto">
            <a:xfrm>
              <a:off x="336" y="2394"/>
              <a:ext cx="1314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Choose Model</a:t>
              </a:r>
            </a:p>
          </p:txBody>
        </p:sp>
      </p:grpSp>
      <p:grpSp>
        <p:nvGrpSpPr>
          <p:cNvPr id="9226" name="Group 14"/>
          <p:cNvGrpSpPr>
            <a:grpSpLocks/>
          </p:cNvGrpSpPr>
          <p:nvPr/>
        </p:nvGrpSpPr>
        <p:grpSpPr bwMode="auto">
          <a:xfrm>
            <a:off x="1034057" y="2419351"/>
            <a:ext cx="2133600" cy="365125"/>
            <a:chOff x="426" y="1795"/>
            <a:chExt cx="1248" cy="230"/>
          </a:xfrm>
          <a:solidFill>
            <a:schemeClr val="bg1"/>
          </a:solidFill>
        </p:grpSpPr>
        <p:sp>
          <p:nvSpPr>
            <p:cNvPr id="9253" name="Rectangle 15"/>
            <p:cNvSpPr>
              <a:spLocks noChangeArrowheads="1"/>
            </p:cNvSpPr>
            <p:nvPr/>
          </p:nvSpPr>
          <p:spPr bwMode="auto">
            <a:xfrm>
              <a:off x="426" y="1795"/>
              <a:ext cx="1248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Text Box 16"/>
            <p:cNvSpPr txBox="1">
              <a:spLocks noChangeArrowheads="1"/>
            </p:cNvSpPr>
            <p:nvPr/>
          </p:nvSpPr>
          <p:spPr bwMode="auto">
            <a:xfrm>
              <a:off x="448" y="1824"/>
              <a:ext cx="1204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Choose Features</a:t>
              </a:r>
            </a:p>
          </p:txBody>
        </p:sp>
      </p:grpSp>
      <p:grpSp>
        <p:nvGrpSpPr>
          <p:cNvPr id="9227" name="Group 17"/>
          <p:cNvGrpSpPr>
            <a:grpSpLocks/>
          </p:cNvGrpSpPr>
          <p:nvPr/>
        </p:nvGrpSpPr>
        <p:grpSpPr bwMode="auto">
          <a:xfrm>
            <a:off x="1038820" y="5178426"/>
            <a:ext cx="2124075" cy="365125"/>
            <a:chOff x="408" y="3607"/>
            <a:chExt cx="1266" cy="230"/>
          </a:xfrm>
          <a:solidFill>
            <a:schemeClr val="bg1"/>
          </a:solidFill>
        </p:grpSpPr>
        <p:sp>
          <p:nvSpPr>
            <p:cNvPr id="9251" name="Rectangle 18"/>
            <p:cNvSpPr>
              <a:spLocks noChangeArrowheads="1"/>
            </p:cNvSpPr>
            <p:nvPr/>
          </p:nvSpPr>
          <p:spPr bwMode="auto">
            <a:xfrm>
              <a:off x="408" y="3607"/>
              <a:ext cx="1266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Text Box 19"/>
            <p:cNvSpPr txBox="1">
              <a:spLocks noChangeArrowheads="1"/>
            </p:cNvSpPr>
            <p:nvPr/>
          </p:nvSpPr>
          <p:spPr bwMode="auto">
            <a:xfrm>
              <a:off x="430" y="3636"/>
              <a:ext cx="1222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Evaluate Classifier</a:t>
              </a:r>
            </a:p>
          </p:txBody>
        </p:sp>
      </p:grpSp>
      <p:grpSp>
        <p:nvGrpSpPr>
          <p:cNvPr id="9228" name="Group 20"/>
          <p:cNvGrpSpPr>
            <a:grpSpLocks/>
          </p:cNvGrpSpPr>
          <p:nvPr/>
        </p:nvGrpSpPr>
        <p:grpSpPr bwMode="auto">
          <a:xfrm flipV="1">
            <a:off x="1977032" y="5665788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9" name="AutoShape 21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Rectangle 22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9" name="Group 23"/>
          <p:cNvGrpSpPr>
            <a:grpSpLocks/>
          </p:cNvGrpSpPr>
          <p:nvPr/>
        </p:nvGrpSpPr>
        <p:grpSpPr bwMode="auto">
          <a:xfrm flipV="1">
            <a:off x="1977032" y="3827463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7" name="AutoShape 24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Rectangle 25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30" name="Group 26"/>
          <p:cNvGrpSpPr>
            <a:grpSpLocks/>
          </p:cNvGrpSpPr>
          <p:nvPr/>
        </p:nvGrpSpPr>
        <p:grpSpPr bwMode="auto">
          <a:xfrm flipV="1">
            <a:off x="1977032" y="2906713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5" name="AutoShape 27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Rectangle 28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31" name="Group 29"/>
          <p:cNvGrpSpPr>
            <a:grpSpLocks/>
          </p:cNvGrpSpPr>
          <p:nvPr/>
        </p:nvGrpSpPr>
        <p:grpSpPr bwMode="auto">
          <a:xfrm flipV="1">
            <a:off x="1977032" y="1068388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3" name="AutoShape 30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Rectangle 31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2" name="Text Box 32"/>
          <p:cNvSpPr txBox="1">
            <a:spLocks noChangeArrowheads="1"/>
          </p:cNvSpPr>
          <p:nvPr/>
        </p:nvSpPr>
        <p:spPr bwMode="auto">
          <a:xfrm>
            <a:off x="1715095" y="6042026"/>
            <a:ext cx="771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4000"/>
                </a:solidFill>
              </a:rPr>
              <a:t>End</a:t>
            </a:r>
          </a:p>
        </p:txBody>
      </p:sp>
      <p:grpSp>
        <p:nvGrpSpPr>
          <p:cNvPr id="9233" name="Group 33"/>
          <p:cNvGrpSpPr>
            <a:grpSpLocks/>
          </p:cNvGrpSpPr>
          <p:nvPr/>
        </p:nvGrpSpPr>
        <p:grpSpPr bwMode="auto">
          <a:xfrm>
            <a:off x="1038820" y="1500188"/>
            <a:ext cx="2124075" cy="365125"/>
            <a:chOff x="420" y="1195"/>
            <a:chExt cx="1254" cy="230"/>
          </a:xfrm>
          <a:solidFill>
            <a:schemeClr val="bg1"/>
          </a:solidFill>
        </p:grpSpPr>
        <p:sp>
          <p:nvSpPr>
            <p:cNvPr id="9241" name="Rectangle 34"/>
            <p:cNvSpPr>
              <a:spLocks noChangeArrowheads="1"/>
            </p:cNvSpPr>
            <p:nvPr/>
          </p:nvSpPr>
          <p:spPr bwMode="auto">
            <a:xfrm>
              <a:off x="420" y="1195"/>
              <a:ext cx="1254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Text Box 35"/>
            <p:cNvSpPr txBox="1">
              <a:spLocks noChangeArrowheads="1"/>
            </p:cNvSpPr>
            <p:nvPr/>
          </p:nvSpPr>
          <p:spPr bwMode="auto">
            <a:xfrm>
              <a:off x="442" y="1224"/>
              <a:ext cx="1210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Collect Data</a:t>
              </a:r>
            </a:p>
          </p:txBody>
        </p:sp>
      </p:grpSp>
      <p:grpSp>
        <p:nvGrpSpPr>
          <p:cNvPr id="9234" name="Group 36"/>
          <p:cNvGrpSpPr>
            <a:grpSpLocks/>
          </p:cNvGrpSpPr>
          <p:nvPr/>
        </p:nvGrpSpPr>
        <p:grpSpPr bwMode="auto">
          <a:xfrm flipV="1">
            <a:off x="1977032" y="4746626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39" name="AutoShape 37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Rectangle 38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35" name="Group 39"/>
          <p:cNvGrpSpPr>
            <a:grpSpLocks/>
          </p:cNvGrpSpPr>
          <p:nvPr/>
        </p:nvGrpSpPr>
        <p:grpSpPr bwMode="auto">
          <a:xfrm flipV="1">
            <a:off x="1977032" y="1987551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37" name="AutoShape 40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41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6" name="Text Box 42"/>
          <p:cNvSpPr txBox="1">
            <a:spLocks noChangeArrowheads="1"/>
          </p:cNvSpPr>
          <p:nvPr/>
        </p:nvSpPr>
        <p:spPr bwMode="auto">
          <a:xfrm>
            <a:off x="1519832" y="719138"/>
            <a:ext cx="1162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04000"/>
                </a:solidFill>
              </a:rPr>
              <a:t>Start</a:t>
            </a:r>
          </a:p>
        </p:txBody>
      </p:sp>
      <p:sp>
        <p:nvSpPr>
          <p:cNvPr id="123947" name="Text Box 43"/>
          <p:cNvSpPr txBox="1">
            <a:spLocks noChangeArrowheads="1"/>
          </p:cNvSpPr>
          <p:nvPr/>
        </p:nvSpPr>
        <p:spPr bwMode="auto">
          <a:xfrm>
            <a:off x="4144298" y="1790700"/>
            <a:ext cx="4752052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Key issues: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“There is no data like more data.”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Perceptually-meaningful features?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do we find the best model?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do we estimate parameters?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do we evaluate performance?</a:t>
            </a:r>
          </a:p>
          <a:p>
            <a:pPr marL="114300" indent="-114300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Goal of the course: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Introduce you to mathematically rigorous ways to train and evaluate models.</a:t>
            </a:r>
          </a:p>
        </p:txBody>
      </p:sp>
      <p:sp>
        <p:nvSpPr>
          <p:cNvPr id="9223" name="Text Box 44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Design Cycle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88658" y="676275"/>
            <a:ext cx="8629650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1450" indent="-171450"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I got 100% accuracy on...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Almost any algorithm works some of the time, but few real-world problems have ever been completely solved.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Training on the evaluation data is forbidden.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Once you use evaluation data, you should discard it. 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My algorithm is better because...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Statistical significance and experimental design play a big role in determining the validity of a result.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There is always some probability a random choice of an algorithm will produce a better result. 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Hence, in this course, we will also learn how to evaluate algorithms.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Common Mistakes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95" name="Text Box 8"/>
          <p:cNvSpPr txBox="1">
            <a:spLocks noChangeArrowheads="1"/>
          </p:cNvSpPr>
          <p:nvPr/>
        </p:nvSpPr>
        <p:spPr bwMode="auto">
          <a:xfrm>
            <a:off x="183435" y="800100"/>
            <a:ext cx="475297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Sorting Fish: </a:t>
            </a:r>
            <a:r>
              <a:rPr lang="en-US" sz="1800" b="1" dirty="0">
                <a:solidFill>
                  <a:schemeClr val="accent2"/>
                </a:solidFill>
              </a:rPr>
              <a:t>incoming fish are sorted according to species using optical sensing (sea bass or salmon?)</a:t>
            </a:r>
          </a:p>
        </p:txBody>
      </p:sp>
      <p:pic>
        <p:nvPicPr>
          <p:cNvPr id="11296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250" y="800100"/>
            <a:ext cx="3074988" cy="21447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11272" name="Group 11"/>
          <p:cNvGrpSpPr>
            <a:grpSpLocks/>
          </p:cNvGrpSpPr>
          <p:nvPr/>
        </p:nvGrpSpPr>
        <p:grpSpPr bwMode="auto">
          <a:xfrm>
            <a:off x="6086475" y="3200400"/>
            <a:ext cx="2162175" cy="3068638"/>
            <a:chOff x="3732" y="2214"/>
            <a:chExt cx="1362" cy="1933"/>
          </a:xfrm>
          <a:solidFill>
            <a:schemeClr val="bg1"/>
          </a:solidFill>
        </p:grpSpPr>
        <p:grpSp>
          <p:nvGrpSpPr>
            <p:cNvPr id="11274" name="Group 12"/>
            <p:cNvGrpSpPr>
              <a:grpSpLocks/>
            </p:cNvGrpSpPr>
            <p:nvPr/>
          </p:nvGrpSpPr>
          <p:grpSpPr bwMode="auto">
            <a:xfrm>
              <a:off x="3732" y="3644"/>
              <a:ext cx="1362" cy="230"/>
              <a:chOff x="312" y="2365"/>
              <a:chExt cx="1362" cy="230"/>
            </a:xfrm>
            <a:grpFill/>
          </p:grpSpPr>
          <p:sp>
            <p:nvSpPr>
              <p:cNvPr id="11293" name="Rectangle 13"/>
              <p:cNvSpPr>
                <a:spLocks noChangeArrowheads="1"/>
              </p:cNvSpPr>
              <p:nvPr/>
            </p:nvSpPr>
            <p:spPr bwMode="auto">
              <a:xfrm>
                <a:off x="312" y="2365"/>
                <a:ext cx="1362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4" name="Text Box 14"/>
              <p:cNvSpPr txBox="1">
                <a:spLocks noChangeArrowheads="1"/>
              </p:cNvSpPr>
              <p:nvPr/>
            </p:nvSpPr>
            <p:spPr bwMode="auto">
              <a:xfrm>
                <a:off x="336" y="2394"/>
                <a:ext cx="1314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</a:rPr>
                  <a:t>Feature Extraction</a:t>
                </a:r>
              </a:p>
            </p:txBody>
          </p:sp>
        </p:grpSp>
        <p:grpSp>
          <p:nvGrpSpPr>
            <p:cNvPr id="11275" name="Group 15"/>
            <p:cNvGrpSpPr>
              <a:grpSpLocks/>
            </p:cNvGrpSpPr>
            <p:nvPr/>
          </p:nvGrpSpPr>
          <p:grpSpPr bwMode="auto">
            <a:xfrm>
              <a:off x="3783" y="3065"/>
              <a:ext cx="1260" cy="230"/>
              <a:chOff x="414" y="3037"/>
              <a:chExt cx="1260" cy="230"/>
            </a:xfrm>
            <a:grpFill/>
          </p:grpSpPr>
          <p:sp>
            <p:nvSpPr>
              <p:cNvPr id="11291" name="Rectangle 16"/>
              <p:cNvSpPr>
                <a:spLocks noChangeArrowheads="1"/>
              </p:cNvSpPr>
              <p:nvPr/>
            </p:nvSpPr>
            <p:spPr bwMode="auto">
              <a:xfrm>
                <a:off x="414" y="3037"/>
                <a:ext cx="1260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Text Box 17"/>
              <p:cNvSpPr txBox="1">
                <a:spLocks noChangeArrowheads="1"/>
              </p:cNvSpPr>
              <p:nvPr/>
            </p:nvSpPr>
            <p:spPr bwMode="auto">
              <a:xfrm>
                <a:off x="436" y="3066"/>
                <a:ext cx="1216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</a:rPr>
                  <a:t>Segmentation</a:t>
                </a:r>
              </a:p>
            </p:txBody>
          </p:sp>
        </p:grpSp>
        <p:grpSp>
          <p:nvGrpSpPr>
            <p:cNvPr id="11276" name="Group 18"/>
            <p:cNvGrpSpPr>
              <a:grpSpLocks/>
            </p:cNvGrpSpPr>
            <p:nvPr/>
          </p:nvGrpSpPr>
          <p:grpSpPr bwMode="auto">
            <a:xfrm>
              <a:off x="3780" y="2486"/>
              <a:ext cx="1266" cy="230"/>
              <a:chOff x="408" y="3607"/>
              <a:chExt cx="1266" cy="230"/>
            </a:xfrm>
            <a:grpFill/>
          </p:grpSpPr>
          <p:sp>
            <p:nvSpPr>
              <p:cNvPr id="11289" name="Rectangle 19"/>
              <p:cNvSpPr>
                <a:spLocks noChangeArrowheads="1"/>
              </p:cNvSpPr>
              <p:nvPr/>
            </p:nvSpPr>
            <p:spPr bwMode="auto">
              <a:xfrm>
                <a:off x="408" y="3607"/>
                <a:ext cx="1266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0" name="Text Box 20"/>
              <p:cNvSpPr txBox="1">
                <a:spLocks noChangeArrowheads="1"/>
              </p:cNvSpPr>
              <p:nvPr/>
            </p:nvSpPr>
            <p:spPr bwMode="auto">
              <a:xfrm>
                <a:off x="430" y="3636"/>
                <a:ext cx="1222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</a:rPr>
                  <a:t>Sensing</a:t>
                </a:r>
              </a:p>
            </p:txBody>
          </p:sp>
        </p:grpSp>
        <p:grpSp>
          <p:nvGrpSpPr>
            <p:cNvPr id="11277" name="Group 21"/>
            <p:cNvGrpSpPr>
              <a:grpSpLocks/>
            </p:cNvGrpSpPr>
            <p:nvPr/>
          </p:nvGrpSpPr>
          <p:grpSpPr bwMode="auto">
            <a:xfrm flipV="1">
              <a:off x="4335" y="2214"/>
              <a:ext cx="156" cy="195"/>
              <a:chOff x="3504" y="2043"/>
              <a:chExt cx="666" cy="879"/>
            </a:xfrm>
            <a:grpFill/>
          </p:grpSpPr>
          <p:sp>
            <p:nvSpPr>
              <p:cNvPr id="11287" name="AutoShape 22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Rectangle 23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8" name="Group 24"/>
            <p:cNvGrpSpPr>
              <a:grpSpLocks/>
            </p:cNvGrpSpPr>
            <p:nvPr/>
          </p:nvGrpSpPr>
          <p:grpSpPr bwMode="auto">
            <a:xfrm flipV="1">
              <a:off x="4335" y="2793"/>
              <a:ext cx="156" cy="195"/>
              <a:chOff x="3504" y="2043"/>
              <a:chExt cx="666" cy="879"/>
            </a:xfrm>
            <a:grpFill/>
          </p:grpSpPr>
          <p:sp>
            <p:nvSpPr>
              <p:cNvPr id="11285" name="AutoShape 25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Rectangle 26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9" name="Group 27"/>
            <p:cNvGrpSpPr>
              <a:grpSpLocks/>
            </p:cNvGrpSpPr>
            <p:nvPr/>
          </p:nvGrpSpPr>
          <p:grpSpPr bwMode="auto">
            <a:xfrm flipV="1">
              <a:off x="4335" y="3372"/>
              <a:ext cx="156" cy="195"/>
              <a:chOff x="3504" y="2043"/>
              <a:chExt cx="666" cy="879"/>
            </a:xfrm>
            <a:grpFill/>
          </p:grpSpPr>
          <p:sp>
            <p:nvSpPr>
              <p:cNvPr id="11283" name="AutoShape 28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4" name="Rectangle 29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80" name="Group 30"/>
            <p:cNvGrpSpPr>
              <a:grpSpLocks/>
            </p:cNvGrpSpPr>
            <p:nvPr/>
          </p:nvGrpSpPr>
          <p:grpSpPr bwMode="auto">
            <a:xfrm flipV="1">
              <a:off x="4335" y="3952"/>
              <a:ext cx="156" cy="195"/>
              <a:chOff x="3504" y="2043"/>
              <a:chExt cx="666" cy="879"/>
            </a:xfrm>
            <a:grpFill/>
          </p:grpSpPr>
          <p:sp>
            <p:nvSpPr>
              <p:cNvPr id="11281" name="AutoShape 31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32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73" name="Text Box 33"/>
          <p:cNvSpPr txBox="1">
            <a:spLocks noChangeArrowheads="1"/>
          </p:cNvSpPr>
          <p:nvPr/>
        </p:nvSpPr>
        <p:spPr bwMode="auto">
          <a:xfrm>
            <a:off x="116760" y="3019425"/>
            <a:ext cx="516255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Problem Analysis:</a:t>
            </a:r>
          </a:p>
          <a:p>
            <a:pPr marL="339725" lvl="1" indent="-163513">
              <a:spcBef>
                <a:spcPct val="20000"/>
              </a:spcBef>
              <a:buClr>
                <a:srgbClr val="004000"/>
              </a:buClr>
              <a:buSzPct val="100000"/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2"/>
                </a:solidFill>
              </a:rPr>
              <a:t>set up a camera and take some sample images to extract features</a:t>
            </a:r>
          </a:p>
          <a:p>
            <a:pPr marL="339725" lvl="1" indent="-163513">
              <a:spcBef>
                <a:spcPct val="20000"/>
              </a:spcBef>
              <a:buClr>
                <a:srgbClr val="004000"/>
              </a:buClr>
              <a:buSzPct val="100000"/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2"/>
                </a:solidFill>
              </a:rPr>
              <a:t>Consider features such as length, lightness, width, number and shape of fins, position of mouth, etc.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1271" name="Text Box 34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Image Processing Example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" y="1098550"/>
            <a:ext cx="822960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304800" y="5619750"/>
            <a:ext cx="850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algn="ctr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Conclusion: Length is a poor discriminator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Length As A Discriminator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6708</TotalTime>
  <Words>1073</Words>
  <Application>Microsoft Macintosh PowerPoint</Application>
  <PresentationFormat>Letter Paper (8.5x11 in)</PresentationFormat>
  <Paragraphs>167</Paragraphs>
  <Slides>30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 Unicode MS</vt:lpstr>
      <vt:lpstr>Arial</vt:lpstr>
      <vt:lpstr>Times New Roman</vt:lpstr>
      <vt:lpstr>Wingdings</vt:lpstr>
      <vt:lpstr>lecture_title</vt:lpstr>
      <vt:lpstr>isip_default</vt:lpstr>
      <vt:lpstr>2_isip_default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340</cp:revision>
  <dcterms:created xsi:type="dcterms:W3CDTF">2002-09-12T17:13:32Z</dcterms:created>
  <dcterms:modified xsi:type="dcterms:W3CDTF">2019-10-02T00:36:13Z</dcterms:modified>
</cp:coreProperties>
</file>