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  <p:sldMasterId id="2147483679" r:id="rId7"/>
    <p:sldMasterId id="2147483681" r:id="rId8"/>
    <p:sldMasterId id="2147483685" r:id="rId9"/>
    <p:sldMasterId id="2147483689" r:id="rId10"/>
  </p:sldMasterIdLst>
  <p:notesMasterIdLst>
    <p:notesMasterId r:id="rId35"/>
  </p:notesMasterIdLst>
  <p:handoutMasterIdLst>
    <p:handoutMasterId r:id="rId36"/>
  </p:handoutMasterIdLst>
  <p:sldIdLst>
    <p:sldId id="395" r:id="rId11"/>
    <p:sldId id="343" r:id="rId12"/>
    <p:sldId id="400" r:id="rId13"/>
    <p:sldId id="397" r:id="rId14"/>
    <p:sldId id="398" r:id="rId15"/>
    <p:sldId id="381" r:id="rId16"/>
    <p:sldId id="367" r:id="rId17"/>
    <p:sldId id="402" r:id="rId18"/>
    <p:sldId id="401" r:id="rId19"/>
    <p:sldId id="382" r:id="rId20"/>
    <p:sldId id="383" r:id="rId21"/>
    <p:sldId id="384" r:id="rId22"/>
    <p:sldId id="385" r:id="rId23"/>
    <p:sldId id="386" r:id="rId24"/>
    <p:sldId id="387" r:id="rId25"/>
    <p:sldId id="404" r:id="rId26"/>
    <p:sldId id="405" r:id="rId27"/>
    <p:sldId id="403" r:id="rId28"/>
    <p:sldId id="388" r:id="rId29"/>
    <p:sldId id="389" r:id="rId30"/>
    <p:sldId id="390" r:id="rId31"/>
    <p:sldId id="391" r:id="rId32"/>
    <p:sldId id="396" r:id="rId33"/>
    <p:sldId id="3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410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2415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4070"/>
    <a:srgbClr val="0083E6"/>
    <a:srgbClr val="8F600B"/>
    <a:srgbClr val="F0AE38"/>
    <a:srgbClr val="C0504D"/>
    <a:srgbClr val="333399"/>
    <a:srgbClr val="B4CFFC"/>
    <a:srgbClr val="B6D6FC"/>
    <a:srgbClr val="E3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1" autoAdjust="0"/>
    <p:restoredTop sz="95118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088" y="184"/>
      </p:cViewPr>
      <p:guideLst>
        <p:guide orient="horz" pos="4298"/>
        <p:guide pos="4104"/>
        <p:guide pos="5616"/>
        <p:guide orient="horz" pos="2415"/>
        <p:guide orient="horz" pos="408"/>
        <p:guide orient="horz" pos="2822"/>
        <p:guide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start from scratch with Recurrent Neural Networks. Then I’ll explain Long Short-Term</a:t>
            </a:r>
            <a:r>
              <a:rPr lang="en-US" baseline="0" dirty="0"/>
              <a:t> Memory Networks. After that I will continue with </a:t>
            </a:r>
            <a:r>
              <a:rPr lang="en-US" dirty="0"/>
              <a:t>Deep Recurrent Neural Networks. Then I</a:t>
            </a:r>
            <a:r>
              <a:rPr lang="en-US" baseline="0" dirty="0"/>
              <a:t> will introduce you to </a:t>
            </a:r>
            <a:r>
              <a:rPr lang="en-US" dirty="0"/>
              <a:t>Deep Bidirectional Long Short-Term Memory Networks.</a:t>
            </a:r>
            <a:r>
              <a:rPr lang="en-US" baseline="0" dirty="0"/>
              <a:t> And finally I’ll wrap up the discussion with an overview on EEG classification using deep learning.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start from scratch with Recurrent Neural Networks. Then I’ll explain Long Short-Term</a:t>
            </a:r>
            <a:r>
              <a:rPr lang="en-US" baseline="0" dirty="0"/>
              <a:t> Memory Networks. After that I will continue with </a:t>
            </a:r>
            <a:r>
              <a:rPr lang="en-US" dirty="0"/>
              <a:t>Deep Recurrent Neural Networks. Then I</a:t>
            </a:r>
            <a:r>
              <a:rPr lang="en-US" baseline="0" dirty="0"/>
              <a:t> will introduce you to </a:t>
            </a:r>
            <a:r>
              <a:rPr lang="en-US" dirty="0"/>
              <a:t>Deep Bidirectional Long Short-Term Memory Networks.</a:t>
            </a:r>
            <a:r>
              <a:rPr lang="en-US" baseline="0" dirty="0"/>
              <a:t> And finally I’ll wrap up the discussion with an overview on EEG classification using deep learning.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start from scratch with Recurrent Neural Networks. Then I’ll explain Long Short-Term</a:t>
            </a:r>
            <a:r>
              <a:rPr lang="en-US" baseline="0" dirty="0"/>
              <a:t> Memory Networks. After that I will continue with </a:t>
            </a:r>
            <a:r>
              <a:rPr lang="en-US" dirty="0"/>
              <a:t>Deep Recurrent Neural Networks. Then I</a:t>
            </a:r>
            <a:r>
              <a:rPr lang="en-US" baseline="0" dirty="0"/>
              <a:t> will introduce you to </a:t>
            </a:r>
            <a:r>
              <a:rPr lang="en-US" dirty="0"/>
              <a:t>Deep Bidirectional Long Short-Term Memory Networks.</a:t>
            </a:r>
            <a:r>
              <a:rPr lang="en-US" baseline="0" dirty="0"/>
              <a:t> And finally I’ll wrap up the discussion with an overview on EEG classification using deep learning.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start from scratch with Recurrent Neural Networks. Then I’ll explain Long Short-Term</a:t>
            </a:r>
            <a:r>
              <a:rPr lang="en-US" baseline="0" dirty="0"/>
              <a:t> Memory Networks. After that I will continue with </a:t>
            </a:r>
            <a:r>
              <a:rPr lang="en-US" dirty="0"/>
              <a:t>Deep Recurrent Neural Networks. Then I</a:t>
            </a:r>
            <a:r>
              <a:rPr lang="en-US" baseline="0" dirty="0"/>
              <a:t> will introduce you to </a:t>
            </a:r>
            <a:r>
              <a:rPr lang="en-US" dirty="0"/>
              <a:t>Deep Bidirectional Long Short-Term Memory Networks.</a:t>
            </a:r>
            <a:r>
              <a:rPr lang="en-US" baseline="0" dirty="0"/>
              <a:t> And finally I’ll wrap up the discussion with an overview on EEG classification using deep learning.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AEBE13E-4B7E-4445-AA1D-E25F39BAB5ED}" type="datetimeFigureOut">
              <a:rPr lang="en-US" smtClean="0"/>
              <a:pPr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13, 2014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41,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13,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EEG Classification Using Long Short-Term Memory Recurrent Neural Networks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February 23, 2016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Gated Recurrent Networks For Seizure Detection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</a:rPr>
              <a:t>	December 2,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67929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isip.piconepress.com/publications/conference_proceedings/2016/ieee_spmb/montages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www.isip.piconepress.com/publications/conference_proceedings/2015/ieee_spmb/denergy/presentation_v05.pptx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hyperlink" Target="https://pdfs.semanticscholar.org/bbf7/b5bdc39f9b8849c639c11f4726e36915a0da.pdf" TargetMode="External"/><Relationship Id="rId4" Type="http://schemas.openxmlformats.org/officeDocument/2006/relationships/hyperlink" Target="https://www.isip.piconepress.com/publications/unpublished/conferences/2018/aaai/deep_learni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</a:rPr>
              <a:t>LECTURE 41: </a:t>
            </a:r>
            <a:r>
              <a:rPr lang="en-US" sz="2400" b="1" dirty="0">
                <a:solidFill>
                  <a:srgbClr val="892034"/>
                </a:solidFill>
              </a:rPr>
              <a:t>AUTOMATIC INTERPRETATION OF EEGS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333399"/>
                </a:solidFill>
              </a:rPr>
              <a:t>Objectives:</a:t>
            </a:r>
            <a:br>
              <a:rPr lang="en-US" sz="2400" b="1" dirty="0">
                <a:solidFill>
                  <a:srgbClr val="333399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Sequential Data Processing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Feature Extraction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Event Spotting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Postprocessing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Integrated Deep Learning</a:t>
            </a:r>
          </a:p>
          <a:p>
            <a:pPr marL="230188" indent="-230188" defTabSz="914400" fontAlgn="base">
              <a:spcBef>
                <a:spcPts val="1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Resources:</a:t>
            </a:r>
            <a:br>
              <a:rPr lang="en-US" sz="2400" b="1" dirty="0">
                <a:solidFill>
                  <a:srgbClr val="333399"/>
                </a:solidFill>
              </a:rPr>
            </a:br>
            <a:r>
              <a:rPr lang="en-US" b="1" dirty="0">
                <a:solidFill>
                  <a:srgbClr val="892034"/>
                </a:solidFill>
                <a:hlinkClick r:id="rId2"/>
              </a:rPr>
              <a:t>AH: Feature Extraction</a:t>
            </a:r>
            <a:br>
              <a:rPr lang="en-US" b="1" dirty="0">
                <a:solidFill>
                  <a:srgbClr val="892034"/>
                </a:solidFill>
              </a:rPr>
            </a:br>
            <a:r>
              <a:rPr lang="en-US" b="1" dirty="0">
                <a:solidFill>
                  <a:srgbClr val="892034"/>
                </a:solidFill>
                <a:hlinkClick r:id="rId3"/>
              </a:rPr>
              <a:t>SL: Montages</a:t>
            </a:r>
            <a:br>
              <a:rPr lang="en-US" b="1" dirty="0">
                <a:solidFill>
                  <a:srgbClr val="892034"/>
                </a:solidFill>
              </a:rPr>
            </a:br>
            <a:r>
              <a:rPr lang="en-US" b="1" dirty="0">
                <a:solidFill>
                  <a:srgbClr val="892034"/>
                </a:solidFill>
                <a:hlinkClick r:id="rId4"/>
              </a:rPr>
              <a:t>MG: Gated Networks</a:t>
            </a:r>
            <a:br>
              <a:rPr lang="en-US" b="1" dirty="0">
                <a:solidFill>
                  <a:srgbClr val="892034"/>
                </a:solidFill>
              </a:rPr>
            </a:br>
            <a:r>
              <a:rPr lang="en-US" b="1" dirty="0">
                <a:solidFill>
                  <a:srgbClr val="892034"/>
                </a:solidFill>
                <a:hlinkClick r:id="rId5"/>
              </a:rPr>
              <a:t>Cadence: Traffic Signs</a:t>
            </a:r>
            <a:endParaRPr lang="en-US" b="1" dirty="0">
              <a:solidFill>
                <a:srgbClr val="8920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662" y="3094327"/>
            <a:ext cx="3238750" cy="117577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62" y="4321580"/>
            <a:ext cx="3238750" cy="160747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screenshot, map&#10;&#10;Description generated with very high confidence">
            <a:extLst>
              <a:ext uri="{FF2B5EF4-FFF2-40B4-BE49-F238E27FC236}">
                <a16:creationId xmlns:a16="http://schemas.microsoft.com/office/drawing/2014/main" id="{A0B1B0C5-DD6D-4632-9DDD-018C03267FF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391" b="6921"/>
          <a:stretch/>
        </p:blipFill>
        <p:spPr>
          <a:xfrm>
            <a:off x="5358802" y="1409924"/>
            <a:ext cx="3238610" cy="163518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4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Data Preparation For CNNs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2407"/>
            <a:ext cx="4417348" cy="21924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1ED296-8ACC-4BA0-9602-2880AD0E9D7B}"/>
              </a:ext>
            </a:extLst>
          </p:cNvPr>
          <p:cNvSpPr/>
          <p:nvPr/>
        </p:nvSpPr>
        <p:spPr>
          <a:xfrm>
            <a:off x="5750766" y="4308119"/>
            <a:ext cx="907209" cy="1096221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4065512"/>
            <a:ext cx="8662738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Input data to the first layer of CNNs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composed of frames: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 = 26: length of a feature vector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 = 22: number of EEG channels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 = 1: number of color channels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 = 210: the window length x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number of frames per/second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0024" y="634171"/>
            <a:ext cx="8715376" cy="3316331"/>
            <a:chOff x="200024" y="634171"/>
            <a:chExt cx="8715376" cy="331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32FC74-DA4B-47C5-9A95-308743BABFBF}"/>
                </a:ext>
              </a:extLst>
            </p:cNvPr>
            <p:cNvSpPr/>
            <p:nvPr/>
          </p:nvSpPr>
          <p:spPr>
            <a:xfrm>
              <a:off x="200024" y="634171"/>
              <a:ext cx="871537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4150" indent="-1841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In our optimized system, the window duration is 21 seconds.</a:t>
              </a:r>
            </a:p>
          </p:txBody>
        </p:sp>
        <p:pic>
          <p:nvPicPr>
            <p:cNvPr id="9" name="Picture 2" descr="C:\Users\saeedeh\Downloads\term_seiz.PNG">
              <a:extLst>
                <a:ext uri="{FF2B5EF4-FFF2-40B4-BE49-F238E27FC236}">
                  <a16:creationId xmlns:a16="http://schemas.microsoft.com/office/drawing/2014/main" id="{1AF322FE-06B7-494F-A5B0-DCBF4AEA9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081212" y="11415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179B5688-54E4-430F-B7FA-AFB0535D5A5E}"/>
                </a:ext>
              </a:extLst>
            </p:cNvPr>
            <p:cNvSpPr/>
            <p:nvPr/>
          </p:nvSpPr>
          <p:spPr>
            <a:xfrm rot="5400000">
              <a:off x="4737875" y="995459"/>
              <a:ext cx="256731" cy="50416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894E8F-2A16-4B46-88CB-B456AEB3B3CC}"/>
                </a:ext>
              </a:extLst>
            </p:cNvPr>
            <p:cNvSpPr/>
            <p:nvPr/>
          </p:nvSpPr>
          <p:spPr>
            <a:xfrm>
              <a:off x="4165835" y="3581170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21 seconds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1DE8CDDC-DEB4-4C0B-877B-A2F9A8454F85}"/>
                </a:ext>
              </a:extLst>
            </p:cNvPr>
            <p:cNvSpPr/>
            <p:nvPr/>
          </p:nvSpPr>
          <p:spPr>
            <a:xfrm rot="10800000">
              <a:off x="1728405" y="1104441"/>
              <a:ext cx="256734" cy="193609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44F3DB-7F5B-4EC9-B852-4272A5A4038C}"/>
                </a:ext>
              </a:extLst>
            </p:cNvPr>
            <p:cNvSpPr/>
            <p:nvPr/>
          </p:nvSpPr>
          <p:spPr>
            <a:xfrm rot="16200000">
              <a:off x="771732" y="2013332"/>
              <a:ext cx="1544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22 Channels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2" descr="C:\Users\saeedeh\Downloads\term_seiz.PNG">
              <a:extLst>
                <a:ext uri="{FF2B5EF4-FFF2-40B4-BE49-F238E27FC236}">
                  <a16:creationId xmlns:a16="http://schemas.microsoft.com/office/drawing/2014/main" id="{C6D0034C-5701-4E15-B1B2-2690301A2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233612" y="12939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2" descr="C:\Users\saeedeh\Downloads\term_seiz.PNG">
              <a:extLst>
                <a:ext uri="{FF2B5EF4-FFF2-40B4-BE49-F238E27FC236}">
                  <a16:creationId xmlns:a16="http://schemas.microsoft.com/office/drawing/2014/main" id="{F53C5D49-DD93-4D21-B7EA-08D3E0CA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386012" y="14463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BBB1B34C-0F36-4CFA-AEA9-701C8C5A2BB7}"/>
                </a:ext>
              </a:extLst>
            </p:cNvPr>
            <p:cNvSpPr/>
            <p:nvPr/>
          </p:nvSpPr>
          <p:spPr>
            <a:xfrm rot="16200000">
              <a:off x="6683230" y="1999975"/>
              <a:ext cx="142862" cy="53890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321A5D-2B9A-4806-9B28-F2A8171E15E6}"/>
                </a:ext>
              </a:extLst>
            </p:cNvPr>
            <p:cNvSpPr/>
            <p:nvPr/>
          </p:nvSpPr>
          <p:spPr>
            <a:xfrm>
              <a:off x="5059325" y="1494533"/>
              <a:ext cx="33906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10 feature frames per second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with feature length of 26.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6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7767" y="605068"/>
            <a:ext cx="86627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CNNs are comprised of convolutional layers along with subsampling layers which are followed by one or more fully connected layers or RNNs.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the case of 2D CNNs that are common in image and speech recognition, the input to a convolutional layer is W × H × N data (e.g. an image) where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 and H are the width and height of the input data, and N is the number of channels (e.g. in an RGB image, N = 3).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First 2D convolutional layer filters 210 frames (T = 21 × 10) of EEGs distributed in time with a size of 26 × 22 × 1 (W=26, H=22, N=1) using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16 kernels of size 3 × 3 and with a stride of 1.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first 2D max pooling layer takes as input a vector which is 210 frames distributed in time with a size of 26 × 22 × 16 and applies a pooling size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of 2 × 2.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Two-Dimensional 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2" y="4371975"/>
            <a:ext cx="4474103" cy="222061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718EC-BBC9-422B-A2E8-68A9A55873F4}"/>
              </a:ext>
            </a:extLst>
          </p:cNvPr>
          <p:cNvSpPr/>
          <p:nvPr/>
        </p:nvSpPr>
        <p:spPr>
          <a:xfrm>
            <a:off x="5686425" y="4371974"/>
            <a:ext cx="3233880" cy="2050071"/>
          </a:xfrm>
          <a:custGeom>
            <a:avLst/>
            <a:gdLst>
              <a:gd name="connsiteX0" fmla="*/ 0 w 4740812"/>
              <a:gd name="connsiteY0" fmla="*/ 28135 h 2940147"/>
              <a:gd name="connsiteX1" fmla="*/ 4740812 w 4740812"/>
              <a:gd name="connsiteY1" fmla="*/ 0 h 2940147"/>
              <a:gd name="connsiteX2" fmla="*/ 4656406 w 4740812"/>
              <a:gd name="connsiteY2" fmla="*/ 2883876 h 2940147"/>
              <a:gd name="connsiteX3" fmla="*/ 1223889 w 4740812"/>
              <a:gd name="connsiteY3" fmla="*/ 2940147 h 2940147"/>
              <a:gd name="connsiteX4" fmla="*/ 1167618 w 4740812"/>
              <a:gd name="connsiteY4" fmla="*/ 1406769 h 2940147"/>
              <a:gd name="connsiteX5" fmla="*/ 112541 w 4740812"/>
              <a:gd name="connsiteY5" fmla="*/ 1434904 h 2940147"/>
              <a:gd name="connsiteX6" fmla="*/ 0 w 4740812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235380 w 4752303"/>
              <a:gd name="connsiteY3" fmla="*/ 2940147 h 2940147"/>
              <a:gd name="connsiteX4" fmla="*/ 1179109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235380 w 4752303"/>
              <a:gd name="connsiteY3" fmla="*/ 2940147 h 2940147"/>
              <a:gd name="connsiteX4" fmla="*/ 1123983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138910 w 4752303"/>
              <a:gd name="connsiteY3" fmla="*/ 2940147 h 2940147"/>
              <a:gd name="connsiteX4" fmla="*/ 1123983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669614"/>
              <a:gd name="connsiteY0" fmla="*/ 28135 h 2940147"/>
              <a:gd name="connsiteX1" fmla="*/ 4669614 w 4669614"/>
              <a:gd name="connsiteY1" fmla="*/ 0 h 2940147"/>
              <a:gd name="connsiteX2" fmla="*/ 4667897 w 4669614"/>
              <a:gd name="connsiteY2" fmla="*/ 2883876 h 2940147"/>
              <a:gd name="connsiteX3" fmla="*/ 1138910 w 4669614"/>
              <a:gd name="connsiteY3" fmla="*/ 2940147 h 2940147"/>
              <a:gd name="connsiteX4" fmla="*/ 1123983 w 4669614"/>
              <a:gd name="connsiteY4" fmla="*/ 1406769 h 2940147"/>
              <a:gd name="connsiteX5" fmla="*/ 0 w 4669614"/>
              <a:gd name="connsiteY5" fmla="*/ 1434904 h 2940147"/>
              <a:gd name="connsiteX6" fmla="*/ 11491 w 4669614"/>
              <a:gd name="connsiteY6" fmla="*/ 28135 h 2940147"/>
              <a:gd name="connsiteX0" fmla="*/ 11491 w 4710959"/>
              <a:gd name="connsiteY0" fmla="*/ 28135 h 2940147"/>
              <a:gd name="connsiteX1" fmla="*/ 4710959 w 4710959"/>
              <a:gd name="connsiteY1" fmla="*/ 0 h 2940147"/>
              <a:gd name="connsiteX2" fmla="*/ 4667897 w 4710959"/>
              <a:gd name="connsiteY2" fmla="*/ 2883876 h 2940147"/>
              <a:gd name="connsiteX3" fmla="*/ 1138910 w 4710959"/>
              <a:gd name="connsiteY3" fmla="*/ 2940147 h 2940147"/>
              <a:gd name="connsiteX4" fmla="*/ 1123983 w 4710959"/>
              <a:gd name="connsiteY4" fmla="*/ 1406769 h 2940147"/>
              <a:gd name="connsiteX5" fmla="*/ 0 w 4710959"/>
              <a:gd name="connsiteY5" fmla="*/ 1434904 h 2940147"/>
              <a:gd name="connsiteX6" fmla="*/ 11491 w 4710959"/>
              <a:gd name="connsiteY6" fmla="*/ 28135 h 2940147"/>
              <a:gd name="connsiteX0" fmla="*/ 894 w 4714143"/>
              <a:gd name="connsiteY0" fmla="*/ 28135 h 2940147"/>
              <a:gd name="connsiteX1" fmla="*/ 4714143 w 4714143"/>
              <a:gd name="connsiteY1" fmla="*/ 0 h 2940147"/>
              <a:gd name="connsiteX2" fmla="*/ 4671081 w 4714143"/>
              <a:gd name="connsiteY2" fmla="*/ 2883876 h 2940147"/>
              <a:gd name="connsiteX3" fmla="*/ 1142094 w 4714143"/>
              <a:gd name="connsiteY3" fmla="*/ 2940147 h 2940147"/>
              <a:gd name="connsiteX4" fmla="*/ 1127167 w 4714143"/>
              <a:gd name="connsiteY4" fmla="*/ 1406769 h 2940147"/>
              <a:gd name="connsiteX5" fmla="*/ 3184 w 4714143"/>
              <a:gd name="connsiteY5" fmla="*/ 1434904 h 2940147"/>
              <a:gd name="connsiteX6" fmla="*/ 894 w 4714143"/>
              <a:gd name="connsiteY6" fmla="*/ 28135 h 2940147"/>
              <a:gd name="connsiteX0" fmla="*/ 894 w 4714143"/>
              <a:gd name="connsiteY0" fmla="*/ 0 h 2940147"/>
              <a:gd name="connsiteX1" fmla="*/ 4714143 w 4714143"/>
              <a:gd name="connsiteY1" fmla="*/ 0 h 2940147"/>
              <a:gd name="connsiteX2" fmla="*/ 4671081 w 4714143"/>
              <a:gd name="connsiteY2" fmla="*/ 2883876 h 2940147"/>
              <a:gd name="connsiteX3" fmla="*/ 1142094 w 4714143"/>
              <a:gd name="connsiteY3" fmla="*/ 2940147 h 2940147"/>
              <a:gd name="connsiteX4" fmla="*/ 1127167 w 4714143"/>
              <a:gd name="connsiteY4" fmla="*/ 1406769 h 2940147"/>
              <a:gd name="connsiteX5" fmla="*/ 3184 w 4714143"/>
              <a:gd name="connsiteY5" fmla="*/ 1434904 h 2940147"/>
              <a:gd name="connsiteX6" fmla="*/ 894 w 4714143"/>
              <a:gd name="connsiteY6" fmla="*/ 0 h 2940147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1142094 w 4714143"/>
              <a:gd name="connsiteY3" fmla="*/ 2940147 h 2954214"/>
              <a:gd name="connsiteX4" fmla="*/ 1127167 w 4714143"/>
              <a:gd name="connsiteY4" fmla="*/ 1406769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1142094 w 4714143"/>
              <a:gd name="connsiteY3" fmla="*/ 2940147 h 2954214"/>
              <a:gd name="connsiteX4" fmla="*/ 2298588 w 4714143"/>
              <a:gd name="connsiteY4" fmla="*/ 1420836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2230826 w 4714143"/>
              <a:gd name="connsiteY3" fmla="*/ 2926080 h 2954214"/>
              <a:gd name="connsiteX4" fmla="*/ 2298588 w 4714143"/>
              <a:gd name="connsiteY4" fmla="*/ 1420836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2230826 w 4714143"/>
              <a:gd name="connsiteY3" fmla="*/ 2926080 h 2954214"/>
              <a:gd name="connsiteX4" fmla="*/ 1885146 w 4714143"/>
              <a:gd name="connsiteY4" fmla="*/ 1463040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3030149 w 4714143"/>
              <a:gd name="connsiteY3" fmla="*/ 2926080 h 2954214"/>
              <a:gd name="connsiteX4" fmla="*/ 1885146 w 4714143"/>
              <a:gd name="connsiteY4" fmla="*/ 1463040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3030149 w 4714143"/>
              <a:gd name="connsiteY3" fmla="*/ 2926080 h 2954214"/>
              <a:gd name="connsiteX4" fmla="*/ 1416578 w 4714143"/>
              <a:gd name="connsiteY4" fmla="*/ 1448973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4143" h="2954214">
                <a:moveTo>
                  <a:pt x="894" y="0"/>
                </a:moveTo>
                <a:lnTo>
                  <a:pt x="4714143" y="0"/>
                </a:lnTo>
                <a:cubicBezTo>
                  <a:pt x="4713571" y="961292"/>
                  <a:pt x="4712998" y="1992922"/>
                  <a:pt x="4712426" y="2954214"/>
                </a:cubicBezTo>
                <a:lnTo>
                  <a:pt x="3030149" y="2926080"/>
                </a:lnTo>
                <a:lnTo>
                  <a:pt x="1416578" y="1448973"/>
                </a:lnTo>
                <a:lnTo>
                  <a:pt x="3184" y="1434904"/>
                </a:lnTo>
                <a:cubicBezTo>
                  <a:pt x="7014" y="965981"/>
                  <a:pt x="-2936" y="468923"/>
                  <a:pt x="894" y="0"/>
                </a:cubicBez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AA9DD-4051-4694-BB58-5A3442524F5E}"/>
              </a:ext>
            </a:extLst>
          </p:cNvPr>
          <p:cNvSpPr/>
          <p:nvPr/>
        </p:nvSpPr>
        <p:spPr>
          <a:xfrm>
            <a:off x="197767" y="4566012"/>
            <a:ext cx="39741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process is repeated two times with two 2D convolutional layers with 32 and 64 kernels of size 3 × 3 respectively and two 2D max pooling layers with a pooling size of 2 × 2.</a:t>
            </a:r>
          </a:p>
        </p:txBody>
      </p:sp>
    </p:spTree>
    <p:extLst>
      <p:ext uri="{BB962C8B-B14F-4D97-AF65-F5344CB8AC3E}">
        <p14:creationId xmlns:p14="http://schemas.microsoft.com/office/powerpoint/2010/main" val="6053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5510" y="576837"/>
            <a:ext cx="871989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1D convolution layer (e.g. temporal convolution) creates a convolution kernel that is convolved with the layer input over a single spatial (or temporal) dimension to produce a tensor of outputs.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the third max pooling layer is flattened to 210 frames with a size of 384 × 1.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1D convolutional layer filters the output of the flattening layer using 16 kernels of size 3 which decreases the dimensionality in space to 210 × 16.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Apply a 1D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maxpooling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layer with a size of 8 to decrease the dimensionality to 26 × 16.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output becomes the input to a deep bidirectional LSTM network.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One-Dimensional 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1317"/>
            <a:ext cx="4343400" cy="2155740"/>
          </a:xfrm>
          <a:prstGeom prst="rect">
            <a:avLst/>
          </a:prstGeom>
        </p:spPr>
      </p:pic>
      <p:sp>
        <p:nvSpPr>
          <p:cNvPr id="8" name="Flowchart: Data 7">
            <a:extLst>
              <a:ext uri="{FF2B5EF4-FFF2-40B4-BE49-F238E27FC236}">
                <a16:creationId xmlns:a16="http://schemas.microsoft.com/office/drawing/2014/main" id="{74ED473D-BBE1-4810-9A05-121EF143B093}"/>
              </a:ext>
            </a:extLst>
          </p:cNvPr>
          <p:cNvSpPr/>
          <p:nvPr/>
        </p:nvSpPr>
        <p:spPr>
          <a:xfrm rot="18569797">
            <a:off x="6769740" y="4853817"/>
            <a:ext cx="850646" cy="19820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26"/>
              <a:gd name="connsiteY0" fmla="*/ 7977 h 10000"/>
              <a:gd name="connsiteX1" fmla="*/ 1326 w 9326"/>
              <a:gd name="connsiteY1" fmla="*/ 0 h 10000"/>
              <a:gd name="connsiteX2" fmla="*/ 9326 w 9326"/>
              <a:gd name="connsiteY2" fmla="*/ 0 h 10000"/>
              <a:gd name="connsiteX3" fmla="*/ 7326 w 9326"/>
              <a:gd name="connsiteY3" fmla="*/ 10000 h 10000"/>
              <a:gd name="connsiteX4" fmla="*/ 0 w 9326"/>
              <a:gd name="connsiteY4" fmla="*/ 7977 h 10000"/>
              <a:gd name="connsiteX0" fmla="*/ 0 w 9956"/>
              <a:gd name="connsiteY0" fmla="*/ 7294 h 10000"/>
              <a:gd name="connsiteX1" fmla="*/ 1378 w 9956"/>
              <a:gd name="connsiteY1" fmla="*/ 0 h 10000"/>
              <a:gd name="connsiteX2" fmla="*/ 9956 w 9956"/>
              <a:gd name="connsiteY2" fmla="*/ 0 h 10000"/>
              <a:gd name="connsiteX3" fmla="*/ 7811 w 9956"/>
              <a:gd name="connsiteY3" fmla="*/ 10000 h 10000"/>
              <a:gd name="connsiteX4" fmla="*/ 0 w 9956"/>
              <a:gd name="connsiteY4" fmla="*/ 72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6" h="10000">
                <a:moveTo>
                  <a:pt x="0" y="7294"/>
                </a:moveTo>
                <a:lnTo>
                  <a:pt x="1378" y="0"/>
                </a:lnTo>
                <a:lnTo>
                  <a:pt x="9956" y="0"/>
                </a:lnTo>
                <a:lnTo>
                  <a:pt x="7811" y="10000"/>
                </a:lnTo>
                <a:lnTo>
                  <a:pt x="0" y="7294"/>
                </a:ln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1B6BA5-2530-44D6-82D5-F46450234ACE}"/>
              </a:ext>
            </a:extLst>
          </p:cNvPr>
          <p:cNvSpPr/>
          <p:nvPr/>
        </p:nvSpPr>
        <p:spPr>
          <a:xfrm>
            <a:off x="195510" y="4104458"/>
            <a:ext cx="4229101" cy="2254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Periodically inserting a pooling layer in between successive convolutional layers reduces the spatial and temporal size.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Reduces the number of parameters and amount of computation.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Controls overfitting.</a:t>
            </a:r>
          </a:p>
        </p:txBody>
      </p:sp>
    </p:spTree>
    <p:extLst>
      <p:ext uri="{BB962C8B-B14F-4D97-AF65-F5344CB8AC3E}">
        <p14:creationId xmlns:p14="http://schemas.microsoft.com/office/powerpoint/2010/main" val="7183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640365"/>
            <a:ext cx="8715376" cy="36887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input dimension to the deep bidirectional LSTM network is 26 × 16.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dimensionality of the output space for the first and second LSTM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128 and 256 respectively.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the last bidirectional LSTM layer is fed to a 2-way sigmoid function which produces a final classification of an epoch.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Epochs are typically 1 sec in duration.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Regularizations are used in first two layers of CNNs.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To increase nonlinearity, Exponential Linear Units (ELU) are used.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Adam is used in the optimization process along with a mean squared error loss function.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Deep Bidirectional LSTM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85" y="4214813"/>
            <a:ext cx="4662915" cy="23143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1ED296-8ACC-4BA0-9602-2880AD0E9D7B}"/>
              </a:ext>
            </a:extLst>
          </p:cNvPr>
          <p:cNvSpPr/>
          <p:nvPr/>
        </p:nvSpPr>
        <p:spPr>
          <a:xfrm>
            <a:off x="5303959" y="5400674"/>
            <a:ext cx="1311153" cy="1128461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65136-902B-46E9-B80B-94F113C77A3B}"/>
              </a:ext>
            </a:extLst>
          </p:cNvPr>
          <p:cNvSpPr/>
          <p:nvPr/>
        </p:nvSpPr>
        <p:spPr>
          <a:xfrm>
            <a:off x="200024" y="4471986"/>
            <a:ext cx="4114801" cy="18573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stateless LSTM configuration is used where the internal state is reset after each training batch.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Applying stateful LSTM was not successful, since we cannot leverage shuffling data.</a:t>
            </a:r>
          </a:p>
        </p:txBody>
      </p:sp>
    </p:spTree>
    <p:extLst>
      <p:ext uri="{BB962C8B-B14F-4D97-AF65-F5344CB8AC3E}">
        <p14:creationId xmlns:p14="http://schemas.microsoft.com/office/powerpoint/2010/main" val="11502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7"/>
            <a:ext cx="8686800" cy="30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Contains over 30,000 sessions collected from 16,000+ patients over period of 14 years at Temple University Hospital.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Deidentified medical reports are available that include a brief patient history and a neurologist’s findings.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EEG data is stored in EDF files and contains anywhere from 19 to 128 channels. In this study we use a standard 10/20 channel configuration. 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subset of this data focused on seizure detection was released that includes a 50-patient evaluation set and a 64-patient training set (publicly available at: https://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www.isip.piconepress.com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/projects/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tuh_eeg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/).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TUH EEG Seizure Subset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9E36B6-9AFF-49F6-B397-29430CDE6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53013"/>
              </p:ext>
            </p:extLst>
          </p:nvPr>
        </p:nvGraphicFramePr>
        <p:xfrm>
          <a:off x="2037790" y="3917383"/>
          <a:ext cx="5096995" cy="25088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62886">
                  <a:extLst>
                    <a:ext uri="{9D8B030D-6E8A-4147-A177-3AD203B41FA5}">
                      <a16:colId xmlns:a16="http://schemas.microsoft.com/office/drawing/2014/main" val="849143461"/>
                    </a:ext>
                  </a:extLst>
                </a:gridCol>
                <a:gridCol w="1238321">
                  <a:extLst>
                    <a:ext uri="{9D8B030D-6E8A-4147-A177-3AD203B41FA5}">
                      <a16:colId xmlns:a16="http://schemas.microsoft.com/office/drawing/2014/main" val="2870394966"/>
                    </a:ext>
                  </a:extLst>
                </a:gridCol>
                <a:gridCol w="1395788">
                  <a:extLst>
                    <a:ext uri="{9D8B030D-6E8A-4147-A177-3AD203B41FA5}">
                      <a16:colId xmlns:a16="http://schemas.microsoft.com/office/drawing/2014/main" val="3720632852"/>
                    </a:ext>
                  </a:extLst>
                </a:gridCol>
              </a:tblGrid>
              <a:tr h="3136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Description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TUHS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05"/>
                  </a:ext>
                </a:extLst>
              </a:tr>
              <a:tr h="31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Train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Eval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15671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14488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Sessions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281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229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488702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Files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1,028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985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564790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Seizure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17,686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45,649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706577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Non-Seizure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596,696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556,033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300848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Total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614,382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601,682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7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" y="534572"/>
            <a:ext cx="8956493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0319"/>
            <a:ext cx="8801100" cy="3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77382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"/>
            <a:ext cx="8770964" cy="3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of Convolutional Recurrent Neural Networks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0025" y="657224"/>
            <a:ext cx="4157664" cy="58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These systems were evaluated using a method of scoring popular in the EEG research community known as the overlap method.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lower false positive rates, CNN/LSTM has significantly better performance than CNN/GRU.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the DET curve, we see CNN/LSTM performs better in a region where false alarms are low, which is our region of interest.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While a GRU unit controls the flow of information like an LSTM unit, it does not have a memory unit.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LSTMs can remember longer sequences better than GRUs and outperform it in this task, since seizure detection requires modeling long distance relationships.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00E81-F93F-45EB-BF7D-A7EA52ED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3697" r="8364" b="2866"/>
          <a:stretch/>
        </p:blipFill>
        <p:spPr bwMode="auto">
          <a:xfrm>
            <a:off x="4511513" y="2867169"/>
            <a:ext cx="4471987" cy="3474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E10E2B-731D-4440-A5A1-3BA04A2640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8191" y="1024820"/>
          <a:ext cx="4278632" cy="1359543"/>
        </p:xfrm>
        <a:graphic>
          <a:graphicData uri="http://schemas.openxmlformats.org/drawingml/2006/table">
            <a:tbl>
              <a:tblPr/>
              <a:tblGrid>
                <a:gridCol w="1278253">
                  <a:extLst>
                    <a:ext uri="{9D8B030D-6E8A-4147-A177-3AD203B41FA5}">
                      <a16:colId xmlns:a16="http://schemas.microsoft.com/office/drawing/2014/main" val="3273718517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307619594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700105131"/>
                    </a:ext>
                  </a:extLst>
                </a:gridCol>
                <a:gridCol w="1014415">
                  <a:extLst>
                    <a:ext uri="{9D8B030D-6E8A-4147-A177-3AD203B41FA5}">
                      <a16:colId xmlns:a16="http://schemas.microsoft.com/office/drawing/2014/main" val="1935316204"/>
                    </a:ext>
                  </a:extLst>
                </a:gridCol>
              </a:tblGrid>
              <a:tr h="317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System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 per</a:t>
                      </a:r>
                      <a:r>
                        <a:rPr lang="en-US" sz="1800" b="1" kern="1200" baseline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24 Hrs.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20633"/>
                  </a:ext>
                </a:extLst>
              </a:tr>
              <a:tr h="370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CNN/GRU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91.5%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93683"/>
                  </a:ext>
                </a:extLst>
              </a:tr>
              <a:tr h="423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CNN/LSTM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97.1%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5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0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D10F60-42D5-4397-BB9F-CA1E2D420C04}"/>
              </a:ext>
            </a:extLst>
          </p:cNvPr>
          <p:cNvSpPr/>
          <p:nvPr/>
        </p:nvSpPr>
        <p:spPr>
          <a:xfrm>
            <a:off x="228599" y="898050"/>
            <a:ext cx="8686801" cy="5574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variety of initialization methods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were investigated.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proper initialization of weights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a convolutional recurrent neural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network is critical to convergence.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Initialization with zeros or ones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completely stalled the convergence.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FAs for a sensitivity of 30%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can change from 7 to 40.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Some initializations can result in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deeper layers receiving inputs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with small variances, which in turn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slows down back propagation, and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retards the overall convergence process.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best performance is obtained by orthogonal initialization which solves the exploding and vanishing gradient problems by preserving the norm of a vector ‎during matrix multiplications.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7382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Results For Different Initialization Methods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67C8B9-3F37-4DFA-8B1A-E2F6E15F5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00464"/>
              </p:ext>
            </p:extLst>
          </p:nvPr>
        </p:nvGraphicFramePr>
        <p:xfrm>
          <a:off x="4572000" y="898050"/>
          <a:ext cx="4304719" cy="3902547"/>
        </p:xfrm>
        <a:graphic>
          <a:graphicData uri="http://schemas.openxmlformats.org/drawingml/2006/table">
            <a:tbl>
              <a:tblPr/>
              <a:tblGrid>
                <a:gridCol w="2100263">
                  <a:extLst>
                    <a:ext uri="{9D8B030D-6E8A-4147-A177-3AD203B41FA5}">
                      <a16:colId xmlns:a16="http://schemas.microsoft.com/office/drawing/2014/main" val="140616393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2921003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905915804"/>
                    </a:ext>
                  </a:extLst>
                </a:gridCol>
                <a:gridCol w="604256">
                  <a:extLst>
                    <a:ext uri="{9D8B030D-6E8A-4147-A177-3AD203B41FA5}">
                      <a16:colId xmlns:a16="http://schemas.microsoft.com/office/drawing/2014/main" val="106623353"/>
                    </a:ext>
                  </a:extLst>
                </a:gridCol>
              </a:tblGrid>
              <a:tr h="354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Initialization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79808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Orthogonal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96.9%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5845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Lecun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Uniform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30.3%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444016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Glorot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Uniform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94.2%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7314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Glorot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Normal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29.5%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92.4%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20950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Variance Scaling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044814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Lecun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Normal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86043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He Normal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31.3%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91.1%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6627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Random Uniform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90.0%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79280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Truncated Normal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31.6%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87.8%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0067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He Uniform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29.2%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85.1%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4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/>
              <a:t>The EEG Signal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12" y="649770"/>
            <a:ext cx="2286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11" y="704861"/>
            <a:ext cx="18478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74" y="642948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42" y="3111753"/>
            <a:ext cx="1647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3744" y="2659907"/>
            <a:ext cx="20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Common Vertex Reference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327" y="2701450"/>
            <a:ext cx="208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Average Reference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181" y="2701450"/>
            <a:ext cx="20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Linked Ear Reference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28" y="3833813"/>
            <a:ext cx="5496125" cy="27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E8BD3-64A2-4775-9393-8E92A3AF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7900" r="8809"/>
          <a:stretch/>
        </p:blipFill>
        <p:spPr bwMode="auto">
          <a:xfrm>
            <a:off x="2588039" y="642937"/>
            <a:ext cx="6327361" cy="41497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2C00C0E-F0EF-4B20-8534-28474057EC9F}"/>
              </a:ext>
            </a:extLst>
          </p:cNvPr>
          <p:cNvSpPr txBox="1">
            <a:spLocks/>
          </p:cNvSpPr>
          <p:nvPr/>
        </p:nvSpPr>
        <p:spPr bwMode="auto">
          <a:xfrm>
            <a:off x="200024" y="773724"/>
            <a:ext cx="8715376" cy="56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Most interested in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 region where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false alarms are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low.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He uniform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is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significantly worse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across the board.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Lecun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Uniform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delivers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performance close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orthogonal 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Orthogonal matrices preserve the norm of a vector ‎and their eigenvalues have absolute value of one. This means that, no matter how many times we perform repeated matrix multiplication, the resulting matrix doesn't explode or vanish.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Also in orthogonal matrices, columns and rows are all orthonormal to one another, which helps the weights to learn different input features.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Results For Different Initialization Methods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88039" y="642937"/>
            <a:ext cx="2384011" cy="2114551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19"/>
            <a:ext cx="9144000" cy="491449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Results For Different Regularizations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0024" y="625071"/>
            <a:ext cx="8686800" cy="30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Overfitting is a serious problem in deep neural nets. 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Five popular regularization methods were investigated to address overfitting.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L1, L2 and L1/L2 techniques apply penalties on layer parameters. These penalties are incorporated in the loss function that the network optimizes.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Zero-centered Gaussian noise were studied as one type of regularization.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Dropout prevents units from co-adapting too much by randomly dropping units and their connections from the neural network during training.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While generally L1/L2 has the best performance, as we move towards a low FA rate, dropout delivers a lower FA rate.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164D08-3954-4454-90C4-FFEB3AAEC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9670"/>
              </p:ext>
            </p:extLst>
          </p:nvPr>
        </p:nvGraphicFramePr>
        <p:xfrm>
          <a:off x="472022" y="4229396"/>
          <a:ext cx="4099978" cy="2015188"/>
        </p:xfrm>
        <a:graphic>
          <a:graphicData uri="http://schemas.openxmlformats.org/drawingml/2006/table">
            <a:tbl>
              <a:tblPr/>
              <a:tblGrid>
                <a:gridCol w="1557336">
                  <a:extLst>
                    <a:ext uri="{9D8B030D-6E8A-4147-A177-3AD203B41FA5}">
                      <a16:colId xmlns:a16="http://schemas.microsoft.com/office/drawing/2014/main" val="2161662266"/>
                    </a:ext>
                  </a:extLst>
                </a:gridCol>
                <a:gridCol w="950119">
                  <a:extLst>
                    <a:ext uri="{9D8B030D-6E8A-4147-A177-3AD203B41FA5}">
                      <a16:colId xmlns:a16="http://schemas.microsoft.com/office/drawing/2014/main" val="3473554354"/>
                    </a:ext>
                  </a:extLst>
                </a:gridCol>
                <a:gridCol w="950119">
                  <a:extLst>
                    <a:ext uri="{9D8B030D-6E8A-4147-A177-3AD203B41FA5}">
                      <a16:colId xmlns:a16="http://schemas.microsoft.com/office/drawing/2014/main" val="1170747464"/>
                    </a:ext>
                  </a:extLst>
                </a:gridCol>
                <a:gridCol w="642404">
                  <a:extLst>
                    <a:ext uri="{9D8B030D-6E8A-4147-A177-3AD203B41FA5}">
                      <a16:colId xmlns:a16="http://schemas.microsoft.com/office/drawing/2014/main" val="1118692741"/>
                    </a:ext>
                  </a:extLst>
                </a:gridCol>
              </a:tblGrid>
              <a:tr h="36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Initialization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5115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L1/L2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97.1%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05768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Dropout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96.9%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70804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Gaussian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95.8%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15018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95.6%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008807"/>
                  </a:ext>
                </a:extLst>
              </a:tr>
              <a:tr h="36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43.7%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276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1965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0C8D3A7-8790-40F7-93F9-6AAC5C454A8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7993" r="7246" b="3826"/>
          <a:stretch/>
        </p:blipFill>
        <p:spPr bwMode="auto">
          <a:xfrm>
            <a:off x="4995544" y="3949700"/>
            <a:ext cx="3983356" cy="2574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79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5"/>
            <a:ext cx="8686800" cy="57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Primary Error Modalities: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False alarms generated during brief delta range slowing patterns such as intermittent rhythmic delta activity. 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210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Example of a seizure followed by a post-ictal slowing: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Our closed-loop experiments showed us that all the regularizing methods explored in this study are playing an important role in increasing the false alarms of slowing patterns. 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Even though dropout is effective in CNNs, when dropout is placed over kernels it leads to diminished results.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36538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Error Analysis</a:t>
            </a:r>
          </a:p>
        </p:txBody>
      </p:sp>
      <p:pic>
        <p:nvPicPr>
          <p:cNvPr id="7" name="Picture 6" descr="A picture containing screenshot, map&#10;&#10;Description generated with very high confidence">
            <a:extLst>
              <a:ext uri="{FF2B5EF4-FFF2-40B4-BE49-F238E27FC236}">
                <a16:creationId xmlns:a16="http://schemas.microsoft.com/office/drawing/2014/main" id="{A0B1B0C5-DD6D-4632-9DDD-018C03267F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391" b="6921"/>
          <a:stretch/>
        </p:blipFill>
        <p:spPr>
          <a:xfrm>
            <a:off x="1844377" y="2249861"/>
            <a:ext cx="5455245" cy="23219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C762801-78F4-4F68-8DBE-9207A4F4C435}"/>
              </a:ext>
            </a:extLst>
          </p:cNvPr>
          <p:cNvSpPr/>
          <p:nvPr/>
        </p:nvSpPr>
        <p:spPr>
          <a:xfrm rot="8880000">
            <a:off x="6296625" y="3110000"/>
            <a:ext cx="14732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765CB1-9FCD-456A-B9AB-0029C7044070}"/>
              </a:ext>
            </a:extLst>
          </p:cNvPr>
          <p:cNvSpPr/>
          <p:nvPr/>
        </p:nvSpPr>
        <p:spPr>
          <a:xfrm rot="1200000">
            <a:off x="1341815" y="3073243"/>
            <a:ext cx="14732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4E4ECB-5BA6-45B5-A469-145BEC897F5E}"/>
              </a:ext>
            </a:extLst>
          </p:cNvPr>
          <p:cNvSpPr/>
          <p:nvPr/>
        </p:nvSpPr>
        <p:spPr>
          <a:xfrm>
            <a:off x="452425" y="2780171"/>
            <a:ext cx="960790" cy="22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Seizure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2BAF0-4530-413D-AB4C-F5CEC88504DE}"/>
              </a:ext>
            </a:extLst>
          </p:cNvPr>
          <p:cNvSpPr/>
          <p:nvPr/>
        </p:nvSpPr>
        <p:spPr>
          <a:xfrm>
            <a:off x="7730784" y="2710168"/>
            <a:ext cx="9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Slowing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9" y="806824"/>
            <a:ext cx="8543047" cy="3037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" y="4322529"/>
            <a:ext cx="7557247" cy="179838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36538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Image Processing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17934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6"/>
            <a:ext cx="8686800" cy="57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Summary: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Convolutional Neural Networks are popular front ends to encode temporal and spatial correlations.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CNN/LSTM is a popular combination for many signal processing applications because LSTM has a separate memory cell and remembers longer sequences better than many architectures.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Orthogonal initialization provided the best performance because it handles the exploding and vanishing gradient problems.</a:t>
            </a:r>
          </a:p>
          <a:p>
            <a:pPr marL="184150" lvl="1" indent="-184150" defTabSz="914400" fontAlgn="base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Future Directions: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Robust training procedures are needed to make this technology relevant to a wide range of healthcare applications.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Summary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635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/>
              <a:t>The EEG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"/>
            <a:ext cx="8686800" cy="48863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05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/>
              <a:t>A Generic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13" t="12416" r="9230" b="12531"/>
          <a:stretch/>
        </p:blipFill>
        <p:spPr bwMode="auto">
          <a:xfrm>
            <a:off x="119893" y="549226"/>
            <a:ext cx="9180322" cy="4275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04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23102"/>
            <a:ext cx="5440680" cy="30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/>
              <a:t>Feature Extraction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" y="3679065"/>
            <a:ext cx="4641333" cy="163409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59" y="3685735"/>
            <a:ext cx="4053013" cy="27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605219"/>
            <a:ext cx="8662738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22-channel EEG is transformed into 22 independent feature streams using standard Linear Frequency Cepstral Coefficients (LFCCs).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 analyze the signal in 1-sec epochs, and further divide this interval into 10 frames of 0.1 secs each so that features are computed every 0.1 seconds using 0.2-second analysis windows.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our feature extraction process is a feature vector of dimension 26 for each of 22 channels, with a frame duration of 0.1 secs.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Feature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47205"/>
            <a:ext cx="8686800" cy="31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7468286" cy="1738127"/>
          </a:xfrm>
        </p:spPr>
        <p:txBody>
          <a:bodyPr lIns="0" tIns="0" rIns="0" bIns="0"/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AutoEEG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is a hybrid system that uses three levels of processing to achieve high performance event detection on clinical data: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P1: hidden Markov models 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P2: 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SdA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P3: Language Model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41313"/>
            <a:ext cx="8686800" cy="30914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55545" cy="4642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6538" algn="l" defTabSz="914400"/>
            <a:r>
              <a:rPr lang="en-US" dirty="0"/>
              <a:t>EEG classification using SdAs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230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CNN/MLP and IPCA/LSTM Architectures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13774" r="1910" b="33705"/>
          <a:stretch/>
        </p:blipFill>
        <p:spPr bwMode="auto">
          <a:xfrm>
            <a:off x="228600" y="4054351"/>
            <a:ext cx="8725571" cy="2374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10512" r="4757"/>
          <a:stretch/>
        </p:blipFill>
        <p:spPr bwMode="auto">
          <a:xfrm>
            <a:off x="1428750" y="751504"/>
            <a:ext cx="6286500" cy="3082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16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7767" y="619506"/>
            <a:ext cx="8662738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hybrid architecture that integrates Convolutional Neural Networks (CNNs) used for temporal and spatial context analysis, with RNNs used for learning long-term dependencies.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Integrates 2D CNNs, 2D max-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poolings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1D CNNs, 1D max-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poolings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RNNs.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CNN/RNN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90125"/>
            <a:ext cx="8686800" cy="42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1492</Words>
  <Application>Microsoft Macintosh PowerPoint</Application>
  <PresentationFormat>On-screen Show (4:3)</PresentationFormat>
  <Paragraphs>220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2_ISIP Title Slide</vt:lpstr>
      <vt:lpstr>3_ISIP Content Slide</vt:lpstr>
      <vt:lpstr>1_lecture_title</vt:lpstr>
      <vt:lpstr>isip_default</vt:lpstr>
      <vt:lpstr>PowerPoint Presentation</vt:lpstr>
      <vt:lpstr>The EEG Signal</vt:lpstr>
      <vt:lpstr>The EEG Signal</vt:lpstr>
      <vt:lpstr>A Generic Architecture</vt:lpstr>
      <vt:lpstr>Feature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Analysis</vt:lpstr>
      <vt:lpstr>Performance Analysis</vt:lpstr>
      <vt:lpstr>Performance Analysis</vt:lpstr>
      <vt:lpstr>Performance of Convolutional Recurrent Neural Networks</vt:lpstr>
      <vt:lpstr>Results For Different Initialization Methods</vt:lpstr>
      <vt:lpstr>Results For Different Initialization Methods</vt:lpstr>
      <vt:lpstr>Results For Different Regularizations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Microsoft Office User</cp:lastModifiedBy>
  <cp:revision>560</cp:revision>
  <dcterms:created xsi:type="dcterms:W3CDTF">2012-05-05T20:20:58Z</dcterms:created>
  <dcterms:modified xsi:type="dcterms:W3CDTF">2018-12-07T16:00:55Z</dcterms:modified>
</cp:coreProperties>
</file>