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0"/>
  </p:notesMasterIdLst>
  <p:handoutMasterIdLst>
    <p:handoutMasterId r:id="rId21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2" autoAdjust="0"/>
    <p:restoredTop sz="9511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000" y="184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t-american-sign-language.com/image-files/free_sign_language_chart.jpg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che.gizmodo.com/assets/images/4/2010/07/500x_tonystark2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uaa.alaska.edu/languages/language-programs/asl/images/American_Sign_Language.JPG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isip.piconepress.com/projects/asl_fs/html/downloads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conference_proceedings/2013/ipcv/asl_hm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isip.piconepress.com/publications/presentations_invited/2009/ieee_nova/nonlinea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ip.piconepress.com/publications/presentations_invited/2013/ieee_nova/asl_fs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isip.piconepress.com/publications/presentations_invited/2012/ieee_nova/dp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youtube.com/watch?feature=player_detailpage&amp;v=xMtUVcOHPtw#t=12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feature=player_detailpage&amp;v=mbj3XSvDyw8#t=347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tart-american-sign-language.com/image-files/free_sign_language_char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e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Hand Gesture Recognition Using Hidden Markov Models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>
                <a:latin typeface="Arial"/>
                <a:cs typeface="Arial"/>
              </a:rPr>
              <a:t>Shuang</a:t>
            </a:r>
            <a:r>
              <a:rPr lang="en-US" sz="1800" b="1" dirty="0">
                <a:latin typeface="Arial"/>
                <a:cs typeface="Arial"/>
              </a:rPr>
              <a:t> Lu, Amir Harati and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ASL Fingerspelling Corpus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24 static gestures (excluding letters ”</a:t>
            </a:r>
            <a:r>
              <a:rPr lang="en-US" b="1" i="1" dirty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A total of 60,000 images</a:t>
            </a: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Parameter Tuning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as a function of the frame/window 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as a function of the number of mixture components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Optimal settings are a function of the amount of data and magnification of the image</a:t>
            </a: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SD vs. SI Recognition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Greater variation as a function of the 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HMM performance doesn’t improve dramatically with depth.</a:t>
            </a: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Error Analysis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Images with significant variations in background and hand rotation.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Solution: transcribed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Analysis: ASL Fingerspelling Corpus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556" y="5920824"/>
            <a:ext cx="236032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Recognition result</a:t>
            </a:r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559486" y="4591050"/>
            <a:ext cx="15309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31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H="1" flipV="1">
            <a:off x="6329492" y="5100346"/>
            <a:ext cx="293226" cy="82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 two-level HMM‑based ASL fingerspelling alphabet recognition system that trains gesture and background noise models 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Currently developing new architectures that perform improved segmentation. Both supervised and unsupervised methods will be employed.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All 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Bibliography of Related Research</a:t>
            </a: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[1]	Lu, S., &amp; Picone, J. (2013). Fingerspelling Gesture Recognition Using Two Level Hidden Markov Model. </a:t>
            </a:r>
            <a:r>
              <a:rPr lang="en-US" b="1" i="1" dirty="0">
                <a:latin typeface="Arial"/>
                <a:cs typeface="Arial"/>
              </a:rPr>
              <a:t>Proceedings of the International Conference on Image Processing, Computer Vision, and Pattern Reco</a:t>
            </a:r>
            <a:r>
              <a:rPr lang="en-US" b="1" dirty="0">
                <a:latin typeface="Arial"/>
                <a:cs typeface="Arial"/>
              </a:rPr>
              <a:t>gnition. Las Vegas, USA. (</a:t>
            </a:r>
            <a:r>
              <a:rPr lang="en-US" b="1" dirty="0">
                <a:latin typeface="Arial"/>
                <a:cs typeface="Arial"/>
                <a:hlinkClick r:id="rId3"/>
              </a:rPr>
              <a:t>Download</a:t>
            </a:r>
            <a:r>
              <a:rPr lang="en-US" b="1" dirty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[2]	</a:t>
            </a:r>
            <a:r>
              <a:rPr lang="fr-FR" b="1" dirty="0">
                <a:latin typeface="Arial"/>
                <a:cs typeface="Arial"/>
              </a:rPr>
              <a:t>Pugeault, N. &amp; </a:t>
            </a:r>
            <a:r>
              <a:rPr lang="fr-FR" b="1" dirty="0" err="1">
                <a:latin typeface="Arial"/>
                <a:cs typeface="Arial"/>
              </a:rPr>
              <a:t>Bowden</a:t>
            </a:r>
            <a:r>
              <a:rPr lang="fr-FR" b="1" dirty="0">
                <a:latin typeface="Arial"/>
                <a:cs typeface="Arial"/>
              </a:rPr>
              <a:t>, R. (2011). </a:t>
            </a:r>
            <a:r>
              <a:rPr lang="en-US" b="1" dirty="0">
                <a:latin typeface="Arial"/>
                <a:cs typeface="Arial"/>
              </a:rPr>
              <a:t>Spelling</a:t>
            </a:r>
            <a:r>
              <a:rPr lang="fr-FR" b="1" dirty="0">
                <a:latin typeface="Arial"/>
                <a:cs typeface="Arial"/>
              </a:rPr>
              <a:t> 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Workshops </a:t>
            </a:r>
            <a:r>
              <a:rPr lang="fr-FR" b="1" dirty="0">
                <a:latin typeface="Arial"/>
                <a:cs typeface="Arial"/>
              </a:rPr>
              <a:t>(pp. 1114–1119). 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>
                <a:latin typeface="Arial"/>
                <a:cs typeface="Arial"/>
              </a:rPr>
              <a:t>Vieriu, R., Goras, B. &amp; Goras, L. (2011). On 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>
                <a:latin typeface="Arial"/>
                <a:cs typeface="Arial"/>
              </a:rPr>
              <a:t>Systems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(pp. 1–4). Iasi, 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>
                <a:latin typeface="Arial"/>
                <a:cs typeface="Arial"/>
              </a:rPr>
              <a:t>Kaaniche, M. &amp; Bremond, F. (2009). </a:t>
            </a:r>
            <a:r>
              <a:rPr lang="fr-FR" b="1" dirty="0" err="1">
                <a:latin typeface="Arial"/>
                <a:cs typeface="Arial"/>
              </a:rPr>
              <a:t>Tracking</a:t>
            </a:r>
            <a:r>
              <a:rPr lang="fr-FR" b="1" dirty="0">
                <a:latin typeface="Arial"/>
                <a:cs typeface="Arial"/>
              </a:rPr>
              <a:t> 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Surveillance</a:t>
            </a:r>
            <a:r>
              <a:rPr lang="fr-FR" b="1" dirty="0">
                <a:latin typeface="Arial"/>
                <a:cs typeface="Arial"/>
              </a:rPr>
              <a:t> (pp. 140–145). Genova, </a:t>
            </a:r>
            <a:r>
              <a:rPr lang="fr-FR" b="1" dirty="0" err="1">
                <a:latin typeface="Arial"/>
                <a:cs typeface="Arial"/>
              </a:rPr>
              <a:t>Italy</a:t>
            </a:r>
            <a:r>
              <a:rPr lang="fr-FR" b="1" dirty="0">
                <a:latin typeface="Arial"/>
                <a:cs typeface="Arial"/>
              </a:rPr>
              <a:t>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Vision-based Hand-gesture Applications.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have generated renewed interest in hand gesture recognition as an ideal interface for human computer interaction. In this talk, we will discuss a specific application of gesture recognition - fingerspelling in American Sign Language. Signer-independent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Nonlinear Stats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March 25, 2009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The Sequel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May 9, 2012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Part III – Image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May 29, 2013</a:t>
              </a: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Recognition… In The Movies…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Relatively simple inventory of gestures focused on window manipulations.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Virtual reality-style CAD.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Microsoft </a:t>
            </a:r>
            <a:r>
              <a:rPr lang="en-US" b="1" dirty="0" err="1">
                <a:latin typeface="Arial"/>
                <a:cs typeface="Arial"/>
              </a:rPr>
              <a:t>Kinect</a:t>
            </a:r>
            <a:endParaRPr lang="en-US" b="1" dirty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Improved Sensors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RGB Camera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Wireframe modeling and other on-board signal processing provides high quality image tracking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Primary mode of communication for over </a:t>
            </a:r>
            <a:r>
              <a:rPr lang="en-US" b="1" i="1" dirty="0">
                <a:latin typeface="Arial"/>
                <a:cs typeface="Arial"/>
              </a:rPr>
              <a:t>500,000</a:t>
            </a:r>
            <a:r>
              <a:rPr lang="en-US" b="1" dirty="0">
                <a:latin typeface="Arial"/>
                <a:cs typeface="Arial"/>
              </a:rPr>
              <a:t> people 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Additional words are spelled using fingerspelling of alphabet signs. 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In 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The objective of 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b="1" dirty="0">
                <a:latin typeface="Arial"/>
                <a:cs typeface="Arial"/>
              </a:rPr>
              <a:t>(we exclude </a:t>
            </a:r>
            <a:r>
              <a:rPr lang="en-US" b="1" i="1" dirty="0">
                <a:latin typeface="Arial"/>
                <a:cs typeface="Arial"/>
              </a:rPr>
              <a:t>“J”</a:t>
            </a:r>
            <a:r>
              <a:rPr lang="en-US" b="1" dirty="0">
                <a:latin typeface="Arial"/>
                <a:cs typeface="Arial"/>
              </a:rPr>
              <a:t> 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gestures).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American Sign Language (ASL)</a:t>
            </a:r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Similar shapes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(e.g., “</a:t>
            </a:r>
            <a:r>
              <a:rPr lang="en-US" b="1" i="1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” vs. “</a:t>
            </a:r>
            <a:r>
              <a:rPr lang="en-US" b="1" i="1" dirty="0">
                <a:latin typeface="Arial"/>
                <a:cs typeface="Arial"/>
              </a:rPr>
              <a:t>u</a:t>
            </a:r>
            <a:r>
              <a:rPr lang="en-US" b="1" dirty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Left-handed vs. right-handed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Signer independent (SI) vs.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ASL still a challenging problem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661811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Two-Level Hidden Markov Model</a:t>
            </a:r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Histogram 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Gradient intensity and orientation: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In every 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>
                <a:latin typeface="Arial"/>
                <a:cs typeface="Arial"/>
              </a:rPr>
              <a:t>(from </a:t>
            </a:r>
            <a:r>
              <a:rPr lang="en-US" b="1" i="1" dirty="0">
                <a:latin typeface="Arial"/>
                <a:cs typeface="Arial"/>
              </a:rPr>
              <a:t>0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2π</a:t>
            </a:r>
            <a:r>
              <a:rPr lang="en-US" b="1" dirty="0">
                <a:latin typeface="Arial"/>
                <a:cs typeface="Arial"/>
              </a:rPr>
              <a:t>) into 9 regions; sum all </a:t>
            </a:r>
            <a:r>
              <a:rPr lang="en-US" b="1" i="1" dirty="0">
                <a:latin typeface="Arial"/>
                <a:cs typeface="Arial"/>
              </a:rPr>
              <a:t>G(x, y) </a:t>
            </a:r>
            <a:r>
              <a:rPr lang="en-US" b="1" dirty="0">
                <a:latin typeface="Arial"/>
                <a:cs typeface="Arial"/>
              </a:rPr>
              <a:t>within the same region.</a:t>
            </a: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Normalize features inside 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Two-Levels of Hidden Markov Models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996</Words>
  <Application>Microsoft Macintosh PowerPoint</Application>
  <PresentationFormat>On-screen Show (4:3)</PresentationFormat>
  <Paragraphs>176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ISIP Content Slide</vt:lpstr>
      <vt:lpstr>ISIP Title Slide</vt:lpstr>
      <vt:lpstr>1_ISIP Content Slide</vt:lpstr>
      <vt:lpstr>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139</cp:revision>
  <dcterms:created xsi:type="dcterms:W3CDTF">2012-05-05T20:20:58Z</dcterms:created>
  <dcterms:modified xsi:type="dcterms:W3CDTF">2018-12-07T16:01:32Z</dcterms:modified>
</cp:coreProperties>
</file>