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1"/>
  </p:notesMasterIdLst>
  <p:handoutMasterIdLst>
    <p:handoutMasterId r:id="rId22"/>
  </p:handoutMasterIdLst>
  <p:sldIdLst>
    <p:sldId id="325" r:id="rId3"/>
    <p:sldId id="586" r:id="rId4"/>
    <p:sldId id="634" r:id="rId5"/>
    <p:sldId id="635" r:id="rId6"/>
    <p:sldId id="636" r:id="rId7"/>
    <p:sldId id="637" r:id="rId8"/>
    <p:sldId id="638" r:id="rId9"/>
    <p:sldId id="639" r:id="rId10"/>
    <p:sldId id="632" r:id="rId11"/>
    <p:sldId id="633" r:id="rId12"/>
    <p:sldId id="626" r:id="rId13"/>
    <p:sldId id="611" r:id="rId14"/>
    <p:sldId id="478" r:id="rId15"/>
    <p:sldId id="609" r:id="rId16"/>
    <p:sldId id="627" r:id="rId17"/>
    <p:sldId id="628" r:id="rId18"/>
    <p:sldId id="585" r:id="rId19"/>
    <p:sldId id="548" r:id="rId20"/>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6" autoAdjust="0"/>
    <p:restoredTop sz="95118" autoAdjust="0"/>
  </p:normalViewPr>
  <p:slideViewPr>
    <p:cSldViewPr snapToGrid="0">
      <p:cViewPr varScale="1">
        <p:scale>
          <a:sx n="85" d="100"/>
          <a:sy n="85" d="100"/>
        </p:scale>
        <p:origin x="1184" y="17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sk.com/" TargetMode="Externa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hyperlink" Target="http://www.cu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a:solidFill>
                  <a:schemeClr val="accent2"/>
                </a:solidFill>
              </a:rPr>
              <a:t>HUMAN LANGUAGE TECHNOLOGY:</a:t>
            </a:r>
            <a:br>
              <a:rPr lang="en-US" b="1" dirty="0">
                <a:solidFill>
                  <a:schemeClr val="accent2"/>
                </a:solidFill>
              </a:rPr>
            </a:br>
            <a:r>
              <a:rPr lang="en-US" b="1" dirty="0">
                <a:solidFill>
                  <a:schemeClr val="accent1"/>
                </a:solidFill>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algn="ctr"/>
            <a:r>
              <a:rPr lang="en-US" sz="1800" b="1" dirty="0">
                <a:solidFill>
                  <a:schemeClr val="accent1"/>
                </a:solidFill>
              </a:rPr>
              <a:t>Joseph Picone, PhD</a:t>
            </a:r>
          </a:p>
          <a:p>
            <a:pPr algn="ctr"/>
            <a:r>
              <a:rPr lang="en-US" sz="1800" b="1" dirty="0">
                <a:solidFill>
                  <a:schemeClr val="accent2"/>
                </a:solidFill>
              </a:rPr>
              <a:t>Professor and Chair</a:t>
            </a:r>
          </a:p>
          <a:p>
            <a:pPr algn="ctr"/>
            <a:r>
              <a:rPr lang="en-US" sz="1800" b="1" dirty="0">
                <a:solidFill>
                  <a:schemeClr val="accent2"/>
                </a:solidFill>
              </a:rPr>
              <a:t>Department of Electrical and Computer Engineering</a:t>
            </a:r>
          </a:p>
          <a:p>
            <a:pPr algn="ctr"/>
            <a:r>
              <a:rPr lang="en-US" sz="1800" b="1" dirty="0">
                <a:solidFill>
                  <a:schemeClr val="accent2"/>
                </a:solidFill>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a:solidFill>
                    <a:schemeClr val="accent2"/>
                  </a:solidFill>
                </a:rPr>
                <a:t>URL:</a:t>
              </a:r>
            </a:p>
          </p:txBody>
        </p:sp>
      </p:grpSp>
      <p:grpSp>
        <p:nvGrpSpPr>
          <p:cNvPr id="10" name="Group 9"/>
          <p:cNvGrpSpPr/>
          <p:nvPr/>
        </p:nvGrpSpPr>
        <p:grpSpPr>
          <a:xfrm>
            <a:off x="2031996" y="2217003"/>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018112"/>
            <a:ext cx="2053293" cy="2286000"/>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a:lnSpc>
                <a:spcPct val="90000"/>
              </a:lnSpc>
              <a:spcAft>
                <a:spcPct val="25000"/>
              </a:spcAft>
            </a:pPr>
            <a:r>
              <a:rPr lang="en-US" altLang="en-US"/>
              <a:t>breadth-first</a:t>
            </a:r>
          </a:p>
          <a:p>
            <a:pPr>
              <a:lnSpc>
                <a:spcPct val="90000"/>
              </a:lnSpc>
              <a:spcAft>
                <a:spcPct val="25000"/>
              </a:spcAft>
            </a:pPr>
            <a:r>
              <a:rPr lang="en-US" altLang="en-US" dirty="0"/>
              <a:t>time synchronous</a:t>
            </a:r>
          </a:p>
          <a:p>
            <a:pPr>
              <a:lnSpc>
                <a:spcPct val="90000"/>
              </a:lnSpc>
              <a:spcAft>
                <a:spcPct val="25000"/>
              </a:spcAft>
            </a:pPr>
            <a:r>
              <a:rPr lang="en-US" altLang="en-US" dirty="0"/>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a:lnSpc>
                <a:spcPct val="90000"/>
              </a:lnSpc>
              <a:spcAft>
                <a:spcPct val="25000"/>
              </a:spcAft>
            </a:pPr>
            <a:r>
              <a:rPr lang="en-US" altLang="en-US"/>
              <a:t>supervision</a:t>
            </a:r>
          </a:p>
          <a:p>
            <a:pPr>
              <a:lnSpc>
                <a:spcPct val="90000"/>
              </a:lnSpc>
              <a:spcAft>
                <a:spcPct val="25000"/>
              </a:spcAft>
            </a:pPr>
            <a:r>
              <a:rPr lang="en-US" altLang="en-US" dirty="0"/>
              <a:t>word prediction</a:t>
            </a:r>
          </a:p>
          <a:p>
            <a:pPr>
              <a:lnSpc>
                <a:spcPct val="90000"/>
              </a:lnSpc>
              <a:spcAft>
                <a:spcPct val="25000"/>
              </a:spcAft>
            </a:pPr>
            <a:r>
              <a:rPr lang="en-US" altLang="en-US" dirty="0"/>
              <a:t>natural language</a:t>
            </a:r>
          </a:p>
        </p:txBody>
      </p:sp>
    </p:spTree>
    <p:extLst>
      <p:ext uri="{BB962C8B-B14F-4D97-AF65-F5344CB8AC3E}">
        <p14:creationId xmlns:p14="http://schemas.microsoft.com/office/powerpoint/2010/main" val="157636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a:solidFill>
                  <a:schemeClr val="accent2"/>
                </a:solidFill>
                <a:latin typeface="Arial" charset="0"/>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latin typeface="Arial" charset="0"/>
                </a:rPr>
                <a:t>“</a:t>
              </a:r>
              <a:r>
                <a:rPr lang="en-US" sz="1600" b="1" dirty="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b="1" dirty="0">
                <a:latin typeface="Arial" charset="0"/>
              </a:rPr>
              <a:t>Relational Database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Content-Based Searching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Applications Continually Find New Uses for the Technology</a:t>
            </a:r>
          </a:p>
        </p:txBody>
      </p:sp>
      <p:grpSp>
        <p:nvGrpSpPr>
          <p:cNvPr id="9" name="Group 8"/>
          <p:cNvGrpSpPr/>
          <p:nvPr/>
        </p:nvGrpSpPr>
        <p:grpSpPr>
          <a:xfrm>
            <a:off x="467178" y="696462"/>
            <a:ext cx="8448222" cy="2519323"/>
            <a:chOff x="467178" y="696462"/>
            <a:chExt cx="8448222" cy="2519323"/>
          </a:xfrm>
        </p:grpSpPr>
        <p:sp>
          <p:nvSpPr>
            <p:cNvPr id="114691" name="Text Box 3"/>
            <p:cNvSpPr txBox="1">
              <a:spLocks noChangeArrowheads="1"/>
            </p:cNvSpPr>
            <p:nvPr/>
          </p:nvSpPr>
          <p:spPr bwMode="auto">
            <a:xfrm>
              <a:off x="467178" y="1538516"/>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a:t>Real-time translation of news broadcasts in multiple languages (DARPA GALE)</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a:t>Google search using voice queries</a:t>
              </a:r>
            </a:p>
            <a:p>
              <a:pPr marL="168275" indent="-168275">
                <a:spcAft>
                  <a:spcPts val="1200"/>
                </a:spcAft>
                <a:buFont typeface="Arial" pitchFamily="34" charset="0"/>
                <a:buChar char="•"/>
              </a:pPr>
              <a:r>
                <a:rPr lang="en-US" sz="1800" b="1" dirty="0"/>
                <a:t>Keyword search of audio and video</a:t>
              </a:r>
            </a:p>
            <a:p>
              <a:pPr marL="168275" indent="-168275">
                <a:spcAft>
                  <a:spcPts val="1200"/>
                </a:spcAft>
                <a:buFont typeface="Arial" pitchFamily="34" charset="0"/>
                <a:buChar char="•"/>
              </a:pPr>
              <a:r>
                <a:rPr lang="en-US" sz="1800" b="1" dirty="0"/>
                <a:t>Real-time speech translation in 54 languages</a:t>
              </a:r>
            </a:p>
          </p:txBody>
        </p:sp>
      </p:grpSp>
      <p:grpSp>
        <p:nvGrpSpPr>
          <p:cNvPr id="11" name="Group 10"/>
          <p:cNvGrpSpPr/>
          <p:nvPr/>
        </p:nvGrpSpPr>
        <p:grpSpPr>
          <a:xfrm>
            <a:off x="4886778" y="3875315"/>
            <a:ext cx="3712936" cy="2572257"/>
            <a:chOff x="4886778" y="3875315"/>
            <a:chExt cx="3712936" cy="2572257"/>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616575"/>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a:t>Monitoring of communications networks for military and homeland security applications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Definition: A tool or process that allows an entity (i.e., business) arrive at an optimal or realistic decision based on existing data. (</a:t>
            </a:r>
            <a:r>
              <a:rPr lang="en-US" sz="1800" b="1" dirty="0">
                <a:hlinkClick r:id="rId2"/>
              </a:rPr>
              <a:t>Wiki</a:t>
            </a:r>
            <a:r>
              <a:rPr lang="en-US" sz="1800" b="1" dirty="0"/>
              <a:t>).</a:t>
            </a:r>
          </a:p>
          <a:p>
            <a:pPr marL="168275" indent="-168275">
              <a:spcAft>
                <a:spcPts val="1200"/>
              </a:spcAft>
              <a:buFont typeface="Arial" pitchFamily="34" charset="0"/>
              <a:buChar char="•"/>
            </a:pPr>
            <a:r>
              <a:rPr lang="en-US" sz="1800" b="1" dirty="0"/>
              <a:t>Google is building a highly </a:t>
            </a:r>
            <a:br>
              <a:rPr lang="en-US" sz="1800" b="1" dirty="0"/>
            </a:br>
            <a:r>
              <a:rPr lang="en-US" sz="1800" b="1" dirty="0"/>
              <a:t>profitable business around </a:t>
            </a:r>
            <a:br>
              <a:rPr lang="en-US" sz="1800" b="1" dirty="0"/>
            </a:br>
            <a:r>
              <a:rPr lang="en-US" sz="1800" b="1" dirty="0"/>
              <a:t>analytics derived from people</a:t>
            </a:r>
            <a:br>
              <a:rPr lang="en-US" sz="1800" b="1" dirty="0"/>
            </a:br>
            <a:r>
              <a:rPr lang="en-US" sz="1800" b="1" dirty="0"/>
              <a:t>using its search engine.</a:t>
            </a:r>
          </a:p>
          <a:p>
            <a:pPr marL="168275" indent="-168275">
              <a:spcAft>
                <a:spcPts val="1200"/>
              </a:spcAft>
              <a:buFont typeface="Arial" pitchFamily="34" charset="0"/>
              <a:buChar char="•"/>
            </a:pPr>
            <a:r>
              <a:rPr lang="en-US" sz="1800" b="1" dirty="0"/>
              <a:t>Any time you access a web page,</a:t>
            </a:r>
            <a:br>
              <a:rPr lang="en-US" sz="1800" b="1" dirty="0"/>
            </a:br>
            <a:r>
              <a:rPr lang="en-US" sz="1800" b="1" dirty="0"/>
              <a:t>you are leaving a footprint of</a:t>
            </a:r>
            <a:br>
              <a:rPr lang="en-US" sz="1800" b="1" dirty="0"/>
            </a:br>
            <a:r>
              <a:rPr lang="en-US" sz="1800" b="1" dirty="0"/>
              <a:t>yourself, particularly with respect</a:t>
            </a:r>
            <a:br>
              <a:rPr lang="en-US" sz="1800" b="1" dirty="0"/>
            </a:br>
            <a:r>
              <a:rPr lang="en-US" sz="1800" b="1" dirty="0"/>
              <a:t>to what you like to look at.</a:t>
            </a:r>
          </a:p>
          <a:p>
            <a:pPr marL="168275" indent="-168275">
              <a:spcAft>
                <a:spcPts val="1200"/>
              </a:spcAft>
              <a:buFont typeface="Arial" pitchFamily="34" charset="0"/>
              <a:buChar char="•"/>
            </a:pPr>
            <a:r>
              <a:rPr lang="en-US" sz="1800" b="1" dirty="0"/>
              <a:t>This has allows advertisers to tailor</a:t>
            </a:r>
            <a:br>
              <a:rPr lang="en-US" sz="1800" b="1" dirty="0"/>
            </a:br>
            <a:r>
              <a:rPr lang="en-US" sz="1800" b="1" dirty="0"/>
              <a:t>their ads to your personal interests</a:t>
            </a:r>
            <a:br>
              <a:rPr lang="en-US" sz="1800" b="1" dirty="0"/>
            </a:br>
            <a:r>
              <a:rPr lang="en-US" sz="1800" b="1" dirty="0"/>
              <a:t>by adapting web pages to your</a:t>
            </a:r>
            <a:br>
              <a:rPr lang="en-US" sz="1800" b="1" dirty="0"/>
            </a:br>
            <a:r>
              <a:rPr lang="en-US" sz="1800" b="1" dirty="0"/>
              <a:t>habits.</a:t>
            </a:r>
          </a:p>
          <a:p>
            <a:pPr marL="168275" indent="-168275">
              <a:spcAft>
                <a:spcPts val="1200"/>
              </a:spcAft>
              <a:buFont typeface="Arial" pitchFamily="34" charset="0"/>
              <a:buChar char="•"/>
            </a:pPr>
            <a:r>
              <a:rPr lang="en-US" sz="1800" b="1" dirty="0"/>
              <a:t>Web sites such as </a:t>
            </a:r>
            <a:r>
              <a:rPr lang="en-US" sz="1800" b="1" dirty="0">
                <a:hlinkClick r:id="rId3"/>
              </a:rPr>
              <a:t>amazon.com</a:t>
            </a:r>
            <a:r>
              <a:rPr lang="en-US" sz="1800" b="1" dirty="0"/>
              <a:t>, </a:t>
            </a:r>
            <a:r>
              <a:rPr lang="en-US" sz="1800" b="1" dirty="0">
                <a:hlinkClick r:id="rId4"/>
              </a:rPr>
              <a:t>netflix.com</a:t>
            </a:r>
            <a:r>
              <a:rPr lang="en-US" sz="1800" b="1" dirty="0"/>
              <a:t> and </a:t>
            </a:r>
            <a:r>
              <a:rPr lang="en-US" sz="1800" b="1" dirty="0">
                <a:hlinkClick r:id="rId5"/>
              </a:rPr>
              <a:t>pandora.com</a:t>
            </a:r>
            <a:r>
              <a:rPr lang="en-US" sz="1800" b="1" dirty="0"/>
              <a:t> have taken this concept of personalization to the next level.</a:t>
            </a:r>
          </a:p>
          <a:p>
            <a:pPr marL="168275" indent="-168275">
              <a:spcAft>
                <a:spcPts val="1200"/>
              </a:spcAft>
              <a:buFont typeface="Arial" pitchFamily="34" charset="0"/>
              <a:buChar char="•"/>
            </a:pPr>
            <a:r>
              <a:rPr lang="en-US" sz="1800" b="1" dirty="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indent="-171450" eaLnBrk="1" hangingPunct="1">
              <a:spcAft>
                <a:spcPct val="25000"/>
              </a:spcAft>
              <a:buFontTx/>
              <a:buChar char="•"/>
            </a:pPr>
            <a:r>
              <a:rPr lang="en-US" sz="2400" b="1" dirty="0">
                <a:solidFill>
                  <a:schemeClr val="accent1"/>
                </a:solidFill>
                <a:latin typeface="Arial" charset="0"/>
              </a:rPr>
              <a:t>Traditional Output:</a:t>
            </a:r>
          </a:p>
          <a:p>
            <a:pPr lvl="1" indent="-171450" eaLnBrk="1" hangingPunct="1">
              <a:spcAft>
                <a:spcPct val="0"/>
              </a:spcAft>
              <a:buFont typeface="Wingdings" pitchFamily="2" charset="2"/>
              <a:buChar char="§"/>
            </a:pPr>
            <a:r>
              <a:rPr lang="en-US" sz="1800" b="1" dirty="0">
                <a:latin typeface="Arial" charset="0"/>
              </a:rPr>
              <a:t>best word sequence</a:t>
            </a:r>
          </a:p>
          <a:p>
            <a:pPr lvl="1" indent="-171450" eaLnBrk="1" hangingPunct="1">
              <a:spcAft>
                <a:spcPct val="0"/>
              </a:spcAft>
              <a:buFont typeface="Wingdings" pitchFamily="2" charset="2"/>
              <a:buChar char="§"/>
            </a:pPr>
            <a:r>
              <a:rPr lang="en-US" sz="1800" b="1" dirty="0">
                <a:latin typeface="Arial" charset="0"/>
              </a:rPr>
              <a:t>time alignment of information</a:t>
            </a:r>
          </a:p>
          <a:p>
            <a:pPr marL="171450" indent="-171450" eaLnBrk="1" hangingPunct="1">
              <a:spcBef>
                <a:spcPct val="50000"/>
              </a:spcBef>
              <a:spcAft>
                <a:spcPct val="25000"/>
              </a:spcAft>
              <a:buFontTx/>
              <a:buChar char="•"/>
            </a:pPr>
            <a:r>
              <a:rPr lang="en-US" sz="2400" b="1" dirty="0">
                <a:solidFill>
                  <a:schemeClr val="accent1"/>
                </a:solidFill>
                <a:latin typeface="Arial" charset="0"/>
              </a:rPr>
              <a:t>Other Outputs:</a:t>
            </a:r>
          </a:p>
          <a:p>
            <a:pPr lvl="1" indent="-171450" eaLnBrk="1" hangingPunct="1">
              <a:spcAft>
                <a:spcPct val="25000"/>
              </a:spcAft>
              <a:buFont typeface="Wingdings" pitchFamily="2" charset="2"/>
              <a:buChar char="§"/>
            </a:pPr>
            <a:r>
              <a:rPr lang="en-US" sz="1800" b="1" dirty="0">
                <a:latin typeface="Arial" charset="0"/>
              </a:rPr>
              <a:t>word graphs</a:t>
            </a:r>
          </a:p>
          <a:p>
            <a:pPr lvl="1" indent="-171450" eaLnBrk="1" hangingPunct="1">
              <a:spcAft>
                <a:spcPct val="25000"/>
              </a:spcAft>
              <a:buFont typeface="Wingdings" pitchFamily="2" charset="2"/>
              <a:buChar char="§"/>
            </a:pPr>
            <a:r>
              <a:rPr lang="en-US" sz="1800" b="1" dirty="0">
                <a:latin typeface="Arial" charset="0"/>
              </a:rPr>
              <a:t>N-best sentences</a:t>
            </a:r>
          </a:p>
          <a:p>
            <a:pPr lvl="1" indent="-171450" eaLnBrk="1" hangingPunct="1">
              <a:spcAft>
                <a:spcPct val="25000"/>
              </a:spcAft>
              <a:buFont typeface="Wingdings" pitchFamily="2" charset="2"/>
              <a:buChar char="§"/>
            </a:pPr>
            <a:r>
              <a:rPr lang="en-US" sz="1800" b="1" dirty="0">
                <a:latin typeface="Arial" charset="0"/>
              </a:rPr>
              <a:t>confidence measures</a:t>
            </a:r>
          </a:p>
          <a:p>
            <a:pPr lvl="1" indent="-171450" eaLnBrk="1" hangingPunct="1">
              <a:spcAft>
                <a:spcPct val="25000"/>
              </a:spcAft>
              <a:buFont typeface="Wingdings" pitchFamily="2" charset="2"/>
              <a:buChar char="§"/>
            </a:pPr>
            <a:r>
              <a:rPr lang="en-US" sz="1800" b="1" dirty="0">
                <a:latin typeface="Arial" charset="0"/>
              </a:rPr>
              <a:t>metadata such as speaker identity, accent, and prosody</a:t>
            </a:r>
          </a:p>
          <a:p>
            <a:pPr marL="171450" indent="-171450" eaLnBrk="1" hangingPunct="1">
              <a:spcBef>
                <a:spcPct val="50000"/>
              </a:spcBef>
              <a:spcAft>
                <a:spcPct val="25000"/>
              </a:spcAft>
              <a:buFontTx/>
              <a:buChar char="•"/>
            </a:pPr>
            <a:r>
              <a:rPr lang="en-US" sz="2400" b="1" dirty="0">
                <a:solidFill>
                  <a:schemeClr val="accent1"/>
                </a:solidFill>
                <a:latin typeface="Arial" charset="0"/>
              </a:rPr>
              <a:t>Applications:</a:t>
            </a:r>
          </a:p>
          <a:p>
            <a:pPr lvl="1" indent="-171450" eaLnBrk="1" hangingPunct="1">
              <a:spcAft>
                <a:spcPct val="25000"/>
              </a:spcAft>
              <a:buFont typeface="Wingdings" pitchFamily="2" charset="2"/>
              <a:buChar char="§"/>
            </a:pPr>
            <a:r>
              <a:rPr lang="en-US" sz="1800" b="1" dirty="0">
                <a:latin typeface="Arial" charset="0"/>
              </a:rPr>
              <a:t>Information localization</a:t>
            </a:r>
          </a:p>
          <a:p>
            <a:pPr lvl="1" indent="-171450" eaLnBrk="1" hangingPunct="1">
              <a:spcAft>
                <a:spcPct val="25000"/>
              </a:spcAft>
              <a:buFont typeface="Wingdings" pitchFamily="2" charset="2"/>
              <a:buChar char="§"/>
            </a:pPr>
            <a:r>
              <a:rPr lang="en-US" sz="1800" b="1" dirty="0">
                <a:latin typeface="Arial" charset="0"/>
              </a:rPr>
              <a:t>data mining</a:t>
            </a:r>
          </a:p>
          <a:p>
            <a:pPr lvl="1" indent="-171450" eaLnBrk="1" hangingPunct="1">
              <a:spcAft>
                <a:spcPct val="25000"/>
              </a:spcAft>
              <a:buFont typeface="Wingdings" pitchFamily="2" charset="2"/>
              <a:buChar char="§"/>
            </a:pPr>
            <a:r>
              <a:rPr lang="en-US" sz="1800" b="1" dirty="0">
                <a:latin typeface="Arial" charset="0"/>
              </a:rPr>
              <a:t>emotional state</a:t>
            </a:r>
          </a:p>
          <a:p>
            <a:pPr lvl="1" indent="-171450" eaLnBrk="1" hangingPunct="1">
              <a:spcAft>
                <a:spcPct val="25000"/>
              </a:spcAft>
              <a:buFont typeface="Wingdings" pitchFamily="2" charset="2"/>
              <a:buChar char="§"/>
            </a:pPr>
            <a:r>
              <a:rPr lang="en-US" sz="1800" b="1" dirty="0">
                <a:latin typeface="Arial" charset="0"/>
              </a:rPr>
              <a:t>stress, fatigue, deception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ts val="0"/>
                </a:spcBef>
                <a:spcAft>
                  <a:spcPts val="1200"/>
                </a:spcAft>
                <a:buFontTx/>
                <a:buChar char="•"/>
              </a:pPr>
              <a:r>
                <a:rPr lang="en-US" sz="1800" b="1" dirty="0">
                  <a:solidFill>
                    <a:srgbClr val="88002B"/>
                  </a:solidFill>
                  <a:latin typeface="Arial" charset="0"/>
                </a:rPr>
                <a:t>DARPA Communicator architecture</a:t>
              </a:r>
            </a:p>
            <a:p>
              <a:pPr eaLnBrk="1" hangingPunct="1">
                <a:spcBef>
                  <a:spcPts val="0"/>
                </a:spcBef>
                <a:spcAft>
                  <a:spcPts val="1200"/>
                </a:spcAft>
                <a:buFontTx/>
                <a:buChar char="•"/>
              </a:pPr>
              <a:r>
                <a:rPr lang="en-US" sz="1800" b="1" dirty="0">
                  <a:solidFill>
                    <a:srgbClr val="88002B"/>
                  </a:solidFill>
                  <a:latin typeface="Arial" charset="0"/>
                </a:rPr>
                <a:t>Extendable distributed processing architecture</a:t>
              </a:r>
            </a:p>
            <a:p>
              <a:pPr eaLnBrk="1" hangingPunct="1">
                <a:spcBef>
                  <a:spcPts val="0"/>
                </a:spcBef>
                <a:spcAft>
                  <a:spcPts val="1200"/>
                </a:spcAft>
                <a:buFontTx/>
                <a:buChar char="•"/>
              </a:pPr>
              <a:r>
                <a:rPr lang="en-US" sz="1800" b="1" dirty="0">
                  <a:solidFill>
                    <a:srgbClr val="88002B"/>
                  </a:solidFill>
                  <a:latin typeface="Arial" charset="0"/>
                </a:rPr>
                <a:t>Frame-based dialog manager</a:t>
              </a:r>
            </a:p>
            <a:p>
              <a:pPr eaLnBrk="1" hangingPunct="1">
                <a:spcBef>
                  <a:spcPts val="0"/>
                </a:spcBef>
                <a:spcAft>
                  <a:spcPts val="1200"/>
                </a:spcAft>
                <a:buFontTx/>
                <a:buChar char="•"/>
              </a:pPr>
              <a:r>
                <a:rPr lang="en-US" sz="1800" b="1" dirty="0">
                  <a:solidFill>
                    <a:srgbClr val="88002B"/>
                  </a:solidFill>
                  <a:latin typeface="Arial" charset="0"/>
                </a:rPr>
                <a:t>Open-source speech recognition</a:t>
              </a:r>
            </a:p>
            <a:p>
              <a:pPr eaLnBrk="1" hangingPunct="1">
                <a:spcBef>
                  <a:spcPts val="0"/>
                </a:spcBef>
                <a:spcAft>
                  <a:spcPts val="1200"/>
                </a:spcAft>
                <a:buFontTx/>
                <a:buChar char="•"/>
              </a:pPr>
              <a:r>
                <a:rPr lang="en-US" sz="1800" b="1" dirty="0">
                  <a:solidFill>
                    <a:srgbClr val="88002B"/>
                  </a:solidFill>
                  <a:latin typeface="Arial" charset="0"/>
                </a:rPr>
                <a:t>Goal: combine the best of all research systems to assess</a:t>
              </a:r>
              <a:br>
                <a:rPr lang="en-US" sz="1800" b="1" dirty="0">
                  <a:solidFill>
                    <a:srgbClr val="88002B"/>
                  </a:solidFill>
                  <a:latin typeface="Arial" charset="0"/>
                </a:rPr>
              </a:br>
              <a:r>
                <a:rPr lang="en-US" sz="1800" b="1" dirty="0">
                  <a:solidFill>
                    <a:srgbClr val="88002B"/>
                  </a:solidFill>
                  <a:latin typeface="Arial" charset="0"/>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indent="-206375" eaLnBrk="1" hangingPunct="1">
                <a:spcBef>
                  <a:spcPts val="0"/>
                </a:spcBef>
                <a:spcAft>
                  <a:spcPts val="1200"/>
                </a:spcAft>
                <a:buFontTx/>
                <a:buChar char="•"/>
              </a:pPr>
              <a:r>
                <a:rPr lang="en-US" sz="1800" b="1" dirty="0">
                  <a:solidFill>
                    <a:srgbClr val="88002B"/>
                  </a:solidFill>
                  <a:latin typeface="Arial" charset="0"/>
                </a:rPr>
                <a:t>Dialog systems for involve speech recognition, speech synthesis, avatars, and </a:t>
              </a:r>
              <a:r>
                <a:rPr lang="en-US" sz="1800" b="1" dirty="0">
                  <a:solidFill>
                    <a:srgbClr val="88002B"/>
                  </a:solidFill>
                </a:rPr>
                <a:t>even gesture and emotion recognition</a:t>
              </a:r>
            </a:p>
            <a:p>
              <a:pPr marL="206375" indent="-206375" eaLnBrk="1" hangingPunct="1">
                <a:spcBef>
                  <a:spcPts val="0"/>
                </a:spcBef>
                <a:spcAft>
                  <a:spcPts val="1200"/>
                </a:spcAft>
                <a:buFontTx/>
                <a:buChar char="•"/>
              </a:pPr>
              <a:r>
                <a:rPr lang="en-US" sz="1800" b="1" dirty="0">
                  <a:solidFill>
                    <a:srgbClr val="88002B"/>
                  </a:solidFill>
                </a:rPr>
                <a:t>Avatars increasingly lifelike</a:t>
              </a:r>
            </a:p>
            <a:p>
              <a:pPr marL="206375" indent="-206375" eaLnBrk="1" hangingPunct="1">
                <a:spcBef>
                  <a:spcPts val="0"/>
                </a:spcBef>
                <a:spcAft>
                  <a:spcPts val="1200"/>
                </a:spcAft>
                <a:buFontTx/>
                <a:buChar char="•"/>
              </a:pPr>
              <a:r>
                <a:rPr lang="en-US" sz="1800" b="1" dirty="0">
                  <a:solidFill>
                    <a:srgbClr val="88002B"/>
                  </a:solidFill>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48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a:t>How do we get better?</a:t>
            </a:r>
          </a:p>
          <a:p>
            <a:pPr marL="465138" indent="-233363">
              <a:spcAft>
                <a:spcPts val="600"/>
              </a:spcAft>
              <a:buFont typeface="Wingdings" pitchFamily="2" charset="2"/>
              <a:buChar char="§"/>
            </a:pPr>
            <a:r>
              <a:rPr lang="en-US" sz="1800" b="1" dirty="0"/>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1800" b="1" dirty="0"/>
                <a:t>More data, more data, more data…</a:t>
              </a:r>
            </a:p>
            <a:p>
              <a:pPr marL="465138" indent="-233363">
                <a:spcAft>
                  <a:spcPts val="600"/>
                </a:spcAft>
                <a:buFont typeface="Wingdings" pitchFamily="2" charset="2"/>
                <a:buChar char="§"/>
              </a:pPr>
              <a:r>
                <a:rPr lang="en-US" sz="1800" b="1" dirty="0"/>
                <a:t>YouTube is opening new possibilities</a:t>
              </a:r>
            </a:p>
            <a:p>
              <a:pPr marL="465138" indent="-233363">
                <a:spcAft>
                  <a:spcPts val="600"/>
                </a:spcAft>
                <a:buFont typeface="Wingdings" pitchFamily="2" charset="2"/>
                <a:buChar char="§"/>
              </a:pPr>
              <a:r>
                <a:rPr lang="en-US" sz="1800" b="1" dirty="0"/>
                <a:t>Courtroom and governmental</a:t>
              </a:r>
              <a:br>
                <a:rPr lang="en-US" sz="1800" b="1" dirty="0"/>
              </a:br>
              <a:r>
                <a:rPr lang="en-US" sz="1800" b="1" dirty="0"/>
                <a:t>proceedings are providing significant </a:t>
              </a:r>
              <a:br>
                <a:rPr lang="en-US" sz="1800" b="1" dirty="0"/>
              </a:br>
              <a:r>
                <a:rPr lang="en-US" sz="1800" b="1" dirty="0"/>
                <a:t>amounts of parallel text</a:t>
              </a:r>
            </a:p>
            <a:p>
              <a:pPr marL="465138" indent="-233363">
                <a:spcAft>
                  <a:spcPts val="600"/>
                </a:spcAft>
                <a:buFont typeface="Wingdings" pitchFamily="2" charset="2"/>
                <a:buChar char="§"/>
              </a:pPr>
              <a:r>
                <a:rPr lang="en-US" sz="1800" b="1" dirty="0"/>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a:t>But this type of data is imperfect…</a:t>
              </a:r>
            </a:p>
            <a:p>
              <a:pPr marL="231775" indent="-231775">
                <a:spcAft>
                  <a:spcPts val="1200"/>
                </a:spcAft>
                <a:buFont typeface="Arial" pitchFamily="34" charset="0"/>
                <a:buChar char="•"/>
              </a:pPr>
              <a:r>
                <a:rPr lang="en-US" sz="1800" b="1" dirty="0"/>
                <a:t>… and learning algorithms are still very primitive</a:t>
              </a:r>
            </a:p>
            <a:p>
              <a:pPr marL="231775" indent="-231775">
                <a:spcAft>
                  <a:spcPts val="1200"/>
                </a:spcAft>
                <a:buFont typeface="Arial" pitchFamily="34" charset="0"/>
                <a:buChar char="•"/>
              </a:pPr>
              <a:r>
                <a:rPr lang="en-US" sz="1800" b="1" dirty="0"/>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a:latin typeface="Arial"/>
                <a:cs typeface="Arial"/>
              </a:rPr>
              <a:t>Based on a noisy communication channel </a:t>
            </a:r>
            <a:br>
              <a:rPr lang="en-US" sz="1800" b="1" dirty="0">
                <a:latin typeface="Arial"/>
                <a:cs typeface="Arial"/>
              </a:rPr>
            </a:br>
            <a:r>
              <a:rPr lang="en-US" sz="1800" b="1" dirty="0">
                <a:latin typeface="Arial"/>
                <a:cs typeface="Arial"/>
              </a:rPr>
              <a:t>model in which the intended message is </a:t>
            </a:r>
            <a:br>
              <a:rPr lang="en-US" sz="1800" b="1" dirty="0">
                <a:latin typeface="Arial"/>
                <a:cs typeface="Arial"/>
              </a:rPr>
            </a:br>
            <a:r>
              <a:rPr lang="en-US" sz="1800" b="1" dirty="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a:latin typeface="Arial"/>
                <a:cs typeface="Arial"/>
              </a:rPr>
              <a:t>Objective: minimize word error rate by </a:t>
            </a:r>
            <a:br>
              <a:rPr lang="en-US" sz="1800" b="1" dirty="0">
                <a:latin typeface="Arial"/>
                <a:cs typeface="Arial"/>
              </a:rPr>
            </a:br>
            <a:r>
              <a:rPr lang="en-US" sz="1800" b="1" dirty="0">
                <a:latin typeface="Arial"/>
                <a:cs typeface="Arial"/>
              </a:rPr>
              <a:t>maximizing P(W|A)</a:t>
            </a:r>
          </a:p>
          <a:p>
            <a:pPr marL="338138" indent="-169863">
              <a:spcAft>
                <a:spcPts val="600"/>
              </a:spcAft>
              <a:tabLst>
                <a:tab pos="1252538" algn="l"/>
                <a:tab pos="3376613" algn="r"/>
              </a:tabLst>
            </a:pPr>
            <a:r>
              <a:rPr lang="en-US" sz="1800" b="1" dirty="0">
                <a:latin typeface="Arial"/>
                <a:cs typeface="Arial"/>
              </a:rPr>
              <a:t>	P(A|W):	Acoustic Model</a:t>
            </a:r>
          </a:p>
          <a:p>
            <a:pPr marL="338138" indent="-169863">
              <a:spcAft>
                <a:spcPts val="600"/>
              </a:spcAft>
              <a:tabLst>
                <a:tab pos="1252538" algn="l"/>
                <a:tab pos="3376613" algn="r"/>
              </a:tabLst>
            </a:pPr>
            <a:r>
              <a:rPr lang="en-US" sz="1800" b="1" dirty="0">
                <a:latin typeface="Arial"/>
                <a:cs typeface="Arial"/>
              </a:rPr>
              <a:t>	P(W):	Language Model</a:t>
            </a:r>
          </a:p>
          <a:p>
            <a:pPr marL="338138" indent="-169863">
              <a:spcAft>
                <a:spcPts val="1200"/>
              </a:spcAft>
              <a:tabLst>
                <a:tab pos="1252538" algn="l"/>
                <a:tab pos="3376613" algn="r"/>
              </a:tabLst>
            </a:pPr>
            <a:r>
              <a:rPr lang="en-US" sz="1800" b="1" dirty="0">
                <a:latin typeface="Arial"/>
                <a:cs typeface="Arial"/>
              </a:rPr>
              <a:t>	P(A):	Evidence (ignored)</a:t>
            </a:r>
          </a:p>
          <a:p>
            <a:pPr marL="165100" indent="-165100">
              <a:spcAft>
                <a:spcPts val="1200"/>
              </a:spcAft>
              <a:buFont typeface="Arial" pitchFamily="34" charset="0"/>
              <a:buChar char="•"/>
              <a:tabLst>
                <a:tab pos="3376613" algn="r"/>
              </a:tabLst>
            </a:pPr>
            <a:r>
              <a:rPr lang="en-US" sz="1800" b="1" dirty="0">
                <a:latin typeface="Arial"/>
                <a:cs typeface="Arial"/>
              </a:rPr>
              <a:t>Acoustic models use hidden Markov </a:t>
            </a:r>
            <a:br>
              <a:rPr lang="en-US" sz="1800" b="1" dirty="0">
                <a:latin typeface="Arial"/>
                <a:cs typeface="Arial"/>
              </a:rPr>
            </a:br>
            <a:r>
              <a:rPr lang="en-US" sz="1800" b="1" dirty="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a:latin typeface="Arial"/>
                <a:cs typeface="Arial"/>
              </a:rPr>
              <a:t>P(W) is estimated using probabilistic</a:t>
            </a:r>
            <a:br>
              <a:rPr lang="en-US" sz="1800" b="1" dirty="0">
                <a:latin typeface="Arial"/>
                <a:cs typeface="Arial"/>
              </a:rPr>
            </a:br>
            <a:r>
              <a:rPr lang="en-US" sz="1800" b="1" dirty="0">
                <a:latin typeface="Arial"/>
                <a:cs typeface="Arial"/>
              </a:rPr>
              <a:t>N-gram  models.</a:t>
            </a:r>
          </a:p>
          <a:p>
            <a:pPr marL="165100" indent="-165100">
              <a:spcAft>
                <a:spcPts val="1200"/>
              </a:spcAft>
              <a:buFont typeface="Arial" pitchFamily="34" charset="0"/>
              <a:buChar char="•"/>
              <a:tabLst>
                <a:tab pos="3376613" algn="r"/>
              </a:tabLst>
            </a:pPr>
            <a:r>
              <a:rPr lang="en-US" sz="1800" b="1" dirty="0">
                <a:latin typeface="Arial"/>
                <a:cs typeface="Arial"/>
              </a:rPr>
              <a:t>Parameters can be trained using generative (ML)</a:t>
            </a:r>
            <a:br>
              <a:rPr lang="en-US" sz="1800" b="1" dirty="0">
                <a:latin typeface="Arial"/>
                <a:cs typeface="Arial"/>
              </a:rPr>
            </a:br>
            <a:r>
              <a:rPr lang="en-US" sz="1800" b="1" dirty="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11269"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lang="en-US" sz="1800" b="1" kern="0" dirty="0">
                  <a:solidFill>
                    <a:schemeClr val="accent1"/>
                  </a:solidFill>
                  <a:latin typeface="Arial"/>
                  <a:cs typeface="Arial"/>
                </a:rPr>
                <a:t>Feature</a:t>
              </a:r>
              <a:br>
                <a:rPr lang="en-US" sz="1800" b="1" kern="0" dirty="0">
                  <a:solidFill>
                    <a:schemeClr val="accent1"/>
                  </a:solidFill>
                  <a:latin typeface="Arial"/>
                  <a:cs typeface="Arial"/>
                </a:rPr>
              </a:br>
              <a:r>
                <a:rPr lang="en-US" sz="1800" b="1" kern="0" dirty="0">
                  <a:solidFill>
                    <a:schemeClr val="accent1"/>
                  </a:solidFill>
                  <a:latin typeface="Arial"/>
                  <a:cs typeface="Arial"/>
                </a:rPr>
                <a:t>Extraction</a:t>
              </a:r>
              <a:endParaRPr kumimoji="0" lang="en-US" sz="1800" b="1" i="0" u="none" strike="noStrike" kern="0" cap="none" spc="0" normalizeH="0" baseline="0" noProof="0" dirty="0">
                <a:ln>
                  <a:noFill/>
                </a:ln>
                <a:solidFill>
                  <a:schemeClr val="accent1"/>
                </a:solidFill>
                <a:effectLst/>
                <a:uLnTx/>
                <a:uFillTx/>
                <a:latin typeface="Arial"/>
                <a:cs typeface="Arial"/>
              </a:endParaRPr>
            </a:p>
          </p:txBody>
        </p:sp>
      </p:grpSp>
    </p:spTree>
    <p:extLst>
      <p:ext uri="{BB962C8B-B14F-4D97-AF65-F5344CB8AC3E}">
        <p14:creationId xmlns:p14="http://schemas.microsoft.com/office/powerpoint/2010/main" val="57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274320" tIns="0" rIns="0" bIns="0" rtlCol="0" anchor="ctr" anchorCtr="0">
            <a:noAutofit/>
          </a:bodyPr>
          <a:lstStyle/>
          <a:p>
            <a:pPr>
              <a:spcBef>
                <a:spcPct val="0"/>
              </a:spcBef>
            </a:pPr>
            <a:r>
              <a:rPr lang="en-US" sz="2400" b="1" dirty="0">
                <a:latin typeface="Arial"/>
                <a:ea typeface="+mj-ea"/>
                <a:cs typeface="Arial"/>
              </a:rPr>
              <a:t>Signal Processing in Speech Recognition</a:t>
            </a:r>
          </a:p>
        </p:txBody>
      </p:sp>
    </p:spTree>
    <p:extLst>
      <p:ext uri="{BB962C8B-B14F-4D97-AF65-F5344CB8AC3E}">
        <p14:creationId xmlns:p14="http://schemas.microsoft.com/office/powerpoint/2010/main" val="32041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Features: Convert a Signal to a Sequence of Vectors</a:t>
            </a:r>
          </a:p>
        </p:txBody>
      </p:sp>
    </p:spTree>
    <p:extLst>
      <p:ext uri="{BB962C8B-B14F-4D97-AF65-F5344CB8AC3E}">
        <p14:creationId xmlns:p14="http://schemas.microsoft.com/office/powerpoint/2010/main" val="14815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err="1"/>
              <a:t>iVectors</a:t>
            </a:r>
            <a:r>
              <a:rPr lang="en-US" dirty="0"/>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indent="-165100">
              <a:spcAft>
                <a:spcPts val="1200"/>
              </a:spcAft>
              <a:buFont typeface="Arial"/>
              <a:buChar char="•"/>
            </a:pPr>
            <a:r>
              <a:rPr lang="en-US" sz="1800" b="1" dirty="0">
                <a:latin typeface="Arial"/>
                <a:cs typeface="Arial"/>
              </a:rPr>
              <a:t>The </a:t>
            </a:r>
            <a:r>
              <a:rPr lang="en-US" sz="1800" b="1" dirty="0" err="1">
                <a:latin typeface="Arial"/>
                <a:cs typeface="Arial"/>
              </a:rPr>
              <a:t>i</a:t>
            </a:r>
            <a:r>
              <a:rPr lang="en-US" sz="1800" b="1" dirty="0">
                <a:latin typeface="Arial"/>
                <a:cs typeface="Arial"/>
              </a:rPr>
              <a:t>-vector representation is a data-driven approach for feature extraction that provides a general framework for separating systematic variations in the data, such as channel, speaker and language.</a:t>
            </a:r>
          </a:p>
          <a:p>
            <a:pPr marL="165100" indent="-165100">
              <a:spcAft>
                <a:spcPts val="600"/>
              </a:spcAft>
              <a:buFont typeface="Arial"/>
              <a:buChar char="•"/>
            </a:pPr>
            <a:r>
              <a:rPr lang="en-US" sz="1800" b="1" dirty="0">
                <a:latin typeface="Arial"/>
                <a:cs typeface="Arial"/>
              </a:rPr>
              <a:t>The feature vector is modeled as a sum of three (or more) components:</a:t>
            </a:r>
          </a:p>
          <a:p>
            <a:pPr marL="342900">
              <a:spcBef>
                <a:spcPts val="1200"/>
              </a:spcBef>
              <a:spcAft>
                <a:spcPts val="1200"/>
              </a:spcAft>
            </a:pPr>
            <a:r>
              <a:rPr lang="en-US" sz="1800" b="1" i="1" dirty="0">
                <a:latin typeface="Arial"/>
                <a:cs typeface="Arial"/>
              </a:rPr>
              <a:t>M </a:t>
            </a:r>
            <a:r>
              <a:rPr lang="en-US" sz="1800" b="1" dirty="0">
                <a:latin typeface="Arial"/>
                <a:cs typeface="Arial"/>
              </a:rPr>
              <a:t>= </a:t>
            </a:r>
            <a:r>
              <a:rPr lang="en-US" sz="1800" b="1" i="1" dirty="0">
                <a:latin typeface="Arial"/>
                <a:cs typeface="Arial"/>
              </a:rPr>
              <a:t>m </a:t>
            </a:r>
            <a:r>
              <a:rPr lang="en-US" sz="1800" b="1" dirty="0">
                <a:latin typeface="Arial"/>
                <a:cs typeface="Arial"/>
              </a:rPr>
              <a:t>+ </a:t>
            </a:r>
            <a:r>
              <a:rPr lang="en-US" sz="1800" b="1" i="1" dirty="0">
                <a:latin typeface="Arial"/>
                <a:cs typeface="Arial"/>
              </a:rPr>
              <a:t>Tw </a:t>
            </a:r>
            <a:r>
              <a:rPr lang="en-US" sz="1800" b="1" dirty="0">
                <a:latin typeface="Arial"/>
                <a:cs typeface="Arial"/>
              </a:rPr>
              <a:t>+ </a:t>
            </a:r>
            <a:r>
              <a:rPr lang="en-US" sz="1800" b="1" i="1" dirty="0" err="1">
                <a:latin typeface="Arial"/>
                <a:cs typeface="Arial"/>
              </a:rPr>
              <a:t>ε</a:t>
            </a:r>
            <a:endParaRPr lang="en-US" sz="1800" b="1" dirty="0">
              <a:latin typeface="Arial"/>
              <a:cs typeface="Arial"/>
            </a:endParaRPr>
          </a:p>
          <a:p>
            <a:pPr marL="165100">
              <a:spcAft>
                <a:spcPts val="1200"/>
              </a:spcAft>
            </a:pPr>
            <a:r>
              <a:rPr lang="en-US" sz="1800" b="1" dirty="0">
                <a:latin typeface="Arial"/>
                <a:cs typeface="Arial"/>
              </a:rPr>
              <a:t>where </a:t>
            </a:r>
            <a:r>
              <a:rPr lang="en-US" sz="1800" b="1" i="1" dirty="0">
                <a:latin typeface="Arial"/>
                <a:cs typeface="Arial"/>
              </a:rPr>
              <a:t>M</a:t>
            </a:r>
            <a:r>
              <a:rPr lang="en-US" sz="1800" b="1" dirty="0">
                <a:latin typeface="Arial"/>
                <a:cs typeface="Arial"/>
              </a:rPr>
              <a:t> is the </a:t>
            </a:r>
            <a:r>
              <a:rPr lang="en-US" sz="1800" b="1" dirty="0" err="1">
                <a:latin typeface="Arial"/>
                <a:cs typeface="Arial"/>
              </a:rPr>
              <a:t>supervector</a:t>
            </a:r>
            <a:r>
              <a:rPr lang="en-US" sz="1800" b="1" dirty="0">
                <a:latin typeface="Arial"/>
                <a:cs typeface="Arial"/>
              </a:rPr>
              <a:t>, m is a universal background model, </a:t>
            </a:r>
            <a:r>
              <a:rPr lang="en-US" sz="1800" b="1" dirty="0" err="1">
                <a:latin typeface="Arial"/>
                <a:cs typeface="Arial"/>
              </a:rPr>
              <a:t>ε</a:t>
            </a:r>
            <a:r>
              <a:rPr lang="en-US" sz="1800" b="1" dirty="0">
                <a:latin typeface="Arial"/>
                <a:cs typeface="Arial"/>
              </a:rPr>
              <a:t> is a noise term, and </a:t>
            </a:r>
            <a:r>
              <a:rPr lang="en-US" sz="1800" b="1" i="1" dirty="0">
                <a:latin typeface="Arial"/>
                <a:cs typeface="Arial"/>
              </a:rPr>
              <a:t>w</a:t>
            </a:r>
            <a:r>
              <a:rPr lang="en-US" sz="1800" b="1" dirty="0">
                <a:latin typeface="Arial"/>
                <a:cs typeface="Arial"/>
              </a:rPr>
              <a:t> is the target low-dimensional feature vector.</a:t>
            </a:r>
          </a:p>
          <a:p>
            <a:pPr marL="165100" indent="-165100">
              <a:spcAft>
                <a:spcPts val="1200"/>
              </a:spcAft>
              <a:buFont typeface="Arial"/>
              <a:buChar char="•"/>
            </a:pPr>
            <a:r>
              <a:rPr lang="en-US" sz="1800" b="1" i="1" dirty="0">
                <a:latin typeface="Arial"/>
                <a:cs typeface="Arial"/>
              </a:rPr>
              <a:t>M</a:t>
            </a:r>
            <a:r>
              <a:rPr lang="en-US" sz="1800" b="1" dirty="0">
                <a:latin typeface="Arial"/>
                <a:cs typeface="Arial"/>
              </a:rPr>
              <a:t> is formed as a concatenation of consecutive feature vectors.</a:t>
            </a:r>
          </a:p>
          <a:p>
            <a:pPr marL="165100" indent="-165100">
              <a:spcAft>
                <a:spcPts val="1200"/>
              </a:spcAft>
              <a:buFont typeface="Arial"/>
              <a:buChar char="•"/>
            </a:pPr>
            <a:r>
              <a:rPr lang="en-US" sz="1800" b="1" dirty="0">
                <a:latin typeface="Arial"/>
                <a:cs typeface="Arial"/>
              </a:rPr>
              <a:t>This high-dimensional feature vector is then mapped into a low-dimensional space using factor analysis techniques such as Linear Discriminant Analysis (LDA).</a:t>
            </a:r>
          </a:p>
          <a:p>
            <a:pPr marL="165100" indent="-165100">
              <a:spcAft>
                <a:spcPts val="1200"/>
              </a:spcAft>
              <a:buFont typeface="Arial"/>
              <a:buChar char="•"/>
            </a:pPr>
            <a:r>
              <a:rPr lang="en-US" sz="1800" b="1" dirty="0">
                <a:latin typeface="Arial"/>
                <a:cs typeface="Arial"/>
              </a:rPr>
              <a:t>The dimension of </a:t>
            </a:r>
            <a:r>
              <a:rPr lang="en-US" sz="1800" b="1" i="1" dirty="0">
                <a:latin typeface="Arial"/>
                <a:cs typeface="Arial"/>
              </a:rPr>
              <a:t>T</a:t>
            </a:r>
            <a:r>
              <a:rPr lang="en-US" sz="1800" b="1" dirty="0">
                <a:latin typeface="Arial"/>
                <a:cs typeface="Arial"/>
              </a:rPr>
              <a:t> can be extremely large (~20,000 x 100), but the dimension of the resulting feature vector, </a:t>
            </a:r>
            <a:r>
              <a:rPr lang="en-US" sz="1800" b="1" i="1" dirty="0">
                <a:latin typeface="Arial"/>
                <a:cs typeface="Arial"/>
              </a:rPr>
              <a:t>w</a:t>
            </a:r>
            <a:r>
              <a:rPr lang="en-US" sz="1800" b="1" dirty="0">
                <a:latin typeface="Arial"/>
                <a:cs typeface="Arial"/>
              </a:rPr>
              <a:t>, is on the order of a traditional feature vector (~50).</a:t>
            </a:r>
          </a:p>
          <a:p>
            <a:pPr marL="165100" indent="-165100">
              <a:spcAft>
                <a:spcPts val="1200"/>
              </a:spcAft>
              <a:buFont typeface="Arial"/>
              <a:buChar char="•"/>
            </a:pPr>
            <a:r>
              <a:rPr lang="en-US" sz="1800" b="1" dirty="0">
                <a:latin typeface="Arial"/>
                <a:cs typeface="Arial"/>
              </a:rPr>
              <a:t>The </a:t>
            </a:r>
            <a:r>
              <a:rPr lang="en-US" sz="1800" b="1" dirty="0" err="1">
                <a:latin typeface="Arial"/>
                <a:cs typeface="Arial"/>
              </a:rPr>
              <a:t>i</a:t>
            </a:r>
            <a:r>
              <a:rPr lang="en-US" sz="1800" b="1" dirty="0">
                <a:latin typeface="Arial"/>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1120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a:latin typeface="Arial"/>
                <a:cs typeface="Arial"/>
              </a:rPr>
              <a:t>Based on a noisy communication channel </a:t>
            </a:r>
            <a:br>
              <a:rPr lang="en-US" sz="1800" b="1" dirty="0">
                <a:latin typeface="Arial"/>
                <a:cs typeface="Arial"/>
              </a:rPr>
            </a:br>
            <a:r>
              <a:rPr lang="en-US" sz="1800" b="1" dirty="0">
                <a:latin typeface="Arial"/>
                <a:cs typeface="Arial"/>
              </a:rPr>
              <a:t>model in which the intended message is </a:t>
            </a:r>
            <a:br>
              <a:rPr lang="en-US" sz="1800" b="1" dirty="0">
                <a:latin typeface="Arial"/>
                <a:cs typeface="Arial"/>
              </a:rPr>
            </a:br>
            <a:r>
              <a:rPr lang="en-US" sz="1800" b="1" dirty="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a:latin typeface="Arial"/>
                <a:cs typeface="Arial"/>
              </a:rPr>
              <a:t>Objective: minimize word error rate by </a:t>
            </a:r>
            <a:br>
              <a:rPr lang="en-US" sz="1800" b="1" dirty="0">
                <a:latin typeface="Arial"/>
                <a:cs typeface="Arial"/>
              </a:rPr>
            </a:br>
            <a:r>
              <a:rPr lang="en-US" sz="1800" b="1" dirty="0">
                <a:latin typeface="Arial"/>
                <a:cs typeface="Arial"/>
              </a:rPr>
              <a:t>maximizing P(W|A)</a:t>
            </a:r>
          </a:p>
          <a:p>
            <a:pPr marL="338138" indent="-169863">
              <a:spcAft>
                <a:spcPts val="600"/>
              </a:spcAft>
              <a:tabLst>
                <a:tab pos="1252538" algn="l"/>
                <a:tab pos="3376613" algn="r"/>
              </a:tabLst>
            </a:pPr>
            <a:r>
              <a:rPr lang="en-US" sz="1800" b="1" dirty="0">
                <a:latin typeface="Arial"/>
                <a:cs typeface="Arial"/>
              </a:rPr>
              <a:t>	</a:t>
            </a:r>
            <a:r>
              <a:rPr lang="en-US" sz="1800" b="1" dirty="0">
                <a:solidFill>
                  <a:schemeClr val="accent1"/>
                </a:solidFill>
                <a:latin typeface="Arial"/>
                <a:cs typeface="Arial"/>
              </a:rPr>
              <a:t>P(A|W):	Acoustic Model</a:t>
            </a:r>
          </a:p>
          <a:p>
            <a:pPr marL="338138" indent="-169863">
              <a:spcAft>
                <a:spcPts val="600"/>
              </a:spcAft>
              <a:tabLst>
                <a:tab pos="1252538" algn="l"/>
                <a:tab pos="3376613" algn="r"/>
              </a:tabLst>
            </a:pPr>
            <a:r>
              <a:rPr lang="en-US" sz="1800" b="1" dirty="0">
                <a:latin typeface="Arial"/>
                <a:cs typeface="Arial"/>
              </a:rPr>
              <a:t>	P(W):	Language Model</a:t>
            </a:r>
          </a:p>
          <a:p>
            <a:pPr marL="338138" indent="-169863">
              <a:spcAft>
                <a:spcPts val="1200"/>
              </a:spcAft>
              <a:tabLst>
                <a:tab pos="1252538" algn="l"/>
                <a:tab pos="3376613" algn="r"/>
              </a:tabLst>
            </a:pPr>
            <a:r>
              <a:rPr lang="en-US" sz="1800" b="1" dirty="0">
                <a:latin typeface="Arial"/>
                <a:cs typeface="Arial"/>
              </a:rPr>
              <a:t>	P(A):	Evidence (ignored)</a:t>
            </a:r>
          </a:p>
          <a:p>
            <a:pPr marL="165100" indent="-165100">
              <a:spcAft>
                <a:spcPts val="1200"/>
              </a:spcAft>
              <a:buFont typeface="Arial" pitchFamily="34" charset="0"/>
              <a:buChar char="•"/>
              <a:tabLst>
                <a:tab pos="3376613" algn="r"/>
              </a:tabLst>
            </a:pPr>
            <a:r>
              <a:rPr lang="en-US" sz="1800" b="1" dirty="0">
                <a:latin typeface="Arial"/>
                <a:cs typeface="Arial"/>
              </a:rPr>
              <a:t>Acoustic models use hidden Markov </a:t>
            </a:r>
            <a:br>
              <a:rPr lang="en-US" sz="1800" b="1" dirty="0">
                <a:latin typeface="Arial"/>
                <a:cs typeface="Arial"/>
              </a:rPr>
            </a:br>
            <a:r>
              <a:rPr lang="en-US" sz="1800" b="1" dirty="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a:latin typeface="Arial"/>
                <a:cs typeface="Arial"/>
              </a:rPr>
              <a:t>P(W) is estimated using probabilistic</a:t>
            </a:r>
            <a:br>
              <a:rPr lang="en-US" sz="1800" b="1" dirty="0">
                <a:latin typeface="Arial"/>
                <a:cs typeface="Arial"/>
              </a:rPr>
            </a:br>
            <a:r>
              <a:rPr lang="en-US" sz="1800" b="1" dirty="0">
                <a:latin typeface="Arial"/>
                <a:cs typeface="Arial"/>
              </a:rPr>
              <a:t>N-gram  models.</a:t>
            </a:r>
          </a:p>
          <a:p>
            <a:pPr marL="165100" indent="-165100">
              <a:spcAft>
                <a:spcPts val="1200"/>
              </a:spcAft>
              <a:buFont typeface="Arial" pitchFamily="34" charset="0"/>
              <a:buChar char="•"/>
              <a:tabLst>
                <a:tab pos="3376613" algn="r"/>
              </a:tabLst>
            </a:pPr>
            <a:r>
              <a:rPr lang="en-US" sz="1800" b="1" dirty="0">
                <a:latin typeface="Arial"/>
                <a:cs typeface="Arial"/>
              </a:rPr>
              <a:t>Parameters can be trained using generative (ML)</a:t>
            </a:r>
            <a:br>
              <a:rPr lang="en-US" sz="1800" b="1" dirty="0">
                <a:latin typeface="Arial"/>
                <a:cs typeface="Arial"/>
              </a:rPr>
            </a:br>
            <a:r>
              <a:rPr lang="en-US" sz="1800" b="1" dirty="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12293"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a:solidFill>
                    <a:schemeClr val="accent1"/>
                  </a:solidFill>
                  <a:latin typeface="Arial"/>
                  <a:cs typeface="Arial"/>
                </a:rPr>
                <a:t>Research </a:t>
              </a:r>
              <a:r>
                <a:rPr kumimoji="0" lang="en-US" sz="1800" b="1" i="0" u="none" strike="noStrike" kern="0" cap="none" spc="0" normalizeH="0" baseline="0" noProof="0" dirty="0">
                  <a:ln>
                    <a:noFill/>
                  </a:ln>
                  <a:solidFill>
                    <a:schemeClr val="accent1"/>
                  </a:solidFill>
                  <a:effectLst/>
                  <a:uLnTx/>
                  <a:uFillTx/>
                  <a:latin typeface="Arial"/>
                  <a:cs typeface="Arial"/>
                </a:rPr>
                <a:t>Focus</a:t>
              </a:r>
            </a:p>
          </p:txBody>
        </p:sp>
      </p:grpSp>
    </p:spTree>
    <p:extLst>
      <p:ext uri="{BB962C8B-B14F-4D97-AF65-F5344CB8AC3E}">
        <p14:creationId xmlns:p14="http://schemas.microsoft.com/office/powerpoint/2010/main" val="5174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Acoustic Models: Capture the Time-Frequency Evolution</a:t>
            </a:r>
          </a:p>
        </p:txBody>
      </p:sp>
    </p:spTree>
    <p:extLst>
      <p:ext uri="{BB962C8B-B14F-4D97-AF65-F5344CB8AC3E}">
        <p14:creationId xmlns:p14="http://schemas.microsoft.com/office/powerpoint/2010/main" val="1485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317590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25177</TotalTime>
  <Words>860</Words>
  <Application>Microsoft Macintosh PowerPoint</Application>
  <PresentationFormat>Letter Paper (8.5x11 in)</PresentationFormat>
  <Paragraphs>131</Paragraphs>
  <Slides>18</Slides>
  <Notes>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4" baseType="lpstr">
      <vt:lpstr>Arial</vt:lpstr>
      <vt:lpstr>Times New Roman</vt:lpstr>
      <vt:lpstr>Wingdings</vt:lpstr>
      <vt:lpstr>lecture_title</vt:lpstr>
      <vt:lpstr>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2209</cp:revision>
  <dcterms:created xsi:type="dcterms:W3CDTF">2002-09-12T17:13:32Z</dcterms:created>
  <dcterms:modified xsi:type="dcterms:W3CDTF">2018-12-05T13:19:53Z</dcterms:modified>
</cp:coreProperties>
</file>