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  <p:sldMasterId id="2147483677" r:id="rId3"/>
    <p:sldMasterId id="2147483683" r:id="rId4"/>
    <p:sldMasterId id="2147483687" r:id="rId5"/>
  </p:sldMasterIdLst>
  <p:notesMasterIdLst>
    <p:notesMasterId r:id="rId17"/>
  </p:notesMasterIdLst>
  <p:sldIdLst>
    <p:sldId id="303" r:id="rId6"/>
    <p:sldId id="267" r:id="rId7"/>
    <p:sldId id="380" r:id="rId8"/>
    <p:sldId id="391" r:id="rId9"/>
    <p:sldId id="392" r:id="rId10"/>
    <p:sldId id="393" r:id="rId11"/>
    <p:sldId id="399" r:id="rId12"/>
    <p:sldId id="394" r:id="rId13"/>
    <p:sldId id="396" r:id="rId14"/>
    <p:sldId id="397" r:id="rId15"/>
    <p:sldId id="39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9" autoAdjust="0"/>
    <p:restoredTop sz="92054" autoAdjust="0"/>
  </p:normalViewPr>
  <p:slideViewPr>
    <p:cSldViewPr snapToGrid="0">
      <p:cViewPr varScale="1">
        <p:scale>
          <a:sx n="87" d="100"/>
          <a:sy n="87" d="100"/>
        </p:scale>
        <p:origin x="1192" y="184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9A63F-A652-A941-943E-42655CBE92DD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B6984-104E-F74E-AFCE-72849C323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3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054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2B6984-104E-F74E-AFCE-72849C3231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1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538D-9F28-454B-A741-5EDD6E284E52}" type="datetimeFigureOut">
              <a:rPr lang="en-US" smtClean="0"/>
              <a:t>11/26/18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36DC0-CB90-4730-A688-285CC47A5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1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C36DC0-CB90-4730-A688-285CC47A5567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411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714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14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</a:pPr>
            <a:r>
              <a:rPr lang="en-US" sz="1000" b="1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Shah et al.: </a:t>
            </a:r>
            <a:r>
              <a:rPr lang="en-US" sz="1000" b="1" cap="non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Neural Network Tutorials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</a:t>
            </a:r>
            <a:r>
              <a:rPr lang="en-US" sz="1000" b="1">
                <a:solidFill>
                  <a:srgbClr val="1F497D">
                    <a:lumMod val="50000"/>
                  </a:srgbClr>
                </a:solidFill>
                <a:latin typeface="Calibri"/>
              </a:rPr>
              <a:t>November 19, 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2018</a:t>
            </a:r>
            <a:endParaRPr lang="en-US" sz="1000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3" y="6594644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8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5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14098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ocument 6"/>
          <p:cNvSpPr/>
          <p:nvPr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401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ocument 6"/>
          <p:cNvSpPr/>
          <p:nvPr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811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99712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91067" y="665493"/>
            <a:ext cx="64423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Tutorials on D</a:t>
            </a:r>
            <a:r>
              <a:rPr lang="en-US" sz="2800" b="1" dirty="0" smtClean="0">
                <a:latin typeface="Arial"/>
                <a:cs typeface="Arial"/>
              </a:rPr>
              <a:t>eploying </a:t>
            </a:r>
            <a:r>
              <a:rPr lang="en-US" sz="2800" b="1" dirty="0">
                <a:latin typeface="Arial"/>
                <a:cs typeface="Arial"/>
              </a:rPr>
              <a:t>Neural Network </a:t>
            </a:r>
            <a:r>
              <a:rPr lang="en-US" sz="2800" b="1" dirty="0" smtClean="0">
                <a:latin typeface="Arial"/>
                <a:cs typeface="Arial"/>
              </a:rPr>
              <a:t>Architectures </a:t>
            </a:r>
            <a:r>
              <a:rPr lang="en-US" sz="2800" b="1" dirty="0">
                <a:latin typeface="Arial"/>
                <a:cs typeface="Arial"/>
              </a:rPr>
              <a:t>using </a:t>
            </a:r>
            <a:r>
              <a:rPr lang="en-US" sz="2800" b="1" dirty="0" err="1">
                <a:latin typeface="Arial"/>
                <a:cs typeface="Arial"/>
              </a:rPr>
              <a:t>Keras</a:t>
            </a:r>
            <a:r>
              <a:rPr lang="en-US" sz="2800" b="1" dirty="0">
                <a:latin typeface="Arial"/>
                <a:cs typeface="Arial"/>
              </a:rPr>
              <a:t> and </a:t>
            </a:r>
            <a:r>
              <a:rPr lang="en-US" sz="2800" b="1" dirty="0" err="1">
                <a:latin typeface="Arial"/>
                <a:cs typeface="Arial"/>
              </a:rPr>
              <a:t>Tensorflow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4" name="Rectangle 16"/>
          <p:cNvSpPr txBox="1">
            <a:spLocks noChangeArrowheads="1"/>
          </p:cNvSpPr>
          <p:nvPr/>
        </p:nvSpPr>
        <p:spPr>
          <a:xfrm>
            <a:off x="228600" y="5735781"/>
            <a:ext cx="4583649" cy="106512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indent="-14288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>
                <a:latin typeface="Arial"/>
                <a:cs typeface="Arial"/>
              </a:rPr>
              <a:t>Vinit Shah, Joseph </a:t>
            </a:r>
            <a:r>
              <a:rPr lang="en-US" sz="1800" b="1" dirty="0" err="1">
                <a:latin typeface="Arial"/>
                <a:cs typeface="Arial"/>
              </a:rPr>
              <a:t>Picone</a:t>
            </a:r>
            <a:r>
              <a:rPr lang="en-US" sz="1800" b="1" dirty="0">
                <a:latin typeface="Arial"/>
                <a:cs typeface="Arial"/>
              </a:rPr>
              <a:t> and Iyad Obeid</a:t>
            </a:r>
          </a:p>
          <a:p>
            <a:pPr marL="115888" indent="-115888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Neural Engineering Data Consortium</a:t>
            </a:r>
          </a:p>
          <a:p>
            <a:pPr marL="115888" indent="-115888">
              <a:spcBef>
                <a:spcPts val="0"/>
              </a:spcBef>
              <a:buNone/>
            </a:pPr>
            <a:r>
              <a:rPr lang="en-US" sz="1800" b="1" dirty="0">
                <a:latin typeface="Arial"/>
                <a:cs typeface="Arial"/>
              </a:rPr>
              <a:t>Temple University</a:t>
            </a:r>
            <a:endParaRPr lang="en-US" sz="18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173" y="4807512"/>
            <a:ext cx="2984500" cy="19933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F05D95E-DB87-4BD8-BCFD-993511FBB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412" y="2550177"/>
            <a:ext cx="55911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B517F6B3-11F8-4C44-BCFC-0F67C27C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sz="2400" dirty="0" err="1">
                <a:solidFill>
                  <a:prstClr val="black"/>
                </a:solidFill>
              </a:rPr>
              <a:t>Regularizers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="" xmlns:a16="http://schemas.microsoft.com/office/drawing/2014/main" id="{E43F5235-4F34-4E6F-BBF3-BA75436B7D33}"/>
              </a:ext>
            </a:extLst>
          </p:cNvPr>
          <p:cNvSpPr txBox="1">
            <a:spLocks/>
          </p:cNvSpPr>
          <p:nvPr/>
        </p:nvSpPr>
        <p:spPr>
          <a:xfrm>
            <a:off x="199104" y="712838"/>
            <a:ext cx="5660922" cy="3977149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Dropout layers: Forces neural network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layer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to generalize better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instead of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relying on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few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specific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sets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of neurons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during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Kernel initializers: Initializing weight and bias variables using specific distribution (i.e. Normal) 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Early stopping: Avoid overfitting by stopping training earlier.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Data augmentation: Introduction to noise in data can help develop robust models.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L1 &amp; L2 regularization: Penalizing the cost function by Ridge and/or Lasso regression techniques to avoid under/over fitting.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7E25032-5728-4D27-99CA-6D9C60770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04" y="4836866"/>
            <a:ext cx="6324600" cy="1847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C02A54A-739A-413E-8910-7D0038A6E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331" y="865774"/>
            <a:ext cx="3181350" cy="2505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1D3F7D1-BE8D-45E8-9801-9CB85F418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860238">
            <a:off x="5610198" y="4416922"/>
            <a:ext cx="3465310" cy="4644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013D83B-6C2B-4552-871B-6C6C4735BC45}"/>
              </a:ext>
            </a:extLst>
          </p:cNvPr>
          <p:cNvSpPr txBox="1"/>
          <p:nvPr/>
        </p:nvSpPr>
        <p:spPr>
          <a:xfrm>
            <a:off x="6735095" y="6028037"/>
            <a:ext cx="228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Steep Error surface</a:t>
            </a:r>
          </a:p>
        </p:txBody>
      </p:sp>
    </p:spTree>
    <p:extLst>
      <p:ext uri="{BB962C8B-B14F-4D97-AF65-F5344CB8AC3E}">
        <p14:creationId xmlns:p14="http://schemas.microsoft.com/office/powerpoint/2010/main" val="295861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02C4B930-E0BF-45F4-9244-3D6BB1D3FFB9}"/>
              </a:ext>
            </a:extLst>
          </p:cNvPr>
          <p:cNvSpPr txBox="1">
            <a:spLocks/>
          </p:cNvSpPr>
          <p:nvPr/>
        </p:nvSpPr>
        <p:spPr>
          <a:xfrm>
            <a:off x="199104" y="712838"/>
            <a:ext cx="8718754" cy="3977149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="" xmlns:a16="http://schemas.microsoft.com/office/drawing/2014/main" id="{BA57D630-5405-4ACB-82B4-46A6F2E7A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896" y="482322"/>
            <a:ext cx="4203916" cy="3359323"/>
          </a:xfrm>
          <a:prstGeom prst="rect">
            <a:avLst/>
          </a:prstGeom>
        </p:spPr>
      </p:pic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="" xmlns:a16="http://schemas.microsoft.com/office/drawing/2014/main" id="{944CD4A5-FED8-4C2A-BF73-A6BA986E3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42" y="482322"/>
            <a:ext cx="4197566" cy="335932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="" xmlns:a16="http://schemas.microsoft.com/office/drawing/2014/main" id="{534F094B-6643-45B6-8E6C-D14C0B958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sz="2400" dirty="0" err="1">
                <a:solidFill>
                  <a:prstClr val="black"/>
                </a:solidFill>
              </a:rPr>
              <a:t>Tensorboard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A</a:t>
            </a:r>
            <a:r>
              <a:rPr lang="en-US" sz="2400" dirty="0" smtClean="0">
                <a:solidFill>
                  <a:prstClr val="black"/>
                </a:solidFill>
              </a:rPr>
              <a:t>nalysis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7E1A835-6184-44BE-BAFE-AAC8841FA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276" y="3955775"/>
            <a:ext cx="4197566" cy="2589441"/>
          </a:xfrm>
          <a:prstGeom prst="rect">
            <a:avLst/>
          </a:prstGeom>
        </p:spPr>
      </p:pic>
      <p:sp>
        <p:nvSpPr>
          <p:cNvPr id="14" name="Rectangle 3">
            <a:extLst>
              <a:ext uri="{FF2B5EF4-FFF2-40B4-BE49-F238E27FC236}">
                <a16:creationId xmlns="" xmlns:a16="http://schemas.microsoft.com/office/drawing/2014/main" id="{419D4EB3-CF34-4001-BD56-9BF6FDE68F44}"/>
              </a:ext>
            </a:extLst>
          </p:cNvPr>
          <p:cNvSpPr txBox="1">
            <a:spLocks/>
          </p:cNvSpPr>
          <p:nvPr/>
        </p:nvSpPr>
        <p:spPr bwMode="auto">
          <a:xfrm>
            <a:off x="4681896" y="4323967"/>
            <a:ext cx="4446767" cy="23395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25425" marR="0" lvl="1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Tensorboard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utility helps us </a:t>
            </a: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in 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analysis of the network by collecting statistics </a:t>
            </a: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related to the 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graph, layers, gradients, etc..</a:t>
            </a:r>
          </a:p>
          <a:p>
            <a:pPr marL="225425" marR="0" lvl="1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It provides projection methods such as t-SNE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to visualize higher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dimensional data.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07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Outline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104" y="712837"/>
            <a:ext cx="8716296" cy="5796118"/>
          </a:xfrm>
        </p:spPr>
        <p:txBody>
          <a:bodyPr lIns="0" tIns="0" rIns="0" bIns="0"/>
          <a:lstStyle/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Brief introduction to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Tensorflow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Keras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Comparison between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Numpy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and TF</a:t>
            </a:r>
          </a:p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Examples of NN architectures</a:t>
            </a:r>
          </a:p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LR tricks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Regularizers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Model analysis</a:t>
            </a:r>
          </a:p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spcAft>
                <a:spcPts val="600"/>
              </a:spcAft>
              <a:buFont typeface="Arial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99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55A67207-86F6-410E-B79E-B75031ED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Introduction to </a:t>
            </a:r>
            <a:r>
              <a:rPr lang="en-US" sz="2400" dirty="0" err="1">
                <a:solidFill>
                  <a:prstClr val="black"/>
                </a:solidFill>
              </a:rPr>
              <a:t>Tensorflow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5EA90619-6D1B-429A-A014-30485C9CA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9104" y="712838"/>
            <a:ext cx="8716296" cy="2382633"/>
          </a:xfrm>
        </p:spPr>
        <p:txBody>
          <a:bodyPr lIns="0" tIns="0" rIns="0" bIns="0"/>
          <a:lstStyle/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Tensorflow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provides primitives for defining functions on tensors and automatically computing their derivatives.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But wait, what is a Tensor ?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Tensors are multilinear maps from vector spaces to real numbers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F9192A5-DB0E-402C-8BA9-65A608708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275" y="2228696"/>
            <a:ext cx="5095875" cy="866775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629DB1B8-87F4-4967-9FBB-EE2F759A792C}"/>
              </a:ext>
            </a:extLst>
          </p:cNvPr>
          <p:cNvSpPr txBox="1">
            <a:spLocks/>
          </p:cNvSpPr>
          <p:nvPr/>
        </p:nvSpPr>
        <p:spPr>
          <a:xfrm>
            <a:off x="199104" y="3185651"/>
            <a:ext cx="8716296" cy="3303639"/>
          </a:xfr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Tensorflow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is funded by google and constantly evolving to optimize performance for any hardware specifications. (i.e.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multigpu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memory allocation,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support, etc.)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Gives us ability to develop systems from ground up. TF core layers allows us to edit the properties of the fundamental neurons.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TFLearn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Keras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are the higher-level APIs which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Tensorflow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as its backend. This gives researchers a convenient way to develop models in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few lines of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code.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10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88E517D6-84D3-4AE0-9AE6-324498E6D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Introduction to </a:t>
            </a:r>
            <a:r>
              <a:rPr lang="en-US" sz="2400" dirty="0" err="1">
                <a:solidFill>
                  <a:prstClr val="black"/>
                </a:solidFill>
              </a:rPr>
              <a:t>Tensorflow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531062AF-7E9D-48A8-9E35-AC257C4F52AF}"/>
              </a:ext>
            </a:extLst>
          </p:cNvPr>
          <p:cNvSpPr txBox="1">
            <a:spLocks/>
          </p:cNvSpPr>
          <p:nvPr/>
        </p:nvSpPr>
        <p:spPr>
          <a:xfrm>
            <a:off x="199104" y="712838"/>
            <a:ext cx="8716296" cy="2610465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Tensorflow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uses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dataflow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graph to represent the model computation in terms of the dependencies between individual operators.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Primary elements of TF: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Graph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Session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Ops</a:t>
            </a:r>
          </a:p>
          <a:p>
            <a:pPr marL="800100" lvl="1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Variable scopes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2E6702D8-71AE-441D-AD8A-A4A0D6EA57F8}"/>
              </a:ext>
            </a:extLst>
          </p:cNvPr>
          <p:cNvSpPr txBox="1">
            <a:spLocks/>
          </p:cNvSpPr>
          <p:nvPr/>
        </p:nvSpPr>
        <p:spPr>
          <a:xfrm>
            <a:off x="199104" y="3323302"/>
            <a:ext cx="8716296" cy="3244645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Placeholders, constants, variables and operations are added to the graphs by default. It is a good practice to define a Graph object explicitly which allows us to create multiple graphs/models in the same script.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## initiate a new model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New_graph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tf.Graph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new_graph.as_default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():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	## assign a constant to the graph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new_g_const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tf.constant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([1.0, 2.0])</a:t>
            </a:r>
          </a:p>
          <a:p>
            <a:pPr marL="285750" lvl="1" indent="-22701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Sessions encapsulate the environment where operations are executed.</a:t>
            </a:r>
          </a:p>
        </p:txBody>
      </p:sp>
    </p:spTree>
    <p:extLst>
      <p:ext uri="{BB962C8B-B14F-4D97-AF65-F5344CB8AC3E}">
        <p14:creationId xmlns:p14="http://schemas.microsoft.com/office/powerpoint/2010/main" val="355695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C57008B6-7DB1-4AEA-A8D9-47392F52A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Comparison between </a:t>
            </a:r>
            <a:r>
              <a:rPr lang="en-US" sz="2400" dirty="0" err="1">
                <a:solidFill>
                  <a:prstClr val="black"/>
                </a:solidFill>
              </a:rPr>
              <a:t>Numpy</a:t>
            </a:r>
            <a:r>
              <a:rPr lang="en-US" sz="2400" dirty="0">
                <a:solidFill>
                  <a:prstClr val="black"/>
                </a:solidFill>
              </a:rPr>
              <a:t> and TF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="" xmlns:a16="http://schemas.microsoft.com/office/drawing/2014/main" id="{01CFBE2D-F31F-469D-8C1D-FE53305FB795}"/>
              </a:ext>
            </a:extLst>
          </p:cNvPr>
          <p:cNvSpPr txBox="1">
            <a:spLocks/>
          </p:cNvSpPr>
          <p:nvPr/>
        </p:nvSpPr>
        <p:spPr>
          <a:xfrm>
            <a:off x="199104" y="712839"/>
            <a:ext cx="8716296" cy="1174956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Scopes are used for breaking down the complexity of the models into individual pieces.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Numpy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Vs. TF commands: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E23F406-3E60-4EBC-8480-5ACEFAA68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1887795"/>
            <a:ext cx="896302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4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580AD277-5FF2-45BD-B892-21C144396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sz="2400" dirty="0" err="1">
                <a:solidFill>
                  <a:prstClr val="black"/>
                </a:solidFill>
              </a:rPr>
              <a:t>Keras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7A537F68-5746-4ABE-B670-808155269945}"/>
              </a:ext>
            </a:extLst>
          </p:cNvPr>
          <p:cNvSpPr txBox="1">
            <a:spLocks/>
          </p:cNvSpPr>
          <p:nvPr/>
        </p:nvSpPr>
        <p:spPr>
          <a:xfrm>
            <a:off x="199104" y="712839"/>
            <a:ext cx="8716296" cy="1705896"/>
          </a:xfr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Keras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allows you to quickly build and test a neural network architectures with minimal effort. Beginners should start deploying models using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Keras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first.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This same model will take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50+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lines of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code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Tensorflow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which is hard to understand and prune to errors as well.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05B6672C-3B9D-4E7B-9B52-3F0798211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929" y="1959484"/>
            <a:ext cx="7659329" cy="3607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99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Keras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model template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model = Sequential()</a:t>
            </a:r>
            <a:b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model.add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(Dense(300, activation='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relu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',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input_dim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=100))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model.add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(Dense(30, activation='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relu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'))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model.add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(Dense(30, activation='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relu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'))</a:t>
            </a:r>
            <a:b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model.add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(Dense(4, activation=‘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softmax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'))</a:t>
            </a:r>
            <a:b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model.compile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(optimizer='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rmsprop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',</a:t>
            </a:r>
            <a:b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loss=‘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categorical_crossentropy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',</a:t>
            </a:r>
            <a:b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metrics=['accuracy'])</a:t>
            </a:r>
            <a:b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# Train the model, iterating on the data in batches of 32 samples</a:t>
            </a:r>
            <a:b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model.fit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(data, labels, epochs=10, </a:t>
            </a:r>
            <a:r>
              <a:rPr lang="en-US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batch_size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=32) </a:t>
            </a:r>
          </a:p>
        </p:txBody>
      </p:sp>
    </p:spTree>
    <p:extLst>
      <p:ext uri="{BB962C8B-B14F-4D97-AF65-F5344CB8AC3E}">
        <p14:creationId xmlns:p14="http://schemas.microsoft.com/office/powerpoint/2010/main" val="330836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4C582D95-0840-486D-A334-1E7B8025F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Example </a:t>
            </a:r>
            <a:r>
              <a:rPr lang="en-US" sz="2400" dirty="0" smtClean="0">
                <a:solidFill>
                  <a:prstClr val="black"/>
                </a:solidFill>
              </a:rPr>
              <a:t>of Time-series </a:t>
            </a:r>
            <a:r>
              <a:rPr lang="en-US" dirty="0">
                <a:solidFill>
                  <a:prstClr val="black"/>
                </a:solidFill>
              </a:rPr>
              <a:t>D</a:t>
            </a:r>
            <a:r>
              <a:rPr lang="en-US" sz="2400" dirty="0" smtClean="0">
                <a:solidFill>
                  <a:prstClr val="black"/>
                </a:solidFill>
              </a:rPr>
              <a:t>ata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FE00B4C-846A-4684-999D-0A7D990E2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174" y="624344"/>
            <a:ext cx="4314641" cy="2804656"/>
          </a:xfrm>
          <a:prstGeom prst="rect">
            <a:avLst/>
          </a:prstGeom>
        </p:spPr>
      </p:pic>
      <p:sp>
        <p:nvSpPr>
          <p:cNvPr id="5" name="Left Brace 4">
            <a:extLst>
              <a:ext uri="{FF2B5EF4-FFF2-40B4-BE49-F238E27FC236}">
                <a16:creationId xmlns="" xmlns:a16="http://schemas.microsoft.com/office/drawing/2014/main" id="{0FFCF8BF-C016-4F28-81EA-859C3E94BC96}"/>
              </a:ext>
            </a:extLst>
          </p:cNvPr>
          <p:cNvSpPr/>
          <p:nvPr/>
        </p:nvSpPr>
        <p:spPr>
          <a:xfrm>
            <a:off x="4572000" y="1288112"/>
            <a:ext cx="186813" cy="1759974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Left Brace 5">
            <a:extLst>
              <a:ext uri="{FF2B5EF4-FFF2-40B4-BE49-F238E27FC236}">
                <a16:creationId xmlns="" xmlns:a16="http://schemas.microsoft.com/office/drawing/2014/main" id="{4965FD5D-8248-4EB9-A539-FA628D9072A8}"/>
              </a:ext>
            </a:extLst>
          </p:cNvPr>
          <p:cNvSpPr/>
          <p:nvPr/>
        </p:nvSpPr>
        <p:spPr>
          <a:xfrm rot="16200000">
            <a:off x="6601537" y="1913058"/>
            <a:ext cx="186814" cy="2972069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8378648-791E-4C3E-854F-0A9F4CB2D209}"/>
              </a:ext>
            </a:extLst>
          </p:cNvPr>
          <p:cNvSpPr txBox="1"/>
          <p:nvPr/>
        </p:nvSpPr>
        <p:spPr>
          <a:xfrm>
            <a:off x="5161741" y="3484913"/>
            <a:ext cx="3196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Temporal domain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(seconds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E72CCDC-FB9B-4973-85B6-06FCE2FE3F2E}"/>
              </a:ext>
            </a:extLst>
          </p:cNvPr>
          <p:cNvSpPr txBox="1"/>
          <p:nvPr/>
        </p:nvSpPr>
        <p:spPr>
          <a:xfrm>
            <a:off x="3343206" y="2098700"/>
            <a:ext cx="1415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 domain (electrode positioning)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01C954B1-484D-4BF5-9E60-7CAC22C39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93" y="3944141"/>
            <a:ext cx="4053370" cy="229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5045915B-70B0-4062-86EB-D10CBBFCADCD}"/>
              </a:ext>
            </a:extLst>
          </p:cNvPr>
          <p:cNvSpPr txBox="1">
            <a:spLocks/>
          </p:cNvSpPr>
          <p:nvPr/>
        </p:nvSpPr>
        <p:spPr>
          <a:xfrm>
            <a:off x="4572000" y="3896123"/>
            <a:ext cx="4115304" cy="2532550"/>
          </a:xfr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Frequency domain features:</a:t>
            </a:r>
          </a:p>
          <a:p>
            <a:pPr marL="342900" lvl="1" indent="-1778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frames per second</a:t>
            </a:r>
          </a:p>
          <a:p>
            <a:pPr marL="342900" lvl="1" indent="-1778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 second analysis window</a:t>
            </a:r>
          </a:p>
          <a:p>
            <a:pPr marL="342900" lvl="1" indent="-1778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base features including energy, differential energy, and 7 cepstral coefficients.</a:t>
            </a:r>
          </a:p>
          <a:p>
            <a:pPr marL="342900" lvl="1" indent="-1778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 and 2nd derivatives are used for most features.</a:t>
            </a:r>
          </a:p>
          <a:p>
            <a:pPr marL="342900" lvl="1" indent="-1778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dimension: 26.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80706AAD-CE22-45EE-A45D-73034C989E97}"/>
              </a:ext>
            </a:extLst>
          </p:cNvPr>
          <p:cNvSpPr txBox="1">
            <a:spLocks/>
          </p:cNvSpPr>
          <p:nvPr/>
        </p:nvSpPr>
        <p:spPr>
          <a:xfrm>
            <a:off x="219193" y="760397"/>
            <a:ext cx="3715900" cy="3093848"/>
          </a:xfr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Temporal and spatial information is observed during EEG event classification.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Events observed on adjacent channels are correlated within its locality.</a:t>
            </a:r>
          </a:p>
          <a:p>
            <a:pPr marL="174625" indent="-17462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Raw signals is too much information (with 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much higher entropy) for ML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algorithms to learn.</a:t>
            </a:r>
          </a:p>
        </p:txBody>
      </p:sp>
    </p:spTree>
    <p:extLst>
      <p:ext uri="{BB962C8B-B14F-4D97-AF65-F5344CB8AC3E}">
        <p14:creationId xmlns:p14="http://schemas.microsoft.com/office/powerpoint/2010/main" val="162478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F6AC278-01C1-4B10-9842-78B068006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142" y="503484"/>
            <a:ext cx="4139837" cy="36454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C06C3A4-6F91-43C3-895F-9699556A1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21" y="4097502"/>
            <a:ext cx="4139837" cy="2334660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99F8792E-977B-4D9A-AB37-97402F51F952}"/>
              </a:ext>
            </a:extLst>
          </p:cNvPr>
          <p:cNvSpPr txBox="1">
            <a:spLocks/>
          </p:cNvSpPr>
          <p:nvPr/>
        </p:nvSpPr>
        <p:spPr bwMode="auto">
          <a:xfrm>
            <a:off x="206021" y="750280"/>
            <a:ext cx="4228327" cy="324161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25425" marR="0" lvl="1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CNN-LSTM model</a:t>
            </a: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: 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EEG data is represented as an image </a:t>
            </a: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with a 26-dimensional 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feature vector.</a:t>
            </a:r>
          </a:p>
          <a:p>
            <a:pPr marL="225425" marR="0" lvl="1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CNN layers can learn spatial correlation between the channels.</a:t>
            </a:r>
          </a:p>
          <a:p>
            <a:pPr marL="225425" marR="0" lvl="1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LSTM layers learn </a:t>
            </a: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long term dependencies of the signal.</a:t>
            </a:r>
          </a:p>
          <a:p>
            <a:pPr marL="225425" marR="0" lvl="1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800" b="1" dirty="0" err="1" smtClean="0">
                <a:solidFill>
                  <a:srgbClr val="000000"/>
                </a:solidFill>
                <a:cs typeface="Arial" charset="0"/>
              </a:rPr>
              <a:t>Postprocessing</a:t>
            </a: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 includes setting a threshold for hypothesis events and filtering out short sequences.</a:t>
            </a:r>
            <a:endParaRPr lang="en-US" sz="18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01D9248C-3743-4670-97B3-D1C68463CBE6}"/>
              </a:ext>
            </a:extLst>
          </p:cNvPr>
          <p:cNvSpPr txBox="1">
            <a:spLocks/>
          </p:cNvSpPr>
          <p:nvPr/>
        </p:nvSpPr>
        <p:spPr bwMode="auto">
          <a:xfrm>
            <a:off x="4572000" y="4258261"/>
            <a:ext cx="4483510" cy="233466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25425" marR="0" lvl="1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Context information is concatenated with each feature vector.</a:t>
            </a:r>
          </a:p>
          <a:p>
            <a:pPr marL="225425" marR="0" lvl="1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The 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model learns 1 second of data per </a:t>
            </a: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sample and 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7 </a:t>
            </a:r>
            <a:r>
              <a:rPr lang="en-US" sz="1800" b="1" dirty="0" smtClean="0">
                <a:solidFill>
                  <a:srgbClr val="000000"/>
                </a:solidFill>
                <a:cs typeface="Arial" charset="0"/>
              </a:rPr>
              <a:t>second long sequence 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using RNNs (LSTM).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8F68268E-2A49-486C-9056-AB029A112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NN </a:t>
            </a:r>
            <a:r>
              <a:rPr lang="en-US" dirty="0">
                <a:solidFill>
                  <a:prstClr val="black"/>
                </a:solidFill>
              </a:rPr>
              <a:t>A</a:t>
            </a:r>
            <a:r>
              <a:rPr lang="en-US" sz="2400" dirty="0" smtClean="0">
                <a:solidFill>
                  <a:prstClr val="black"/>
                </a:solidFill>
              </a:rPr>
              <a:t>rchitectures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6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B6D5592D-50BA-4091-A39D-77C557427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2322"/>
          </a:xfrm>
        </p:spPr>
        <p:txBody>
          <a:bodyPr vert="horz" wrap="none" lIns="274320" tIns="0" rIns="0" bIns="0" rtlCol="0" anchor="ctr" anchorCtr="0">
            <a:no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LR Tricks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784DC93-ED23-4D9B-8202-108B3EB18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72" y="2890684"/>
            <a:ext cx="3608102" cy="342853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DAA2A3D5-D7DF-4D24-89D0-0F773DD59C6F}"/>
              </a:ext>
            </a:extLst>
          </p:cNvPr>
          <p:cNvGrpSpPr/>
          <p:nvPr/>
        </p:nvGrpSpPr>
        <p:grpSpPr>
          <a:xfrm>
            <a:off x="5287853" y="1091922"/>
            <a:ext cx="3533775" cy="2066925"/>
            <a:chOff x="5250426" y="482322"/>
            <a:chExt cx="3533775" cy="2066925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7B74536A-4981-4437-9B04-E210D4B47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50426" y="482322"/>
              <a:ext cx="3533775" cy="2066925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35C211EB-FE3E-4398-B715-C7E6AC25E73B}"/>
                </a:ext>
              </a:extLst>
            </p:cNvPr>
            <p:cNvCxnSpPr>
              <a:cxnSpLocks/>
              <a:stCxn id="16" idx="4"/>
            </p:cNvCxnSpPr>
            <p:nvPr/>
          </p:nvCxnSpPr>
          <p:spPr>
            <a:xfrm flipV="1">
              <a:off x="7787147" y="622667"/>
              <a:ext cx="0" cy="862004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37AE3EBA-3DEB-4061-B414-87EB7E612C19}"/>
                </a:ext>
              </a:extLst>
            </p:cNvPr>
            <p:cNvSpPr/>
            <p:nvPr/>
          </p:nvSpPr>
          <p:spPr>
            <a:xfrm>
              <a:off x="7728154" y="1366684"/>
              <a:ext cx="117985" cy="11798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529752E-13D3-4658-B89E-B1542C6B6C44}"/>
              </a:ext>
            </a:extLst>
          </p:cNvPr>
          <p:cNvSpPr txBox="1"/>
          <p:nvPr/>
        </p:nvSpPr>
        <p:spPr>
          <a:xfrm>
            <a:off x="6412724" y="911708"/>
            <a:ext cx="240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Random Initialization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="" xmlns:a16="http://schemas.microsoft.com/office/drawing/2014/main" id="{17A3A0CB-4C87-473B-9182-33D1FDE7B909}"/>
              </a:ext>
            </a:extLst>
          </p:cNvPr>
          <p:cNvSpPr txBox="1">
            <a:spLocks/>
          </p:cNvSpPr>
          <p:nvPr/>
        </p:nvSpPr>
        <p:spPr bwMode="auto">
          <a:xfrm>
            <a:off x="213722" y="639097"/>
            <a:ext cx="5371004" cy="23395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25425" marR="0" lvl="1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Learning rate tricks used in NN architectures are: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Constant LR</a:t>
            </a: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Annealing LR</a:t>
            </a: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Snapshot 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E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nsembling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2857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Preconditioned LRs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="" xmlns:a16="http://schemas.microsoft.com/office/drawing/2014/main" id="{3A8BA549-96AD-4C40-9A06-84E81975E4E4}"/>
              </a:ext>
            </a:extLst>
          </p:cNvPr>
          <p:cNvSpPr txBox="1">
            <a:spLocks/>
          </p:cNvSpPr>
          <p:nvPr/>
        </p:nvSpPr>
        <p:spPr bwMode="auto">
          <a:xfrm>
            <a:off x="4572000" y="3456610"/>
            <a:ext cx="4228327" cy="31703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25425" indent="-2254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25425" marR="0" lvl="1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Error surface generated by training data is non-convex and includes multiple </a:t>
            </a:r>
            <a:r>
              <a:rPr lang="en-US" sz="1800" b="1" dirty="0" err="1">
                <a:solidFill>
                  <a:srgbClr val="000000"/>
                </a:solidFill>
                <a:cs typeface="Arial" charset="0"/>
              </a:rPr>
              <a:t>minimas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.</a:t>
            </a:r>
          </a:p>
          <a:p>
            <a:pPr marL="225425" marR="0" lvl="1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The best solution is 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to choose features and models which can virtually create as smoother surface as possible.</a:t>
            </a:r>
          </a:p>
          <a:p>
            <a:pPr marL="225425" marR="0" lvl="1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Normalization of feature</a:t>
            </a:r>
            <a:r>
              <a:rPr lang="en-US" sz="1800" b="1" dirty="0">
                <a:solidFill>
                  <a:srgbClr val="000000"/>
                </a:solidFill>
                <a:cs typeface="Arial" charset="0"/>
              </a:rPr>
              <a:t>s in deep learning plays a very crucial role in terms of convergence and speed.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08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4782</TotalTime>
  <Words>694</Words>
  <Application>Microsoft Macintosh PowerPoint</Application>
  <PresentationFormat>On-screen Show (4:3)</PresentationFormat>
  <Paragraphs>83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Calibri</vt:lpstr>
      <vt:lpstr>ＭＳ Ｐゴシック</vt:lpstr>
      <vt:lpstr>Times New Roman</vt:lpstr>
      <vt:lpstr>Wingdings</vt:lpstr>
      <vt:lpstr>Arial</vt:lpstr>
      <vt:lpstr>2_ISIP Content Slide</vt:lpstr>
      <vt:lpstr>Custom Design</vt:lpstr>
      <vt:lpstr>1_ISIP Title Slide</vt:lpstr>
      <vt:lpstr>2_ISIP Title Slide</vt:lpstr>
      <vt:lpstr>1_Custom Design</vt:lpstr>
      <vt:lpstr>PowerPoint Presentation</vt:lpstr>
      <vt:lpstr>Outline</vt:lpstr>
      <vt:lpstr>Introduction to Tensorflow</vt:lpstr>
      <vt:lpstr>Introduction to Tensorflow</vt:lpstr>
      <vt:lpstr>Comparison between Numpy and TF</vt:lpstr>
      <vt:lpstr>Keras</vt:lpstr>
      <vt:lpstr>Example of Time-series Data</vt:lpstr>
      <vt:lpstr>NN Architectures</vt:lpstr>
      <vt:lpstr>LR Tricks</vt:lpstr>
      <vt:lpstr>Regularizers</vt:lpstr>
      <vt:lpstr>Tensorboard Analysis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Approaches to Automate Seizure Detection</dc:title>
  <dc:creator>Vinit Shah</dc:creator>
  <cp:lastModifiedBy>Vinit J Shah</cp:lastModifiedBy>
  <cp:revision>427</cp:revision>
  <dcterms:created xsi:type="dcterms:W3CDTF">2017-04-23T05:30:39Z</dcterms:created>
  <dcterms:modified xsi:type="dcterms:W3CDTF">2018-11-27T01:56:16Z</dcterms:modified>
</cp:coreProperties>
</file>