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21"/>
  </p:notesMasterIdLst>
  <p:handoutMasterIdLst>
    <p:handoutMasterId r:id="rId22"/>
  </p:handoutMasterIdLst>
  <p:sldIdLst>
    <p:sldId id="333" r:id="rId3"/>
    <p:sldId id="344" r:id="rId4"/>
    <p:sldId id="345" r:id="rId5"/>
    <p:sldId id="346" r:id="rId6"/>
    <p:sldId id="347" r:id="rId7"/>
    <p:sldId id="348" r:id="rId8"/>
    <p:sldId id="349" r:id="rId9"/>
    <p:sldId id="350" r:id="rId10"/>
    <p:sldId id="351" r:id="rId11"/>
    <p:sldId id="386" r:id="rId12"/>
    <p:sldId id="388" r:id="rId13"/>
    <p:sldId id="393" r:id="rId14"/>
    <p:sldId id="389" r:id="rId15"/>
    <p:sldId id="390" r:id="rId16"/>
    <p:sldId id="392" r:id="rId17"/>
    <p:sldId id="394" r:id="rId18"/>
    <p:sldId id="396" r:id="rId19"/>
    <p:sldId id="339"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6" autoAdjust="0"/>
    <p:restoredTop sz="95815" autoAdjust="0"/>
  </p:normalViewPr>
  <p:slideViewPr>
    <p:cSldViewPr snapToGrid="0">
      <p:cViewPr varScale="1">
        <p:scale>
          <a:sx n="90" d="100"/>
          <a:sy n="90" d="100"/>
        </p:scale>
        <p:origin x="1064" y="192"/>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1069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59102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7213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131806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51226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199666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2900104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16</a:t>
            </a:fld>
            <a:endParaRPr lang="en-US"/>
          </a:p>
        </p:txBody>
      </p:sp>
    </p:spTree>
    <p:extLst>
      <p:ext uri="{BB962C8B-B14F-4D97-AF65-F5344CB8AC3E}">
        <p14:creationId xmlns:p14="http://schemas.microsoft.com/office/powerpoint/2010/main" val="398853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17</a:t>
            </a:fld>
            <a:endParaRPr lang="en-US"/>
          </a:p>
        </p:txBody>
      </p:sp>
    </p:spTree>
    <p:extLst>
      <p:ext uri="{BB962C8B-B14F-4D97-AF65-F5344CB8AC3E}">
        <p14:creationId xmlns:p14="http://schemas.microsoft.com/office/powerpoint/2010/main" val="159270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46945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70669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80862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48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6</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8461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7</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95467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8</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134787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9</a:t>
            </a:fld>
            <a:endParaRPr lang="en-US"/>
          </a:p>
        </p:txBody>
      </p:sp>
    </p:spTree>
    <p:extLst>
      <p:ext uri="{BB962C8B-B14F-4D97-AF65-F5344CB8AC3E}">
        <p14:creationId xmlns:p14="http://schemas.microsoft.com/office/powerpoint/2010/main" val="195582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sip.piconepress.com/publications/presentations_misc/2018/jhu_hltcoe/auto_eeg/"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ruder.io/optimizing-gradient-descent/index.html#nada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tmp"/><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tmp"/></Relationships>
</file>

<file path=ppt/slides/_rels/slide16.xml.rels><?xml version="1.0" encoding="UTF-8" standalone="yes"?>
<Relationships xmlns="http://schemas.openxmlformats.org/package/2006/relationships"><Relationship Id="rId3" Type="http://schemas.openxmlformats.org/officeDocument/2006/relationships/hyperlink" Target="http://blog.aylien.com/introduction-generative-adversarial-networks-code-tensorflow/"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asimovinstitute.org/neural-network-zoo/"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1015663"/>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35: </a:t>
            </a:r>
            <a:r>
              <a:rPr lang="en-US" b="1" dirty="0">
                <a:solidFill>
                  <a:schemeClr val="accent2"/>
                </a:solidFill>
              </a:rPr>
              <a:t> Introduction to </a:t>
            </a:r>
            <a:r>
              <a:rPr lang="en-US" b="1">
                <a:solidFill>
                  <a:schemeClr val="accent2"/>
                </a:solidFill>
              </a:rPr>
              <a:t>EEG Processing</a:t>
            </a:r>
            <a:endParaRPr lang="en-US" b="1" cap="all" dirty="0">
              <a:solidFill>
                <a:schemeClr val="accent2"/>
              </a:solidFill>
            </a:endParaRPr>
          </a:p>
          <a:p>
            <a:pPr algn="ctr">
              <a:spcBef>
                <a:spcPct val="50000"/>
              </a:spcBef>
            </a:pPr>
            <a:endParaRPr lang="en-US" b="1" cap="all" dirty="0">
              <a:solidFill>
                <a:schemeClr val="accent2"/>
              </a:solidFill>
            </a:endParaRPr>
          </a:p>
        </p:txBody>
      </p:sp>
      <p:sp>
        <p:nvSpPr>
          <p:cNvPr id="4" name="Rectangle 3"/>
          <p:cNvSpPr txBox="1">
            <a:spLocks noChangeArrowheads="1"/>
          </p:cNvSpPr>
          <p:nvPr/>
        </p:nvSpPr>
        <p:spPr bwMode="auto">
          <a:xfrm>
            <a:off x="541338" y="1358899"/>
            <a:ext cx="4030661" cy="40333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Why Big Data?</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Fundamentals of an EEG Signal</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Machine Learning Paradigms</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a:t>
            </a:r>
            <a:r>
              <a:rPr kumimoji="0" lang="en-US" sz="1800" b="1" i="0" u="none" strike="noStrike" kern="0" cap="none" spc="0" normalizeH="0" noProof="0" dirty="0">
                <a:ln>
                  <a:noFill/>
                </a:ln>
                <a:solidFill>
                  <a:schemeClr val="bg1"/>
                </a:solidFill>
                <a:effectLst/>
                <a:uLnTx/>
                <a:uFillTx/>
                <a:latin typeface="+mn-lt"/>
                <a:ea typeface="+mn-ea"/>
                <a:cs typeface="+mn-cs"/>
              </a:rPr>
              <a:t> Neural Networks</a:t>
            </a:r>
            <a:br>
              <a:rPr kumimoji="0" lang="en-US" sz="1800" b="1" i="0" u="none" strike="noStrike" kern="0" cap="none" spc="0" normalizeH="0" noProof="0" dirty="0">
                <a:ln>
                  <a:noFill/>
                </a:ln>
                <a:solidFill>
                  <a:schemeClr val="bg1"/>
                </a:solidFill>
                <a:effectLst/>
                <a:uLnTx/>
                <a:uFillTx/>
                <a:latin typeface="+mn-lt"/>
                <a:ea typeface="+mn-ea"/>
                <a:cs typeface="+mn-cs"/>
              </a:rPr>
            </a:br>
            <a:r>
              <a:rPr kumimoji="0" lang="en-US" sz="1800" b="1" i="0" u="none" strike="noStrike" kern="0" cap="none" spc="0" normalizeH="0" noProof="0" dirty="0">
                <a:ln>
                  <a:noFill/>
                </a:ln>
                <a:solidFill>
                  <a:schemeClr val="bg1"/>
                </a:solidFill>
                <a:effectLst/>
                <a:uLnTx/>
                <a:uFillTx/>
                <a:latin typeface="+mn-lt"/>
                <a:ea typeface="+mn-ea"/>
                <a:cs typeface="+mn-cs"/>
              </a:rPr>
              <a:t>Long Short-term Memory Networks</a:t>
            </a:r>
            <a:br>
              <a:rPr kumimoji="0" lang="en-US" sz="1800" b="1" i="0" u="none" strike="noStrike" kern="0" cap="none" spc="0" normalizeH="0" noProof="0" dirty="0">
                <a:ln>
                  <a:noFill/>
                </a:ln>
                <a:solidFill>
                  <a:schemeClr val="bg1"/>
                </a:solidFill>
                <a:effectLst/>
                <a:uLnTx/>
                <a:uFillTx/>
                <a:latin typeface="+mn-lt"/>
                <a:ea typeface="+mn-ea"/>
                <a:cs typeface="+mn-cs"/>
              </a:rPr>
            </a:br>
            <a:r>
              <a:rPr kumimoji="0" lang="en-US" sz="1800" b="1" i="0" u="none" strike="noStrike" kern="0" cap="none" spc="0" normalizeH="0" noProof="0" dirty="0">
                <a:ln>
                  <a:noFill/>
                </a:ln>
                <a:solidFill>
                  <a:schemeClr val="bg1"/>
                </a:solidFill>
                <a:effectLst/>
                <a:uLnTx/>
                <a:uFillTx/>
                <a:latin typeface="+mn-lt"/>
                <a:ea typeface="+mn-ea"/>
                <a:cs typeface="+mn-cs"/>
              </a:rPr>
              <a:t>Performance Analysis</a:t>
            </a: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NEDC: Data Wrangling</a:t>
            </a:r>
            <a:br>
              <a:rPr lang="en-US" sz="1800" b="1" kern="0">
                <a:solidFill>
                  <a:schemeClr val="bg1"/>
                </a:solidFill>
                <a:latin typeface="+mn-lt"/>
              </a:rPr>
            </a:br>
            <a:r>
              <a:rPr lang="en-US" sz="1800" b="1" kern="0">
                <a:solidFill>
                  <a:schemeClr val="bg1"/>
                </a:solidFill>
                <a:latin typeface="+mn-lt"/>
                <a:hlinkClick r:id="rId3"/>
              </a:rPr>
              <a:t>VS: Deep Learning</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pic>
        <p:nvPicPr>
          <p:cNvPr id="5" name="Picture 4">
            <a:extLst>
              <a:ext uri="{FF2B5EF4-FFF2-40B4-BE49-F238E27FC236}">
                <a16:creationId xmlns:a16="http://schemas.microsoft.com/office/drawing/2014/main" id="{C0E16124-244C-8249-BBA9-C2236F97B4BA}"/>
              </a:ext>
            </a:extLst>
          </p:cNvPr>
          <p:cNvPicPr>
            <a:picLocks noChangeAspect="1"/>
          </p:cNvPicPr>
          <p:nvPr/>
        </p:nvPicPr>
        <p:blipFill>
          <a:blip r:embed="rId4"/>
          <a:stretch>
            <a:fillRect/>
          </a:stretch>
        </p:blipFill>
        <p:spPr>
          <a:xfrm>
            <a:off x="4788304" y="1358900"/>
            <a:ext cx="3512734" cy="1814606"/>
          </a:xfrm>
          <a:prstGeom prst="rect">
            <a:avLst/>
          </a:prstGeom>
        </p:spPr>
      </p:pic>
      <p:pic>
        <p:nvPicPr>
          <p:cNvPr id="6" name="Picture 5">
            <a:extLst>
              <a:ext uri="{FF2B5EF4-FFF2-40B4-BE49-F238E27FC236}">
                <a16:creationId xmlns:a16="http://schemas.microsoft.com/office/drawing/2014/main" id="{32050453-BB13-B347-ABBB-3279ABD0D4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63298" y="3588123"/>
            <a:ext cx="2562746"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DRNN Training</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64248" y="563082"/>
                <a:ext cx="8686800" cy="5977035"/>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Bef>
                    <a:spcPts val="0"/>
                  </a:spcBef>
                  <a:spcAft>
                    <a:spcPts val="600"/>
                  </a:spcAft>
                  <a:buFont typeface="Arial" charset="0"/>
                  <a:buChar char="•"/>
                </a:pPr>
                <a:r>
                  <a:rPr lang="en-US" sz="1800" b="1" kern="0"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kern="0">
                        <a:latin typeface="Cambria Math" charset="0"/>
                        <a:cs typeface="Arial" panose="020B0604020202020204" pitchFamily="34" charset="0"/>
                      </a:rPr>
                      <m:t>𝜃</m:t>
                    </m:r>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r>
                          <a:rPr lang="en-US" sz="2400" b="1" kern="0">
                            <a:latin typeface="Cambria Math" charset="0"/>
                            <a:cs typeface="Arial" panose="020B0604020202020204" pitchFamily="34" charset="0"/>
                          </a:rPr>
                          <m:t>+1</m:t>
                        </m:r>
                      </m:e>
                    </m:d>
                    <m:r>
                      <a:rPr lang="en-US" sz="2400" b="1" kern="0">
                        <a:latin typeface="Cambria Math" charset="0"/>
                        <a:cs typeface="Arial" panose="020B0604020202020204" pitchFamily="34" charset="0"/>
                      </a:rPr>
                      <m:t>=</m:t>
                    </m:r>
                    <m:r>
                      <a:rPr lang="en-US" sz="2400" b="1" kern="0">
                        <a:latin typeface="Cambria Math" charset="0"/>
                        <a:cs typeface="Arial" panose="020B0604020202020204" pitchFamily="34" charset="0"/>
                      </a:rPr>
                      <m:t>𝜃</m:t>
                    </m:r>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e>
                    </m:d>
                    <m:r>
                      <a:rPr lang="en-US" sz="2400" b="1" kern="0">
                        <a:latin typeface="Cambria Math" charset="0"/>
                        <a:cs typeface="Arial" panose="020B0604020202020204" pitchFamily="34" charset="0"/>
                      </a:rPr>
                      <m:t>−</m:t>
                    </m:r>
                    <m:sSub>
                      <m:sSubPr>
                        <m:ctrlPr>
                          <a:rPr lang="en-US" sz="2400" b="1" i="1" kern="0">
                            <a:latin typeface="Cambria Math" panose="02040503050406030204" pitchFamily="18" charset="0"/>
                            <a:cs typeface="Arial" panose="020B0604020202020204" pitchFamily="34" charset="0"/>
                          </a:rPr>
                        </m:ctrlPr>
                      </m:sSubPr>
                      <m:e>
                        <m:r>
                          <a:rPr lang="en-US" sz="2400" b="1" kern="0">
                            <a:latin typeface="Cambria Math" charset="0"/>
                            <a:cs typeface="Arial" panose="020B0604020202020204" pitchFamily="34" charset="0"/>
                          </a:rPr>
                          <m:t>𝜂</m:t>
                        </m:r>
                      </m:e>
                      <m:sub>
                        <m:r>
                          <a:rPr lang="en-US" sz="2400" b="1" kern="0">
                            <a:latin typeface="Cambria Math" charset="0"/>
                            <a:cs typeface="Arial" panose="020B0604020202020204" pitchFamily="34" charset="0"/>
                          </a:rPr>
                          <m:t>0</m:t>
                        </m:r>
                      </m:sub>
                    </m:sSub>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1−</m:t>
                        </m:r>
                        <m:f>
                          <m:fPr>
                            <m:ctrlPr>
                              <a:rPr lang="en-US" sz="2400" b="1" i="1" kern="0">
                                <a:latin typeface="Cambria Math" panose="02040503050406030204" pitchFamily="18" charset="0"/>
                                <a:cs typeface="Arial" panose="020B0604020202020204" pitchFamily="34" charset="0"/>
                              </a:rPr>
                            </m:ctrlPr>
                          </m:fPr>
                          <m:num>
                            <m:r>
                              <a:rPr lang="en-US" sz="2400" b="1" kern="0">
                                <a:latin typeface="Cambria Math" charset="0"/>
                                <a:cs typeface="Arial" panose="020B0604020202020204" pitchFamily="34" charset="0"/>
                              </a:rPr>
                              <m:t>𝑗</m:t>
                            </m:r>
                          </m:num>
                          <m:den>
                            <m:r>
                              <a:rPr lang="en-US" sz="2400" b="1" kern="0">
                                <a:latin typeface="Cambria Math" charset="0"/>
                                <a:cs typeface="Arial" panose="020B0604020202020204" pitchFamily="34" charset="0"/>
                              </a:rPr>
                              <m:t>𝑇</m:t>
                            </m:r>
                          </m:den>
                        </m:f>
                      </m:e>
                    </m:d>
                    <m:f>
                      <m:fPr>
                        <m:ctrlPr>
                          <a:rPr lang="en-US" sz="2400" b="1" i="1" kern="0">
                            <a:latin typeface="Cambria Math" panose="02040503050406030204" pitchFamily="18" charset="0"/>
                            <a:cs typeface="Arial" panose="020B0604020202020204" pitchFamily="34" charset="0"/>
                          </a:rPr>
                        </m:ctrlPr>
                      </m:fPr>
                      <m:num>
                        <m:sSub>
                          <m:sSubPr>
                            <m:ctrlPr>
                              <a:rPr lang="en-US" sz="2400" b="1" i="1" kern="0">
                                <a:latin typeface="Cambria Math" panose="02040503050406030204" pitchFamily="18" charset="0"/>
                                <a:cs typeface="Arial" panose="020B0604020202020204" pitchFamily="34" charset="0"/>
                              </a:rPr>
                            </m:ctrlPr>
                          </m:sSubPr>
                          <m:e>
                            <m:r>
                              <a:rPr lang="en-US" sz="2400" b="1" kern="0">
                                <a:latin typeface="Cambria Math" charset="0"/>
                                <a:cs typeface="Arial" panose="020B0604020202020204" pitchFamily="34" charset="0"/>
                              </a:rPr>
                              <m:t>𝛻</m:t>
                            </m:r>
                          </m:e>
                          <m:sub>
                            <m:r>
                              <m:rPr>
                                <m:sty m:val="p"/>
                              </m:rPr>
                              <a:rPr lang="en-US" sz="2400" b="1" kern="0">
                                <a:latin typeface="Cambria Math" charset="0"/>
                                <a:cs typeface="Arial" panose="020B0604020202020204" pitchFamily="34" charset="0"/>
                              </a:rPr>
                              <m:t>θ</m:t>
                            </m:r>
                          </m:sub>
                        </m:sSub>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e>
                        </m:d>
                      </m:num>
                      <m:den>
                        <m:d>
                          <m:dPr>
                            <m:begChr m:val="‖"/>
                            <m:endChr m:val="‖"/>
                            <m:ctrlPr>
                              <a:rPr lang="en-US" sz="2400" b="1" i="1" kern="0">
                                <a:latin typeface="Cambria Math" panose="02040503050406030204" pitchFamily="18" charset="0"/>
                                <a:cs typeface="Arial" panose="020B0604020202020204" pitchFamily="34" charset="0"/>
                              </a:rPr>
                            </m:ctrlPr>
                          </m:dPr>
                          <m:e>
                            <m:sSub>
                              <m:sSubPr>
                                <m:ctrlPr>
                                  <a:rPr lang="en-US" sz="2400" b="1" i="1" kern="0">
                                    <a:latin typeface="Cambria Math" panose="02040503050406030204" pitchFamily="18" charset="0"/>
                                    <a:cs typeface="Arial" panose="020B0604020202020204" pitchFamily="34" charset="0"/>
                                  </a:rPr>
                                </m:ctrlPr>
                              </m:sSubPr>
                              <m:e>
                                <m:r>
                                  <a:rPr lang="en-US" sz="2400" b="1" kern="0">
                                    <a:latin typeface="Cambria Math" charset="0"/>
                                    <a:cs typeface="Arial" panose="020B0604020202020204" pitchFamily="34" charset="0"/>
                                  </a:rPr>
                                  <m:t>𝛻</m:t>
                                </m:r>
                              </m:e>
                              <m:sub>
                                <m:r>
                                  <m:rPr>
                                    <m:sty m:val="p"/>
                                  </m:rPr>
                                  <a:rPr lang="en-US" sz="2400" b="1" kern="0">
                                    <a:latin typeface="Cambria Math" charset="0"/>
                                    <a:cs typeface="Arial" panose="020B0604020202020204" pitchFamily="34" charset="0"/>
                                  </a:rPr>
                                  <m:t>θ</m:t>
                                </m:r>
                              </m:sub>
                            </m:sSub>
                            <m:d>
                              <m:dPr>
                                <m:ctrlPr>
                                  <a:rPr lang="en-US" sz="2400" b="1" i="1" kern="0">
                                    <a:latin typeface="Cambria Math" panose="02040503050406030204" pitchFamily="18" charset="0"/>
                                    <a:cs typeface="Arial" panose="020B0604020202020204" pitchFamily="34" charset="0"/>
                                  </a:rPr>
                                </m:ctrlPr>
                              </m:dPr>
                              <m:e>
                                <m:r>
                                  <a:rPr lang="en-US" sz="2400" b="1" kern="0">
                                    <a:latin typeface="Cambria Math" charset="0"/>
                                    <a:cs typeface="Arial" panose="020B0604020202020204" pitchFamily="34" charset="0"/>
                                  </a:rPr>
                                  <m:t>𝑗</m:t>
                                </m:r>
                              </m:e>
                            </m:d>
                          </m:e>
                        </m:d>
                      </m:den>
                    </m:f>
                    <m:r>
                      <a:rPr lang="en-US" sz="2400" b="1" i="1" kern="0">
                        <a:latin typeface="Cambria Math" charset="0"/>
                        <a:cs typeface="Arial" panose="020B0604020202020204" pitchFamily="34" charset="0"/>
                      </a:rPr>
                      <m:t> </m:t>
                    </m:r>
                    <m:r>
                      <a:rPr lang="en-US" sz="2400" b="1" kern="0">
                        <a:latin typeface="Cambria Math" charset="0"/>
                        <a:cs typeface="Arial" panose="020B0604020202020204" pitchFamily="34" charset="0"/>
                      </a:rPr>
                      <m:t> </m:t>
                    </m:r>
                  </m:oMath>
                </a14:m>
                <a:endParaRPr lang="en-US" sz="2400" b="1" kern="0"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kern="0">
                        <a:latin typeface="Cambria Math" charset="0"/>
                        <a:ea typeface="Arial" charset="0"/>
                        <a:cs typeface="Arial" charset="0"/>
                      </a:rPr>
                      <m:t>𝜃</m:t>
                    </m:r>
                    <m:d>
                      <m:dPr>
                        <m:ctrlPr>
                          <a:rPr lang="en-US" sz="1800" b="1" i="1" kern="0">
                            <a:latin typeface="Cambria Math" panose="02040503050406030204" pitchFamily="18" charset="0"/>
                            <a:ea typeface="Arial" charset="0"/>
                            <a:cs typeface="Arial" charset="0"/>
                          </a:rPr>
                        </m:ctrlPr>
                      </m:dPr>
                      <m:e>
                        <m:r>
                          <a:rPr lang="en-US" sz="1800" b="1" kern="0">
                            <a:latin typeface="Cambria Math" charset="0"/>
                            <a:ea typeface="Arial" charset="0"/>
                            <a:cs typeface="Arial" charset="0"/>
                          </a:rPr>
                          <m:t>𝑗</m:t>
                        </m:r>
                      </m:e>
                    </m:d>
                    <m:r>
                      <a:rPr lang="en-US" sz="1800" b="1" kern="0">
                        <a:latin typeface="Cambria Math" charset="0"/>
                        <a:ea typeface="Arial" charset="0"/>
                        <a:cs typeface="Arial" charset="0"/>
                      </a:rPr>
                      <m:t>: </m:t>
                    </m:r>
                  </m:oMath>
                </a14:m>
                <a:r>
                  <a:rPr lang="en-US" sz="1800" b="1" kern="0"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kern="0">
                            <a:latin typeface="Cambria Math" charset="0"/>
                            <a:ea typeface="Arial" charset="0"/>
                            <a:cs typeface="Arial" charset="0"/>
                          </a:rPr>
                          <m:t>𝛻</m:t>
                        </m:r>
                      </m:e>
                      <m:sub>
                        <m:r>
                          <m:rPr>
                            <m:sty m:val="p"/>
                          </m:rPr>
                          <a:rPr lang="en-US" sz="1800" b="1" kern="0">
                            <a:latin typeface="Cambria Math" charset="0"/>
                            <a:ea typeface="Arial" charset="0"/>
                            <a:cs typeface="Arial" charset="0"/>
                          </a:rPr>
                          <m:t>θ</m:t>
                        </m:r>
                      </m:sub>
                    </m:sSub>
                    <m:d>
                      <m:dPr>
                        <m:ctrlPr>
                          <a:rPr lang="en-US" sz="1800" b="1" i="1" kern="0">
                            <a:latin typeface="Cambria Math" panose="02040503050406030204" pitchFamily="18" charset="0"/>
                            <a:ea typeface="Arial" charset="0"/>
                            <a:cs typeface="Arial" charset="0"/>
                          </a:rPr>
                        </m:ctrlPr>
                      </m:dPr>
                      <m:e>
                        <m:r>
                          <a:rPr lang="en-US" sz="1800" b="1" kern="0">
                            <a:latin typeface="Cambria Math" charset="0"/>
                            <a:ea typeface="Arial" charset="0"/>
                            <a:cs typeface="Arial" charset="0"/>
                          </a:rPr>
                          <m:t>𝑗</m:t>
                        </m:r>
                      </m:e>
                    </m:d>
                  </m:oMath>
                </a14:m>
                <a:r>
                  <a:rPr lang="en-US" sz="1800" b="1" kern="0"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kern="0" dirty="0">
                    <a:latin typeface="Arial" charset="0"/>
                    <a:ea typeface="Arial" charset="0"/>
                    <a:cs typeface="Arial" charset="0"/>
                  </a:rPr>
                  <a:t>T</a:t>
                </a:r>
                <a:r>
                  <a:rPr lang="en-US" sz="1800" b="1" kern="0"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kern="0">
                            <a:latin typeface="Cambria Math" charset="0"/>
                            <a:ea typeface="Arial" charset="0"/>
                            <a:cs typeface="Arial" charset="0"/>
                          </a:rPr>
                          <m:t>𝜂</m:t>
                        </m:r>
                      </m:e>
                      <m:sub>
                        <m:r>
                          <a:rPr lang="en-US" sz="1800" b="1" kern="0">
                            <a:latin typeface="Cambria Math" charset="0"/>
                            <a:ea typeface="Arial" charset="0"/>
                            <a:cs typeface="Arial" charset="0"/>
                          </a:rPr>
                          <m:t>0</m:t>
                        </m:r>
                      </m:sub>
                    </m:sSub>
                  </m:oMath>
                </a14:m>
                <a:r>
                  <a:rPr lang="en-US" sz="1800" b="1" kern="0"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buChar char="•"/>
                </a:pPr>
                <a:r>
                  <a:rPr lang="en-US" sz="1800" b="1" kern="0"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buChar char="•"/>
                </a:pPr>
                <a:r>
                  <a:rPr lang="en-US" sz="1800" b="1" kern="0" dirty="0">
                    <a:latin typeface="Arial" panose="020B0604020202020204" pitchFamily="34" charset="0"/>
                    <a:cs typeface="Arial" panose="020B0604020202020204" pitchFamily="34" charset="0"/>
                  </a:rPr>
                  <a:t>For DRNN-AO, we test the influence of each layer by setting it to zero, assuring that model is efficiently trained.</a:t>
                </a:r>
                <a:r>
                  <a:rPr lang="en-US" sz="2400" b="1" kern="0" dirty="0">
                    <a:latin typeface="Arial" panose="020B0604020202020204" pitchFamily="34" charset="0"/>
                    <a:cs typeface="Arial" panose="020B0604020202020204" pitchFamily="34" charset="0"/>
                  </a:rPr>
                  <a:t> </a:t>
                </a:r>
              </a:p>
              <a:p>
                <a:pPr marL="182563" indent="-182563">
                  <a:spcBef>
                    <a:spcPts val="0"/>
                  </a:spcBef>
                  <a:spcAft>
                    <a:spcPts val="600"/>
                  </a:spcAft>
                  <a:buFont typeface="Arial" charset="0"/>
                  <a:buChar char="•"/>
                </a:pPr>
                <a:endParaRPr lang="en-US" sz="1800" b="1" kern="0" dirty="0">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64248" y="563082"/>
                <a:ext cx="8686800" cy="5977035"/>
              </a:xfrm>
              <a:prstGeom prst="rect">
                <a:avLst/>
              </a:prstGeom>
              <a:blipFill rotWithShape="0">
                <a:blip r:embed="rId3"/>
                <a:stretch>
                  <a:fillRect l="-1474" t="-1325" r="-2105"/>
                </a:stretch>
              </a:blipFill>
            </p:spPr>
            <p:txBody>
              <a:bodyPr/>
              <a:lstStyle/>
              <a:p>
                <a:r>
                  <a:rPr lang="en-US">
                    <a:noFill/>
                  </a:rPr>
                  <a:t> </a:t>
                </a:r>
              </a:p>
            </p:txBody>
          </p:sp>
        </mc:Fallback>
      </mc:AlternateContent>
    </p:spTree>
    <p:extLst>
      <p:ext uri="{BB962C8B-B14F-4D97-AF65-F5344CB8AC3E}">
        <p14:creationId xmlns:p14="http://schemas.microsoft.com/office/powerpoint/2010/main" val="40082170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Gradient Descent Algorithms For Optimization</a:t>
            </a: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16" y="762203"/>
            <a:ext cx="8555235" cy="4637615"/>
          </a:xfrm>
          <a:prstGeom prst="rect">
            <a:avLst/>
          </a:prstGeom>
        </p:spPr>
      </p:pic>
    </p:spTree>
    <p:extLst>
      <p:ext uri="{BB962C8B-B14F-4D97-AF65-F5344CB8AC3E}">
        <p14:creationId xmlns:p14="http://schemas.microsoft.com/office/powerpoint/2010/main" val="38230224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Gradient Descent Algorithms For Optimization</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sp>
        <p:nvSpPr>
          <p:cNvPr id="6" name="Content Placeholder 2"/>
          <p:cNvSpPr txBox="1">
            <a:spLocks/>
          </p:cNvSpPr>
          <p:nvPr/>
        </p:nvSpPr>
        <p:spPr>
          <a:xfrm>
            <a:off x="264248" y="563082"/>
            <a:ext cx="8686800" cy="5977035"/>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238125" indent="-238125">
              <a:spcBef>
                <a:spcPts val="0"/>
              </a:spcBef>
              <a:spcAft>
                <a:spcPts val="600"/>
              </a:spcAft>
              <a:buFont typeface="Arial" charset="0"/>
              <a:buChar char="•"/>
            </a:pPr>
            <a:r>
              <a:rPr lang="en-US" sz="1800" b="1" dirty="0">
                <a:latin typeface="Arial" panose="020B0604020202020204" pitchFamily="34" charset="0"/>
                <a:cs typeface="Arial" panose="020B0604020202020204" pitchFamily="34" charset="0"/>
              </a:rPr>
              <a:t>SGD: Stochastic Gradient Descent http://</a:t>
            </a:r>
            <a:r>
              <a:rPr lang="en-US" sz="1800" b="1" dirty="0" err="1">
                <a:latin typeface="Arial" panose="020B0604020202020204" pitchFamily="34" charset="0"/>
                <a:cs typeface="Arial" panose="020B0604020202020204" pitchFamily="34" charset="0"/>
              </a:rPr>
              <a:t>ufldl.stanford.edu</a:t>
            </a:r>
            <a:r>
              <a:rPr lang="en-US" sz="1800" b="1" dirty="0">
                <a:latin typeface="Arial" panose="020B0604020202020204" pitchFamily="34" charset="0"/>
                <a:cs typeface="Arial" panose="020B0604020202020204" pitchFamily="34" charset="0"/>
              </a:rPr>
              <a:t>/tutorial/supervised/</a:t>
            </a:r>
            <a:r>
              <a:rPr lang="en-US" sz="1800" b="1" dirty="0" err="1">
                <a:latin typeface="Arial" panose="020B0604020202020204" pitchFamily="34" charset="0"/>
                <a:cs typeface="Arial" panose="020B0604020202020204" pitchFamily="34" charset="0"/>
              </a:rPr>
              <a:t>OptimizationStochasticGradientDescent</a:t>
            </a:r>
            <a:r>
              <a:rPr lang="en-US" sz="1800" b="1" dirty="0">
                <a:latin typeface="Arial" panose="020B0604020202020204" pitchFamily="34" charset="0"/>
                <a:cs typeface="Arial" panose="020B0604020202020204" pitchFamily="34" charset="0"/>
              </a:rPr>
              <a:t>/</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RMSprop</a:t>
            </a:r>
            <a:r>
              <a:rPr lang="en-US" sz="1800" b="1" dirty="0">
                <a:latin typeface="Arial" panose="020B0604020202020204" pitchFamily="34" charset="0"/>
                <a:cs typeface="Arial" panose="020B0604020202020204" pitchFamily="34" charset="0"/>
              </a:rPr>
              <a:t>: Root Mean Square Propagation http://</a:t>
            </a:r>
            <a:r>
              <a:rPr lang="en-US" sz="1800" b="1" dirty="0" err="1">
                <a:latin typeface="Arial" panose="020B0604020202020204" pitchFamily="34" charset="0"/>
                <a:cs typeface="Arial" panose="020B0604020202020204" pitchFamily="34" charset="0"/>
              </a:rPr>
              <a:t>www.cs.toronto.edu</a:t>
            </a:r>
            <a:r>
              <a:rPr lang="en-US" sz="1800" b="1" dirty="0">
                <a:latin typeface="Arial" panose="020B0604020202020204" pitchFamily="34" charset="0"/>
                <a:cs typeface="Arial" panose="020B0604020202020204" pitchFamily="34" charset="0"/>
              </a:rPr>
              <a:t>/~</a:t>
            </a:r>
            <a:r>
              <a:rPr lang="en-US" sz="1800" b="1" dirty="0" err="1">
                <a:latin typeface="Arial" panose="020B0604020202020204" pitchFamily="34" charset="0"/>
                <a:cs typeface="Arial" panose="020B0604020202020204" pitchFamily="34" charset="0"/>
              </a:rPr>
              <a:t>tijmen</a:t>
            </a:r>
            <a:r>
              <a:rPr lang="en-US" sz="1800" b="1" dirty="0">
                <a:latin typeface="Arial" panose="020B0604020202020204" pitchFamily="34" charset="0"/>
                <a:cs typeface="Arial" panose="020B0604020202020204" pitchFamily="34" charset="0"/>
              </a:rPr>
              <a:t>/csc321/slides/lecture_slides_lec6.pdf)</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Adagrad</a:t>
            </a:r>
            <a:r>
              <a:rPr lang="en-US" sz="1800" b="1" dirty="0">
                <a:latin typeface="Arial" panose="020B0604020202020204" pitchFamily="34" charset="0"/>
                <a:cs typeface="Arial" panose="020B0604020202020204" pitchFamily="34" charset="0"/>
              </a:rPr>
              <a:t>: Adaptive Gradient Algorithm</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a:t>
            </a:r>
            <a:r>
              <a:rPr lang="en-US" sz="1800" b="1" dirty="0" err="1">
                <a:latin typeface="Arial" panose="020B0604020202020204" pitchFamily="34" charset="0"/>
                <a:cs typeface="Arial" panose="020B0604020202020204" pitchFamily="34" charset="0"/>
              </a:rPr>
              <a:t>jmlr.org</a:t>
            </a:r>
            <a:r>
              <a:rPr lang="en-US" sz="1800" b="1" dirty="0">
                <a:latin typeface="Arial" panose="020B0604020202020204" pitchFamily="34" charset="0"/>
                <a:cs typeface="Arial" panose="020B0604020202020204" pitchFamily="34" charset="0"/>
              </a:rPr>
              <a:t>/papers/v12/duchi11a.html</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Adadelta</a:t>
            </a:r>
            <a:r>
              <a:rPr lang="en-US" sz="1800" b="1" dirty="0">
                <a:latin typeface="Arial" panose="020B0604020202020204" pitchFamily="34" charset="0"/>
                <a:cs typeface="Arial" panose="020B0604020202020204" pitchFamily="34" charset="0"/>
              </a:rPr>
              <a:t>: an extension of </a:t>
            </a:r>
            <a:r>
              <a:rPr lang="en-US" sz="1800" b="1" dirty="0" err="1">
                <a:latin typeface="Arial" panose="020B0604020202020204" pitchFamily="34" charset="0"/>
                <a:cs typeface="Arial" panose="020B0604020202020204" pitchFamily="34" charset="0"/>
              </a:rPr>
              <a:t>Adagrad</a:t>
            </a:r>
            <a:r>
              <a:rPr lang="en-US" sz="1800" b="1" dirty="0">
                <a:latin typeface="Arial" panose="020B0604020202020204" pitchFamily="34" charset="0"/>
                <a:cs typeface="Arial" panose="020B0604020202020204" pitchFamily="34" charset="0"/>
              </a:rPr>
              <a:t> that seeks to reduce its aggressive, monotonically decreasing learning rate</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https://</a:t>
            </a:r>
            <a:r>
              <a:rPr lang="en-US" sz="1800" b="1" dirty="0" err="1">
                <a:latin typeface="Arial" panose="020B0604020202020204" pitchFamily="34" charset="0"/>
                <a:cs typeface="Arial" panose="020B0604020202020204" pitchFamily="34" charset="0"/>
              </a:rPr>
              <a:t>arxiv.org</a:t>
            </a:r>
            <a:r>
              <a:rPr lang="en-US" sz="1800" b="1" dirty="0">
                <a:latin typeface="Arial" panose="020B0604020202020204" pitchFamily="34" charset="0"/>
                <a:cs typeface="Arial" panose="020B0604020202020204" pitchFamily="34" charset="0"/>
              </a:rPr>
              <a:t>/abs/1212.5701</a:t>
            </a:r>
          </a:p>
          <a:p>
            <a:pPr marL="238125" indent="-238125">
              <a:spcBef>
                <a:spcPts val="0"/>
              </a:spcBef>
              <a:spcAft>
                <a:spcPts val="600"/>
              </a:spcAft>
              <a:buFont typeface="Arial" charset="0"/>
              <a:buChar char="•"/>
            </a:pPr>
            <a:r>
              <a:rPr lang="en-US" sz="1800" b="1" dirty="0">
                <a:latin typeface="Arial" panose="020B0604020202020204" pitchFamily="34" charset="0"/>
                <a:cs typeface="Arial" panose="020B0604020202020204" pitchFamily="34" charset="0"/>
              </a:rPr>
              <a:t>Adam: Adaptive Moment Estimation – keeps separate learning rates for each weight as well as an exponentially decaying average of previous gradients.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a:t>
            </a:r>
            <a:r>
              <a:rPr lang="en-US" sz="1800" b="1" dirty="0" err="1">
                <a:latin typeface="Arial" panose="020B0604020202020204" pitchFamily="34" charset="0"/>
                <a:cs typeface="Arial" panose="020B0604020202020204" pitchFamily="34" charset="0"/>
              </a:rPr>
              <a:t>arxiv.org</a:t>
            </a:r>
            <a:r>
              <a:rPr lang="en-US" sz="1800" b="1" dirty="0">
                <a:latin typeface="Arial" panose="020B0604020202020204" pitchFamily="34" charset="0"/>
                <a:cs typeface="Arial" panose="020B0604020202020204" pitchFamily="34" charset="0"/>
              </a:rPr>
              <a:t>/abs/1412.6980v8</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Adamax</a:t>
            </a:r>
            <a:r>
              <a:rPr lang="en-US" sz="1800" b="1" dirty="0">
                <a:latin typeface="Arial" panose="020B0604020202020204" pitchFamily="34" charset="0"/>
                <a:cs typeface="Arial" panose="020B0604020202020204" pitchFamily="34" charset="0"/>
              </a:rPr>
              <a:t>: A variant of Adam that scales the gradient inversely proportionally to the ℓ</a:t>
            </a:r>
            <a:r>
              <a:rPr lang="en-US" sz="1800" b="1" baseline="-25000" dirty="0">
                <a:latin typeface="Arial" panose="020B0604020202020204" pitchFamily="34" charset="0"/>
                <a:cs typeface="Arial" panose="020B0604020202020204" pitchFamily="34" charset="0"/>
              </a:rPr>
              <a:t>2</a:t>
            </a:r>
            <a:r>
              <a:rPr lang="en-US" sz="1800" b="1" dirty="0">
                <a:latin typeface="Arial" panose="020B0604020202020204" pitchFamily="34" charset="0"/>
                <a:cs typeface="Arial" panose="020B0604020202020204" pitchFamily="34" charset="0"/>
              </a:rPr>
              <a:t> norm of the past gradients</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https://</a:t>
            </a:r>
            <a:r>
              <a:rPr lang="en-US" sz="1800" b="1" dirty="0" err="1">
                <a:latin typeface="Arial" panose="020B0604020202020204" pitchFamily="34" charset="0"/>
                <a:cs typeface="Arial" panose="020B0604020202020204" pitchFamily="34" charset="0"/>
              </a:rPr>
              <a:t>arxiv.org</a:t>
            </a:r>
            <a:r>
              <a:rPr lang="en-US" sz="1800" b="1" dirty="0">
                <a:latin typeface="Arial" panose="020B0604020202020204" pitchFamily="34" charset="0"/>
                <a:cs typeface="Arial" panose="020B0604020202020204" pitchFamily="34" charset="0"/>
              </a:rPr>
              <a:t>/abs/1412.6980v8</a:t>
            </a:r>
          </a:p>
          <a:p>
            <a:pPr marL="238125" indent="-238125">
              <a:spcBef>
                <a:spcPts val="0"/>
              </a:spcBef>
              <a:spcAft>
                <a:spcPts val="600"/>
              </a:spcAft>
              <a:buFont typeface="Arial" charset="0"/>
              <a:buChar char="•"/>
            </a:pPr>
            <a:r>
              <a:rPr lang="en-US" sz="1800" b="1" dirty="0" err="1">
                <a:latin typeface="Arial" panose="020B0604020202020204" pitchFamily="34" charset="0"/>
                <a:cs typeface="Arial" panose="020B0604020202020204" pitchFamily="34" charset="0"/>
              </a:rPr>
              <a:t>Nadam</a:t>
            </a:r>
            <a:r>
              <a:rPr lang="en-US" sz="1800" b="1" dirty="0">
                <a:latin typeface="Arial" panose="020B0604020202020204" pitchFamily="34" charset="0"/>
                <a:cs typeface="Arial" panose="020B0604020202020204" pitchFamily="34" charset="0"/>
              </a:rPr>
              <a:t>: </a:t>
            </a:r>
            <a:r>
              <a:rPr lang="en-US" sz="1800" b="1" dirty="0" err="1"/>
              <a:t>Nesterov</a:t>
            </a:r>
            <a:r>
              <a:rPr lang="en-US" sz="1800" b="1" dirty="0"/>
              <a:t>-accelerated Adaptive Moment Estimation</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http://cs229.stanford.edu/proj2015/054_report.pdf</a:t>
            </a:r>
          </a:p>
        </p:txBody>
      </p:sp>
    </p:spTree>
    <p:extLst>
      <p:ext uri="{BB962C8B-B14F-4D97-AF65-F5344CB8AC3E}">
        <p14:creationId xmlns:p14="http://schemas.microsoft.com/office/powerpoint/2010/main" val="39893634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Why different optimization algorithms?</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sp>
        <p:nvSpPr>
          <p:cNvPr id="7" name="Content Placeholder 2"/>
          <p:cNvSpPr txBox="1">
            <a:spLocks/>
          </p:cNvSpPr>
          <p:nvPr/>
        </p:nvSpPr>
        <p:spPr>
          <a:xfrm>
            <a:off x="228600" y="647700"/>
            <a:ext cx="8686800" cy="5603810"/>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Aft>
                <a:spcPts val="1200"/>
              </a:spcAft>
              <a:buFont typeface="Arial" charset="0"/>
              <a:buChar char="•"/>
            </a:pPr>
            <a:r>
              <a:rPr lang="en-US" sz="1800" b="1" kern="0" dirty="0"/>
              <a:t>The main difference is actually how they treat the learning rate.</a:t>
            </a:r>
          </a:p>
          <a:p>
            <a:pPr marL="182563" indent="-182563">
              <a:spcAft>
                <a:spcPts val="1200"/>
              </a:spcAft>
              <a:buFont typeface="Arial" charset="0"/>
              <a:buChar char="•"/>
            </a:pPr>
            <a:r>
              <a:rPr lang="en-US" sz="1800" b="1" kern="0" dirty="0"/>
              <a:t>Stochastic Gradient Descent:</a:t>
            </a:r>
          </a:p>
          <a:p>
            <a:pPr marL="182563" indent="-182563">
              <a:spcAft>
                <a:spcPts val="1200"/>
              </a:spcAft>
              <a:buFont typeface="Arial" charset="0"/>
              <a:buChar char="•"/>
            </a:pPr>
            <a:endParaRPr lang="en-US" sz="1800" b="1" kern="0" dirty="0"/>
          </a:p>
          <a:p>
            <a:pPr marL="182563" indent="-182563">
              <a:spcAft>
                <a:spcPts val="1200"/>
              </a:spcAft>
              <a:buFont typeface="Arial" charset="0"/>
              <a:buChar char="•"/>
            </a:pPr>
            <a:r>
              <a:rPr lang="en-US" sz="1800" b="1" kern="0" dirty="0"/>
              <a:t>Theta (weights) is getting changed according to the gradient of the loss with respect to theta.</a:t>
            </a:r>
          </a:p>
          <a:p>
            <a:pPr marL="182563" indent="-182563">
              <a:spcAft>
                <a:spcPts val="1200"/>
              </a:spcAft>
              <a:buFont typeface="Arial" charset="0"/>
              <a:buChar char="•"/>
            </a:pPr>
            <a:r>
              <a:rPr lang="en-US" sz="1800" b="1" kern="0" dirty="0"/>
              <a:t>alpha is the learning rate. </a:t>
            </a:r>
          </a:p>
          <a:p>
            <a:pPr marL="182563" indent="-182563">
              <a:spcAft>
                <a:spcPts val="1200"/>
              </a:spcAft>
              <a:buFont typeface="Arial" charset="0"/>
              <a:buChar char="•"/>
            </a:pPr>
            <a:r>
              <a:rPr lang="en-US" sz="1800" b="1" kern="0" dirty="0"/>
              <a:t>If alpha is very small, convergence will be very slow. On the other hand, large alpha will lead to divergence.</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32" y="1495025"/>
            <a:ext cx="2229253" cy="530032"/>
          </a:xfrm>
          <a:prstGeom prst="rect">
            <a:avLst/>
          </a:prstGeom>
        </p:spPr>
      </p:pic>
    </p:spTree>
    <p:extLst>
      <p:ext uri="{BB962C8B-B14F-4D97-AF65-F5344CB8AC3E}">
        <p14:creationId xmlns:p14="http://schemas.microsoft.com/office/powerpoint/2010/main" val="5178455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rgbClr val="892034"/>
                </a:solidFill>
              </a:rPr>
              <a:t>Why different optimization algorithms?</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sp>
        <p:nvSpPr>
          <p:cNvPr id="11" name="Content Placeholder 2"/>
          <p:cNvSpPr txBox="1">
            <a:spLocks/>
          </p:cNvSpPr>
          <p:nvPr/>
        </p:nvSpPr>
        <p:spPr>
          <a:xfrm>
            <a:off x="273886" y="658878"/>
            <a:ext cx="6350339" cy="5603810"/>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Aft>
                <a:spcPts val="1200"/>
              </a:spcAft>
              <a:buFont typeface="Arial" charset="0"/>
              <a:buChar char="•"/>
            </a:pPr>
            <a:r>
              <a:rPr lang="en-US" sz="1800" b="1" kern="0" dirty="0"/>
              <a:t>Due to the diversity of each training example, the gradient of the loss (L) changes quickly after each iteration. We are taking small steps but they are quite zig-zag (even though we slowly reach to a loss minima).</a:t>
            </a:r>
          </a:p>
          <a:p>
            <a:pPr marL="182563" indent="-182563">
              <a:spcAft>
                <a:spcPts val="1200"/>
              </a:spcAft>
              <a:buFont typeface="Arial" charset="0"/>
              <a:buChar char="•"/>
            </a:pPr>
            <a:r>
              <a:rPr lang="en-US" sz="1800" b="1" kern="0" dirty="0"/>
              <a:t>To overcome this, we introduce momentum. Basically taking knowledge from previous steps about where we should be heading. We are introducing a new </a:t>
            </a:r>
            <a:r>
              <a:rPr lang="en-US" sz="1800" b="1" kern="0" dirty="0" err="1"/>
              <a:t>hyperparameter</a:t>
            </a:r>
            <a:r>
              <a:rPr lang="en-US" sz="1800" b="1" kern="0" dirty="0"/>
              <a:t>:</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351" y="762203"/>
            <a:ext cx="2094987" cy="1690532"/>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737" y="3063373"/>
            <a:ext cx="2279074" cy="1782161"/>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961" y="3148745"/>
            <a:ext cx="2205795" cy="805709"/>
          </a:xfrm>
          <a:prstGeom prst="rect">
            <a:avLst/>
          </a:prstGeom>
        </p:spPr>
      </p:pic>
    </p:spTree>
    <p:extLst>
      <p:ext uri="{BB962C8B-B14F-4D97-AF65-F5344CB8AC3E}">
        <p14:creationId xmlns:p14="http://schemas.microsoft.com/office/powerpoint/2010/main" val="22025371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latin typeface="Arial" panose="020B0604020202020204" pitchFamily="34" charset="0"/>
                <a:cs typeface="Arial" panose="020B0604020202020204" pitchFamily="34" charset="0"/>
              </a:rPr>
              <a:t>Adaptive Moment Estimation (Adam)</a:t>
            </a:r>
            <a:endParaRPr lang="en-US" b="1" dirty="0">
              <a:solidFill>
                <a:srgbClr val="892034"/>
              </a:solidFill>
            </a:endParaRP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mc:AlternateContent xmlns:mc="http://schemas.openxmlformats.org/markup-compatibility/2006" xmlns:a14="http://schemas.microsoft.com/office/drawing/2010/main">
        <mc:Choice Requires="a14">
          <p:sp>
            <p:nvSpPr>
              <p:cNvPr id="15" name="Content Placeholder 2"/>
              <p:cNvSpPr txBox="1">
                <a:spLocks/>
              </p:cNvSpPr>
              <p:nvPr/>
            </p:nvSpPr>
            <p:spPr>
              <a:xfrm>
                <a:off x="228600" y="647700"/>
                <a:ext cx="8686800" cy="5603810"/>
              </a:xfrm>
              <a:prstGeom prst="rect">
                <a:avLst/>
              </a:prstGeom>
            </p:spPr>
            <p:txBody>
              <a:bodyPr lIns="0" tIns="0" rIns="0" bIns="0"/>
              <a:lst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182563" indent="-182563">
                  <a:spcAft>
                    <a:spcPts val="1200"/>
                  </a:spcAft>
                  <a:buFont typeface="Arial" charset="0"/>
                  <a:buChar char="•"/>
                </a:pPr>
                <a:r>
                  <a:rPr lang="en-US" sz="1800" b="1" kern="0" dirty="0">
                    <a:latin typeface="Arial" charset="0"/>
                    <a:ea typeface="Arial" charset="0"/>
                    <a:cs typeface="Arial" charset="0"/>
                  </a:rPr>
                  <a:t>Adam is another method that computes adaptive learning rates for each parameter. </a:t>
                </a:r>
              </a:p>
              <a:p>
                <a:pPr marL="182563" indent="-182563">
                  <a:spcAft>
                    <a:spcPts val="1200"/>
                  </a:spcAft>
                  <a:buFont typeface="Arial" charset="0"/>
                  <a:buChar char="•"/>
                </a:pPr>
                <a:r>
                  <a:rPr lang="en-US" sz="1800" b="1" kern="0" dirty="0">
                    <a:latin typeface="Arial" charset="0"/>
                    <a:ea typeface="Arial" charset="0"/>
                    <a:cs typeface="Arial" charset="0"/>
                  </a:rPr>
                  <a:t>Like </a:t>
                </a:r>
                <a:r>
                  <a:rPr lang="en-US" sz="1800" b="1" kern="0" dirty="0" err="1">
                    <a:latin typeface="Arial" charset="0"/>
                    <a:ea typeface="Arial" charset="0"/>
                    <a:cs typeface="Arial" charset="0"/>
                  </a:rPr>
                  <a:t>Adadelta</a:t>
                </a:r>
                <a:r>
                  <a:rPr lang="en-US" sz="1800" b="1" kern="0" dirty="0">
                    <a:latin typeface="Arial" charset="0"/>
                    <a:ea typeface="Arial" charset="0"/>
                    <a:cs typeface="Arial" charset="0"/>
                  </a:rPr>
                  <a:t> and </a:t>
                </a:r>
                <a:r>
                  <a:rPr lang="en-US" sz="1800" b="1" kern="0" dirty="0" err="1">
                    <a:latin typeface="Arial" charset="0"/>
                    <a:ea typeface="Arial" charset="0"/>
                    <a:cs typeface="Arial" charset="0"/>
                  </a:rPr>
                  <a:t>RMSprop</a:t>
                </a:r>
                <a:r>
                  <a:rPr lang="en-US" sz="1800" b="1" kern="0" dirty="0">
                    <a:latin typeface="Arial" charset="0"/>
                    <a:ea typeface="Arial" charset="0"/>
                    <a:cs typeface="Arial" charset="0"/>
                  </a:rPr>
                  <a:t>, but in addition to storing an exponentially decaying average of past squared gradients </a:t>
                </a: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i="0" kern="0" smtClean="0">
                            <a:latin typeface="Cambria Math" panose="02040503050406030204" pitchFamily="18" charset="0"/>
                            <a:ea typeface="Arial" charset="0"/>
                            <a:cs typeface="Arial" charset="0"/>
                          </a:rPr>
                          <m:t>𝐠</m:t>
                        </m:r>
                      </m:e>
                      <m:sub>
                        <m:r>
                          <a:rPr lang="en-US" sz="1800" b="1" i="0" kern="0">
                            <a:latin typeface="Cambria Math" panose="02040503050406030204" pitchFamily="18" charset="0"/>
                            <a:ea typeface="Arial" charset="0"/>
                            <a:cs typeface="Arial" charset="0"/>
                          </a:rPr>
                          <m:t>𝐭</m:t>
                        </m:r>
                      </m:sub>
                    </m:sSub>
                  </m:oMath>
                </a14:m>
                <a:r>
                  <a:rPr lang="en-US" sz="1800" b="1" kern="0" dirty="0">
                    <a:latin typeface="Arial" charset="0"/>
                    <a:ea typeface="Arial" charset="0"/>
                    <a:cs typeface="Arial" charset="0"/>
                  </a:rPr>
                  <a:t>, Adam also keeps an exponentially decaying average of past gradients </a:t>
                </a:r>
                <a14:m>
                  <m:oMath xmlns:m="http://schemas.openxmlformats.org/officeDocument/2006/math">
                    <m:sSub>
                      <m:sSubPr>
                        <m:ctrlPr>
                          <a:rPr lang="en-US" sz="1800" b="1" i="1" kern="0">
                            <a:latin typeface="Cambria Math" panose="02040503050406030204" pitchFamily="18" charset="0"/>
                            <a:ea typeface="Arial" charset="0"/>
                            <a:cs typeface="Arial" charset="0"/>
                          </a:rPr>
                        </m:ctrlPr>
                      </m:sSubPr>
                      <m:e>
                        <m:r>
                          <a:rPr lang="en-US" sz="1800" b="1" i="0" kern="0">
                            <a:latin typeface="Cambria Math" panose="02040503050406030204" pitchFamily="18" charset="0"/>
                            <a:ea typeface="Arial" charset="0"/>
                            <a:cs typeface="Arial" charset="0"/>
                          </a:rPr>
                          <m:t>𝐦</m:t>
                        </m:r>
                      </m:e>
                      <m:sub>
                        <m:r>
                          <a:rPr lang="en-US" sz="1800" b="1" i="0" kern="0">
                            <a:latin typeface="Cambria Math" panose="02040503050406030204" pitchFamily="18" charset="0"/>
                            <a:ea typeface="Arial" charset="0"/>
                            <a:cs typeface="Arial" charset="0"/>
                          </a:rPr>
                          <m:t>𝐭</m:t>
                        </m:r>
                      </m:sub>
                    </m:sSub>
                  </m:oMath>
                </a14:m>
                <a:r>
                  <a:rPr lang="en-US" sz="1800" b="1" kern="0" dirty="0">
                    <a:latin typeface="Arial" charset="0"/>
                    <a:ea typeface="Arial" charset="0"/>
                    <a:cs typeface="Arial" charset="0"/>
                  </a:rPr>
                  <a:t>, similar to momentum:</a:t>
                </a:r>
              </a:p>
              <a:p>
                <a:pPr marL="182563" indent="-182563">
                  <a:spcAft>
                    <a:spcPts val="1200"/>
                  </a:spcAft>
                  <a:buFont typeface="Arial" charset="0"/>
                  <a:buChar char="•"/>
                </a:pPr>
                <a:endParaRPr lang="en-US" sz="2400" kern="0"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228600" y="647700"/>
                <a:ext cx="8686800" cy="5603810"/>
              </a:xfrm>
              <a:prstGeom prst="rect">
                <a:avLst/>
              </a:prstGeom>
              <a:blipFill rotWithShape="0">
                <a:blip r:embed="rId3"/>
                <a:stretch>
                  <a:fillRect l="-1544" t="-1413"/>
                </a:stretch>
              </a:blipFill>
            </p:spPr>
            <p:txBody>
              <a:bodyPr/>
              <a:lstStyle/>
              <a:p>
                <a:r>
                  <a:rPr lang="en-US">
                    <a:noFill/>
                  </a:rPr>
                  <a:t> </a:t>
                </a:r>
              </a:p>
            </p:txBody>
          </p:sp>
        </mc:Fallback>
      </mc:AlternateContent>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22" y="2442269"/>
            <a:ext cx="3169279" cy="3267172"/>
          </a:xfrm>
          <a:prstGeom prst="rect">
            <a:avLst/>
          </a:prstGeom>
        </p:spPr>
      </p:pic>
    </p:spTree>
    <p:extLst>
      <p:ext uri="{BB962C8B-B14F-4D97-AF65-F5344CB8AC3E}">
        <p14:creationId xmlns:p14="http://schemas.microsoft.com/office/powerpoint/2010/main" val="15474330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latin typeface="Arial" panose="020B0604020202020204" pitchFamily="34" charset="0"/>
                <a:cs typeface="Arial" panose="020B0604020202020204" pitchFamily="34" charset="0"/>
              </a:rPr>
              <a:t>Generative Adversarial Networks</a:t>
            </a:r>
            <a:endParaRPr lang="en-US" b="1" dirty="0">
              <a:solidFill>
                <a:srgbClr val="892034"/>
              </a:solidFill>
            </a:endParaRP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rgbClr val="000000"/>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a typeface="Cambria Math" panose="02040503050406030204" pitchFamily="18" charset="0"/>
            </a:endParaRPr>
          </a:p>
          <a:p>
            <a:pPr algn="just">
              <a:spcAft>
                <a:spcPct val="50000"/>
              </a:spcAft>
            </a:pPr>
            <a:endParaRPr lang="en-US" sz="1800" b="1" dirty="0">
              <a:solidFill>
                <a:srgbClr val="000000"/>
              </a:solidFill>
            </a:endParaRPr>
          </a:p>
          <a:p>
            <a:pPr algn="just">
              <a:spcAft>
                <a:spcPct val="50000"/>
              </a:spcAft>
            </a:pPr>
            <a:endParaRPr lang="en-US" sz="1800" b="1" dirty="0">
              <a:solidFill>
                <a:srgbClr val="000000"/>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85" y="609803"/>
            <a:ext cx="8645525" cy="5205831"/>
          </a:xfrm>
          <a:prstGeom prst="rect">
            <a:avLst/>
          </a:prstGeom>
        </p:spPr>
      </p:pic>
    </p:spTree>
    <p:extLst>
      <p:ext uri="{BB962C8B-B14F-4D97-AF65-F5344CB8AC3E}">
        <p14:creationId xmlns:p14="http://schemas.microsoft.com/office/powerpoint/2010/main" val="32984017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12035" y="92413"/>
            <a:ext cx="8931964"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 Taxonomy </a:t>
            </a:r>
            <a:r>
              <a:rPr lang="en-US" b="1">
                <a:solidFill>
                  <a:schemeClr val="accent2"/>
                </a:solidFill>
              </a:rPr>
              <a:t>of Architectures</a:t>
            </a:r>
            <a:endParaRPr lang="en-US" b="1" dirty="0">
              <a:solidFill>
                <a:schemeClr val="accent2"/>
              </a:solidFill>
            </a:endParaRP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11" y="762203"/>
            <a:ext cx="7842967" cy="5017192"/>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678370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171450" indent="-171450" algn="just">
              <a:spcAft>
                <a:spcPct val="50000"/>
              </a:spcAft>
              <a:buFont typeface="Arial" panose="020B0604020202020204" pitchFamily="34" charset="0"/>
              <a:buChar char="•"/>
            </a:pPr>
            <a:r>
              <a:rPr lang="en-US" sz="1800" b="1" dirty="0">
                <a:solidFill>
                  <a:schemeClr val="bg1"/>
                </a:solidFill>
              </a:rPr>
              <a:t>Convolutional Neural Networks (CNN) attempt to exploit local correlations (e.g., spatial and temporal context).</a:t>
            </a:r>
          </a:p>
          <a:p>
            <a:pPr marL="171450" indent="-171450" algn="just">
              <a:spcAft>
                <a:spcPct val="50000"/>
              </a:spcAft>
              <a:buFont typeface="Arial" panose="020B0604020202020204" pitchFamily="34" charset="0"/>
              <a:buChar char="•"/>
            </a:pPr>
            <a:r>
              <a:rPr lang="en-US" sz="1800" b="1" dirty="0">
                <a:solidFill>
                  <a:schemeClr val="bg1"/>
                </a:solidFill>
              </a:rPr>
              <a:t>Many deep learning systems that process physical signals use CNNs for the first layer.</a:t>
            </a:r>
          </a:p>
          <a:p>
            <a:pPr marL="171450" indent="-171450" algn="just">
              <a:spcAft>
                <a:spcPct val="50000"/>
              </a:spcAft>
              <a:buFont typeface="Arial" panose="020B0604020202020204" pitchFamily="34" charset="0"/>
              <a:buChar char="•"/>
            </a:pPr>
            <a:r>
              <a:rPr lang="en-US" sz="1800" b="1" dirty="0">
                <a:solidFill>
                  <a:schemeClr val="bg1"/>
                </a:solidFill>
              </a:rPr>
              <a:t>Optimization algorithms play an important role in allowing deep learning systems to converge.</a:t>
            </a:r>
          </a:p>
          <a:p>
            <a:pPr marL="171450" indent="-171450" algn="just">
              <a:spcAft>
                <a:spcPct val="50000"/>
              </a:spcAft>
              <a:buFont typeface="Arial" panose="020B0604020202020204" pitchFamily="34" charset="0"/>
              <a:buChar char="•"/>
            </a:pPr>
            <a:r>
              <a:rPr lang="en-US" sz="1800" b="1" dirty="0">
                <a:solidFill>
                  <a:schemeClr val="bg1"/>
                </a:solidFill>
              </a:rPr>
              <a:t>Stochastic gradient descent and specifically Adam are popular approaches that are widely used.</a:t>
            </a:r>
          </a:p>
          <a:p>
            <a:pPr marL="171450" indent="-171450" algn="just">
              <a:spcAft>
                <a:spcPct val="50000"/>
              </a:spcAft>
              <a:buFont typeface="Arial" panose="020B0604020202020204" pitchFamily="34" charset="0"/>
              <a:buChar char="•"/>
            </a:pPr>
            <a:r>
              <a:rPr lang="en-US" sz="1800" b="1" dirty="0">
                <a:solidFill>
                  <a:schemeClr val="bg1"/>
                </a:solidFill>
              </a:rPr>
              <a:t>Alternate training methodologies are emerging that combine generative and discriminative training (what used to be called analysis by synthesis methods).</a:t>
            </a:r>
          </a:p>
          <a:p>
            <a:pPr marL="171450" indent="-171450" algn="just">
              <a:spcAft>
                <a:spcPct val="50000"/>
              </a:spcAft>
              <a:buFont typeface="Arial" panose="020B0604020202020204" pitchFamily="34" charset="0"/>
              <a:buChar char="•"/>
            </a:pPr>
            <a:r>
              <a:rPr lang="en-US" sz="1800" b="1" dirty="0">
                <a:solidFill>
                  <a:schemeClr val="bg1"/>
                </a:solidFill>
              </a:rPr>
              <a:t>Generative Adversarial Networks (GAN) are emerging as one such powerful approach.</a:t>
            </a: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32695854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visual system contains a complex arrangement of cells</a:t>
            </a:r>
          </a:p>
          <a:p>
            <a:pPr marL="285750" indent="-285750" algn="just">
              <a:spcAft>
                <a:spcPct val="50000"/>
              </a:spcAft>
              <a:buFont typeface="Arial" panose="020B0604020202020204" pitchFamily="34" charset="0"/>
              <a:buChar char="•"/>
            </a:pPr>
            <a:r>
              <a:rPr lang="en-US" sz="1800" b="1" kern="0" dirty="0">
                <a:solidFill>
                  <a:schemeClr val="bg1"/>
                </a:solidFill>
              </a:rPr>
              <a:t>Each cell is responsible for only a sub-region of the visual field, or receptive field</a:t>
            </a:r>
          </a:p>
          <a:p>
            <a:pPr marL="285750" indent="-285750" algn="just">
              <a:spcAft>
                <a:spcPct val="50000"/>
              </a:spcAft>
              <a:buFont typeface="Arial" panose="020B0604020202020204" pitchFamily="34" charset="0"/>
              <a:buChar char="•"/>
            </a:pPr>
            <a:r>
              <a:rPr lang="en-US" sz="1800" b="1" kern="0" dirty="0">
                <a:solidFill>
                  <a:schemeClr val="bg1"/>
                </a:solidFill>
              </a:rPr>
              <a:t>The arrangement of these sub-regions is such, that the entire visual field is covered</a:t>
            </a: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algn="just">
              <a:spcAft>
                <a:spcPct val="50000"/>
              </a:spcAft>
            </a:pPr>
            <a:r>
              <a:rPr lang="en-US" sz="1800" b="1" kern="0" dirty="0">
                <a:solidFill>
                  <a:schemeClr val="bg1"/>
                </a:solidFill>
              </a:rPr>
              <a:t>Before reaching the primary visual cortex, fibers on the optic nerve make a synapse in the </a:t>
            </a:r>
            <a:r>
              <a:rPr lang="en-US" sz="1800" b="1" kern="0" dirty="0">
                <a:solidFill>
                  <a:srgbClr val="C00000"/>
                </a:solidFill>
              </a:rPr>
              <a:t>lateral geniculate nucleus (LGN), </a:t>
            </a:r>
            <a:r>
              <a:rPr lang="en-US" sz="1800" b="1" kern="0" dirty="0">
                <a:solidFill>
                  <a:schemeClr val="bg1"/>
                </a:solidFill>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algn="just">
              <a:spcAft>
                <a:spcPct val="50000"/>
              </a:spcAft>
            </a:pPr>
            <a:endParaRPr lang="en-US" sz="1800" b="1" kern="0" dirty="0">
              <a:solidFill>
                <a:srgbClr val="C00000"/>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Convolutional Neural Networks (CNNs) were proposed to emulate the animal visual cortex, which exploits the spatially local correlations present in natural images. </a:t>
            </a: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89851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To exploit the spatially local correlations, the neurons in a layer receive inputs only from a subset of units in the previous layer (spatially contiguous visual field).</a:t>
            </a:r>
          </a:p>
          <a:p>
            <a:pPr marL="285750" indent="-285750" algn="just">
              <a:spcAft>
                <a:spcPct val="50000"/>
              </a:spcAft>
              <a:buFont typeface="Arial" panose="020B0604020202020204" pitchFamily="34" charset="0"/>
              <a:buChar char="•"/>
            </a:pPr>
            <a:r>
              <a:rPr lang="en-US" sz="1800" b="1" kern="0" dirty="0">
                <a:solidFill>
                  <a:schemeClr val="bg1"/>
                </a:solidFill>
              </a:rPr>
              <a:t>The units (neurons) are unresponsive to changes outside of their receptive fields</a:t>
            </a:r>
          </a:p>
          <a:p>
            <a:pPr marL="285750" indent="-285750" algn="just">
              <a:spcAft>
                <a:spcPct val="50000"/>
              </a:spcAft>
              <a:buFont typeface="Arial" panose="020B0604020202020204" pitchFamily="34" charset="0"/>
              <a:buChar char="•"/>
            </a:pPr>
            <a:r>
              <a:rPr lang="en-US" sz="1800" b="1" kern="0" dirty="0">
                <a:solidFill>
                  <a:schemeClr val="bg1"/>
                </a:solidFill>
              </a:rPr>
              <a:t>Higher layers, become more global</a:t>
            </a: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kern="0" dirty="0">
              <a:solidFill>
                <a:schemeClr val="bg1"/>
              </a:solidFill>
            </a:endParaRPr>
          </a:p>
          <a:p>
            <a:pPr algn="just">
              <a:spcAft>
                <a:spcPct val="50000"/>
              </a:spcAft>
            </a:pPr>
            <a:endParaRPr lang="en-US" sz="1800" b="1" dirty="0">
              <a:solidFill>
                <a:schemeClr val="bg1"/>
              </a:solidFill>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These units have a receptive field of 3, therefore, they are only connected to 3 contiguous units in the previous layer </a:t>
            </a:r>
          </a:p>
        </p:txBody>
      </p:sp>
    </p:spTree>
    <p:extLst>
      <p:ext uri="{BB962C8B-B14F-4D97-AF65-F5344CB8AC3E}">
        <p14:creationId xmlns:p14="http://schemas.microsoft.com/office/powerpoint/2010/main" val="2947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The convolutional layer is comprised of several “filters” that search for different patterns in the entire input</a:t>
            </a:r>
            <a:endParaRPr lang="en-US" sz="1800" b="1" dirty="0">
              <a:solidFill>
                <a:schemeClr val="bg1"/>
              </a:solidFill>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 feature map can be generated with the information from the learned filters as follows:</a:t>
                </a:r>
              </a:p>
              <a:p>
                <a:pPr algn="just">
                  <a:spcAft>
                    <a:spcPct val="50000"/>
                  </a:spcAft>
                </a:pPr>
                <a14:m>
                  <m:oMathPara xmlns:m="http://schemas.openxmlformats.org/officeDocument/2006/math">
                    <m:oMathParaPr>
                      <m:jc m:val="centerGroup"/>
                    </m:oMathParaPr>
                    <m:oMath xmlns:m="http://schemas.openxmlformats.org/officeDocument/2006/math">
                      <m:sSubSup>
                        <m:sSubSupPr>
                          <m:ctrlPr>
                            <a:rPr lang="en-US" sz="1800" b="1" i="1" smtClean="0">
                              <a:solidFill>
                                <a:schemeClr val="bg1"/>
                              </a:solidFill>
                              <a:latin typeface="Cambria Math" panose="02040503050406030204" pitchFamily="18" charset="0"/>
                            </a:rPr>
                          </m:ctrlPr>
                        </m:sSubSupPr>
                        <m:e>
                          <m:r>
                            <a:rPr lang="en-US" sz="1800" b="1" i="1" smtClean="0">
                              <a:solidFill>
                                <a:schemeClr val="bg1"/>
                              </a:solidFill>
                              <a:latin typeface="Cambria Math" panose="02040503050406030204" pitchFamily="18" charset="0"/>
                            </a:rPr>
                            <m:t>𝒉</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m:t>
                          </m:r>
                        </m:sup>
                      </m:sSub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𝒕𝒂𝒉𝒏</m:t>
                      </m:r>
                      <m:sSub>
                        <m:sSubPr>
                          <m:ctrlPr>
                            <a:rPr lang="en-US" sz="1800" b="1" i="1" smtClean="0">
                              <a:solidFill>
                                <a:schemeClr val="bg1"/>
                              </a:solidFill>
                              <a:latin typeface="Cambria Math" panose="02040503050406030204" pitchFamily="18" charset="0"/>
                            </a:rPr>
                          </m:ctrlPr>
                        </m:sSubPr>
                        <m:e>
                          <m:d>
                            <m:dPr>
                              <m:ctrlPr>
                                <a:rPr lang="en-US" sz="1800" b="1" i="1" smtClean="0">
                                  <a:solidFill>
                                    <a:schemeClr val="bg1"/>
                                  </a:solidFill>
                                  <a:latin typeface="Cambria Math" panose="02040503050406030204" pitchFamily="18" charset="0"/>
                                </a:rPr>
                              </m:ctrlPr>
                            </m:dPr>
                            <m:e>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𝑾</m:t>
                                  </m:r>
                                </m:e>
                                <m:sup>
                                  <m:r>
                                    <a:rPr lang="en-US" sz="1800" b="1" i="1" smtClean="0">
                                      <a:solidFill>
                                        <a:schemeClr val="bg1"/>
                                      </a:solidFill>
                                      <a:latin typeface="Cambria Math" panose="02040503050406030204" pitchFamily="18" charset="0"/>
                                    </a:rPr>
                                    <m:t>𝒌</m:t>
                                  </m:r>
                                </m:sup>
                              </m:sSup>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e>
                          </m:d>
                        </m:e>
                        <m:sub>
                          <m:r>
                            <a:rPr lang="en-US" sz="1800" b="1" i="1" smtClean="0">
                              <a:solidFill>
                                <a:schemeClr val="bg1"/>
                              </a:solidFill>
                              <a:latin typeface="Cambria Math" panose="02040503050406030204" pitchFamily="18" charset="0"/>
                            </a:rPr>
                            <m:t>𝒊𝒋</m:t>
                          </m:r>
                        </m:sub>
                      </m:sSub>
                      <m:r>
                        <a:rPr lang="en-US" sz="1800" b="1" i="1" smtClean="0">
                          <a:solidFill>
                            <a:schemeClr val="bg1"/>
                          </a:solidFill>
                          <a:latin typeface="Cambria Math" panose="02040503050406030204" pitchFamily="18" charset="0"/>
                        </a:rPr>
                        <m:t>+</m:t>
                      </m:r>
                      <m:sSub>
                        <m:sSubPr>
                          <m:ctrlPr>
                            <a:rPr lang="en-US" sz="1800" b="1" i="1" smtClean="0">
                              <a:solidFill>
                                <a:schemeClr val="bg1"/>
                              </a:solidFill>
                              <a:latin typeface="Cambria Math" panose="02040503050406030204" pitchFamily="18" charset="0"/>
                            </a:rPr>
                          </m:ctrlPr>
                        </m:sSubPr>
                        <m:e>
                          <m:r>
                            <a:rPr lang="en-US" sz="1800" b="1" i="1" smtClean="0">
                              <a:solidFill>
                                <a:schemeClr val="bg1"/>
                              </a:solidFill>
                              <a:latin typeface="Cambria Math" panose="02040503050406030204" pitchFamily="18" charset="0"/>
                            </a:rPr>
                            <m:t>𝒃</m:t>
                          </m:r>
                        </m:e>
                        <m:sub>
                          <m:r>
                            <a:rPr lang="en-US" sz="1800" b="1" i="1" smtClean="0">
                              <a:solidFill>
                                <a:schemeClr val="bg1"/>
                              </a:solidFill>
                              <a:latin typeface="Cambria Math" panose="02040503050406030204" pitchFamily="18" charset="0"/>
                            </a:rPr>
                            <m:t>𝒌</m:t>
                          </m:r>
                        </m:sub>
                      </m:sSub>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a:p>
                <a:pPr algn="just">
                  <a:spcAft>
                    <a:spcPct val="50000"/>
                  </a:spcAft>
                </a:pPr>
                <a:r>
                  <a:rPr lang="en-US" sz="1800" b="1" dirty="0">
                    <a:solidFill>
                      <a:schemeClr val="bg1"/>
                    </a:solidFill>
                  </a:rPr>
                  <a:t>	Where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𝒌</m:t>
                        </m:r>
                      </m:sup>
                    </m:sSup>
                  </m:oMath>
                </a14:m>
                <a:r>
                  <a:rPr lang="en-US" sz="1800" b="1" dirty="0">
                    <a:solidFill>
                      <a:schemeClr val="bg1"/>
                    </a:solidFill>
                  </a:rPr>
                  <a:t> represents the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in 	a hidden layer.</a:t>
                </a:r>
              </a:p>
              <a:p>
                <a:pPr marL="285750" indent="-285750" algn="just">
                  <a:spcAft>
                    <a:spcPct val="50000"/>
                  </a:spcAft>
                  <a:buFont typeface="Arial" panose="020B0604020202020204" pitchFamily="34" charset="0"/>
                  <a:buChar char="•"/>
                </a:pPr>
                <a:r>
                  <a:rPr lang="en-US" sz="1800" b="1" dirty="0">
                    <a:solidFill>
                      <a:schemeClr val="bg1"/>
                    </a:solidFill>
                  </a:rPr>
                  <a:t>Note that the weight and bias parameters are shared within the same filter</a:t>
                </a:r>
              </a:p>
              <a:p>
                <a:pPr marL="285750" indent="-285750" algn="just">
                  <a:spcAft>
                    <a:spcPct val="50000"/>
                  </a:spcAft>
                  <a:buFont typeface="Arial" panose="020B0604020202020204" pitchFamily="34" charset="0"/>
                  <a:buChar char="•"/>
                </a:pPr>
                <a:r>
                  <a:rPr lang="en-US" sz="1800" b="1" dirty="0">
                    <a:solidFill>
                      <a:schemeClr val="bg1"/>
                    </a:solidFill>
                  </a:rPr>
                  <a:t>Gradient  descent is commonly used for the training of CNNs, but the gradient of the shared weights is given by the sum of the shared parameters</a:t>
                </a:r>
              </a:p>
              <a:p>
                <a:pPr marL="285750" indent="-285750" algn="just">
                  <a:spcAft>
                    <a:spcPct val="50000"/>
                  </a:spcAft>
                  <a:buFont typeface="Arial" panose="020B0604020202020204" pitchFamily="34" charset="0"/>
                  <a:buChar char="•"/>
                </a:pPr>
                <a:r>
                  <a:rPr lang="en-US" sz="1800" b="1" dirty="0">
                    <a:solidFill>
                      <a:schemeClr val="bg1"/>
                    </a:solidFill>
                  </a:rPr>
                  <a:t>Parameter sharing allows the search of the same pattern in the entire visual field</a:t>
                </a:r>
              </a:p>
              <a:p>
                <a:pPr marL="285750" indent="-285750" algn="just">
                  <a:spcAft>
                    <a:spcPct val="50000"/>
                  </a:spcAft>
                  <a:buFont typeface="Arial" panose="020B0604020202020204" pitchFamily="34" charset="0"/>
                  <a:buChar char="•"/>
                </a:pPr>
                <a:r>
                  <a:rPr lang="en-US" sz="1800" b="1" dirty="0">
                    <a:solidFill>
                      <a:schemeClr val="bg1"/>
                    </a:solidFill>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Filter 2</a:t>
              </a:r>
              <a:endParaRPr lang="en-US" sz="1800" b="1" dirty="0">
                <a:solidFill>
                  <a:schemeClr val="bg1"/>
                </a:solidFill>
              </a:endParaRPr>
            </a:p>
          </p:txBody>
        </p:sp>
      </p:grpSp>
    </p:spTree>
    <p:extLst>
      <p:ext uri="{BB962C8B-B14F-4D97-AF65-F5344CB8AC3E}">
        <p14:creationId xmlns:p14="http://schemas.microsoft.com/office/powerpoint/2010/main" val="108521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figure contains two different CNN layers. Layer </a:t>
                </a:r>
                <a14:m>
                  <m:oMath xmlns:m="http://schemas.openxmlformats.org/officeDocument/2006/math">
                    <m:r>
                      <a:rPr lang="en-US" sz="1800" b="1" i="1" kern="0" smtClean="0">
                        <a:solidFill>
                          <a:schemeClr val="bg1"/>
                        </a:solidFill>
                        <a:latin typeface="Cambria Math" panose="02040503050406030204" pitchFamily="18" charset="0"/>
                      </a:rPr>
                      <m:t>𝒎</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𝟏</m:t>
                    </m:r>
                  </m:oMath>
                </a14:m>
                <a:r>
                  <a:rPr lang="en-US" sz="1800" b="1" dirty="0">
                    <a:solidFill>
                      <a:schemeClr val="bg1"/>
                    </a:solidFill>
                  </a:rPr>
                  <a:t> contains four feature maps, while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contains 2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𝟎</m:t>
                        </m:r>
                      </m:sup>
                    </m:sSup>
                  </m:oMath>
                </a14:m>
                <a:r>
                  <a:rPr lang="en-US" sz="1800" b="1" dirty="0">
                    <a:solidFill>
                      <a:schemeClr val="bg1"/>
                    </a:solidFill>
                  </a:rPr>
                  <a:t> and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𝒉</m:t>
                        </m:r>
                      </m:e>
                      <m:sup>
                        <m:r>
                          <a:rPr lang="en-US" sz="1800" b="1" i="1" smtClean="0">
                            <a:solidFill>
                              <a:schemeClr val="bg1"/>
                            </a:solidFill>
                            <a:latin typeface="Cambria Math" panose="02040503050406030204" pitchFamily="18" charset="0"/>
                          </a:rPr>
                          <m:t>𝟏</m:t>
                        </m:r>
                      </m:sup>
                    </m:sSup>
                  </m:oMath>
                </a14:m>
                <a:r>
                  <a:rPr lang="en-US" sz="1800" b="1" dirty="0">
                    <a:solidFill>
                      <a:schemeClr val="bg1"/>
                    </a:solidFill>
                  </a:rPr>
                  <a:t>).</a:t>
                </a:r>
              </a:p>
              <a:p>
                <a:pPr algn="just">
                  <a:spcAft>
                    <a:spcPct val="50000"/>
                  </a:spcAft>
                </a:pPr>
                <a:r>
                  <a:rPr lang="en-US" sz="1800" b="1" dirty="0">
                    <a:solidFill>
                      <a:schemeClr val="bg1"/>
                    </a:solidFill>
                  </a:rPr>
                  <a:t>The blue and red squares in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are computed from pixels of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that fall within their 2x2 receptive field (squares in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algn="just">
                  <a:spcAft>
                    <a:spcPct val="50000"/>
                  </a:spcAft>
                </a:pPr>
                <a14:m>
                  <m:oMath xmlns:m="http://schemas.openxmlformats.org/officeDocument/2006/math">
                    <m:sSubSup>
                      <m:sSubSupPr>
                        <m:ctrlPr>
                          <a:rPr lang="en-US" sz="1800" b="1" i="1" smtClean="0">
                            <a:solidFill>
                              <a:schemeClr val="bg1"/>
                            </a:solidFill>
                            <a:latin typeface="Cambria Math" panose="02040503050406030204" pitchFamily="18" charset="0"/>
                          </a:rPr>
                        </m:ctrlPr>
                      </m:sSubSupPr>
                      <m:e>
                        <m:r>
                          <a:rPr lang="en-US" sz="1800" b="1" i="1" smtClean="0">
                            <a:solidFill>
                              <a:schemeClr val="bg1"/>
                            </a:solidFill>
                            <a:latin typeface="Cambria Math" panose="02040503050406030204" pitchFamily="18" charset="0"/>
                          </a:rPr>
                          <m:t>𝑾</m:t>
                        </m:r>
                      </m:e>
                      <m:sub>
                        <m:r>
                          <a:rPr lang="en-US" sz="1800" b="1" i="1" smtClean="0">
                            <a:solidFill>
                              <a:schemeClr val="bg1"/>
                            </a:solidFill>
                            <a:latin typeface="Cambria Math" panose="02040503050406030204" pitchFamily="18" charset="0"/>
                          </a:rPr>
                          <m:t>𝒊𝒋</m:t>
                        </m:r>
                      </m:sub>
                      <m:sup>
                        <m:r>
                          <a:rPr lang="en-US" sz="1800" b="1" i="1" smtClean="0">
                            <a:solidFill>
                              <a:schemeClr val="bg1"/>
                            </a:solidFill>
                            <a:latin typeface="Cambria Math" panose="02040503050406030204" pitchFamily="18" charset="0"/>
                          </a:rPr>
                          <m:t>𝒌𝒍</m:t>
                        </m:r>
                      </m:sup>
                    </m:sSubSup>
                  </m:oMath>
                </a14:m>
                <a:r>
                  <a:rPr lang="en-US" sz="1800" b="1" dirty="0">
                    <a:solidFill>
                      <a:schemeClr val="bg1"/>
                    </a:solidFill>
                  </a:rPr>
                  <a:t> then denotes the weight connecting each pixel of the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𝒌</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feature map at layer </a:t>
                </a:r>
                <a14:m>
                  <m:oMath xmlns:m="http://schemas.openxmlformats.org/officeDocument/2006/math">
                    <m:r>
                      <a:rPr lang="en-US" sz="1800" b="1" i="1" smtClean="0">
                        <a:solidFill>
                          <a:schemeClr val="bg1"/>
                        </a:solidFill>
                        <a:latin typeface="Cambria Math" panose="02040503050406030204" pitchFamily="18" charset="0"/>
                      </a:rPr>
                      <m:t>𝒎</m:t>
                    </m:r>
                  </m:oMath>
                </a14:m>
                <a:r>
                  <a:rPr lang="en-US" sz="1800" b="1" dirty="0">
                    <a:solidFill>
                      <a:schemeClr val="bg1"/>
                    </a:solidFill>
                  </a:rPr>
                  <a:t> with the pixel at coordinates </a:t>
                </a:r>
                <a14:m>
                  <m:oMath xmlns:m="http://schemas.openxmlformats.org/officeDocument/2006/math">
                    <m:r>
                      <a:rPr lang="en-US" sz="1800" b="1" i="0"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𝒊</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𝒋</m:t>
                    </m:r>
                    <m:r>
                      <a:rPr lang="en-US" sz="1800" b="1" i="1" smtClean="0">
                        <a:solidFill>
                          <a:schemeClr val="bg1"/>
                        </a:solidFill>
                        <a:latin typeface="Cambria Math" panose="02040503050406030204" pitchFamily="18" charset="0"/>
                      </a:rPr>
                      <m:t>)</m:t>
                    </m:r>
                  </m:oMath>
                </a14:m>
                <a:r>
                  <a:rPr lang="en-US" sz="1800" b="1" dirty="0">
                    <a:solidFill>
                      <a:schemeClr val="bg1"/>
                    </a:solidFill>
                  </a:rPr>
                  <a:t> of the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smtClean="0">
                            <a:solidFill>
                              <a:schemeClr val="bg1"/>
                            </a:solidFill>
                            <a:latin typeface="Cambria Math" panose="02040503050406030204" pitchFamily="18" charset="0"/>
                          </a:rPr>
                          <m:t>𝒍</m:t>
                        </m:r>
                      </m:e>
                      <m:sup>
                        <m:r>
                          <a:rPr lang="en-US" sz="1800" b="1" i="1" smtClean="0">
                            <a:solidFill>
                              <a:schemeClr val="bg1"/>
                            </a:solidFill>
                            <a:latin typeface="Cambria Math" panose="02040503050406030204" pitchFamily="18" charset="0"/>
                          </a:rPr>
                          <m:t>𝒕𝒉</m:t>
                        </m:r>
                      </m:sup>
                    </m:sSup>
                  </m:oMath>
                </a14:m>
                <a:r>
                  <a:rPr lang="en-US" sz="1800" b="1" dirty="0">
                    <a:solidFill>
                      <a:schemeClr val="bg1"/>
                    </a:solidFill>
                  </a:rPr>
                  <a:t> feature map at layer </a:t>
                </a:r>
                <a14:m>
                  <m:oMath xmlns:m="http://schemas.openxmlformats.org/officeDocument/2006/math">
                    <m:r>
                      <a:rPr lang="en-US" sz="1800" b="1" i="1" smtClean="0">
                        <a:solidFill>
                          <a:schemeClr val="bg1"/>
                        </a:solidFill>
                        <a:latin typeface="Cambria Math" panose="02040503050406030204" pitchFamily="18" charset="0"/>
                      </a:rPr>
                      <m:t>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𝟏</m:t>
                    </m:r>
                  </m:oMath>
                </a14:m>
                <a:r>
                  <a:rPr lang="en-US" sz="1800" b="1" dirty="0">
                    <a:solidFill>
                      <a:schemeClr val="bg1"/>
                    </a:solidFill>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It is important to know that the frame length of the filter for image recognition, called </a:t>
            </a:r>
            <a:r>
              <a:rPr lang="en-US" sz="1800" b="1" dirty="0">
                <a:solidFill>
                  <a:srgbClr val="C00000"/>
                </a:solidFill>
              </a:rPr>
              <a:t>stride</a:t>
            </a:r>
            <a:r>
              <a:rPr lang="en-US" sz="1800" b="1" dirty="0">
                <a:solidFill>
                  <a:schemeClr val="bg1"/>
                </a:solidFill>
              </a:rPr>
              <a:t>, is usually set to 1 or 2.</a:t>
            </a:r>
          </a:p>
          <a:p>
            <a:pPr marL="285750" indent="-285750" algn="just">
              <a:spcAft>
                <a:spcPct val="50000"/>
              </a:spcAft>
              <a:buFont typeface="Arial" panose="020B0604020202020204" pitchFamily="34" charset="0"/>
              <a:buChar char="•"/>
            </a:pPr>
            <a:r>
              <a:rPr lang="en-US" sz="1800" b="1" dirty="0">
                <a:solidFill>
                  <a:schemeClr val="bg1"/>
                </a:solidFill>
              </a:rPr>
              <a:t>To control the spatial size of the output, zero-padding around the borders is commonly performed</a:t>
            </a:r>
          </a:p>
        </p:txBody>
      </p:sp>
    </p:spTree>
    <p:extLst>
      <p:ext uri="{BB962C8B-B14F-4D97-AF65-F5344CB8AC3E}">
        <p14:creationId xmlns:p14="http://schemas.microsoft.com/office/powerpoint/2010/main" val="190584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 activation layer is added after one or more convolutional layers. </a:t>
                </a:r>
              </a:p>
              <a:p>
                <a:pPr marL="285750" indent="-285750" algn="just">
                  <a:spcAft>
                    <a:spcPct val="50000"/>
                  </a:spcAft>
                  <a:buFont typeface="Arial" panose="020B0604020202020204" pitchFamily="34" charset="0"/>
                  <a:buChar char="•"/>
                </a:pPr>
                <a:r>
                  <a:rPr lang="en-US" sz="1800" b="1" kern="0" dirty="0">
                    <a:solidFill>
                      <a:schemeClr val="bg1"/>
                    </a:solidFill>
                  </a:rPr>
                  <a:t>Typically, for the image recognition tasks, a Rectified Linear Unit activation function (ReLU) is used.</a:t>
                </a:r>
              </a:p>
              <a:p>
                <a:pPr marL="285750" indent="-285750" algn="just">
                  <a:spcAft>
                    <a:spcPct val="50000"/>
                  </a:spcAft>
                  <a:buFont typeface="Arial" panose="020B0604020202020204" pitchFamily="34" charset="0"/>
                  <a:buChar char="•"/>
                </a:pPr>
                <a:r>
                  <a:rPr lang="en-US" sz="1800" b="1" kern="0" dirty="0">
                    <a:solidFill>
                      <a:schemeClr val="bg1"/>
                    </a:solidFill>
                  </a:rPr>
                  <a:t>This function is given by</a:t>
                </a:r>
                <a:endParaRPr lang="en-US" sz="1800" b="1" i="1" dirty="0">
                  <a:solidFill>
                    <a:schemeClr val="bg1"/>
                  </a:solidFill>
                  <a:latin typeface="Cambria Math" panose="02040503050406030204" pitchFamily="18" charset="0"/>
                </a:endParaRPr>
              </a:p>
              <a:p>
                <a:pPr algn="just">
                  <a:spcAft>
                    <a:spcPct val="50000"/>
                  </a:spcAft>
                </a:pPr>
                <a14:m>
                  <m:oMathPara xmlns:m="http://schemas.openxmlformats.org/officeDocument/2006/math">
                    <m:oMathParaPr>
                      <m:jc m:val="center"/>
                    </m:oMathParaPr>
                    <m:oMath xmlns:m="http://schemas.openxmlformats.org/officeDocument/2006/math">
                      <m:r>
                        <a:rPr lang="en-US" sz="1800" b="1" i="1" smtClean="0">
                          <a:solidFill>
                            <a:schemeClr val="bg1"/>
                          </a:solidFill>
                          <a:latin typeface="Cambria Math" panose="02040503050406030204" pitchFamily="18" charset="0"/>
                        </a:rPr>
                        <m:t>𝒇</m:t>
                      </m:r>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𝒙</m:t>
                          </m:r>
                        </m:e>
                      </m:d>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𝒎𝒂𝒙</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𝟎</m:t>
                      </m:r>
                      <m:r>
                        <a:rPr lang="en-US" sz="1800" b="1" i="1" smtClean="0">
                          <a:solidFill>
                            <a:schemeClr val="bg1"/>
                          </a:solidFill>
                          <a:latin typeface="Cambria Math" panose="02040503050406030204" pitchFamily="18" charset="0"/>
                        </a:rPr>
                        <m:t>,</m:t>
                      </m:r>
                      <m:r>
                        <a:rPr lang="en-US" sz="1800" b="1" i="1" smtClean="0">
                          <a:solidFill>
                            <a:schemeClr val="bg1"/>
                          </a:solidFill>
                          <a:latin typeface="Cambria Math" panose="02040503050406030204" pitchFamily="18" charset="0"/>
                        </a:rPr>
                        <m:t>𝒙</m:t>
                      </m:r>
                      <m:r>
                        <a:rPr lang="en-US" sz="1800" b="1" i="1" smtClean="0">
                          <a:solidFill>
                            <a:schemeClr val="bg1"/>
                          </a:solidFill>
                          <a:latin typeface="Cambria Math" panose="02040503050406030204" pitchFamily="18" charset="0"/>
                        </a:rPr>
                        <m:t>)</m:t>
                      </m:r>
                    </m:oMath>
                  </m:oMathPara>
                </a14:m>
                <a:endParaRPr lang="en-US" sz="1800" b="1"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Using this activation function increases the non-linear properties of the decision function without affecting the receptive fields of the convolutional layer.</a:t>
            </a:r>
            <a:endParaRPr lang="en-US" sz="1800" b="1" dirty="0">
              <a:solidFill>
                <a:schemeClr val="bg1"/>
              </a:solidFill>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algn="just">
                    <a:spcAft>
                      <a:spcPct val="50000"/>
                    </a:spcAft>
                  </a:pPr>
                  <a14:m>
                    <m:oMathPara xmlns:m="http://schemas.openxmlformats.org/officeDocument/2006/math">
                      <m:oMathParaPr>
                        <m:jc m:val="centerGroup"/>
                      </m:oMathParaPr>
                      <m:oMath xmlns:m="http://schemas.openxmlformats.org/officeDocument/2006/math">
                        <m:r>
                          <a:rPr lang="en-US" sz="1600" b="1" i="1" smtClean="0">
                            <a:solidFill>
                              <a:schemeClr val="bg1"/>
                            </a:solidFill>
                            <a:latin typeface="Cambria Math" panose="02040503050406030204" pitchFamily="18" charset="0"/>
                          </a:rPr>
                          <m:t>𝒙</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𝟎</m:t>
                        </m:r>
                      </m:oMath>
                    </m:oMathPara>
                  </a14:m>
                  <a:endParaRPr lang="en-US" sz="16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203239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Another typical layer in a  CNN is a pooling layer</a:t>
                </a:r>
              </a:p>
              <a:p>
                <a:pPr marL="285750" indent="-285750" algn="just">
                  <a:spcAft>
                    <a:spcPct val="50000"/>
                  </a:spcAft>
                  <a:buFont typeface="Arial" panose="020B0604020202020204" pitchFamily="34" charset="0"/>
                  <a:buChar char="•"/>
                </a:pPr>
                <a:r>
                  <a:rPr lang="en-US" sz="1800" b="1" kern="0" dirty="0">
                    <a:solidFill>
                      <a:schemeClr val="bg1"/>
                    </a:solidFill>
                  </a:rPr>
                  <a:t>Pooling layers reduce the resolution through a local maximum, which also reduces the amount of computations and parameters in the network</a:t>
                </a:r>
              </a:p>
              <a:p>
                <a:pPr marL="285750" indent="-285750" algn="just">
                  <a:spcAft>
                    <a:spcPct val="50000"/>
                  </a:spcAft>
                  <a:buFont typeface="Arial" panose="020B0604020202020204" pitchFamily="34" charset="0"/>
                  <a:buChar char="•"/>
                </a:pPr>
                <a:r>
                  <a:rPr lang="en-US" sz="1800" b="1" kern="0" dirty="0">
                    <a:solidFill>
                      <a:schemeClr val="bg1"/>
                    </a:solidFill>
                  </a:rPr>
                  <a:t>The pooling layer needs two hyperparameters:</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Spatial extent (size)</a:t>
                </a:r>
              </a:p>
              <a:p>
                <a:pPr marL="742950" lvl="1" indent="-285750" algn="just">
                  <a:spcAft>
                    <a:spcPct val="50000"/>
                  </a:spcAft>
                  <a:buFont typeface="Arial" panose="020B0604020202020204" pitchFamily="34" charset="0"/>
                  <a:buChar char="•"/>
                </a:pPr>
                <a14:m>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oMath>
                </a14:m>
                <a:r>
                  <a:rPr lang="en-US" sz="1800" b="1" kern="0" dirty="0">
                    <a:solidFill>
                      <a:schemeClr val="bg1"/>
                    </a:solidFill>
                  </a:rPr>
                  <a:t> Stride (frame length)</a:t>
                </a:r>
              </a:p>
              <a:p>
                <a:pPr marL="285750" indent="-285750" algn="just">
                  <a:spcAft>
                    <a:spcPct val="50000"/>
                  </a:spcAft>
                  <a:buFont typeface="Arial" panose="020B0604020202020204" pitchFamily="34" charset="0"/>
                  <a:buChar char="•"/>
                </a:pPr>
                <a:r>
                  <a:rPr lang="en-US" sz="1800" b="1" kern="0" dirty="0">
                    <a:solidFill>
                      <a:schemeClr val="bg1"/>
                    </a:solidFill>
                  </a:rPr>
                  <a:t>Common parameters used in literature are </a:t>
                </a: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𝑭</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a:p>
                <a:pPr lvl="1" algn="just">
                  <a:spcAft>
                    <a:spcPct val="50000"/>
                  </a:spcAft>
                </a:pPr>
                <a14:m>
                  <m:oMathPara xmlns:m="http://schemas.openxmlformats.org/officeDocument/2006/math">
                    <m:oMathParaPr>
                      <m:jc m:val="centerGroup"/>
                    </m:oMathParaPr>
                    <m:oMath xmlns:m="http://schemas.openxmlformats.org/officeDocument/2006/math">
                      <m:r>
                        <a:rPr lang="en-US" sz="1800" b="1" i="1" kern="0" smtClean="0">
                          <a:solidFill>
                            <a:schemeClr val="bg1"/>
                          </a:solidFill>
                          <a:latin typeface="Cambria Math" panose="02040503050406030204" pitchFamily="18" charset="0"/>
                        </a:rPr>
                        <m:t>𝑺</m:t>
                      </m:r>
                      <m:r>
                        <a:rPr lang="en-US" sz="1800" b="1" i="1" kern="0" smtClean="0">
                          <a:solidFill>
                            <a:schemeClr val="bg1"/>
                          </a:solidFill>
                          <a:latin typeface="Cambria Math" panose="02040503050406030204" pitchFamily="18" charset="0"/>
                        </a:rPr>
                        <m:t>=</m:t>
                      </m:r>
                      <m:r>
                        <a:rPr lang="en-US" sz="1800" b="1" i="1" kern="0" smtClean="0">
                          <a:solidFill>
                            <a:schemeClr val="bg1"/>
                          </a:solidFill>
                          <a:latin typeface="Cambria Math" panose="02040503050406030204" pitchFamily="18" charset="0"/>
                        </a:rPr>
                        <m:t>𝟐</m:t>
                      </m:r>
                    </m:oMath>
                  </m:oMathPara>
                </a14:m>
                <a:endParaRPr lang="en-US" sz="1800" b="1" kern="0" dirty="0">
                  <a:solidFill>
                    <a:schemeClr val="bg1"/>
                  </a:solidFill>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algn="just">
              <a:spcAft>
                <a:spcPct val="50000"/>
              </a:spcAft>
            </a:pPr>
            <a:r>
              <a:rPr lang="en-US" sz="1800" b="1" kern="0" dirty="0">
                <a:solidFill>
                  <a:schemeClr val="bg1"/>
                </a:solidFill>
              </a:rPr>
              <a:t>The most common pooling operation is </a:t>
            </a:r>
            <a:r>
              <a:rPr lang="en-US" sz="1800" b="1" kern="0" dirty="0" err="1">
                <a:solidFill>
                  <a:schemeClr val="bg1"/>
                </a:solidFill>
              </a:rPr>
              <a:t>maxPooling</a:t>
            </a:r>
            <a:r>
              <a:rPr lang="en-US" sz="1800" b="1" kern="0" dirty="0">
                <a:solidFill>
                  <a:schemeClr val="bg1"/>
                </a:solidFill>
              </a:rPr>
              <a:t>, which partitions the input into a set of non-overlapping section and, for each sub-region outputs the max value.</a:t>
            </a:r>
          </a:p>
          <a:p>
            <a:pPr algn="just">
              <a:spcAft>
                <a:spcPct val="50000"/>
              </a:spcAft>
            </a:pPr>
            <a:r>
              <a:rPr lang="en-US" sz="1800" b="1" kern="0" dirty="0">
                <a:solidFill>
                  <a:schemeClr val="bg1"/>
                </a:solidFill>
              </a:rPr>
              <a:t>Pooling helps to make the representation become approximately invariant to small translations in the input.</a:t>
            </a:r>
          </a:p>
        </p:txBody>
      </p:sp>
    </p:spTree>
    <p:extLst>
      <p:ext uri="{BB962C8B-B14F-4D97-AF65-F5344CB8AC3E}">
        <p14:creationId xmlns:p14="http://schemas.microsoft.com/office/powerpoint/2010/main" val="7413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If classification is being performed, a fully-connected layer is added</a:t>
            </a:r>
          </a:p>
          <a:p>
            <a:pPr marL="285750" indent="-285750" algn="just">
              <a:spcAft>
                <a:spcPct val="50000"/>
              </a:spcAft>
              <a:buFont typeface="Arial" panose="020B0604020202020204" pitchFamily="34" charset="0"/>
              <a:buChar char="•"/>
            </a:pPr>
            <a:r>
              <a:rPr lang="en-US" sz="1800" b="1" kern="0" dirty="0">
                <a:solidFill>
                  <a:schemeClr val="bg1"/>
                </a:solidFill>
              </a:rPr>
              <a:t>This layer corresponds to a traditional Multilinear Perceptron (MLP)</a:t>
            </a:r>
          </a:p>
          <a:p>
            <a:pPr marL="285750" indent="-285750" algn="just">
              <a:spcAft>
                <a:spcPct val="50000"/>
              </a:spcAft>
              <a:buFont typeface="Arial" panose="020B0604020202020204" pitchFamily="34" charset="0"/>
              <a:buChar char="•"/>
            </a:pPr>
            <a:r>
              <a:rPr lang="en-US" sz="1800" b="1" kern="0" dirty="0">
                <a:solidFill>
                  <a:schemeClr val="bg1"/>
                </a:solidFill>
              </a:rPr>
              <a:t>As the name indicates it, the neurons in the fully connected layer have full connections to all activations in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Adding this layer allows the classification of the input described by the feature maps extracted by the previous layers</a:t>
            </a:r>
          </a:p>
          <a:p>
            <a:pPr marL="285750" indent="-285750" algn="just">
              <a:spcAft>
                <a:spcPct val="50000"/>
              </a:spcAft>
              <a:buFont typeface="Arial" panose="020B0604020202020204" pitchFamily="34" charset="0"/>
              <a:buChar char="•"/>
            </a:pPr>
            <a:r>
              <a:rPr lang="en-US" sz="1800" b="1" kern="0" dirty="0">
                <a:solidFill>
                  <a:schemeClr val="bg1"/>
                </a:solidFill>
              </a:rPr>
              <a:t>This layer works in the same way as an MLP and activation functions used commonly include the sigmoid function and the tahn function</a:t>
            </a:r>
          </a:p>
          <a:p>
            <a:pPr algn="just">
              <a:spcAft>
                <a:spcPct val="50000"/>
              </a:spcAft>
            </a:pPr>
            <a:endParaRPr lang="en-US" sz="1800" b="1" kern="0" dirty="0">
              <a:solidFill>
                <a:schemeClr val="bg1"/>
              </a:solidFill>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solidFill>
                  <a:schemeClr val="accent1"/>
                </a:solidFill>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solidFill>
                <a:latin typeface="Cambria Math" panose="02040503050406030204" pitchFamily="18" charset="0"/>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i="1" dirty="0">
                <a:solidFill>
                  <a:schemeClr val="accent1">
                    <a:lumMod val="20000"/>
                    <a:lumOff val="80000"/>
                  </a:schemeClr>
                </a:solidFill>
                <a:latin typeface="Cambria Math" panose="02040503050406030204" pitchFamily="18" charset="0"/>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9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kern="0" dirty="0">
                <a:solidFill>
                  <a:schemeClr val="bg1"/>
                </a:solidFill>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indent="0">
                <a:buNone/>
              </a:pPr>
              <a:r>
                <a:rPr lang="en-US" dirty="0"/>
                <a:t>Fully Connected Layer</a:t>
              </a:r>
            </a:p>
          </p:txBody>
        </p:sp>
      </p:grpSp>
    </p:spTree>
    <p:extLst>
      <p:ext uri="{BB962C8B-B14F-4D97-AF65-F5344CB8AC3E}">
        <p14:creationId xmlns:p14="http://schemas.microsoft.com/office/powerpoint/2010/main" val="1320615896"/>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9702</TotalTime>
  <Words>1430</Words>
  <Application>Microsoft Macintosh PowerPoint</Application>
  <PresentationFormat>Letter Paper (8.5x11 in)</PresentationFormat>
  <Paragraphs>170</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Office User</cp:lastModifiedBy>
  <cp:revision>587</cp:revision>
  <dcterms:created xsi:type="dcterms:W3CDTF">2002-09-12T17:13:32Z</dcterms:created>
  <dcterms:modified xsi:type="dcterms:W3CDTF">2018-12-10T14:25:20Z</dcterms:modified>
</cp:coreProperties>
</file>