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  <p:sldMasterId id="2147483710" r:id="rId4"/>
  </p:sldMasterIdLst>
  <p:notesMasterIdLst>
    <p:notesMasterId r:id="rId64"/>
  </p:notesMasterIdLst>
  <p:handoutMasterIdLst>
    <p:handoutMasterId r:id="rId65"/>
  </p:handoutMasterIdLst>
  <p:sldIdLst>
    <p:sldId id="333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97" r:id="rId58"/>
    <p:sldId id="398" r:id="rId59"/>
    <p:sldId id="399" r:id="rId60"/>
    <p:sldId id="400" r:id="rId61"/>
    <p:sldId id="401" r:id="rId62"/>
    <p:sldId id="339" r:id="rId6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6" autoAdjust="0"/>
    <p:restoredTop sz="95815" autoAdjust="0"/>
  </p:normalViewPr>
  <p:slideViewPr>
    <p:cSldViewPr snapToGrid="0">
      <p:cViewPr varScale="1">
        <p:scale>
          <a:sx n="95" d="100"/>
          <a:sy n="95" d="100"/>
        </p:scale>
        <p:origin x="1000" y="168"/>
      </p:cViewPr>
      <p:guideLst>
        <p:guide orient="horz" pos="3945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4212CA0-B703-7C47-A33F-7E6F9CD3CC9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10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055B922-60E9-9D4A-A5D1-B335BBD18A2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3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C930572-1622-CD48-B348-DD194D0627B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6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814DF3A-C892-C244-A79A-8F9318966CC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5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FABAEDA-F165-AD40-A5F9-D32E98F9165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2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6F3F63B-1C19-A846-BAD8-F6BDBD6346C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8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C869A26-982A-7540-A06B-A6F58892583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86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FEA2C83-F5B3-D94B-B1D2-70DCD652A72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5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052404E-79F5-5548-B45C-BA10EB433A2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86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64FF519-D879-814A-AB6A-B6D1449C569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0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83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28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91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794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43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309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3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584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635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648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4293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AFFC8-5E70-6A47-A40F-6968DE5C652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962BF-4C7C-0C40-A99B-86F0CFC44DF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80F61-F10B-2B42-9035-71DE618CF1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9D2A4-63D7-5041-952F-7872FD9326A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97B24-984F-834A-8CAE-A835BCC0653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0B31F-731C-624D-8ECE-4AD414994C3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ED7CC-AC63-C54A-8B4F-1032F2937F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A43BE-0D52-4F48-AA8F-6225ED1B192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AECDC-DEC1-924B-93CB-5CEB96C158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819C1-6BD7-5740-8CD9-099A2A264CB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A0CDB-248B-2D49-8077-83E23CABB07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6FA74-6EB9-F34B-8D5E-30FD468B8DB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EF272-08CB-7C4D-8EDF-3EDC908520C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GB" altLang="x-none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92825"/>
            <a:ext cx="9144000" cy="61277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750CC20-3298-F54B-94AA-41C2039D1117}" type="slidenum">
              <a:rPr lang="en-GB" altLang="en-US" smtClean="0">
                <a:solidFill>
                  <a:srgbClr val="000000"/>
                </a:solidFill>
                <a:latin typeface="Times New Roman" charset="0"/>
                <a:ea typeface="Arial" charset="0"/>
              </a:rPr>
              <a:pPr/>
              <a:t>‹#›</a:t>
            </a:fld>
            <a:endParaRPr lang="en-GB" altLang="en-US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7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eplearning.stanford.edu/tutorial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deeplearning.net/tuto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blog.keras.io/building-autoencoders-in-keras.html" TargetMode="External"/><Relationship Id="rId4" Type="http://schemas.openxmlformats.org/officeDocument/2006/relationships/hyperlink" Target="https://en.wikipedia.org/wiki/Autoencode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31: 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cap="all" dirty="0">
                <a:solidFill>
                  <a:schemeClr val="accent2"/>
                </a:solidFill>
              </a:rPr>
              <a:t>Training Deep Networks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3598862" cy="46307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Computations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Training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Autoencoders</a:t>
            </a:r>
          </a:p>
          <a:p>
            <a:pPr marL="171450" marR="0" lvl="0" indent="-171450" algn="l" defTabSz="914400" rtl="0" eaLnBrk="0" fontAlgn="base" latinLnBrk="0" hangingPunct="0"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238125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hlinkClick r:id="rId2"/>
              </a:rPr>
              <a:t>DL: Deep Learning</a:t>
            </a:r>
            <a:endParaRPr lang="en-US" sz="1800" b="1" kern="0" dirty="0">
              <a:solidFill>
                <a:schemeClr val="bg1"/>
              </a:solidFill>
            </a:endParaRPr>
          </a:p>
          <a:p>
            <a:pPr marL="238125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hlinkClick r:id="rId3"/>
              </a:rPr>
              <a:t>SF: Unsupervised Learning</a:t>
            </a:r>
            <a:endParaRPr lang="en-US" sz="1800" b="1" kern="0" dirty="0">
              <a:solidFill>
                <a:schemeClr val="bg1"/>
              </a:solidFill>
            </a:endParaRPr>
          </a:p>
          <a:p>
            <a:pPr marL="238125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hlinkClick r:id="rId4"/>
              </a:rPr>
              <a:t>Wiki: Autoencoders</a:t>
            </a:r>
            <a:endParaRPr lang="en-US" sz="1800" b="1" kern="0" dirty="0">
              <a:solidFill>
                <a:schemeClr val="bg1"/>
              </a:solidFill>
            </a:endParaRPr>
          </a:p>
          <a:p>
            <a:pPr marL="238125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hlinkClick r:id="rId5"/>
              </a:rPr>
              <a:t>Keras: Building Autoencoders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Intelligenza artificiale: la nuova frontiera dei social media? | Tech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62" y="1144628"/>
            <a:ext cx="4360574" cy="2364833"/>
          </a:xfrm>
          <a:prstGeom prst="rect">
            <a:avLst/>
          </a:prstGeom>
        </p:spPr>
      </p:pic>
      <p:pic>
        <p:nvPicPr>
          <p:cNvPr id="53250" name="Picture 2" descr="http://neuralnetworksanddeeplearning.com/images/tikz4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 bwMode="auto">
          <a:xfrm>
            <a:off x="4279762" y="3941759"/>
            <a:ext cx="4597538" cy="204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3798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the neural network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190045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78300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Initialise with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146591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2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1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35400" y="2487613"/>
            <a:ext cx="5032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835400" y="2487613"/>
            <a:ext cx="84439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175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80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3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63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1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584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81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So, 1. </a:t>
            </a:r>
            <a:r>
              <a:rPr lang="en-GB" altLang="en-US" sz="2800" b="1"/>
              <a:t>what exactly is deep learning</a:t>
            </a:r>
            <a:r>
              <a:rPr lang="en-GB" altLang="en-US" sz="2800"/>
              <a:t> 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And, 2. </a:t>
            </a:r>
            <a:r>
              <a:rPr lang="en-GB" altLang="en-US" sz="2800" b="1"/>
              <a:t>why is it generally better </a:t>
            </a:r>
            <a:r>
              <a:rPr lang="en-GB" altLang="en-US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849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6220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1965325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And so on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687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52775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36863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7275" y="4816475"/>
            <a:ext cx="7896225" cy="193833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altLang="x-none" b="1">
                <a:solidFill>
                  <a:srgbClr val="FFFFFF"/>
                </a:solidFill>
              </a:rPr>
              <a:t>Repeat this thousands, maybe millions of times – each time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taking a random training instance, and making slight 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weight adjustments</a:t>
            </a:r>
          </a:p>
          <a:p>
            <a:r>
              <a:rPr lang="en-GB" altLang="x-none" b="1">
                <a:solidFill>
                  <a:srgbClr val="0D0D0D"/>
                </a:solidFill>
              </a:rPr>
              <a:t>  </a:t>
            </a:r>
            <a:r>
              <a:rPr lang="en-GB" altLang="x-none" b="1" i="1">
                <a:solidFill>
                  <a:srgbClr val="0D0D0D"/>
                </a:solidFill>
              </a:rPr>
              <a:t>Algorithms for weight adjustment are designed to make</a:t>
            </a:r>
          </a:p>
          <a:p>
            <a:r>
              <a:rPr lang="en-GB" altLang="x-none" b="1" i="1">
                <a:solidFill>
                  <a:srgbClr val="0D0D0D"/>
                </a:solidFill>
              </a:rPr>
              <a:t>changes that will reduce the error</a:t>
            </a:r>
            <a:endParaRPr lang="en-GB" altLang="x-none" b="1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51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17817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124139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15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5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16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9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00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65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7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065338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Eventually 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01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85800" y="314325"/>
            <a:ext cx="7772400" cy="1143000"/>
          </a:xfrm>
        </p:spPr>
        <p:txBody>
          <a:bodyPr/>
          <a:lstStyle/>
          <a:p>
            <a:r>
              <a:rPr lang="en-GB" altLang="en-US"/>
              <a:t>The point I am trying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74800"/>
            <a:ext cx="8183562" cy="4521200"/>
          </a:xfrm>
        </p:spPr>
        <p:txBody>
          <a:bodyPr/>
          <a:lstStyle/>
          <a:p>
            <a:r>
              <a:rPr lang="en-GB" altLang="x-none" sz="2400"/>
              <a:t>weight-learning algorithms for NNs are dumb</a:t>
            </a:r>
          </a:p>
          <a:p>
            <a:endParaRPr lang="en-GB" altLang="x-none" sz="2400"/>
          </a:p>
          <a:p>
            <a:r>
              <a:rPr lang="en-GB" altLang="x-none" sz="2400"/>
              <a:t>they work by making thousands and thousands of tiny adjustments, each making the network do better at the most recent pattern, but perhaps a little worse on many others</a:t>
            </a:r>
          </a:p>
          <a:p>
            <a:endParaRPr lang="en-GB" altLang="x-none" sz="2400"/>
          </a:p>
          <a:p>
            <a:r>
              <a:rPr lang="en-GB" altLang="x-none" sz="2400"/>
              <a:t>but, by dumb luck, eventually this tends to be good enough to</a:t>
            </a:r>
          </a:p>
          <a:p>
            <a:pPr>
              <a:buFontTx/>
              <a:buNone/>
            </a:pPr>
            <a:r>
              <a:rPr lang="en-GB" altLang="x-none" sz="2400"/>
              <a:t>    learn effective classifiers for many real applications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026025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74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5611813" y="415925"/>
            <a:ext cx="3114675" cy="1143000"/>
          </a:xfrm>
        </p:spPr>
        <p:txBody>
          <a:bodyPr/>
          <a:lstStyle/>
          <a:p>
            <a:r>
              <a:rPr lang="en-GB" altLang="en-US">
                <a:solidFill>
                  <a:srgbClr val="00B050"/>
                </a:solidFill>
              </a:rPr>
              <a:t>Feature detectors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915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8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0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1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2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3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4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5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6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7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8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9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0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1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2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3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4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5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6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7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8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9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0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1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2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3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4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5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6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7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8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9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0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1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2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3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4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5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6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7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8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9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0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1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2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3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4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5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6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7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8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9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0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1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2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3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4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5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6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7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8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9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0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1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2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3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4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5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6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7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8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9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0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1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2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3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4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5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6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7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8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9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0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1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2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3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4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5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6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7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8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9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0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1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2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3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4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5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6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2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2809875" y="508000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r>
              <a:rPr lang="en-GB" altLang="en-US" i="1">
                <a:solidFill>
                  <a:srgbClr val="FF3300"/>
                </a:solidFill>
              </a:rPr>
              <a:t>what is this </a:t>
            </a:r>
            <a:br>
              <a:rPr lang="en-GB" altLang="en-US" i="1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unit doing?</a:t>
            </a:r>
            <a:endParaRPr lang="en-GB" altLang="en-US">
              <a:solidFill>
                <a:srgbClr val="FF3300"/>
              </a:solidFill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5017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5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6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9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0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1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2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3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4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5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6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7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8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9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0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1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2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3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4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5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6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7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8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9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0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1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2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3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4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5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6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7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8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9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0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1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2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3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4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5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6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7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8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9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0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1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2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3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4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5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6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7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8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9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0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1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2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3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4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5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6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7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8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9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0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1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2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3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4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5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6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7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8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9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0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1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2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3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4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5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6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7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8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9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0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1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2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3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4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5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6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7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8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9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15125" y="3119438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281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9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x-none" sz="2800"/>
              <a:t>So, 1. </a:t>
            </a:r>
            <a:r>
              <a:rPr lang="en-GB" altLang="x-none" sz="2800" b="1"/>
              <a:t>what exactly is deep learning</a:t>
            </a:r>
            <a:r>
              <a:rPr lang="en-GB" altLang="x-none" sz="2800"/>
              <a:t> 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/>
              <a:t>And, 2. </a:t>
            </a:r>
            <a:r>
              <a:rPr lang="en-GB" altLang="x-none" sz="2800" b="1"/>
              <a:t>why is it generally better </a:t>
            </a:r>
            <a:r>
              <a:rPr lang="en-GB" altLang="x-none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 b="1">
                <a:solidFill>
                  <a:srgbClr val="FF0000"/>
                </a:solidFill>
              </a:rPr>
              <a:t>The short answers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1.   </a:t>
            </a:r>
            <a:r>
              <a:rPr lang="en-GB" altLang="x-none" sz="2400" b="1">
                <a:solidFill>
                  <a:srgbClr val="0D0D0D"/>
                </a:solidFill>
              </a:rPr>
              <a:t>‘Deep Learning’ </a:t>
            </a:r>
            <a:r>
              <a:rPr lang="en-GB" altLang="x-none" sz="2400" b="1">
                <a:solidFill>
                  <a:srgbClr val="FF0000"/>
                </a:solidFill>
              </a:rPr>
              <a:t>means </a:t>
            </a:r>
            <a:r>
              <a:rPr lang="en-GB" altLang="x-none" sz="2400">
                <a:solidFill>
                  <a:srgbClr val="FF0000"/>
                </a:solidFill>
              </a:rPr>
              <a:t>using a </a:t>
            </a:r>
            <a:r>
              <a:rPr lang="en-GB" altLang="x-none" sz="2400" b="1">
                <a:solidFill>
                  <a:srgbClr val="0D0D0D"/>
                </a:solidFill>
              </a:rPr>
              <a:t>neural network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      </a:t>
            </a:r>
            <a:r>
              <a:rPr lang="en-GB" altLang="x-none" sz="2400">
                <a:solidFill>
                  <a:srgbClr val="FF0000"/>
                </a:solidFill>
              </a:rPr>
              <a:t>with </a:t>
            </a:r>
            <a:r>
              <a:rPr lang="en-GB" altLang="x-none" sz="2400" b="1" u="sng">
                <a:solidFill>
                  <a:srgbClr val="0D0D0D"/>
                </a:solidFill>
              </a:rPr>
              <a:t>several layers of nodes</a:t>
            </a:r>
            <a:r>
              <a:rPr lang="en-GB" altLang="x-none" sz="2400" b="1" u="sng">
                <a:solidFill>
                  <a:srgbClr val="FF0000"/>
                </a:solidFill>
              </a:rPr>
              <a:t> </a:t>
            </a:r>
            <a:r>
              <a:rPr lang="en-GB" altLang="x-none" sz="2400">
                <a:solidFill>
                  <a:srgbClr val="FF0000"/>
                </a:solidFill>
              </a:rPr>
              <a:t>between input and output</a:t>
            </a:r>
            <a:r>
              <a:rPr lang="en-GB" altLang="x-none" sz="2400" b="1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2.   the series of layers between input &amp; output do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</a:t>
            </a:r>
            <a:r>
              <a:rPr lang="en-GB" altLang="x-none" sz="2400" b="1">
                <a:solidFill>
                  <a:srgbClr val="0D0D0D"/>
                </a:solidFill>
              </a:rPr>
              <a:t>feature identification and processing in a series of stages</a:t>
            </a:r>
            <a:r>
              <a:rPr lang="en-GB" altLang="x-none" sz="2400" b="1">
                <a:solidFill>
                  <a:srgbClr val="FF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just as our brains seem to.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8000" y="2936875"/>
            <a:ext cx="8301038" cy="3544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43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Hidden layer units become </a:t>
            </a:r>
            <a:br>
              <a:rPr lang="en-GB" altLang="en-US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self-organised feature detectors</a:t>
            </a: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3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4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5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6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7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8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9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0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1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2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3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4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5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6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7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8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9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0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1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2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3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4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5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6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7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8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9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0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1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2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3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4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5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6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7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8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9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0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1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2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3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4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5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6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7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8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9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0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1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2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3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4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5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6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7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8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9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0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1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2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3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4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5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6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7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8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9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0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1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2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3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4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5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6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7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8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9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0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1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2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3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4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5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6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7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8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9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0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1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2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3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4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5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6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7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8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9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0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1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2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3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4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5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6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7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8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9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0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1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2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3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1334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1335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1336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1297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1303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1307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1319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1323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1329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5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1366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</p:spTree>
    <p:extLst>
      <p:ext uri="{BB962C8B-B14F-4D97-AF65-F5344CB8AC3E}">
        <p14:creationId xmlns:p14="http://schemas.microsoft.com/office/powerpoint/2010/main" val="1186748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1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2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3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4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5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6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7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8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9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0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1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2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3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4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5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6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7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8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9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0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1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2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3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4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5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6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7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8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9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0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1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2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3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4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5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6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7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8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9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0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1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2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3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4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5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6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7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8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9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0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1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2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3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4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5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6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7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8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9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0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1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2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3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4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5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6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7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8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9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0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1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2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3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4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5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6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7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8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9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0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1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2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3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4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5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6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7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8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9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0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1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2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3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4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5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6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7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8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9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0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1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2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3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4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5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6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7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8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9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0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1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3382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383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3384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3345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3351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3355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3367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3371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3377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1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341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30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9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0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1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2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3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4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5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6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7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8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9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0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1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2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3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4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5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6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7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8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9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0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1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2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3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4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5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6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7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8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9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0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1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2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3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4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5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6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7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8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9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0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1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2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3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4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5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6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7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8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9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0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1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2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3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4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5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6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7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8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9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0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1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2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3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4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5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6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7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8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9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0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1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2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3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4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5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6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7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8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9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0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1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2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3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4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5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6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7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8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9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0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1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2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3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4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5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6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7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8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9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0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1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2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3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4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5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6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7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8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9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5430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5431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5432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5393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5399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5403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5415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5419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5425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6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546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2287587" cy="4937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46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757863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it will send strong signal for a horizontal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line in the top row, ignoring everywhere else </a:t>
            </a:r>
          </a:p>
        </p:txBody>
      </p:sp>
    </p:spTree>
    <p:extLst>
      <p:ext uri="{BB962C8B-B14F-4D97-AF65-F5344CB8AC3E}">
        <p14:creationId xmlns:p14="http://schemas.microsoft.com/office/powerpoint/2010/main" val="1234703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7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8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9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0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1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2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3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4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5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6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7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8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9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0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1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2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3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4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5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6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7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8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9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0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1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2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3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4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5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6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7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8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9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0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1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2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3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4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5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6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7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8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9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0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1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2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3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4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5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6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7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8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9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0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1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2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3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4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5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6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7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8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9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0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1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2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3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4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5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6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7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8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9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0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1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2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3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4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5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6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7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8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9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0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1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2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3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4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5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6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7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8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9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0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1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2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3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4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5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6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7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8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9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0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1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2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3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4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5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6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7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7478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7479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7480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7441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7447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7451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7467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7473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0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750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7465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220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5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6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7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8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9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0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1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2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3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4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5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6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7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8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9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0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1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2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3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4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5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6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7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8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9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0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1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2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3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4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5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6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7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8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9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0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1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2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3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4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5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6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7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8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9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0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1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2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3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4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5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6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7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8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9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0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1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2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3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4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5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6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7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8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9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0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1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2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3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4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5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6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7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8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9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0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1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2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3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4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5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6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7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8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9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0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1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2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3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4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5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6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7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8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9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0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1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2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3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4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5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6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7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8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9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0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1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2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3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4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5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9526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527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9528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9489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9495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9499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9515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9521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5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955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55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400675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signal for a dark area in the top left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corner 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9513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533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441450" y="4741863"/>
            <a:ext cx="5538788" cy="831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features might you expect a good NN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to learn, when trained with data like this?</a:t>
            </a:r>
          </a:p>
        </p:txBody>
      </p:sp>
      <p:pic>
        <p:nvPicPr>
          <p:cNvPr id="61443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1125"/>
            <a:ext cx="56229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413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3490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3491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493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225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vertical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08163" y="771525"/>
            <a:ext cx="3403600" cy="106521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4195763" y="2190750"/>
            <a:ext cx="1016000" cy="17462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2032000" cy="1473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290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5538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553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541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3478212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Horizontal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04875" y="965200"/>
            <a:ext cx="4306888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2493963" y="2190750"/>
            <a:ext cx="2717800" cy="151606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52400" cy="24288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82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7586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7587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589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45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9634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963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1" name="TextBox 9"/>
          <p:cNvSpPr txBox="1">
            <a:spLocks noChangeArrowheads="1"/>
          </p:cNvSpPr>
          <p:nvPr/>
        </p:nvSpPr>
        <p:spPr bwMode="auto">
          <a:xfrm>
            <a:off x="239713" y="4776788"/>
            <a:ext cx="8435975" cy="1938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But what about position invariance 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our example unit detectors were tied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specific parts of the image  </a:t>
            </a:r>
          </a:p>
        </p:txBody>
      </p:sp>
    </p:spTree>
    <p:extLst>
      <p:ext uri="{BB962C8B-B14F-4D97-AF65-F5344CB8AC3E}">
        <p14:creationId xmlns:p14="http://schemas.microsoft.com/office/powerpoint/2010/main" val="157462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50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722313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7107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0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2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2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7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2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3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4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720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1721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806441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722313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8131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3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16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21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4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44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2745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44" name="Oval 43"/>
          <p:cNvSpPr/>
          <p:nvPr/>
        </p:nvSpPr>
        <p:spPr>
          <a:xfrm>
            <a:off x="4613275" y="5888038"/>
            <a:ext cx="966788" cy="8747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cxnSp>
        <p:nvCxnSpPr>
          <p:cNvPr id="47" name="Straight Arrow Connector 46"/>
          <p:cNvCxnSpPr>
            <a:stCxn id="101" idx="4"/>
            <a:endCxn id="44" idx="0"/>
          </p:cNvCxnSpPr>
          <p:nvPr/>
        </p:nvCxnSpPr>
        <p:spPr>
          <a:xfrm>
            <a:off x="5087938" y="5489575"/>
            <a:ext cx="9525" cy="3984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4" idx="7"/>
          </p:cNvCxnSpPr>
          <p:nvPr/>
        </p:nvCxnSpPr>
        <p:spPr>
          <a:xfrm flipH="1">
            <a:off x="5438775" y="5502275"/>
            <a:ext cx="1384300" cy="5143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4" idx="1"/>
          </p:cNvCxnSpPr>
          <p:nvPr/>
        </p:nvCxnSpPr>
        <p:spPr>
          <a:xfrm>
            <a:off x="3265488" y="5467350"/>
            <a:ext cx="1489075" cy="549275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614988" y="5399088"/>
            <a:ext cx="3030537" cy="774700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51" name="TextBox 14"/>
          <p:cNvSpPr txBox="1">
            <a:spLocks noChangeArrowheads="1"/>
          </p:cNvSpPr>
          <p:nvPr/>
        </p:nvSpPr>
        <p:spPr bwMode="auto">
          <a:xfrm>
            <a:off x="1079500" y="6178550"/>
            <a:ext cx="351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does this unit detect?</a:t>
            </a:r>
          </a:p>
        </p:txBody>
      </p:sp>
    </p:spTree>
    <p:extLst>
      <p:ext uri="{BB962C8B-B14F-4D97-AF65-F5344CB8AC3E}">
        <p14:creationId xmlns:p14="http://schemas.microsoft.com/office/powerpoint/2010/main" val="1087162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990725" y="33829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90725" y="3932238"/>
            <a:ext cx="387350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01838" y="4491038"/>
            <a:ext cx="385762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68638" y="3403600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68638" y="39528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8163" y="45116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5" idx="6"/>
            <a:endCxn id="8" idx="2"/>
          </p:cNvCxnSpPr>
          <p:nvPr/>
        </p:nvCxnSpPr>
        <p:spPr>
          <a:xfrm>
            <a:off x="2378075" y="3576638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9" idx="2"/>
          </p:cNvCxnSpPr>
          <p:nvPr/>
        </p:nvCxnSpPr>
        <p:spPr>
          <a:xfrm>
            <a:off x="2378075" y="3576638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10" idx="2"/>
          </p:cNvCxnSpPr>
          <p:nvPr/>
        </p:nvCxnSpPr>
        <p:spPr>
          <a:xfrm>
            <a:off x="2378075" y="3576638"/>
            <a:ext cx="700088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8" idx="2"/>
          </p:cNvCxnSpPr>
          <p:nvPr/>
        </p:nvCxnSpPr>
        <p:spPr>
          <a:xfrm flipV="1">
            <a:off x="2378075" y="3597275"/>
            <a:ext cx="690563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9" idx="2"/>
          </p:cNvCxnSpPr>
          <p:nvPr/>
        </p:nvCxnSpPr>
        <p:spPr>
          <a:xfrm>
            <a:off x="2378075" y="41259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10" idx="2"/>
          </p:cNvCxnSpPr>
          <p:nvPr/>
        </p:nvCxnSpPr>
        <p:spPr>
          <a:xfrm>
            <a:off x="2378075" y="4125913"/>
            <a:ext cx="700088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 flipV="1">
            <a:off x="2387600" y="3597275"/>
            <a:ext cx="681038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2"/>
          </p:cNvCxnSpPr>
          <p:nvPr/>
        </p:nvCxnSpPr>
        <p:spPr>
          <a:xfrm flipV="1">
            <a:off x="2387600" y="4144963"/>
            <a:ext cx="681038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  <a:endCxn id="10" idx="2"/>
          </p:cNvCxnSpPr>
          <p:nvPr/>
        </p:nvCxnSpPr>
        <p:spPr>
          <a:xfrm>
            <a:off x="2387600" y="46847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24725" y="39925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6797675" y="3627438"/>
            <a:ext cx="58420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2"/>
          </p:cNvCxnSpPr>
          <p:nvPr/>
        </p:nvCxnSpPr>
        <p:spPr>
          <a:xfrm>
            <a:off x="6797675" y="4176713"/>
            <a:ext cx="52705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3"/>
          </p:cNvCxnSpPr>
          <p:nvPr/>
        </p:nvCxnSpPr>
        <p:spPr>
          <a:xfrm flipV="1">
            <a:off x="6750050" y="4322763"/>
            <a:ext cx="631825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65600" y="34448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65600" y="3992563"/>
            <a:ext cx="385763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75125" y="4551363"/>
            <a:ext cx="387350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/>
          <p:cNvCxnSpPr>
            <a:endCxn id="24" idx="2"/>
          </p:cNvCxnSpPr>
          <p:nvPr/>
        </p:nvCxnSpPr>
        <p:spPr>
          <a:xfrm>
            <a:off x="3475038" y="36179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2"/>
          </p:cNvCxnSpPr>
          <p:nvPr/>
        </p:nvCxnSpPr>
        <p:spPr>
          <a:xfrm>
            <a:off x="3475038" y="3617913"/>
            <a:ext cx="690562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2"/>
          </p:cNvCxnSpPr>
          <p:nvPr/>
        </p:nvCxnSpPr>
        <p:spPr>
          <a:xfrm>
            <a:off x="3475038" y="3617913"/>
            <a:ext cx="700087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2"/>
          </p:cNvCxnSpPr>
          <p:nvPr/>
        </p:nvCxnSpPr>
        <p:spPr>
          <a:xfrm flipV="1">
            <a:off x="3475038" y="3636963"/>
            <a:ext cx="690562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2"/>
          </p:cNvCxnSpPr>
          <p:nvPr/>
        </p:nvCxnSpPr>
        <p:spPr>
          <a:xfrm>
            <a:off x="3475038" y="41656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2"/>
          </p:cNvCxnSpPr>
          <p:nvPr/>
        </p:nvCxnSpPr>
        <p:spPr>
          <a:xfrm>
            <a:off x="3475038" y="4165600"/>
            <a:ext cx="700087" cy="579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2"/>
          </p:cNvCxnSpPr>
          <p:nvPr/>
        </p:nvCxnSpPr>
        <p:spPr>
          <a:xfrm flipV="1">
            <a:off x="3484563" y="3636963"/>
            <a:ext cx="681037" cy="108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5" idx="2"/>
          </p:cNvCxnSpPr>
          <p:nvPr/>
        </p:nvCxnSpPr>
        <p:spPr>
          <a:xfrm flipV="1">
            <a:off x="3484563" y="4186238"/>
            <a:ext cx="681037" cy="53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6" idx="2"/>
          </p:cNvCxnSpPr>
          <p:nvPr/>
        </p:nvCxnSpPr>
        <p:spPr>
          <a:xfrm>
            <a:off x="3484563" y="47244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273675" y="3454400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73675" y="40036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283200" y="45624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/>
          <p:cNvCxnSpPr>
            <a:endCxn id="36" idx="2"/>
          </p:cNvCxnSpPr>
          <p:nvPr/>
        </p:nvCxnSpPr>
        <p:spPr>
          <a:xfrm>
            <a:off x="4581525" y="3627438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7" idx="2"/>
          </p:cNvCxnSpPr>
          <p:nvPr/>
        </p:nvCxnSpPr>
        <p:spPr>
          <a:xfrm>
            <a:off x="4581525" y="3627438"/>
            <a:ext cx="692150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2"/>
          </p:cNvCxnSpPr>
          <p:nvPr/>
        </p:nvCxnSpPr>
        <p:spPr>
          <a:xfrm>
            <a:off x="4581525" y="3627438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6" idx="2"/>
          </p:cNvCxnSpPr>
          <p:nvPr/>
        </p:nvCxnSpPr>
        <p:spPr>
          <a:xfrm flipV="1">
            <a:off x="4581525" y="3648075"/>
            <a:ext cx="69215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7" idx="2"/>
          </p:cNvCxnSpPr>
          <p:nvPr/>
        </p:nvCxnSpPr>
        <p:spPr>
          <a:xfrm>
            <a:off x="4581525" y="4176713"/>
            <a:ext cx="69215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2"/>
          </p:cNvCxnSpPr>
          <p:nvPr/>
        </p:nvCxnSpPr>
        <p:spPr>
          <a:xfrm>
            <a:off x="4581525" y="4176713"/>
            <a:ext cx="701675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6" idx="2"/>
          </p:cNvCxnSpPr>
          <p:nvPr/>
        </p:nvCxnSpPr>
        <p:spPr>
          <a:xfrm flipV="1">
            <a:off x="4592638" y="3648075"/>
            <a:ext cx="681037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2"/>
          </p:cNvCxnSpPr>
          <p:nvPr/>
        </p:nvCxnSpPr>
        <p:spPr>
          <a:xfrm flipV="1">
            <a:off x="4592638" y="4195763"/>
            <a:ext cx="681037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8" idx="2"/>
          </p:cNvCxnSpPr>
          <p:nvPr/>
        </p:nvCxnSpPr>
        <p:spPr>
          <a:xfrm>
            <a:off x="4592638" y="47355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380163" y="3475038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380163" y="4024313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391275" y="4583113"/>
            <a:ext cx="385763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51" name="Straight Arrow Connector 50"/>
          <p:cNvCxnSpPr>
            <a:endCxn id="48" idx="2"/>
          </p:cNvCxnSpPr>
          <p:nvPr/>
        </p:nvCxnSpPr>
        <p:spPr>
          <a:xfrm>
            <a:off x="5689600" y="3648075"/>
            <a:ext cx="690563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9" idx="2"/>
          </p:cNvCxnSpPr>
          <p:nvPr/>
        </p:nvCxnSpPr>
        <p:spPr>
          <a:xfrm>
            <a:off x="5689600" y="3648075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0" idx="2"/>
          </p:cNvCxnSpPr>
          <p:nvPr/>
        </p:nvCxnSpPr>
        <p:spPr>
          <a:xfrm>
            <a:off x="5689600" y="3648075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8" idx="2"/>
          </p:cNvCxnSpPr>
          <p:nvPr/>
        </p:nvCxnSpPr>
        <p:spPr>
          <a:xfrm flipV="1">
            <a:off x="5689600" y="3668713"/>
            <a:ext cx="690563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9" idx="2"/>
          </p:cNvCxnSpPr>
          <p:nvPr/>
        </p:nvCxnSpPr>
        <p:spPr>
          <a:xfrm>
            <a:off x="5689600" y="4195763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2"/>
          </p:cNvCxnSpPr>
          <p:nvPr/>
        </p:nvCxnSpPr>
        <p:spPr>
          <a:xfrm>
            <a:off x="5689600" y="4195763"/>
            <a:ext cx="701675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" idx="2"/>
          </p:cNvCxnSpPr>
          <p:nvPr/>
        </p:nvCxnSpPr>
        <p:spPr>
          <a:xfrm flipV="1">
            <a:off x="5699125" y="3668713"/>
            <a:ext cx="681038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9" idx="2"/>
          </p:cNvCxnSpPr>
          <p:nvPr/>
        </p:nvCxnSpPr>
        <p:spPr>
          <a:xfrm flipV="1">
            <a:off x="5699125" y="4216400"/>
            <a:ext cx="681038" cy="538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0" idx="2"/>
          </p:cNvCxnSpPr>
          <p:nvPr/>
        </p:nvCxnSpPr>
        <p:spPr>
          <a:xfrm>
            <a:off x="5699125" y="4754563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34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706438" y="1646238"/>
            <a:ext cx="4352925" cy="681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Your brain works that way</a:t>
            </a:r>
          </a:p>
        </p:txBody>
      </p:sp>
      <p:pic>
        <p:nvPicPr>
          <p:cNvPr id="74755" name="Picture 2" descr="http://upload.wikimedia.org/wikipedia/commons/f/f8/Lateral_geniculate_nucle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598738"/>
            <a:ext cx="2857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717800"/>
            <a:ext cx="24368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769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609600" y="1239838"/>
            <a:ext cx="7832725" cy="11572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Many-layer neural network architectures should be capable of learning the true underlying features and ‘feature logic’, and  therefore generalise very well …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928938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156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8021638" cy="1544638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GB" altLang="en-US" sz="3200"/>
              <a:t>But, until very recently, our  weight-learning algorithms simply did not work on multi-layer architectures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903413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883025"/>
            <a:ext cx="40052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417763" y="4195763"/>
            <a:ext cx="5059362" cy="2214562"/>
          </a:xfrm>
          <a:custGeom>
            <a:avLst/>
            <a:gdLst>
              <a:gd name="connsiteX0" fmla="*/ 0 w 5059680"/>
              <a:gd name="connsiteY0" fmla="*/ 548806 h 2215046"/>
              <a:gd name="connsiteX1" fmla="*/ 243840 w 5059680"/>
              <a:gd name="connsiteY1" fmla="*/ 528486 h 2215046"/>
              <a:gd name="connsiteX2" fmla="*/ 1330960 w 5059680"/>
              <a:gd name="connsiteY2" fmla="*/ 548806 h 2215046"/>
              <a:gd name="connsiteX3" fmla="*/ 1290320 w 5059680"/>
              <a:gd name="connsiteY3" fmla="*/ 558966 h 2215046"/>
              <a:gd name="connsiteX4" fmla="*/ 1280160 w 5059680"/>
              <a:gd name="connsiteY4" fmla="*/ 589446 h 2215046"/>
              <a:gd name="connsiteX5" fmla="*/ 1239520 w 5059680"/>
              <a:gd name="connsiteY5" fmla="*/ 609766 h 2215046"/>
              <a:gd name="connsiteX6" fmla="*/ 1209040 w 5059680"/>
              <a:gd name="connsiteY6" fmla="*/ 619926 h 2215046"/>
              <a:gd name="connsiteX7" fmla="*/ 1026160 w 5059680"/>
              <a:gd name="connsiteY7" fmla="*/ 660566 h 2215046"/>
              <a:gd name="connsiteX8" fmla="*/ 812800 w 5059680"/>
              <a:gd name="connsiteY8" fmla="*/ 772326 h 2215046"/>
              <a:gd name="connsiteX9" fmla="*/ 833120 w 5059680"/>
              <a:gd name="connsiteY9" fmla="*/ 884086 h 2215046"/>
              <a:gd name="connsiteX10" fmla="*/ 670560 w 5059680"/>
              <a:gd name="connsiteY10" fmla="*/ 965366 h 2215046"/>
              <a:gd name="connsiteX11" fmla="*/ 528320 w 5059680"/>
              <a:gd name="connsiteY11" fmla="*/ 975526 h 2215046"/>
              <a:gd name="connsiteX12" fmla="*/ 254000 w 5059680"/>
              <a:gd name="connsiteY12" fmla="*/ 1006006 h 2215046"/>
              <a:gd name="connsiteX13" fmla="*/ 121920 w 5059680"/>
              <a:gd name="connsiteY13" fmla="*/ 1016166 h 2215046"/>
              <a:gd name="connsiteX14" fmla="*/ 101600 w 5059680"/>
              <a:gd name="connsiteY14" fmla="*/ 1087286 h 2215046"/>
              <a:gd name="connsiteX15" fmla="*/ 111760 w 5059680"/>
              <a:gd name="connsiteY15" fmla="*/ 1127926 h 2215046"/>
              <a:gd name="connsiteX16" fmla="*/ 152400 w 5059680"/>
              <a:gd name="connsiteY16" fmla="*/ 1199046 h 2215046"/>
              <a:gd name="connsiteX17" fmla="*/ 132080 w 5059680"/>
              <a:gd name="connsiteY17" fmla="*/ 1229526 h 2215046"/>
              <a:gd name="connsiteX18" fmla="*/ 213360 w 5059680"/>
              <a:gd name="connsiteY18" fmla="*/ 1239686 h 2215046"/>
              <a:gd name="connsiteX19" fmla="*/ 325120 w 5059680"/>
              <a:gd name="connsiteY19" fmla="*/ 1249846 h 2215046"/>
              <a:gd name="connsiteX20" fmla="*/ 396240 w 5059680"/>
              <a:gd name="connsiteY20" fmla="*/ 1300646 h 2215046"/>
              <a:gd name="connsiteX21" fmla="*/ 426720 w 5059680"/>
              <a:gd name="connsiteY21" fmla="*/ 1331126 h 2215046"/>
              <a:gd name="connsiteX22" fmla="*/ 508000 w 5059680"/>
              <a:gd name="connsiteY22" fmla="*/ 1381926 h 2215046"/>
              <a:gd name="connsiteX23" fmla="*/ 568960 w 5059680"/>
              <a:gd name="connsiteY23" fmla="*/ 1442886 h 2215046"/>
              <a:gd name="connsiteX24" fmla="*/ 640080 w 5059680"/>
              <a:gd name="connsiteY24" fmla="*/ 1503846 h 2215046"/>
              <a:gd name="connsiteX25" fmla="*/ 701040 w 5059680"/>
              <a:gd name="connsiteY25" fmla="*/ 1544486 h 2215046"/>
              <a:gd name="connsiteX26" fmla="*/ 680720 w 5059680"/>
              <a:gd name="connsiteY26" fmla="*/ 1595286 h 2215046"/>
              <a:gd name="connsiteX27" fmla="*/ 741680 w 5059680"/>
              <a:gd name="connsiteY27" fmla="*/ 1605446 h 2215046"/>
              <a:gd name="connsiteX28" fmla="*/ 833120 w 5059680"/>
              <a:gd name="connsiteY28" fmla="*/ 1615606 h 2215046"/>
              <a:gd name="connsiteX29" fmla="*/ 904240 w 5059680"/>
              <a:gd name="connsiteY29" fmla="*/ 1625766 h 2215046"/>
              <a:gd name="connsiteX30" fmla="*/ 1046480 w 5059680"/>
              <a:gd name="connsiteY30" fmla="*/ 1635926 h 2215046"/>
              <a:gd name="connsiteX31" fmla="*/ 1209040 w 5059680"/>
              <a:gd name="connsiteY31" fmla="*/ 1666406 h 2215046"/>
              <a:gd name="connsiteX32" fmla="*/ 1239520 w 5059680"/>
              <a:gd name="connsiteY32" fmla="*/ 1676566 h 2215046"/>
              <a:gd name="connsiteX33" fmla="*/ 1300480 w 5059680"/>
              <a:gd name="connsiteY33" fmla="*/ 1686726 h 2215046"/>
              <a:gd name="connsiteX34" fmla="*/ 1330960 w 5059680"/>
              <a:gd name="connsiteY34" fmla="*/ 1696886 h 2215046"/>
              <a:gd name="connsiteX35" fmla="*/ 1402080 w 5059680"/>
              <a:gd name="connsiteY35" fmla="*/ 1717206 h 2215046"/>
              <a:gd name="connsiteX36" fmla="*/ 1432560 w 5059680"/>
              <a:gd name="connsiteY36" fmla="*/ 1768006 h 2215046"/>
              <a:gd name="connsiteX37" fmla="*/ 1452880 w 5059680"/>
              <a:gd name="connsiteY37" fmla="*/ 1808646 h 2215046"/>
              <a:gd name="connsiteX38" fmla="*/ 1473200 w 5059680"/>
              <a:gd name="connsiteY38" fmla="*/ 1839126 h 2215046"/>
              <a:gd name="connsiteX39" fmla="*/ 1544320 w 5059680"/>
              <a:gd name="connsiteY39" fmla="*/ 1849286 h 2215046"/>
              <a:gd name="connsiteX40" fmla="*/ 1574800 w 5059680"/>
              <a:gd name="connsiteY40" fmla="*/ 1859446 h 2215046"/>
              <a:gd name="connsiteX41" fmla="*/ 1656080 w 5059680"/>
              <a:gd name="connsiteY41" fmla="*/ 1879766 h 2215046"/>
              <a:gd name="connsiteX42" fmla="*/ 1696720 w 5059680"/>
              <a:gd name="connsiteY42" fmla="*/ 1889926 h 2215046"/>
              <a:gd name="connsiteX43" fmla="*/ 1727200 w 5059680"/>
              <a:gd name="connsiteY43" fmla="*/ 1900086 h 2215046"/>
              <a:gd name="connsiteX44" fmla="*/ 1930400 w 5059680"/>
              <a:gd name="connsiteY44" fmla="*/ 1849286 h 2215046"/>
              <a:gd name="connsiteX45" fmla="*/ 1940560 w 5059680"/>
              <a:gd name="connsiteY45" fmla="*/ 1818806 h 2215046"/>
              <a:gd name="connsiteX46" fmla="*/ 1930400 w 5059680"/>
              <a:gd name="connsiteY46" fmla="*/ 1646086 h 2215046"/>
              <a:gd name="connsiteX47" fmla="*/ 1910080 w 5059680"/>
              <a:gd name="connsiteY47" fmla="*/ 1605446 h 2215046"/>
              <a:gd name="connsiteX48" fmla="*/ 1828800 w 5059680"/>
              <a:gd name="connsiteY48" fmla="*/ 1493686 h 2215046"/>
              <a:gd name="connsiteX49" fmla="*/ 1818640 w 5059680"/>
              <a:gd name="connsiteY49" fmla="*/ 1453046 h 2215046"/>
              <a:gd name="connsiteX50" fmla="*/ 1788160 w 5059680"/>
              <a:gd name="connsiteY50" fmla="*/ 1412406 h 2215046"/>
              <a:gd name="connsiteX51" fmla="*/ 1747520 w 5059680"/>
              <a:gd name="connsiteY51" fmla="*/ 1351446 h 2215046"/>
              <a:gd name="connsiteX52" fmla="*/ 1706880 w 5059680"/>
              <a:gd name="connsiteY52" fmla="*/ 1300646 h 2215046"/>
              <a:gd name="connsiteX53" fmla="*/ 1676400 w 5059680"/>
              <a:gd name="connsiteY53" fmla="*/ 1249846 h 2215046"/>
              <a:gd name="connsiteX54" fmla="*/ 1645920 w 5059680"/>
              <a:gd name="connsiteY54" fmla="*/ 1209206 h 2215046"/>
              <a:gd name="connsiteX55" fmla="*/ 1635760 w 5059680"/>
              <a:gd name="connsiteY55" fmla="*/ 1178726 h 2215046"/>
              <a:gd name="connsiteX56" fmla="*/ 1645920 w 5059680"/>
              <a:gd name="connsiteY56" fmla="*/ 1148246 h 2215046"/>
              <a:gd name="connsiteX57" fmla="*/ 1686560 w 5059680"/>
              <a:gd name="connsiteY57" fmla="*/ 1066966 h 2215046"/>
              <a:gd name="connsiteX58" fmla="*/ 1696720 w 5059680"/>
              <a:gd name="connsiteY58" fmla="*/ 1036486 h 2215046"/>
              <a:gd name="connsiteX59" fmla="*/ 1727200 w 5059680"/>
              <a:gd name="connsiteY59" fmla="*/ 1026326 h 2215046"/>
              <a:gd name="connsiteX60" fmla="*/ 1818640 w 5059680"/>
              <a:gd name="connsiteY60" fmla="*/ 1097446 h 2215046"/>
              <a:gd name="connsiteX61" fmla="*/ 1849120 w 5059680"/>
              <a:gd name="connsiteY61" fmla="*/ 1117766 h 2215046"/>
              <a:gd name="connsiteX62" fmla="*/ 1940560 w 5059680"/>
              <a:gd name="connsiteY62" fmla="*/ 1209206 h 2215046"/>
              <a:gd name="connsiteX63" fmla="*/ 1991360 w 5059680"/>
              <a:gd name="connsiteY63" fmla="*/ 1239686 h 2215046"/>
              <a:gd name="connsiteX64" fmla="*/ 2052320 w 5059680"/>
              <a:gd name="connsiteY64" fmla="*/ 1310806 h 2215046"/>
              <a:gd name="connsiteX65" fmla="*/ 2062480 w 5059680"/>
              <a:gd name="connsiteY65" fmla="*/ 1341286 h 2215046"/>
              <a:gd name="connsiteX66" fmla="*/ 2092960 w 5059680"/>
              <a:gd name="connsiteY66" fmla="*/ 1371766 h 2215046"/>
              <a:gd name="connsiteX67" fmla="*/ 2113280 w 5059680"/>
              <a:gd name="connsiteY67" fmla="*/ 1402246 h 2215046"/>
              <a:gd name="connsiteX68" fmla="*/ 2113280 w 5059680"/>
              <a:gd name="connsiteY68" fmla="*/ 1635926 h 2215046"/>
              <a:gd name="connsiteX69" fmla="*/ 2103120 w 5059680"/>
              <a:gd name="connsiteY69" fmla="*/ 1666406 h 2215046"/>
              <a:gd name="connsiteX70" fmla="*/ 2092960 w 5059680"/>
              <a:gd name="connsiteY70" fmla="*/ 1717206 h 2215046"/>
              <a:gd name="connsiteX71" fmla="*/ 2123440 w 5059680"/>
              <a:gd name="connsiteY71" fmla="*/ 1981366 h 2215046"/>
              <a:gd name="connsiteX72" fmla="*/ 2153920 w 5059680"/>
              <a:gd name="connsiteY72" fmla="*/ 2011846 h 2215046"/>
              <a:gd name="connsiteX73" fmla="*/ 2214880 w 5059680"/>
              <a:gd name="connsiteY73" fmla="*/ 2082966 h 2215046"/>
              <a:gd name="connsiteX74" fmla="*/ 2265680 w 5059680"/>
              <a:gd name="connsiteY74" fmla="*/ 2103286 h 2215046"/>
              <a:gd name="connsiteX75" fmla="*/ 2296160 w 5059680"/>
              <a:gd name="connsiteY75" fmla="*/ 2123606 h 2215046"/>
              <a:gd name="connsiteX76" fmla="*/ 2418080 w 5059680"/>
              <a:gd name="connsiteY76" fmla="*/ 2133766 h 2215046"/>
              <a:gd name="connsiteX77" fmla="*/ 2468880 w 5059680"/>
              <a:gd name="connsiteY77" fmla="*/ 2154086 h 2215046"/>
              <a:gd name="connsiteX78" fmla="*/ 2540000 w 5059680"/>
              <a:gd name="connsiteY78" fmla="*/ 2174406 h 2215046"/>
              <a:gd name="connsiteX79" fmla="*/ 2570480 w 5059680"/>
              <a:gd name="connsiteY79" fmla="*/ 2194726 h 2215046"/>
              <a:gd name="connsiteX80" fmla="*/ 2631440 w 5059680"/>
              <a:gd name="connsiteY80" fmla="*/ 2204886 h 2215046"/>
              <a:gd name="connsiteX81" fmla="*/ 2672080 w 5059680"/>
              <a:gd name="connsiteY81" fmla="*/ 2215046 h 2215046"/>
              <a:gd name="connsiteX82" fmla="*/ 2794000 w 5059680"/>
              <a:gd name="connsiteY82" fmla="*/ 2204886 h 2215046"/>
              <a:gd name="connsiteX83" fmla="*/ 2834640 w 5059680"/>
              <a:gd name="connsiteY83" fmla="*/ 2174406 h 2215046"/>
              <a:gd name="connsiteX84" fmla="*/ 2905760 w 5059680"/>
              <a:gd name="connsiteY84" fmla="*/ 2103286 h 2215046"/>
              <a:gd name="connsiteX85" fmla="*/ 2936240 w 5059680"/>
              <a:gd name="connsiteY85" fmla="*/ 2062646 h 2215046"/>
              <a:gd name="connsiteX86" fmla="*/ 2997200 w 5059680"/>
              <a:gd name="connsiteY86" fmla="*/ 1971206 h 2215046"/>
              <a:gd name="connsiteX87" fmla="*/ 3048000 w 5059680"/>
              <a:gd name="connsiteY87" fmla="*/ 1920406 h 2215046"/>
              <a:gd name="connsiteX88" fmla="*/ 3068320 w 5059680"/>
              <a:gd name="connsiteY88" fmla="*/ 1889926 h 2215046"/>
              <a:gd name="connsiteX89" fmla="*/ 3078480 w 5059680"/>
              <a:gd name="connsiteY89" fmla="*/ 1859446 h 2215046"/>
              <a:gd name="connsiteX90" fmla="*/ 3108960 w 5059680"/>
              <a:gd name="connsiteY90" fmla="*/ 1839126 h 2215046"/>
              <a:gd name="connsiteX91" fmla="*/ 3088640 w 5059680"/>
              <a:gd name="connsiteY91" fmla="*/ 1686726 h 2215046"/>
              <a:gd name="connsiteX92" fmla="*/ 3048000 w 5059680"/>
              <a:gd name="connsiteY92" fmla="*/ 1595286 h 2215046"/>
              <a:gd name="connsiteX93" fmla="*/ 3007360 w 5059680"/>
              <a:gd name="connsiteY93" fmla="*/ 1524166 h 2215046"/>
              <a:gd name="connsiteX94" fmla="*/ 2987040 w 5059680"/>
              <a:gd name="connsiteY94" fmla="*/ 1493686 h 2215046"/>
              <a:gd name="connsiteX95" fmla="*/ 2844800 w 5059680"/>
              <a:gd name="connsiteY95" fmla="*/ 1331126 h 2215046"/>
              <a:gd name="connsiteX96" fmla="*/ 2814320 w 5059680"/>
              <a:gd name="connsiteY96" fmla="*/ 1310806 h 2215046"/>
              <a:gd name="connsiteX97" fmla="*/ 2753360 w 5059680"/>
              <a:gd name="connsiteY97" fmla="*/ 1260006 h 2215046"/>
              <a:gd name="connsiteX98" fmla="*/ 2682240 w 5059680"/>
              <a:gd name="connsiteY98" fmla="*/ 1168566 h 2215046"/>
              <a:gd name="connsiteX99" fmla="*/ 2651760 w 5059680"/>
              <a:gd name="connsiteY99" fmla="*/ 1127926 h 2215046"/>
              <a:gd name="connsiteX100" fmla="*/ 2611120 w 5059680"/>
              <a:gd name="connsiteY100" fmla="*/ 1087286 h 2215046"/>
              <a:gd name="connsiteX101" fmla="*/ 2550160 w 5059680"/>
              <a:gd name="connsiteY101" fmla="*/ 1006006 h 2215046"/>
              <a:gd name="connsiteX102" fmla="*/ 2529840 w 5059680"/>
              <a:gd name="connsiteY102" fmla="*/ 965366 h 2215046"/>
              <a:gd name="connsiteX103" fmla="*/ 2509520 w 5059680"/>
              <a:gd name="connsiteY103" fmla="*/ 934886 h 2215046"/>
              <a:gd name="connsiteX104" fmla="*/ 2489200 w 5059680"/>
              <a:gd name="connsiteY104" fmla="*/ 894246 h 2215046"/>
              <a:gd name="connsiteX105" fmla="*/ 2468880 w 5059680"/>
              <a:gd name="connsiteY105" fmla="*/ 863766 h 2215046"/>
              <a:gd name="connsiteX106" fmla="*/ 2458720 w 5059680"/>
              <a:gd name="connsiteY106" fmla="*/ 833286 h 2215046"/>
              <a:gd name="connsiteX107" fmla="*/ 2418080 w 5059680"/>
              <a:gd name="connsiteY107" fmla="*/ 772326 h 2215046"/>
              <a:gd name="connsiteX108" fmla="*/ 2397760 w 5059680"/>
              <a:gd name="connsiteY108" fmla="*/ 741846 h 2215046"/>
              <a:gd name="connsiteX109" fmla="*/ 2367280 w 5059680"/>
              <a:gd name="connsiteY109" fmla="*/ 711366 h 2215046"/>
              <a:gd name="connsiteX110" fmla="*/ 2357120 w 5059680"/>
              <a:gd name="connsiteY110" fmla="*/ 599606 h 2215046"/>
              <a:gd name="connsiteX111" fmla="*/ 2529840 w 5059680"/>
              <a:gd name="connsiteY111" fmla="*/ 609766 h 2215046"/>
              <a:gd name="connsiteX112" fmla="*/ 2570480 w 5059680"/>
              <a:gd name="connsiteY112" fmla="*/ 630086 h 2215046"/>
              <a:gd name="connsiteX113" fmla="*/ 2641600 w 5059680"/>
              <a:gd name="connsiteY113" fmla="*/ 650406 h 2215046"/>
              <a:gd name="connsiteX114" fmla="*/ 2733040 w 5059680"/>
              <a:gd name="connsiteY114" fmla="*/ 691046 h 2215046"/>
              <a:gd name="connsiteX115" fmla="*/ 2824480 w 5059680"/>
              <a:gd name="connsiteY115" fmla="*/ 721526 h 2215046"/>
              <a:gd name="connsiteX116" fmla="*/ 2915920 w 5059680"/>
              <a:gd name="connsiteY116" fmla="*/ 772326 h 2215046"/>
              <a:gd name="connsiteX117" fmla="*/ 2966720 w 5059680"/>
              <a:gd name="connsiteY117" fmla="*/ 812966 h 2215046"/>
              <a:gd name="connsiteX118" fmla="*/ 3017520 w 5059680"/>
              <a:gd name="connsiteY118" fmla="*/ 843446 h 2215046"/>
              <a:gd name="connsiteX119" fmla="*/ 3078480 w 5059680"/>
              <a:gd name="connsiteY119" fmla="*/ 934886 h 2215046"/>
              <a:gd name="connsiteX120" fmla="*/ 3119120 w 5059680"/>
              <a:gd name="connsiteY120" fmla="*/ 965366 h 2215046"/>
              <a:gd name="connsiteX121" fmla="*/ 3169920 w 5059680"/>
              <a:gd name="connsiteY121" fmla="*/ 1026326 h 2215046"/>
              <a:gd name="connsiteX122" fmla="*/ 3190240 w 5059680"/>
              <a:gd name="connsiteY122" fmla="*/ 1066966 h 2215046"/>
              <a:gd name="connsiteX123" fmla="*/ 3230880 w 5059680"/>
              <a:gd name="connsiteY123" fmla="*/ 1107606 h 2215046"/>
              <a:gd name="connsiteX124" fmla="*/ 3291840 w 5059680"/>
              <a:gd name="connsiteY124" fmla="*/ 1168566 h 2215046"/>
              <a:gd name="connsiteX125" fmla="*/ 3393440 w 5059680"/>
              <a:gd name="connsiteY125" fmla="*/ 1158406 h 2215046"/>
              <a:gd name="connsiteX126" fmla="*/ 3423920 w 5059680"/>
              <a:gd name="connsiteY126" fmla="*/ 1138086 h 2215046"/>
              <a:gd name="connsiteX127" fmla="*/ 3464560 w 5059680"/>
              <a:gd name="connsiteY127" fmla="*/ 1077126 h 2215046"/>
              <a:gd name="connsiteX128" fmla="*/ 3505200 w 5059680"/>
              <a:gd name="connsiteY128" fmla="*/ 965366 h 2215046"/>
              <a:gd name="connsiteX129" fmla="*/ 3515360 w 5059680"/>
              <a:gd name="connsiteY129" fmla="*/ 873926 h 2215046"/>
              <a:gd name="connsiteX130" fmla="*/ 3505200 w 5059680"/>
              <a:gd name="connsiteY130" fmla="*/ 701206 h 2215046"/>
              <a:gd name="connsiteX131" fmla="*/ 3495040 w 5059680"/>
              <a:gd name="connsiteY131" fmla="*/ 670726 h 2215046"/>
              <a:gd name="connsiteX132" fmla="*/ 3444240 w 5059680"/>
              <a:gd name="connsiteY132" fmla="*/ 569126 h 2215046"/>
              <a:gd name="connsiteX133" fmla="*/ 3413760 w 5059680"/>
              <a:gd name="connsiteY133" fmla="*/ 548806 h 2215046"/>
              <a:gd name="connsiteX134" fmla="*/ 3342640 w 5059680"/>
              <a:gd name="connsiteY134" fmla="*/ 528486 h 2215046"/>
              <a:gd name="connsiteX135" fmla="*/ 3230880 w 5059680"/>
              <a:gd name="connsiteY135" fmla="*/ 498006 h 2215046"/>
              <a:gd name="connsiteX136" fmla="*/ 3068320 w 5059680"/>
              <a:gd name="connsiteY136" fmla="*/ 467526 h 2215046"/>
              <a:gd name="connsiteX137" fmla="*/ 3027680 w 5059680"/>
              <a:gd name="connsiteY137" fmla="*/ 447206 h 2215046"/>
              <a:gd name="connsiteX138" fmla="*/ 2966720 w 5059680"/>
              <a:gd name="connsiteY138" fmla="*/ 437046 h 2215046"/>
              <a:gd name="connsiteX139" fmla="*/ 2915920 w 5059680"/>
              <a:gd name="connsiteY139" fmla="*/ 426886 h 2215046"/>
              <a:gd name="connsiteX140" fmla="*/ 2814320 w 5059680"/>
              <a:gd name="connsiteY140" fmla="*/ 396406 h 2215046"/>
              <a:gd name="connsiteX141" fmla="*/ 2763520 w 5059680"/>
              <a:gd name="connsiteY141" fmla="*/ 376086 h 2215046"/>
              <a:gd name="connsiteX142" fmla="*/ 2560320 w 5059680"/>
              <a:gd name="connsiteY142" fmla="*/ 345606 h 2215046"/>
              <a:gd name="connsiteX143" fmla="*/ 2458720 w 5059680"/>
              <a:gd name="connsiteY143" fmla="*/ 304966 h 2215046"/>
              <a:gd name="connsiteX144" fmla="*/ 2428240 w 5059680"/>
              <a:gd name="connsiteY144" fmla="*/ 294806 h 2215046"/>
              <a:gd name="connsiteX145" fmla="*/ 2326640 w 5059680"/>
              <a:gd name="connsiteY145" fmla="*/ 274486 h 2215046"/>
              <a:gd name="connsiteX146" fmla="*/ 2275840 w 5059680"/>
              <a:gd name="connsiteY146" fmla="*/ 254166 h 2215046"/>
              <a:gd name="connsiteX147" fmla="*/ 2184400 w 5059680"/>
              <a:gd name="connsiteY147" fmla="*/ 213526 h 2215046"/>
              <a:gd name="connsiteX148" fmla="*/ 2042160 w 5059680"/>
              <a:gd name="connsiteY148" fmla="*/ 162726 h 2215046"/>
              <a:gd name="connsiteX149" fmla="*/ 1960880 w 5059680"/>
              <a:gd name="connsiteY149" fmla="*/ 132246 h 2215046"/>
              <a:gd name="connsiteX150" fmla="*/ 1991360 w 5059680"/>
              <a:gd name="connsiteY150" fmla="*/ 50966 h 2215046"/>
              <a:gd name="connsiteX151" fmla="*/ 2072640 w 5059680"/>
              <a:gd name="connsiteY151" fmla="*/ 30646 h 2215046"/>
              <a:gd name="connsiteX152" fmla="*/ 2357120 w 5059680"/>
              <a:gd name="connsiteY152" fmla="*/ 10326 h 2215046"/>
              <a:gd name="connsiteX153" fmla="*/ 2407920 w 5059680"/>
              <a:gd name="connsiteY153" fmla="*/ 166 h 2215046"/>
              <a:gd name="connsiteX154" fmla="*/ 2519680 w 5059680"/>
              <a:gd name="connsiteY154" fmla="*/ 40806 h 2215046"/>
              <a:gd name="connsiteX155" fmla="*/ 2540000 w 5059680"/>
              <a:gd name="connsiteY155" fmla="*/ 71286 h 2215046"/>
              <a:gd name="connsiteX156" fmla="*/ 2428240 w 5059680"/>
              <a:gd name="connsiteY156" fmla="*/ 61126 h 2215046"/>
              <a:gd name="connsiteX157" fmla="*/ 2489200 w 5059680"/>
              <a:gd name="connsiteY157" fmla="*/ 20486 h 2215046"/>
              <a:gd name="connsiteX158" fmla="*/ 3017520 w 5059680"/>
              <a:gd name="connsiteY158" fmla="*/ 30646 h 2215046"/>
              <a:gd name="connsiteX159" fmla="*/ 3129280 w 5059680"/>
              <a:gd name="connsiteY159" fmla="*/ 61126 h 2215046"/>
              <a:gd name="connsiteX160" fmla="*/ 3241040 w 5059680"/>
              <a:gd name="connsiteY160" fmla="*/ 71286 h 2215046"/>
              <a:gd name="connsiteX161" fmla="*/ 3403600 w 5059680"/>
              <a:gd name="connsiteY161" fmla="*/ 101766 h 2215046"/>
              <a:gd name="connsiteX162" fmla="*/ 3515360 w 5059680"/>
              <a:gd name="connsiteY162" fmla="*/ 152566 h 2215046"/>
              <a:gd name="connsiteX163" fmla="*/ 3627120 w 5059680"/>
              <a:gd name="connsiteY163" fmla="*/ 172886 h 2215046"/>
              <a:gd name="connsiteX164" fmla="*/ 3728720 w 5059680"/>
              <a:gd name="connsiteY164" fmla="*/ 203366 h 2215046"/>
              <a:gd name="connsiteX165" fmla="*/ 3840480 w 5059680"/>
              <a:gd name="connsiteY165" fmla="*/ 244006 h 2215046"/>
              <a:gd name="connsiteX166" fmla="*/ 3972560 w 5059680"/>
              <a:gd name="connsiteY166" fmla="*/ 284646 h 2215046"/>
              <a:gd name="connsiteX167" fmla="*/ 4267200 w 5059680"/>
              <a:gd name="connsiteY167" fmla="*/ 426886 h 2215046"/>
              <a:gd name="connsiteX168" fmla="*/ 4358640 w 5059680"/>
              <a:gd name="connsiteY168" fmla="*/ 467526 h 2215046"/>
              <a:gd name="connsiteX169" fmla="*/ 4378960 w 5059680"/>
              <a:gd name="connsiteY169" fmla="*/ 508166 h 2215046"/>
              <a:gd name="connsiteX170" fmla="*/ 4409440 w 5059680"/>
              <a:gd name="connsiteY170" fmla="*/ 528486 h 2215046"/>
              <a:gd name="connsiteX171" fmla="*/ 4450080 w 5059680"/>
              <a:gd name="connsiteY171" fmla="*/ 579286 h 2215046"/>
              <a:gd name="connsiteX172" fmla="*/ 4460240 w 5059680"/>
              <a:gd name="connsiteY172" fmla="*/ 609766 h 2215046"/>
              <a:gd name="connsiteX173" fmla="*/ 4511040 w 5059680"/>
              <a:gd name="connsiteY173" fmla="*/ 680886 h 2215046"/>
              <a:gd name="connsiteX174" fmla="*/ 4521200 w 5059680"/>
              <a:gd name="connsiteY174" fmla="*/ 721526 h 2215046"/>
              <a:gd name="connsiteX175" fmla="*/ 4541520 w 5059680"/>
              <a:gd name="connsiteY175" fmla="*/ 782486 h 2215046"/>
              <a:gd name="connsiteX176" fmla="*/ 4561840 w 5059680"/>
              <a:gd name="connsiteY176" fmla="*/ 1006006 h 2215046"/>
              <a:gd name="connsiteX177" fmla="*/ 4582160 w 5059680"/>
              <a:gd name="connsiteY177" fmla="*/ 1056806 h 2215046"/>
              <a:gd name="connsiteX178" fmla="*/ 4643120 w 5059680"/>
              <a:gd name="connsiteY178" fmla="*/ 1117766 h 2215046"/>
              <a:gd name="connsiteX179" fmla="*/ 4714240 w 5059680"/>
              <a:gd name="connsiteY179" fmla="*/ 1138086 h 2215046"/>
              <a:gd name="connsiteX180" fmla="*/ 5049520 w 5059680"/>
              <a:gd name="connsiteY180" fmla="*/ 1087286 h 2215046"/>
              <a:gd name="connsiteX181" fmla="*/ 5059680 w 5059680"/>
              <a:gd name="connsiteY181" fmla="*/ 1066966 h 22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5059680" h="2215046">
                <a:moveTo>
                  <a:pt x="0" y="548806"/>
                </a:moveTo>
                <a:lnTo>
                  <a:pt x="243840" y="528486"/>
                </a:lnTo>
                <a:cubicBezTo>
                  <a:pt x="606264" y="531506"/>
                  <a:pt x="968587" y="542033"/>
                  <a:pt x="1330960" y="548806"/>
                </a:cubicBezTo>
                <a:cubicBezTo>
                  <a:pt x="1317413" y="552193"/>
                  <a:pt x="1301224" y="550243"/>
                  <a:pt x="1290320" y="558966"/>
                </a:cubicBezTo>
                <a:cubicBezTo>
                  <a:pt x="1281957" y="565656"/>
                  <a:pt x="1287733" y="581873"/>
                  <a:pt x="1280160" y="589446"/>
                </a:cubicBezTo>
                <a:cubicBezTo>
                  <a:pt x="1269450" y="600156"/>
                  <a:pt x="1253441" y="603800"/>
                  <a:pt x="1239520" y="609766"/>
                </a:cubicBezTo>
                <a:cubicBezTo>
                  <a:pt x="1229676" y="613985"/>
                  <a:pt x="1219338" y="616984"/>
                  <a:pt x="1209040" y="619926"/>
                </a:cubicBezTo>
                <a:cubicBezTo>
                  <a:pt x="1086437" y="654955"/>
                  <a:pt x="1127902" y="646031"/>
                  <a:pt x="1026160" y="660566"/>
                </a:cubicBezTo>
                <a:cubicBezTo>
                  <a:pt x="955040" y="697819"/>
                  <a:pt x="865277" y="711564"/>
                  <a:pt x="812800" y="772326"/>
                </a:cubicBezTo>
                <a:cubicBezTo>
                  <a:pt x="788051" y="800982"/>
                  <a:pt x="855581" y="853603"/>
                  <a:pt x="833120" y="884086"/>
                </a:cubicBezTo>
                <a:cubicBezTo>
                  <a:pt x="797182" y="932858"/>
                  <a:pt x="730989" y="961050"/>
                  <a:pt x="670560" y="965366"/>
                </a:cubicBezTo>
                <a:lnTo>
                  <a:pt x="528320" y="975526"/>
                </a:lnTo>
                <a:cubicBezTo>
                  <a:pt x="399934" y="986225"/>
                  <a:pt x="407898" y="990616"/>
                  <a:pt x="254000" y="1006006"/>
                </a:cubicBezTo>
                <a:cubicBezTo>
                  <a:pt x="210062" y="1010400"/>
                  <a:pt x="165947" y="1012779"/>
                  <a:pt x="121920" y="1016166"/>
                </a:cubicBezTo>
                <a:cubicBezTo>
                  <a:pt x="117129" y="1030539"/>
                  <a:pt x="101600" y="1074529"/>
                  <a:pt x="101600" y="1087286"/>
                </a:cubicBezTo>
                <a:cubicBezTo>
                  <a:pt x="101600" y="1101250"/>
                  <a:pt x="106857" y="1114851"/>
                  <a:pt x="111760" y="1127926"/>
                </a:cubicBezTo>
                <a:cubicBezTo>
                  <a:pt x="122809" y="1157390"/>
                  <a:pt x="135556" y="1173780"/>
                  <a:pt x="152400" y="1199046"/>
                </a:cubicBezTo>
                <a:cubicBezTo>
                  <a:pt x="145627" y="1209206"/>
                  <a:pt x="121920" y="1222753"/>
                  <a:pt x="132080" y="1229526"/>
                </a:cubicBezTo>
                <a:cubicBezTo>
                  <a:pt x="154798" y="1244672"/>
                  <a:pt x="186206" y="1236828"/>
                  <a:pt x="213360" y="1239686"/>
                </a:cubicBezTo>
                <a:cubicBezTo>
                  <a:pt x="250561" y="1243602"/>
                  <a:pt x="287867" y="1246459"/>
                  <a:pt x="325120" y="1249846"/>
                </a:cubicBezTo>
                <a:cubicBezTo>
                  <a:pt x="404369" y="1329095"/>
                  <a:pt x="302630" y="1233782"/>
                  <a:pt x="396240" y="1300646"/>
                </a:cubicBezTo>
                <a:cubicBezTo>
                  <a:pt x="407932" y="1308997"/>
                  <a:pt x="415811" y="1321775"/>
                  <a:pt x="426720" y="1331126"/>
                </a:cubicBezTo>
                <a:cubicBezTo>
                  <a:pt x="463650" y="1362780"/>
                  <a:pt x="466370" y="1361111"/>
                  <a:pt x="508000" y="1381926"/>
                </a:cubicBezTo>
                <a:cubicBezTo>
                  <a:pt x="555888" y="1453758"/>
                  <a:pt x="493347" y="1367273"/>
                  <a:pt x="568960" y="1442886"/>
                </a:cubicBezTo>
                <a:cubicBezTo>
                  <a:pt x="657093" y="1531019"/>
                  <a:pt x="540856" y="1444312"/>
                  <a:pt x="640080" y="1503846"/>
                </a:cubicBezTo>
                <a:cubicBezTo>
                  <a:pt x="661021" y="1516411"/>
                  <a:pt x="701040" y="1544486"/>
                  <a:pt x="701040" y="1544486"/>
                </a:cubicBezTo>
                <a:cubicBezTo>
                  <a:pt x="688001" y="1548832"/>
                  <a:pt x="627951" y="1557594"/>
                  <a:pt x="680720" y="1595286"/>
                </a:cubicBezTo>
                <a:cubicBezTo>
                  <a:pt x="697483" y="1607260"/>
                  <a:pt x="721260" y="1602723"/>
                  <a:pt x="741680" y="1605446"/>
                </a:cubicBezTo>
                <a:cubicBezTo>
                  <a:pt x="772079" y="1609499"/>
                  <a:pt x="802689" y="1611802"/>
                  <a:pt x="833120" y="1615606"/>
                </a:cubicBezTo>
                <a:cubicBezTo>
                  <a:pt x="856882" y="1618576"/>
                  <a:pt x="880401" y="1623496"/>
                  <a:pt x="904240" y="1625766"/>
                </a:cubicBezTo>
                <a:cubicBezTo>
                  <a:pt x="951560" y="1630273"/>
                  <a:pt x="999067" y="1632539"/>
                  <a:pt x="1046480" y="1635926"/>
                </a:cubicBezTo>
                <a:cubicBezTo>
                  <a:pt x="1162934" y="1674744"/>
                  <a:pt x="1049253" y="1641823"/>
                  <a:pt x="1209040" y="1666406"/>
                </a:cubicBezTo>
                <a:cubicBezTo>
                  <a:pt x="1219625" y="1668034"/>
                  <a:pt x="1229065" y="1674243"/>
                  <a:pt x="1239520" y="1676566"/>
                </a:cubicBezTo>
                <a:cubicBezTo>
                  <a:pt x="1259630" y="1681035"/>
                  <a:pt x="1280370" y="1682257"/>
                  <a:pt x="1300480" y="1686726"/>
                </a:cubicBezTo>
                <a:cubicBezTo>
                  <a:pt x="1310935" y="1689049"/>
                  <a:pt x="1320662" y="1693944"/>
                  <a:pt x="1330960" y="1696886"/>
                </a:cubicBezTo>
                <a:cubicBezTo>
                  <a:pt x="1420262" y="1722401"/>
                  <a:pt x="1328999" y="1692846"/>
                  <a:pt x="1402080" y="1717206"/>
                </a:cubicBezTo>
                <a:cubicBezTo>
                  <a:pt x="1412240" y="1734139"/>
                  <a:pt x="1422970" y="1750744"/>
                  <a:pt x="1432560" y="1768006"/>
                </a:cubicBezTo>
                <a:cubicBezTo>
                  <a:pt x="1439915" y="1781246"/>
                  <a:pt x="1445366" y="1795496"/>
                  <a:pt x="1452880" y="1808646"/>
                </a:cubicBezTo>
                <a:cubicBezTo>
                  <a:pt x="1458938" y="1819248"/>
                  <a:pt x="1462042" y="1834167"/>
                  <a:pt x="1473200" y="1839126"/>
                </a:cubicBezTo>
                <a:cubicBezTo>
                  <a:pt x="1495083" y="1848852"/>
                  <a:pt x="1520613" y="1845899"/>
                  <a:pt x="1544320" y="1849286"/>
                </a:cubicBezTo>
                <a:cubicBezTo>
                  <a:pt x="1554480" y="1852673"/>
                  <a:pt x="1564468" y="1856628"/>
                  <a:pt x="1574800" y="1859446"/>
                </a:cubicBezTo>
                <a:cubicBezTo>
                  <a:pt x="1601743" y="1866794"/>
                  <a:pt x="1628987" y="1872993"/>
                  <a:pt x="1656080" y="1879766"/>
                </a:cubicBezTo>
                <a:cubicBezTo>
                  <a:pt x="1669627" y="1883153"/>
                  <a:pt x="1683473" y="1885510"/>
                  <a:pt x="1696720" y="1889926"/>
                </a:cubicBezTo>
                <a:lnTo>
                  <a:pt x="1727200" y="1900086"/>
                </a:lnTo>
                <a:cubicBezTo>
                  <a:pt x="1841899" y="1892917"/>
                  <a:pt x="1875005" y="1926839"/>
                  <a:pt x="1930400" y="1849286"/>
                </a:cubicBezTo>
                <a:cubicBezTo>
                  <a:pt x="1936625" y="1840571"/>
                  <a:pt x="1937173" y="1828966"/>
                  <a:pt x="1940560" y="1818806"/>
                </a:cubicBezTo>
                <a:cubicBezTo>
                  <a:pt x="1937173" y="1761233"/>
                  <a:pt x="1938556" y="1703179"/>
                  <a:pt x="1930400" y="1646086"/>
                </a:cubicBezTo>
                <a:cubicBezTo>
                  <a:pt x="1928258" y="1631093"/>
                  <a:pt x="1917333" y="1618742"/>
                  <a:pt x="1910080" y="1605446"/>
                </a:cubicBezTo>
                <a:cubicBezTo>
                  <a:pt x="1864950" y="1522707"/>
                  <a:pt x="1885229" y="1550115"/>
                  <a:pt x="1828800" y="1493686"/>
                </a:cubicBezTo>
                <a:cubicBezTo>
                  <a:pt x="1825413" y="1480139"/>
                  <a:pt x="1824885" y="1465535"/>
                  <a:pt x="1818640" y="1453046"/>
                </a:cubicBezTo>
                <a:cubicBezTo>
                  <a:pt x="1811067" y="1437900"/>
                  <a:pt x="1797871" y="1426278"/>
                  <a:pt x="1788160" y="1412406"/>
                </a:cubicBezTo>
                <a:cubicBezTo>
                  <a:pt x="1774155" y="1392399"/>
                  <a:pt x="1762776" y="1370516"/>
                  <a:pt x="1747520" y="1351446"/>
                </a:cubicBezTo>
                <a:cubicBezTo>
                  <a:pt x="1733973" y="1334513"/>
                  <a:pt x="1719316" y="1318411"/>
                  <a:pt x="1706880" y="1300646"/>
                </a:cubicBezTo>
                <a:cubicBezTo>
                  <a:pt x="1695556" y="1284468"/>
                  <a:pt x="1687354" y="1266277"/>
                  <a:pt x="1676400" y="1249846"/>
                </a:cubicBezTo>
                <a:cubicBezTo>
                  <a:pt x="1667007" y="1235757"/>
                  <a:pt x="1656080" y="1222753"/>
                  <a:pt x="1645920" y="1209206"/>
                </a:cubicBezTo>
                <a:cubicBezTo>
                  <a:pt x="1642533" y="1199046"/>
                  <a:pt x="1635760" y="1189436"/>
                  <a:pt x="1635760" y="1178726"/>
                </a:cubicBezTo>
                <a:cubicBezTo>
                  <a:pt x="1635760" y="1168016"/>
                  <a:pt x="1641488" y="1157996"/>
                  <a:pt x="1645920" y="1148246"/>
                </a:cubicBezTo>
                <a:cubicBezTo>
                  <a:pt x="1658455" y="1120670"/>
                  <a:pt x="1676981" y="1095703"/>
                  <a:pt x="1686560" y="1066966"/>
                </a:cubicBezTo>
                <a:cubicBezTo>
                  <a:pt x="1689947" y="1056806"/>
                  <a:pt x="1689147" y="1044059"/>
                  <a:pt x="1696720" y="1036486"/>
                </a:cubicBezTo>
                <a:cubicBezTo>
                  <a:pt x="1704293" y="1028913"/>
                  <a:pt x="1717040" y="1029713"/>
                  <a:pt x="1727200" y="1026326"/>
                </a:cubicBezTo>
                <a:cubicBezTo>
                  <a:pt x="1802227" y="1063839"/>
                  <a:pt x="1736627" y="1025685"/>
                  <a:pt x="1818640" y="1097446"/>
                </a:cubicBezTo>
                <a:cubicBezTo>
                  <a:pt x="1827830" y="1105487"/>
                  <a:pt x="1840119" y="1109515"/>
                  <a:pt x="1849120" y="1117766"/>
                </a:cubicBezTo>
                <a:cubicBezTo>
                  <a:pt x="1880895" y="1146893"/>
                  <a:pt x="1903598" y="1187029"/>
                  <a:pt x="1940560" y="1209206"/>
                </a:cubicBezTo>
                <a:cubicBezTo>
                  <a:pt x="1957493" y="1219366"/>
                  <a:pt x="1975772" y="1227562"/>
                  <a:pt x="1991360" y="1239686"/>
                </a:cubicBezTo>
                <a:cubicBezTo>
                  <a:pt x="2011813" y="1255594"/>
                  <a:pt x="2039743" y="1285653"/>
                  <a:pt x="2052320" y="1310806"/>
                </a:cubicBezTo>
                <a:cubicBezTo>
                  <a:pt x="2057109" y="1320385"/>
                  <a:pt x="2056539" y="1332375"/>
                  <a:pt x="2062480" y="1341286"/>
                </a:cubicBezTo>
                <a:cubicBezTo>
                  <a:pt x="2070450" y="1353241"/>
                  <a:pt x="2083762" y="1360728"/>
                  <a:pt x="2092960" y="1371766"/>
                </a:cubicBezTo>
                <a:cubicBezTo>
                  <a:pt x="2100777" y="1381147"/>
                  <a:pt x="2106507" y="1392086"/>
                  <a:pt x="2113280" y="1402246"/>
                </a:cubicBezTo>
                <a:cubicBezTo>
                  <a:pt x="2137809" y="1500362"/>
                  <a:pt x="2129984" y="1452182"/>
                  <a:pt x="2113280" y="1635926"/>
                </a:cubicBezTo>
                <a:cubicBezTo>
                  <a:pt x="2112310" y="1646592"/>
                  <a:pt x="2105717" y="1656016"/>
                  <a:pt x="2103120" y="1666406"/>
                </a:cubicBezTo>
                <a:cubicBezTo>
                  <a:pt x="2098932" y="1683159"/>
                  <a:pt x="2096347" y="1700273"/>
                  <a:pt x="2092960" y="1717206"/>
                </a:cubicBezTo>
                <a:cubicBezTo>
                  <a:pt x="2095648" y="1768279"/>
                  <a:pt x="2088773" y="1912032"/>
                  <a:pt x="2123440" y="1981366"/>
                </a:cubicBezTo>
                <a:cubicBezTo>
                  <a:pt x="2129866" y="1994217"/>
                  <a:pt x="2144722" y="2000808"/>
                  <a:pt x="2153920" y="2011846"/>
                </a:cubicBezTo>
                <a:cubicBezTo>
                  <a:pt x="2182646" y="2046317"/>
                  <a:pt x="2169091" y="2052440"/>
                  <a:pt x="2214880" y="2082966"/>
                </a:cubicBezTo>
                <a:cubicBezTo>
                  <a:pt x="2230055" y="2093082"/>
                  <a:pt x="2249368" y="2095130"/>
                  <a:pt x="2265680" y="2103286"/>
                </a:cubicBezTo>
                <a:cubicBezTo>
                  <a:pt x="2276602" y="2108747"/>
                  <a:pt x="2284186" y="2121211"/>
                  <a:pt x="2296160" y="2123606"/>
                </a:cubicBezTo>
                <a:cubicBezTo>
                  <a:pt x="2336149" y="2131604"/>
                  <a:pt x="2377440" y="2130379"/>
                  <a:pt x="2418080" y="2133766"/>
                </a:cubicBezTo>
                <a:cubicBezTo>
                  <a:pt x="2435013" y="2140539"/>
                  <a:pt x="2451578" y="2148319"/>
                  <a:pt x="2468880" y="2154086"/>
                </a:cubicBezTo>
                <a:cubicBezTo>
                  <a:pt x="2492270" y="2161883"/>
                  <a:pt x="2517108" y="2165249"/>
                  <a:pt x="2540000" y="2174406"/>
                </a:cubicBezTo>
                <a:cubicBezTo>
                  <a:pt x="2551337" y="2178941"/>
                  <a:pt x="2558896" y="2190865"/>
                  <a:pt x="2570480" y="2194726"/>
                </a:cubicBezTo>
                <a:cubicBezTo>
                  <a:pt x="2590023" y="2201240"/>
                  <a:pt x="2611240" y="2200846"/>
                  <a:pt x="2631440" y="2204886"/>
                </a:cubicBezTo>
                <a:cubicBezTo>
                  <a:pt x="2645132" y="2207624"/>
                  <a:pt x="2658533" y="2211659"/>
                  <a:pt x="2672080" y="2215046"/>
                </a:cubicBezTo>
                <a:cubicBezTo>
                  <a:pt x="2712720" y="2211659"/>
                  <a:pt x="2754437" y="2214777"/>
                  <a:pt x="2794000" y="2204886"/>
                </a:cubicBezTo>
                <a:cubicBezTo>
                  <a:pt x="2810428" y="2200779"/>
                  <a:pt x="2822110" y="2185797"/>
                  <a:pt x="2834640" y="2174406"/>
                </a:cubicBezTo>
                <a:cubicBezTo>
                  <a:pt x="2859447" y="2151854"/>
                  <a:pt x="2885644" y="2130107"/>
                  <a:pt x="2905760" y="2103286"/>
                </a:cubicBezTo>
                <a:cubicBezTo>
                  <a:pt x="2915920" y="2089739"/>
                  <a:pt x="2926847" y="2076735"/>
                  <a:pt x="2936240" y="2062646"/>
                </a:cubicBezTo>
                <a:cubicBezTo>
                  <a:pt x="2965427" y="2018866"/>
                  <a:pt x="2963451" y="2009174"/>
                  <a:pt x="2997200" y="1971206"/>
                </a:cubicBezTo>
                <a:cubicBezTo>
                  <a:pt x="3013110" y="1953308"/>
                  <a:pt x="3032231" y="1938428"/>
                  <a:pt x="3048000" y="1920406"/>
                </a:cubicBezTo>
                <a:cubicBezTo>
                  <a:pt x="3056041" y="1911216"/>
                  <a:pt x="3062859" y="1900848"/>
                  <a:pt x="3068320" y="1889926"/>
                </a:cubicBezTo>
                <a:cubicBezTo>
                  <a:pt x="3073109" y="1880347"/>
                  <a:pt x="3071790" y="1867809"/>
                  <a:pt x="3078480" y="1859446"/>
                </a:cubicBezTo>
                <a:cubicBezTo>
                  <a:pt x="3086108" y="1849911"/>
                  <a:pt x="3098800" y="1845899"/>
                  <a:pt x="3108960" y="1839126"/>
                </a:cubicBezTo>
                <a:cubicBezTo>
                  <a:pt x="3102187" y="1788326"/>
                  <a:pt x="3097065" y="1737278"/>
                  <a:pt x="3088640" y="1686726"/>
                </a:cubicBezTo>
                <a:cubicBezTo>
                  <a:pt x="3084063" y="1659262"/>
                  <a:pt x="3056187" y="1613706"/>
                  <a:pt x="3048000" y="1595286"/>
                </a:cubicBezTo>
                <a:cubicBezTo>
                  <a:pt x="3016965" y="1525457"/>
                  <a:pt x="3068805" y="1610189"/>
                  <a:pt x="3007360" y="1524166"/>
                </a:cubicBezTo>
                <a:cubicBezTo>
                  <a:pt x="3000263" y="1514230"/>
                  <a:pt x="2994584" y="1503288"/>
                  <a:pt x="2987040" y="1493686"/>
                </a:cubicBezTo>
                <a:cubicBezTo>
                  <a:pt x="2947564" y="1443444"/>
                  <a:pt x="2896238" y="1376134"/>
                  <a:pt x="2844800" y="1331126"/>
                </a:cubicBezTo>
                <a:cubicBezTo>
                  <a:pt x="2835610" y="1323085"/>
                  <a:pt x="2823701" y="1318623"/>
                  <a:pt x="2814320" y="1310806"/>
                </a:cubicBezTo>
                <a:cubicBezTo>
                  <a:pt x="2736091" y="1245615"/>
                  <a:pt x="2829036" y="1310457"/>
                  <a:pt x="2753360" y="1260006"/>
                </a:cubicBezTo>
                <a:cubicBezTo>
                  <a:pt x="2664171" y="1126223"/>
                  <a:pt x="2753863" y="1252126"/>
                  <a:pt x="2682240" y="1168566"/>
                </a:cubicBezTo>
                <a:cubicBezTo>
                  <a:pt x="2671220" y="1155709"/>
                  <a:pt x="2662911" y="1140670"/>
                  <a:pt x="2651760" y="1127926"/>
                </a:cubicBezTo>
                <a:cubicBezTo>
                  <a:pt x="2639144" y="1113508"/>
                  <a:pt x="2623848" y="1101605"/>
                  <a:pt x="2611120" y="1087286"/>
                </a:cubicBezTo>
                <a:cubicBezTo>
                  <a:pt x="2595485" y="1069697"/>
                  <a:pt x="2564133" y="1030459"/>
                  <a:pt x="2550160" y="1006006"/>
                </a:cubicBezTo>
                <a:cubicBezTo>
                  <a:pt x="2542646" y="992856"/>
                  <a:pt x="2537354" y="978516"/>
                  <a:pt x="2529840" y="965366"/>
                </a:cubicBezTo>
                <a:cubicBezTo>
                  <a:pt x="2523782" y="954764"/>
                  <a:pt x="2515578" y="945488"/>
                  <a:pt x="2509520" y="934886"/>
                </a:cubicBezTo>
                <a:cubicBezTo>
                  <a:pt x="2502006" y="921736"/>
                  <a:pt x="2496714" y="907396"/>
                  <a:pt x="2489200" y="894246"/>
                </a:cubicBezTo>
                <a:cubicBezTo>
                  <a:pt x="2483142" y="883644"/>
                  <a:pt x="2474341" y="874688"/>
                  <a:pt x="2468880" y="863766"/>
                </a:cubicBezTo>
                <a:cubicBezTo>
                  <a:pt x="2464091" y="854187"/>
                  <a:pt x="2463921" y="842648"/>
                  <a:pt x="2458720" y="833286"/>
                </a:cubicBezTo>
                <a:cubicBezTo>
                  <a:pt x="2446860" y="811938"/>
                  <a:pt x="2431627" y="792646"/>
                  <a:pt x="2418080" y="772326"/>
                </a:cubicBezTo>
                <a:cubicBezTo>
                  <a:pt x="2411307" y="762166"/>
                  <a:pt x="2406394" y="750480"/>
                  <a:pt x="2397760" y="741846"/>
                </a:cubicBezTo>
                <a:lnTo>
                  <a:pt x="2367280" y="711366"/>
                </a:lnTo>
                <a:cubicBezTo>
                  <a:pt x="2341499" y="634023"/>
                  <a:pt x="2342759" y="671409"/>
                  <a:pt x="2357120" y="599606"/>
                </a:cubicBezTo>
                <a:cubicBezTo>
                  <a:pt x="2414693" y="602993"/>
                  <a:pt x="2472747" y="601610"/>
                  <a:pt x="2529840" y="609766"/>
                </a:cubicBezTo>
                <a:cubicBezTo>
                  <a:pt x="2544833" y="611908"/>
                  <a:pt x="2556246" y="624910"/>
                  <a:pt x="2570480" y="630086"/>
                </a:cubicBezTo>
                <a:cubicBezTo>
                  <a:pt x="2593651" y="638512"/>
                  <a:pt x="2618210" y="642609"/>
                  <a:pt x="2641600" y="650406"/>
                </a:cubicBezTo>
                <a:cubicBezTo>
                  <a:pt x="2701835" y="670484"/>
                  <a:pt x="2679931" y="667442"/>
                  <a:pt x="2733040" y="691046"/>
                </a:cubicBezTo>
                <a:cubicBezTo>
                  <a:pt x="2893135" y="762199"/>
                  <a:pt x="2692392" y="671993"/>
                  <a:pt x="2824480" y="721526"/>
                </a:cubicBezTo>
                <a:cubicBezTo>
                  <a:pt x="2845305" y="729336"/>
                  <a:pt x="2900997" y="761880"/>
                  <a:pt x="2915920" y="772326"/>
                </a:cubicBezTo>
                <a:cubicBezTo>
                  <a:pt x="2933685" y="784762"/>
                  <a:pt x="2948955" y="800530"/>
                  <a:pt x="2966720" y="812966"/>
                </a:cubicBezTo>
                <a:cubicBezTo>
                  <a:pt x="2982898" y="824290"/>
                  <a:pt x="3001722" y="831598"/>
                  <a:pt x="3017520" y="843446"/>
                </a:cubicBezTo>
                <a:cubicBezTo>
                  <a:pt x="3073465" y="885405"/>
                  <a:pt x="3026710" y="868325"/>
                  <a:pt x="3078480" y="934886"/>
                </a:cubicBezTo>
                <a:cubicBezTo>
                  <a:pt x="3088876" y="948252"/>
                  <a:pt x="3105573" y="955206"/>
                  <a:pt x="3119120" y="965366"/>
                </a:cubicBezTo>
                <a:cubicBezTo>
                  <a:pt x="3180525" y="1088176"/>
                  <a:pt x="3098117" y="940162"/>
                  <a:pt x="3169920" y="1026326"/>
                </a:cubicBezTo>
                <a:cubicBezTo>
                  <a:pt x="3179616" y="1037961"/>
                  <a:pt x="3181153" y="1054849"/>
                  <a:pt x="3190240" y="1066966"/>
                </a:cubicBezTo>
                <a:cubicBezTo>
                  <a:pt x="3201735" y="1082292"/>
                  <a:pt x="3218264" y="1093188"/>
                  <a:pt x="3230880" y="1107606"/>
                </a:cubicBezTo>
                <a:cubicBezTo>
                  <a:pt x="3283809" y="1168096"/>
                  <a:pt x="3236366" y="1131583"/>
                  <a:pt x="3291840" y="1168566"/>
                </a:cubicBezTo>
                <a:cubicBezTo>
                  <a:pt x="3325707" y="1165179"/>
                  <a:pt x="3360276" y="1166059"/>
                  <a:pt x="3393440" y="1158406"/>
                </a:cubicBezTo>
                <a:cubicBezTo>
                  <a:pt x="3405338" y="1155660"/>
                  <a:pt x="3415879" y="1147276"/>
                  <a:pt x="3423920" y="1138086"/>
                </a:cubicBezTo>
                <a:cubicBezTo>
                  <a:pt x="3440002" y="1119707"/>
                  <a:pt x="3456837" y="1100294"/>
                  <a:pt x="3464560" y="1077126"/>
                </a:cubicBezTo>
                <a:cubicBezTo>
                  <a:pt x="3490647" y="998864"/>
                  <a:pt x="3476925" y="1036053"/>
                  <a:pt x="3505200" y="965366"/>
                </a:cubicBezTo>
                <a:cubicBezTo>
                  <a:pt x="3508587" y="934886"/>
                  <a:pt x="3515360" y="904594"/>
                  <a:pt x="3515360" y="873926"/>
                </a:cubicBezTo>
                <a:cubicBezTo>
                  <a:pt x="3515360" y="816253"/>
                  <a:pt x="3510939" y="758593"/>
                  <a:pt x="3505200" y="701206"/>
                </a:cubicBezTo>
                <a:cubicBezTo>
                  <a:pt x="3504134" y="690550"/>
                  <a:pt x="3497982" y="681024"/>
                  <a:pt x="3495040" y="670726"/>
                </a:cubicBezTo>
                <a:cubicBezTo>
                  <a:pt x="3484256" y="632981"/>
                  <a:pt x="3483358" y="595205"/>
                  <a:pt x="3444240" y="569126"/>
                </a:cubicBezTo>
                <a:cubicBezTo>
                  <a:pt x="3434080" y="562353"/>
                  <a:pt x="3424682" y="554267"/>
                  <a:pt x="3413760" y="548806"/>
                </a:cubicBezTo>
                <a:cubicBezTo>
                  <a:pt x="3398186" y="541019"/>
                  <a:pt x="3356963" y="532392"/>
                  <a:pt x="3342640" y="528486"/>
                </a:cubicBezTo>
                <a:cubicBezTo>
                  <a:pt x="3209781" y="492252"/>
                  <a:pt x="3322801" y="520986"/>
                  <a:pt x="3230880" y="498006"/>
                </a:cubicBezTo>
                <a:cubicBezTo>
                  <a:pt x="3155558" y="447792"/>
                  <a:pt x="3241870" y="498152"/>
                  <a:pt x="3068320" y="467526"/>
                </a:cubicBezTo>
                <a:cubicBezTo>
                  <a:pt x="3053405" y="464894"/>
                  <a:pt x="3042187" y="451558"/>
                  <a:pt x="3027680" y="447206"/>
                </a:cubicBezTo>
                <a:cubicBezTo>
                  <a:pt x="3007949" y="441287"/>
                  <a:pt x="2986988" y="440731"/>
                  <a:pt x="2966720" y="437046"/>
                </a:cubicBezTo>
                <a:cubicBezTo>
                  <a:pt x="2949730" y="433957"/>
                  <a:pt x="2932853" y="430273"/>
                  <a:pt x="2915920" y="426886"/>
                </a:cubicBezTo>
                <a:cubicBezTo>
                  <a:pt x="2830813" y="384333"/>
                  <a:pt x="2925639" y="426766"/>
                  <a:pt x="2814320" y="396406"/>
                </a:cubicBezTo>
                <a:cubicBezTo>
                  <a:pt x="2796725" y="391607"/>
                  <a:pt x="2781404" y="379663"/>
                  <a:pt x="2763520" y="376086"/>
                </a:cubicBezTo>
                <a:cubicBezTo>
                  <a:pt x="2696359" y="362654"/>
                  <a:pt x="2560320" y="345606"/>
                  <a:pt x="2560320" y="345606"/>
                </a:cubicBezTo>
                <a:cubicBezTo>
                  <a:pt x="2526453" y="332059"/>
                  <a:pt x="2493324" y="316501"/>
                  <a:pt x="2458720" y="304966"/>
                </a:cubicBezTo>
                <a:cubicBezTo>
                  <a:pt x="2448560" y="301579"/>
                  <a:pt x="2438695" y="297129"/>
                  <a:pt x="2428240" y="294806"/>
                </a:cubicBezTo>
                <a:cubicBezTo>
                  <a:pt x="2383219" y="284801"/>
                  <a:pt x="2367125" y="287981"/>
                  <a:pt x="2326640" y="274486"/>
                </a:cubicBezTo>
                <a:cubicBezTo>
                  <a:pt x="2309338" y="268719"/>
                  <a:pt x="2292506" y="261573"/>
                  <a:pt x="2275840" y="254166"/>
                </a:cubicBezTo>
                <a:cubicBezTo>
                  <a:pt x="2222731" y="230562"/>
                  <a:pt x="2244635" y="233604"/>
                  <a:pt x="2184400" y="213526"/>
                </a:cubicBezTo>
                <a:cubicBezTo>
                  <a:pt x="2124453" y="193544"/>
                  <a:pt x="2114722" y="211101"/>
                  <a:pt x="2042160" y="162726"/>
                </a:cubicBezTo>
                <a:cubicBezTo>
                  <a:pt x="1997312" y="132827"/>
                  <a:pt x="2023654" y="144801"/>
                  <a:pt x="1960880" y="132246"/>
                </a:cubicBezTo>
                <a:cubicBezTo>
                  <a:pt x="1966387" y="104709"/>
                  <a:pt x="1966444" y="70899"/>
                  <a:pt x="1991360" y="50966"/>
                </a:cubicBezTo>
                <a:cubicBezTo>
                  <a:pt x="2001533" y="42828"/>
                  <a:pt x="2070499" y="30841"/>
                  <a:pt x="2072640" y="30646"/>
                </a:cubicBezTo>
                <a:cubicBezTo>
                  <a:pt x="2167318" y="22039"/>
                  <a:pt x="2262293" y="17099"/>
                  <a:pt x="2357120" y="10326"/>
                </a:cubicBezTo>
                <a:cubicBezTo>
                  <a:pt x="2374053" y="6939"/>
                  <a:pt x="2390711" y="-1268"/>
                  <a:pt x="2407920" y="166"/>
                </a:cubicBezTo>
                <a:cubicBezTo>
                  <a:pt x="2451985" y="3838"/>
                  <a:pt x="2482553" y="22242"/>
                  <a:pt x="2519680" y="40806"/>
                </a:cubicBezTo>
                <a:cubicBezTo>
                  <a:pt x="2526453" y="50966"/>
                  <a:pt x="2546282" y="60815"/>
                  <a:pt x="2540000" y="71286"/>
                </a:cubicBezTo>
                <a:cubicBezTo>
                  <a:pt x="2510137" y="121058"/>
                  <a:pt x="2453156" y="73584"/>
                  <a:pt x="2428240" y="61126"/>
                </a:cubicBezTo>
                <a:cubicBezTo>
                  <a:pt x="2441326" y="21867"/>
                  <a:pt x="2431985" y="20486"/>
                  <a:pt x="2489200" y="20486"/>
                </a:cubicBezTo>
                <a:cubicBezTo>
                  <a:pt x="2665339" y="20486"/>
                  <a:pt x="2841413" y="27259"/>
                  <a:pt x="3017520" y="30646"/>
                </a:cubicBezTo>
                <a:cubicBezTo>
                  <a:pt x="3054773" y="40806"/>
                  <a:pt x="3091289" y="54219"/>
                  <a:pt x="3129280" y="61126"/>
                </a:cubicBezTo>
                <a:cubicBezTo>
                  <a:pt x="3166084" y="67818"/>
                  <a:pt x="3204037" y="65804"/>
                  <a:pt x="3241040" y="71286"/>
                </a:cubicBezTo>
                <a:cubicBezTo>
                  <a:pt x="3295576" y="79365"/>
                  <a:pt x="3349413" y="91606"/>
                  <a:pt x="3403600" y="101766"/>
                </a:cubicBezTo>
                <a:cubicBezTo>
                  <a:pt x="3440853" y="118699"/>
                  <a:pt x="3476365" y="140159"/>
                  <a:pt x="3515360" y="152566"/>
                </a:cubicBezTo>
                <a:cubicBezTo>
                  <a:pt x="3551442" y="164047"/>
                  <a:pt x="3590286" y="164116"/>
                  <a:pt x="3627120" y="172886"/>
                </a:cubicBezTo>
                <a:cubicBezTo>
                  <a:pt x="3661516" y="181076"/>
                  <a:pt x="3695177" y="192185"/>
                  <a:pt x="3728720" y="203366"/>
                </a:cubicBezTo>
                <a:cubicBezTo>
                  <a:pt x="3766326" y="215901"/>
                  <a:pt x="3802874" y="231471"/>
                  <a:pt x="3840480" y="244006"/>
                </a:cubicBezTo>
                <a:cubicBezTo>
                  <a:pt x="3884180" y="258573"/>
                  <a:pt x="3929702" y="267763"/>
                  <a:pt x="3972560" y="284646"/>
                </a:cubicBezTo>
                <a:cubicBezTo>
                  <a:pt x="4433530" y="466240"/>
                  <a:pt x="4004751" y="304410"/>
                  <a:pt x="4267200" y="426886"/>
                </a:cubicBezTo>
                <a:cubicBezTo>
                  <a:pt x="4388107" y="483309"/>
                  <a:pt x="4282767" y="416944"/>
                  <a:pt x="4358640" y="467526"/>
                </a:cubicBezTo>
                <a:cubicBezTo>
                  <a:pt x="4365413" y="481073"/>
                  <a:pt x="4369264" y="496531"/>
                  <a:pt x="4378960" y="508166"/>
                </a:cubicBezTo>
                <a:cubicBezTo>
                  <a:pt x="4386777" y="517547"/>
                  <a:pt x="4401812" y="518951"/>
                  <a:pt x="4409440" y="528486"/>
                </a:cubicBezTo>
                <a:cubicBezTo>
                  <a:pt x="4465526" y="598593"/>
                  <a:pt x="4362729" y="521052"/>
                  <a:pt x="4450080" y="579286"/>
                </a:cubicBezTo>
                <a:cubicBezTo>
                  <a:pt x="4453467" y="589446"/>
                  <a:pt x="4454299" y="600855"/>
                  <a:pt x="4460240" y="609766"/>
                </a:cubicBezTo>
                <a:cubicBezTo>
                  <a:pt x="4504583" y="676281"/>
                  <a:pt x="4480970" y="600699"/>
                  <a:pt x="4511040" y="680886"/>
                </a:cubicBezTo>
                <a:cubicBezTo>
                  <a:pt x="4515943" y="693961"/>
                  <a:pt x="4517188" y="708151"/>
                  <a:pt x="4521200" y="721526"/>
                </a:cubicBezTo>
                <a:cubicBezTo>
                  <a:pt x="4527355" y="742042"/>
                  <a:pt x="4541520" y="782486"/>
                  <a:pt x="4541520" y="782486"/>
                </a:cubicBezTo>
                <a:cubicBezTo>
                  <a:pt x="4543449" y="813345"/>
                  <a:pt x="4546365" y="949265"/>
                  <a:pt x="4561840" y="1006006"/>
                </a:cubicBezTo>
                <a:cubicBezTo>
                  <a:pt x="4566639" y="1023601"/>
                  <a:pt x="4571433" y="1042056"/>
                  <a:pt x="4582160" y="1056806"/>
                </a:cubicBezTo>
                <a:cubicBezTo>
                  <a:pt x="4599062" y="1080047"/>
                  <a:pt x="4615241" y="1110796"/>
                  <a:pt x="4643120" y="1117766"/>
                </a:cubicBezTo>
                <a:cubicBezTo>
                  <a:pt x="4694150" y="1130523"/>
                  <a:pt x="4670513" y="1123510"/>
                  <a:pt x="4714240" y="1138086"/>
                </a:cubicBezTo>
                <a:cubicBezTo>
                  <a:pt x="4970870" y="1121529"/>
                  <a:pt x="4979027" y="1204774"/>
                  <a:pt x="5049520" y="1087286"/>
                </a:cubicBezTo>
                <a:cubicBezTo>
                  <a:pt x="5053416" y="1080792"/>
                  <a:pt x="5056293" y="1073739"/>
                  <a:pt x="5059680" y="10669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6805" name="Picture 4" descr="http://barfblog.com/wp-content/uploads/2014/05/b5bfa0c4b2e8670d09222c17856abef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21213"/>
            <a:ext cx="13906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9313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Along came deep learning …</a:t>
            </a:r>
          </a:p>
        </p:txBody>
      </p:sp>
    </p:spTree>
    <p:extLst>
      <p:ext uri="{BB962C8B-B14F-4D97-AF65-F5344CB8AC3E}">
        <p14:creationId xmlns:p14="http://schemas.microsoft.com/office/powerpoint/2010/main" val="14653720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9082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16238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61412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 have always had good algorithms for learning the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weights in networks with 1 hidden layer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but these algorithms are not good at learning the weights for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networks with more hidden layers 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what’s new is:   </a:t>
            </a:r>
            <a:r>
              <a:rPr lang="en-GB" altLang="en-US" sz="2400" b="1" u="sng"/>
              <a:t>algorithms for training many-later networks</a:t>
            </a:r>
            <a:endParaRPr lang="en-GB" altLang="en-US" sz="2400" b="1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00" y="2936875"/>
            <a:ext cx="8301038" cy="3687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29000"/>
            <a:ext cx="12017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118100"/>
            <a:ext cx="29829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6958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17272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04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88000" y="1717675"/>
            <a:ext cx="1320800" cy="23050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1785768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07200" y="1706563"/>
            <a:ext cx="1320800" cy="230663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473700" y="6257925"/>
            <a:ext cx="33178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finally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099290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33363" y="3789363"/>
            <a:ext cx="6224587" cy="198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i="1" kern="0" dirty="0">
                <a:solidFill>
                  <a:srgbClr val="000000"/>
                </a:solidFill>
              </a:rPr>
              <a:t>EACH of the (non-output) layers is trained to be an </a:t>
            </a:r>
            <a:r>
              <a:rPr lang="en-GB" altLang="en-US" b="1" i="1" kern="0" dirty="0">
                <a:solidFill>
                  <a:srgbClr val="000000"/>
                </a:solidFill>
              </a:rPr>
              <a:t>auto-encoder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5513" y="5476875"/>
            <a:ext cx="6223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>
                <a:solidFill>
                  <a:srgbClr val="000000"/>
                </a:solidFill>
              </a:rPr>
              <a:t>Basically, it is forced to learn good features that describe what comes from the previous layer</a:t>
            </a:r>
            <a:endParaRPr lang="en-GB" altLang="en-US" sz="44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170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27038"/>
            <a:ext cx="7772400" cy="965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307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27038"/>
            <a:ext cx="7772400" cy="965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1225" y="5130800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400" b="1">
                <a:solidFill>
                  <a:srgbClr val="191966"/>
                </a:solidFill>
              </a:rPr>
              <a:t>By making this happen with (many) fewer units than the inputs, this forces the ‘hidden layer’ units to become good feature detectors</a:t>
            </a:r>
            <a:endParaRPr lang="en-GB" altLang="x-none" sz="2400" b="1" u="sng">
              <a:solidFill>
                <a:srgbClr val="191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03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intermediate layers are each trained to be auto encoders (or similar) 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8638" y="1657350"/>
            <a:ext cx="5262562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379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Final layer trained to predict class based on outputs from previous layers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75463" y="1657350"/>
            <a:ext cx="1181100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75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19125"/>
          </a:xfrm>
        </p:spPr>
        <p:txBody>
          <a:bodyPr/>
          <a:lstStyle/>
          <a:p>
            <a:r>
              <a:rPr lang="en-GB" altLang="en-US"/>
              <a:t>And that’s that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401638" y="1595438"/>
            <a:ext cx="7772400" cy="4114800"/>
          </a:xfrm>
        </p:spPr>
        <p:txBody>
          <a:bodyPr/>
          <a:lstStyle/>
          <a:p>
            <a:r>
              <a:rPr lang="en-GB" altLang="en-US"/>
              <a:t>That’s the basic idea</a:t>
            </a:r>
          </a:p>
          <a:p>
            <a:r>
              <a:rPr lang="en-GB" altLang="en-US"/>
              <a:t>There are many many types of deep learning,</a:t>
            </a:r>
          </a:p>
          <a:p>
            <a:r>
              <a:rPr lang="en-GB" altLang="en-US"/>
              <a:t>different kinds of autoencoder, variations on architectures and training algorithms, etc…</a:t>
            </a:r>
          </a:p>
          <a:p>
            <a:r>
              <a:rPr lang="en-GB" altLang="en-US"/>
              <a:t>Very fast growing area …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8" b="8788"/>
          <a:stretch>
            <a:fillRect/>
          </a:stretch>
        </p:blipFill>
        <p:spPr bwMode="auto">
          <a:xfrm>
            <a:off x="5967413" y="4572000"/>
            <a:ext cx="31765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588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ability to train deep networks has disrupted the field of machine learning.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practical details obstruct the process of convergence during training.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Strictly layering networks and training one level at a time has also emerged as a powerful training technique for deep networks.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Unsupervised training using autoencoders has also revolutionized how architectures are designed and trained.</a:t>
            </a:r>
            <a:endParaRPr lang="en-US" sz="1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>
                <a:solidFill>
                  <a:srgbClr val="FF0000"/>
                </a:solidFill>
              </a:rPr>
              <a:t>longer answers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/>
              <a:t>reminder/quick-explanation of how neural network weights are learned;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idea of </a:t>
            </a:r>
            <a:r>
              <a:rPr lang="en-GB" altLang="en-US" b="1"/>
              <a:t>unsupervised feature learning </a:t>
            </a:r>
            <a:r>
              <a:rPr lang="en-GB" altLang="en-US"/>
              <a:t>(why ‘intermediate features’ are important for difficult classification tasks, and how NNs seem to naturally learn them)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‘breakthrough’ – the simple trick for training Deep neural networks</a:t>
            </a:r>
          </a:p>
          <a:p>
            <a:pPr marL="514350" indent="-514350">
              <a:buFontTx/>
              <a:buAutoNum type="arabicPeriod"/>
            </a:pPr>
            <a:endParaRPr lang="en-GB" altLang="en-US" b="1"/>
          </a:p>
        </p:txBody>
      </p:sp>
      <p:sp>
        <p:nvSpPr>
          <p:cNvPr id="5" name="Rectangle 4"/>
          <p:cNvSpPr/>
          <p:nvPr/>
        </p:nvSpPr>
        <p:spPr>
          <a:xfrm>
            <a:off x="295275" y="2022475"/>
            <a:ext cx="8534400" cy="99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3048000"/>
            <a:ext cx="8534400" cy="208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5" y="5151438"/>
            <a:ext cx="8534400" cy="995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4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W1 </a:t>
            </a:r>
          </a:p>
        </p:txBody>
      </p:sp>
      <p:sp>
        <p:nvSpPr>
          <p:cNvPr id="23557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W2 </a:t>
            </a:r>
          </a:p>
        </p:txBody>
      </p:sp>
      <p:sp>
        <p:nvSpPr>
          <p:cNvPr id="23558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W3 </a:t>
            </a:r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560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3561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3562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</p:spTree>
    <p:extLst>
      <p:ext uri="{BB962C8B-B14F-4D97-AF65-F5344CB8AC3E}">
        <p14:creationId xmlns:p14="http://schemas.microsoft.com/office/powerpoint/2010/main" val="205343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78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2.7</a:t>
            </a:r>
          </a:p>
        </p:txBody>
      </p:sp>
      <p:sp>
        <p:nvSpPr>
          <p:cNvPr id="24581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-8.6</a:t>
            </a:r>
          </a:p>
        </p:txBody>
      </p:sp>
      <p:sp>
        <p:nvSpPr>
          <p:cNvPr id="24582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0.002</a:t>
            </a: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584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4585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4586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3222625" y="4102100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x =  -</a:t>
            </a:r>
            <a:r>
              <a:rPr lang="en-GB" altLang="en-US" sz="2400">
                <a:solidFill>
                  <a:srgbClr val="000000"/>
                </a:solidFill>
              </a:rPr>
              <a:t>0.06×2.7 + 2.5×8.6 + 1.4×0.002  = 21.34 </a:t>
            </a:r>
            <a:endParaRPr lang="en-GB" alt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8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262699"/>
                </a:solidFill>
              </a:rPr>
              <a:t>A  dataset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62530719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9718</TotalTime>
  <Words>1578</Words>
  <Application>Microsoft Macintosh PowerPoint</Application>
  <PresentationFormat>Letter Paper (8.5x11 in)</PresentationFormat>
  <Paragraphs>399</Paragraphs>
  <Slides>59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Cambria Math</vt:lpstr>
      <vt:lpstr>Times New Roman</vt:lpstr>
      <vt:lpstr>lecture_title</vt:lpstr>
      <vt:lpstr>1_isip_default</vt:lpstr>
      <vt:lpstr>2_isip_default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longer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point I am trying to make</vt:lpstr>
      <vt:lpstr>Feature detectors</vt:lpstr>
      <vt:lpstr> what is this  unit doing?</vt:lpstr>
      <vt:lpstr>Hidden layer units become  self-organised feature detectors</vt:lpstr>
      <vt:lpstr>What does this unit detect? </vt:lpstr>
      <vt:lpstr>What does this unit detect? </vt:lpstr>
      <vt:lpstr>What does this unit detect? </vt:lpstr>
      <vt:lpstr>What does this unit detect? </vt:lpstr>
      <vt:lpstr> </vt:lpstr>
      <vt:lpstr> </vt:lpstr>
      <vt:lpstr> </vt:lpstr>
      <vt:lpstr> </vt:lpstr>
      <vt:lpstr> </vt:lpstr>
      <vt:lpstr>successive layers can learn higher-level features …</vt:lpstr>
      <vt:lpstr>successive layers can learn higher-level features …</vt:lpstr>
      <vt:lpstr>So: multiple layers make sense </vt:lpstr>
      <vt:lpstr>So: multiple layers make sense </vt:lpstr>
      <vt:lpstr>So: multiple layers make sense </vt:lpstr>
      <vt:lpstr>But, until very recently, our  weight-learning algorithms simply did not work on multi-layer architectures</vt:lpstr>
      <vt:lpstr>Along came deep learning 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an auto-encoder is trained, with an absolutely standard weight-adjustment algorithm  to reproduce the input </vt:lpstr>
      <vt:lpstr>an auto-encoder is trained, with an absolutely standard weight-adjustment algorithm  to reproduce the input </vt:lpstr>
      <vt:lpstr>intermediate layers are each trained to be auto encoders (or similar) </vt:lpstr>
      <vt:lpstr>Final layer trained to predict class based on outputs from previous layers</vt:lpstr>
      <vt:lpstr>And that’s that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588</cp:revision>
  <dcterms:created xsi:type="dcterms:W3CDTF">2002-09-12T17:13:32Z</dcterms:created>
  <dcterms:modified xsi:type="dcterms:W3CDTF">2018-11-07T13:26:16Z</dcterms:modified>
</cp:coreProperties>
</file>