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</p:sldMasterIdLst>
  <p:notesMasterIdLst>
    <p:notesMasterId r:id="rId54"/>
  </p:notesMasterIdLst>
  <p:handoutMasterIdLst>
    <p:handoutMasterId r:id="rId55"/>
  </p:handoutMasterIdLst>
  <p:sldIdLst>
    <p:sldId id="356" r:id="rId7"/>
    <p:sldId id="507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53" r:id="rId52"/>
    <p:sldId id="506" r:id="rId5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 autoAdjust="0"/>
    <p:restoredTop sz="95118" autoAdjust="0"/>
  </p:normalViewPr>
  <p:slideViewPr>
    <p:cSldViewPr snapToGrid="0">
      <p:cViewPr varScale="1">
        <p:scale>
          <a:sx n="90" d="100"/>
          <a:sy n="90" d="100"/>
        </p:scale>
        <p:origin x="1176" y="184"/>
      </p:cViewPr>
      <p:guideLst>
        <p:guide orient="horz" pos="381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5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5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11/2/18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3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11/2/18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8678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11/2/18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8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11/2/18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11/2/18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804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11/2/18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6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11/2/18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1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11/2/18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24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11/2/18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347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11/2/18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11/2/18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3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11/2/18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651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www.stat.berkeley.edu/~bickel/Test_BickelLi.pdf" TargetMode="External"/><Relationship Id="rId7" Type="http://schemas.openxmlformats.org/officeDocument/2006/relationships/image" Target="../media/image4.tiff"/><Relationship Id="rId2" Type="http://schemas.openxmlformats.org/officeDocument/2006/relationships/hyperlink" Target="http://www.coral-lab.org/~oates/classes/2006/Machine%20Learning/web/RLProblem.ppt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sumsar.net/images/posts/2015-04-17-the-non-parametric-bootstrap-as-a-bayesian-model/dirichlet_plot.png" TargetMode="External"/><Relationship Id="rId5" Type="http://schemas.openxmlformats.org/officeDocument/2006/relationships/hyperlink" Target="http://stat.columbia.edu/~porbanz/papers/porbanz_BNP_draft.pdf" TargetMode="External"/><Relationship Id="rId4" Type="http://schemas.openxmlformats.org/officeDocument/2006/relationships/hyperlink" Target="http://www.stats.ox.ac.uk/~teh/research/npbayes/OrbTeh2010a.pdf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1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33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59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7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8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29: </a:t>
            </a:r>
            <a:r>
              <a:rPr lang="en-US" b="1" dirty="0">
                <a:solidFill>
                  <a:schemeClr val="accent2"/>
                </a:solidFill>
              </a:rPr>
              <a:t>REGULARIZATION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2082018"/>
            <a:ext cx="4721225" cy="38250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terative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Solutions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Convex Optimization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Regularizers</a:t>
            </a:r>
            <a:br>
              <a:rPr lang="en-US" sz="1800" b="1">
                <a:solidFill>
                  <a:schemeClr val="tx2"/>
                </a:solidFill>
                <a:latin typeface="+mn-lt"/>
              </a:rPr>
            </a:br>
            <a:r>
              <a:rPr lang="en-US" sz="1800" b="1">
                <a:solidFill>
                  <a:schemeClr val="tx2"/>
                </a:solidFill>
                <a:latin typeface="+mn-lt"/>
              </a:rPr>
              <a:t>P-Norms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rgbClr val="004000"/>
                </a:solidFill>
                <a:hlinkClick r:id="rId2" invalidUrl="http://www.coral-lab.org/~oates/classes/2006/Machine Learning/web/RLProblem.ppt"/>
              </a:rPr>
              <a:t>Quora: Regularization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3"/>
              </a:rPr>
              <a:t>BB: Regularization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4"/>
              </a:rPr>
              <a:t>Teh: Bayesian Nonparametric Models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5"/>
              </a:rPr>
              <a:t>Orbanz: Nonparametric Models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34" y="2020024"/>
            <a:ext cx="1748230" cy="141008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344" y="3477444"/>
            <a:ext cx="2626002" cy="139965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5008"/>
          <a:stretch/>
        </p:blipFill>
        <p:spPr bwMode="auto">
          <a:xfrm>
            <a:off x="4900214" y="4916820"/>
            <a:ext cx="3242385" cy="140278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4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8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they’re the same sign, as the predicted gets larger there update gets smaller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is this calculated 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2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67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68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69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70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Tw Cen MT"/>
              </a:rPr>
              <a:t>Note: for gradient descent, we always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70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We’re calculating this on the </a:t>
            </a:r>
            <a:r>
              <a:rPr lang="en-US" b="1" dirty="0">
                <a:solidFill>
                  <a:srgbClr val="0000FF"/>
                </a:solidFill>
                <a:latin typeface="Tw Cen MT"/>
              </a:rPr>
              <a:t>training 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We still need to be careful about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overfitting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The min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w,b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4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8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Should we allow all possible weights?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Any preferences?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Generally, we don’t want huge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weights are large, a small change in a feature can result in a large change in the prediction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Also gives too much weight to any one feature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2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3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4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7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8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451 – Fall 2013</a:t>
            </a:r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Squared weights penalizes large values more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1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2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sum of the squared weights </a:t>
            </a:r>
            <a:br>
              <a:rPr lang="en-US" dirty="0">
                <a:solidFill>
                  <a:prstClr val="black"/>
                </a:solidFill>
                <a:latin typeface="Tw Cen MT"/>
              </a:rPr>
            </a:br>
            <a:r>
              <a:rPr lang="en-US" dirty="0">
                <a:solidFill>
                  <a:prstClr val="black"/>
                </a:solidFill>
                <a:latin typeface="Tw Cen MT"/>
              </a:rPr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2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Smaller values of p (p &lt; 2) encourage sparser vectors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3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4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>
                <a:solidFill>
                  <a:prstClr val="black"/>
                </a:solidFill>
                <a:latin typeface="Tw Cen M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1800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For example, if w</a:t>
            </a:r>
            <a:r>
              <a:rPr lang="en-US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all p-norms penalize larger 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 &lt; 2 tends to create sparse (i.e. lots of 0 weights)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6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7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8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3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4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One definition: The line segment between any two points on the function is </a:t>
            </a:r>
            <a:r>
              <a:rPr lang="en-US" i="1" dirty="0">
                <a:solidFill>
                  <a:srgbClr val="0000FF"/>
                </a:solidFill>
                <a:latin typeface="Tw Cen MT"/>
              </a:rPr>
              <a:t>above 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the function</a:t>
            </a:r>
            <a:endParaRPr lang="en-US" i="1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0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the value of the function at some point between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the value at some point on the </a:t>
            </a:r>
            <a:r>
              <a:rPr lang="en-US" b="1" dirty="0">
                <a:solidFill>
                  <a:prstClr val="black"/>
                </a:solidFill>
                <a:latin typeface="Tw Cen MT"/>
              </a:rPr>
              <a:t>line segment 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between 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and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1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Mathematically,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f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if for all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1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, x</a:t>
            </a:r>
            <a:r>
              <a:rPr lang="en-US" i="1" baseline="-25000" dirty="0">
                <a:solidFill>
                  <a:prstClr val="black"/>
                </a:solidFill>
                <a:latin typeface="Tw Cen MT"/>
              </a:rPr>
              <a:t>2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w Cen MT"/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2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00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01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02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03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04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05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06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So: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9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0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If we can ensure that the loss +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convex as long as both loss and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4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5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6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6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w Cen MT"/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4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5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6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</a:t>
            </a:r>
            <a:endParaRPr lang="en-US" dirty="0">
              <a:solidFill>
                <a:srgbClr val="FF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4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Tw Cen MT"/>
              </a:rPr>
              <a:t>Regularizer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5" name="Equation" r:id="rId3" imgW="2654300" imgH="431800" progId="Equation.3">
                  <p:embed/>
                </p:oleObj>
              </mc:Choice>
              <mc:Fallback>
                <p:oleObj name="Equation" r:id="rId3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6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6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7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8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w Cen MT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3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4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0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positive, reduces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negative, increases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74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9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0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1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2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22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effect does the </a:t>
            </a:r>
            <a:r>
              <a:rPr lang="en-US" dirty="0" err="1">
                <a:solidFill>
                  <a:srgbClr val="FF0000"/>
                </a:solidFill>
                <a:latin typeface="Tw Cen MT"/>
              </a:rPr>
              <a:t>regularizer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8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9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Find w and b that minimize the </a:t>
            </a:r>
            <a:r>
              <a:rPr lang="en-US" dirty="0">
                <a:solidFill>
                  <a:srgbClr val="FF0000"/>
                </a:solidFill>
                <a:latin typeface="Tw Cen MT"/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70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6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positive, reduces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If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is negative, increases by a constant</a:t>
            </a:r>
            <a:endParaRPr lang="en-US" baseline="-25000" dirty="0">
              <a:solidFill>
                <a:srgbClr val="0000FF"/>
              </a:solidFill>
              <a:latin typeface="Tw Cen M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w Cen MT"/>
              </a:rPr>
              <a:t>moves </a:t>
            </a:r>
            <a:r>
              <a:rPr lang="en-US" dirty="0" err="1">
                <a:solidFill>
                  <a:srgbClr val="0000FF"/>
                </a:solidFill>
                <a:latin typeface="Tw Cen MT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latin typeface="Tw Cen MT"/>
              </a:rPr>
              <a:t>j</a:t>
            </a:r>
            <a:r>
              <a:rPr lang="en-US" dirty="0">
                <a:solidFill>
                  <a:srgbClr val="0000FF"/>
                </a:solidFill>
                <a:latin typeface="Tw Cen MT"/>
              </a:rPr>
              <a:t> towards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FF"/>
                </a:solidFill>
                <a:latin typeface="Tw Cen MT"/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4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5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6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5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w Cen MT"/>
              </a:rPr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6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7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w Cen MT"/>
              </a:rPr>
              <a:t>squared error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8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Complex cost functions are difficult to optimize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Regularization allows us to achieve optimal designs</a:t>
            </a:r>
          </a:p>
        </p:txBody>
      </p:sp>
    </p:spTree>
    <p:extLst>
      <p:ext uri="{BB962C8B-B14F-4D97-AF65-F5344CB8AC3E}">
        <p14:creationId xmlns:p14="http://schemas.microsoft.com/office/powerpoint/2010/main" val="83726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8000"/>
                </a:solidFill>
                <a:latin typeface="Tw Cen MT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8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3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4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5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26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6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w Cen MT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1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2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3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4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7577</TotalTime>
  <Words>1456</Words>
  <Application>Microsoft Macintosh PowerPoint</Application>
  <PresentationFormat>Letter Paper (8.5x11 in)</PresentationFormat>
  <Paragraphs>286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Times New Roman</vt:lpstr>
      <vt:lpstr>Tw Cen MT</vt:lpstr>
      <vt:lpstr>Wingdings</vt:lpstr>
      <vt:lpstr>Wingdings 2</vt:lpstr>
      <vt:lpstr>lecture_title</vt:lpstr>
      <vt:lpstr>isip_default</vt:lpstr>
      <vt:lpstr>lecture_default</vt:lpstr>
      <vt:lpstr>1_isip_default</vt:lpstr>
      <vt:lpstr>1_lecture_title</vt:lpstr>
      <vt:lpstr>Median</vt:lpstr>
      <vt:lpstr>Equation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  <vt:lpstr>Real results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453</cp:revision>
  <dcterms:created xsi:type="dcterms:W3CDTF">2002-09-12T17:13:32Z</dcterms:created>
  <dcterms:modified xsi:type="dcterms:W3CDTF">2018-11-02T12:12:57Z</dcterms:modified>
</cp:coreProperties>
</file>