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8"/>
  </p:notesMasterIdLst>
  <p:handoutMasterIdLst>
    <p:handoutMasterId r:id="rId9"/>
  </p:handoutMasterIdLst>
  <p:sldIdLst>
    <p:sldId id="356" r:id="rId3"/>
    <p:sldId id="544" r:id="rId4"/>
    <p:sldId id="545" r:id="rId5"/>
    <p:sldId id="546" r:id="rId6"/>
    <p:sldId id="554" r:id="rId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">
          <p15:clr>
            <a:srgbClr val="A4A3A4"/>
          </p15:clr>
        </p15:guide>
        <p15:guide id="2" pos="2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5118" autoAdjust="0"/>
  </p:normalViewPr>
  <p:slideViewPr>
    <p:cSldViewPr snapToGrid="0">
      <p:cViewPr varScale="1">
        <p:scale>
          <a:sx n="85" d="100"/>
          <a:sy n="85" d="100"/>
        </p:scale>
        <p:origin x="1144" y="176"/>
      </p:cViewPr>
      <p:guideLst>
        <p:guide orient="horz" pos="146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23,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amazon.com/Spoken-Language-Processing-Algorithm-Development/dp/0130226165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inference.phy.cam.ac.uk/kv227/papers/Discriminative_Training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hyperlink" Target="http://ssli.ee.washington.edu/people/bilmes/ee516/lecs/lec12_slides.pdf" TargetMode="External"/><Relationship Id="rId4" Type="http://schemas.openxmlformats.org/officeDocument/2006/relationships/hyperlink" Target="http://acl.ldc.upenn.edu/P/P02/P02-1038.pd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Bayes Rule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Mutual Information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Conditional Likelihood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Mutual Information Estimation (CMLE)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Maximum MI Estimation (MMIE)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Minimum Classification Error (MCE)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bg1"/>
                </a:solidFill>
                <a:hlinkClick r:id="rId2"/>
              </a:rPr>
              <a:t>K.V.: Discriminative Training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3"/>
              </a:rPr>
              <a:t>X.H.: Spoken Language Processing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4"/>
              </a:rPr>
              <a:t>F.O.: Maximum Entropy Models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5"/>
              </a:rPr>
              <a:t>J.B.: Discriminative Training</a:t>
            </a:r>
            <a:br>
              <a:rPr lang="en-US" sz="1800" b="1" dirty="0">
                <a:solidFill>
                  <a:schemeClr val="accent2"/>
                </a:solidFill>
              </a:rPr>
            </a:b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23: </a:t>
            </a:r>
            <a:r>
              <a:rPr lang="en-US" b="1" dirty="0">
                <a:solidFill>
                  <a:schemeClr val="accent2"/>
                </a:solidFill>
              </a:rPr>
              <a:t>INFORMATION THEORY REVIEW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11646" y="1405469"/>
            <a:ext cx="2293053" cy="173091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1253" y="2526194"/>
            <a:ext cx="2308043" cy="215417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/>
          <a:srcRect l="515" t="12509" b="3322"/>
          <a:stretch>
            <a:fillRect/>
          </a:stretch>
        </p:blipFill>
        <p:spPr bwMode="auto">
          <a:xfrm>
            <a:off x="6157006" y="4324350"/>
            <a:ext cx="2521857" cy="1600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Entropy and Mutual Information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52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48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entropy of a discrete random variable is defined as:</a:t>
            </a:r>
          </a:p>
          <a:p>
            <a:pPr marL="16510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joint entropy between two random variables, X and Y,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conditional entropy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mutual information between two random variables, X and Y, is defined as:</a:t>
            </a:r>
          </a:p>
          <a:p>
            <a:pPr marL="165100" indent="-165100">
              <a:spcBef>
                <a:spcPts val="6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There is an important direct relation between mutual information and entropy: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By symmetry, it also follows that: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Two other important relations:</a:t>
            </a: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449263" y="930593"/>
          <a:ext cx="2438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4" name="Equation" r:id="rId3" imgW="2438280" imgH="431640" progId="Equation.3">
                  <p:embed/>
                </p:oleObj>
              </mc:Choice>
              <mc:Fallback>
                <p:oleObj name="Equation" r:id="rId3" imgW="2438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30593"/>
                        <a:ext cx="2438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449263" y="1786573"/>
          <a:ext cx="3517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5" name="Equation" r:id="rId5" imgW="3517560" imgH="457200" progId="Equation.3">
                  <p:embed/>
                </p:oleObj>
              </mc:Choice>
              <mc:Fallback>
                <p:oleObj name="Equation" r:id="rId5" imgW="3517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786573"/>
                        <a:ext cx="3517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449263" y="2655253"/>
          <a:ext cx="5702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6" name="Equation" r:id="rId7" imgW="5702040" imgH="457200" progId="Equation.3">
                  <p:embed/>
                </p:oleObj>
              </mc:Choice>
              <mc:Fallback>
                <p:oleObj name="Equation" r:id="rId7" imgW="5702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655253"/>
                        <a:ext cx="5702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449263" y="3536315"/>
          <a:ext cx="6464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7" name="Equation" r:id="rId9" imgW="6464160" imgH="647640" progId="Equation.3">
                  <p:embed/>
                </p:oleObj>
              </mc:Choice>
              <mc:Fallback>
                <p:oleObj name="Equation" r:id="rId9" imgW="64641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536315"/>
                        <a:ext cx="64643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6" name="Object 12"/>
          <p:cNvGraphicFramePr>
            <a:graphicFrameLocks noChangeAspect="1"/>
          </p:cNvGraphicFramePr>
          <p:nvPr/>
        </p:nvGraphicFramePr>
        <p:xfrm>
          <a:off x="449263" y="4718050"/>
          <a:ext cx="2578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8" name="Equation" r:id="rId11" imgW="2577960" imgH="266400" progId="Equation.3">
                  <p:embed/>
                </p:oleObj>
              </mc:Choice>
              <mc:Fallback>
                <p:oleObj name="Equation" r:id="rId11" imgW="2577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18050"/>
                        <a:ext cx="2578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474663" y="5459730"/>
          <a:ext cx="2527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9" name="Equation" r:id="rId13" imgW="2527200" imgH="266400" progId="Equation.3">
                  <p:embed/>
                </p:oleObj>
              </mc:Choice>
              <mc:Fallback>
                <p:oleObj name="Equation" r:id="rId13" imgW="25272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5459730"/>
                        <a:ext cx="2527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449263" y="6122988"/>
          <a:ext cx="3251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0" name="Equation" r:id="rId15" imgW="3251160" imgH="266400" progId="Equation.3">
                  <p:embed/>
                </p:oleObj>
              </mc:Choice>
              <mc:Fallback>
                <p:oleObj name="Equation" r:id="rId15" imgW="32511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6122988"/>
                        <a:ext cx="3251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4178618" y="6122988"/>
          <a:ext cx="3479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1" name="Equation" r:id="rId17" imgW="3479760" imgH="266400" progId="Equation.DSMT4">
                  <p:embed/>
                </p:oleObj>
              </mc:Choice>
              <mc:Fallback>
                <p:oleObj name="Equation" r:id="rId17" imgW="3479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618" y="6122988"/>
                        <a:ext cx="3479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05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Mutual Information in Pattern Recognition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699865"/>
            <a:ext cx="8688388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Given a sequence of observations, X = {x</a:t>
            </a:r>
            <a:r>
              <a:rPr lang="en-US" altLang="en-US" sz="1800" baseline="-25000" dirty="0">
                <a:solidFill>
                  <a:schemeClr val="bg1"/>
                </a:solidFill>
              </a:rPr>
              <a:t>1</a:t>
            </a:r>
            <a:r>
              <a:rPr lang="en-US" altLang="en-US" sz="1800" b="1" dirty="0">
                <a:solidFill>
                  <a:schemeClr val="bg1"/>
                </a:solidFill>
              </a:rPr>
              <a:t>, x</a:t>
            </a:r>
            <a:r>
              <a:rPr lang="en-US" altLang="en-US" sz="1800" baseline="-25000" dirty="0">
                <a:solidFill>
                  <a:schemeClr val="bg1"/>
                </a:solidFill>
              </a:rPr>
              <a:t>2</a:t>
            </a:r>
            <a:r>
              <a:rPr lang="en-US" altLang="en-US" sz="1800" b="1" dirty="0">
                <a:solidFill>
                  <a:schemeClr val="bg1"/>
                </a:solidFill>
              </a:rPr>
              <a:t>, …, </a:t>
            </a:r>
            <a:r>
              <a:rPr lang="en-US" altLang="en-US" sz="1800" b="1" dirty="0" err="1">
                <a:solidFill>
                  <a:schemeClr val="bg1"/>
                </a:solidFill>
              </a:rPr>
              <a:t>x</a:t>
            </a:r>
            <a:r>
              <a:rPr lang="en-US" alt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altLang="en-US" sz="1800" b="1" dirty="0">
                <a:solidFill>
                  <a:schemeClr val="bg1"/>
                </a:solidFill>
              </a:rPr>
              <a:t>}, which typically can be viewed as features vectors, we would like to minimize the error in prediction of the corresponding class assignments, </a:t>
            </a:r>
            <a:r>
              <a:rPr lang="en-US" altLang="en-US" sz="1800" b="1" dirty="0" err="1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="1" dirty="0">
                <a:solidFill>
                  <a:schemeClr val="bg1"/>
                </a:solidFill>
              </a:rPr>
              <a:t> = {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>
                <a:solidFill>
                  <a:schemeClr val="bg1"/>
                </a:solidFill>
                <a:sym typeface="Symbol"/>
              </a:rPr>
              <a:t>1</a:t>
            </a:r>
            <a:r>
              <a:rPr lang="en-US" altLang="en-US" sz="1800" b="1" dirty="0">
                <a:solidFill>
                  <a:schemeClr val="bg1"/>
                </a:solidFill>
              </a:rPr>
              <a:t>, 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, …,</a:t>
            </a:r>
            <a:r>
              <a:rPr lang="en-US" altLang="en-US" sz="1800" dirty="0" err="1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err="1">
                <a:solidFill>
                  <a:schemeClr val="bg1"/>
                </a:solidFill>
                <a:sym typeface="Symbol"/>
              </a:rPr>
              <a:t>m</a:t>
            </a:r>
            <a:r>
              <a:rPr lang="en-US" altLang="en-US" sz="1800" b="1" dirty="0">
                <a:solidFill>
                  <a:schemeClr val="bg1"/>
                </a:solidFill>
              </a:rPr>
              <a:t>}.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A reasonable approach would be to minimize the amount of uncertainty about the correct answer. This can be stated in information theoretic terms as minimization of the conditional entropy: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Using our relations from the previous page, we can write:</a:t>
            </a:r>
          </a:p>
          <a:p>
            <a:pPr marL="165100" indent="-165100">
              <a:spcBef>
                <a:spcPts val="5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If our goal is to minimize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>
                <a:sym typeface="Symbol"/>
              </a:rPr>
              <a:t>Ω</a:t>
            </a:r>
            <a:r>
              <a:rPr lang="en-US" sz="1800" dirty="0"/>
              <a:t>|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, then we can try and minimize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 err="1">
                <a:sym typeface="Symbol"/>
              </a:rPr>
              <a:t>Ω</a:t>
            </a:r>
            <a:r>
              <a:rPr lang="en-US" sz="1800" dirty="0"/>
              <a:t>) </a:t>
            </a:r>
            <a:r>
              <a:rPr lang="en-US" sz="1800" b="1" dirty="0"/>
              <a:t>or maximize </a:t>
            </a:r>
            <a:r>
              <a:rPr lang="en-US" sz="1800" i="1" dirty="0">
                <a:latin typeface="Times New Roman" pitchFamily="18" charset="0"/>
              </a:rPr>
              <a:t>I</a:t>
            </a:r>
            <a:r>
              <a:rPr lang="en-US" sz="1800" dirty="0"/>
              <a:t>(</a:t>
            </a:r>
            <a:r>
              <a:rPr lang="en-US" sz="1800" b="1" dirty="0">
                <a:sym typeface="Symbol"/>
              </a:rPr>
              <a:t>Ω</a:t>
            </a:r>
            <a:r>
              <a:rPr lang="en-US" sz="1800" dirty="0"/>
              <a:t>|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. 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The minimization of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 err="1">
                <a:sym typeface="Symbol"/>
              </a:rPr>
              <a:t>Ω</a:t>
            </a:r>
            <a:r>
              <a:rPr lang="en-US" sz="1800" dirty="0"/>
              <a:t>)</a:t>
            </a:r>
            <a:r>
              <a:rPr lang="en-US" sz="1800" b="1" dirty="0"/>
              <a:t> corresponds to finding prior probabilities that minimize entropy, which amounts to accurate prediction of class labels from prior information. (In speech recognition, this is referred to as finding a language model with </a:t>
            </a:r>
            <a:r>
              <a:rPr lang="en-US" sz="1800" b="1" dirty="0">
                <a:solidFill>
                  <a:schemeClr val="accent1"/>
                </a:solidFill>
              </a:rPr>
              <a:t>minimum entropy</a:t>
            </a:r>
            <a:r>
              <a:rPr lang="en-US" sz="1800" b="1" dirty="0"/>
              <a:t>.)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Alternately, we can estimate parameters of our model that maximize mutual information -- referred to as </a:t>
            </a:r>
            <a:r>
              <a:rPr lang="en-US" sz="1800" b="1" dirty="0">
                <a:solidFill>
                  <a:schemeClr val="accent1"/>
                </a:solidFill>
              </a:rPr>
              <a:t>maximum mutual information estimation</a:t>
            </a:r>
            <a:r>
              <a:rPr lang="en-US" sz="1800" b="1" dirty="0"/>
              <a:t> (MMIE).</a:t>
            </a:r>
            <a:endParaRPr lang="en-US" alt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9263" y="2583498"/>
          <a:ext cx="502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16" name="Equation" r:id="rId3" imgW="5029200" imgH="457200" progId="Equation.3">
                  <p:embed/>
                </p:oleObj>
              </mc:Choice>
              <mc:Fallback>
                <p:oleObj name="Equation" r:id="rId3" imgW="5029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83498"/>
                        <a:ext cx="5029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411163" y="3415665"/>
          <a:ext cx="2616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17" name="Equation" r:id="rId5" imgW="2616120" imgH="622080" progId="Equation.DSMT4">
                  <p:embed/>
                </p:oleObj>
              </mc:Choice>
              <mc:Fallback>
                <p:oleObj name="Equation" r:id="rId5" imgW="26161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3415665"/>
                        <a:ext cx="2616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79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Posteriors and Bayes Rule</a:t>
            </a: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667886"/>
            <a:ext cx="8738120" cy="541812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The decision rule for the minimum error rate classifier selects the class, </a:t>
            </a:r>
            <a:r>
              <a:rPr lang="en-US" altLang="en-US" sz="1800" kern="0" dirty="0" err="1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>
                <a:latin typeface="+mn-lt"/>
                <a:sym typeface="Symbol"/>
              </a:rPr>
              <a:t>i</a:t>
            </a:r>
            <a:r>
              <a:rPr lang="en-US" altLang="en-US" sz="1800" b="1" kern="0" dirty="0">
                <a:latin typeface="+mn-lt"/>
              </a:rPr>
              <a:t>, with the maximum posterior probability, </a:t>
            </a:r>
            <a:r>
              <a:rPr lang="en-US" altLang="en-US" sz="1800" i="1" kern="0" dirty="0">
                <a:latin typeface="+mn-lt"/>
              </a:rPr>
              <a:t>P</a:t>
            </a:r>
            <a:r>
              <a:rPr lang="en-US" altLang="en-US" sz="1800" kern="0" dirty="0">
                <a:latin typeface="+mn-lt"/>
              </a:rPr>
              <a:t>(</a:t>
            </a:r>
            <a:r>
              <a:rPr lang="en-US" altLang="en-US" sz="1800" kern="0" dirty="0" err="1">
                <a:sym typeface="Symbol"/>
              </a:rPr>
              <a:t>ω</a:t>
            </a:r>
            <a:r>
              <a:rPr lang="en-US" altLang="en-US" sz="1800" kern="0" baseline="-25000" dirty="0" err="1">
                <a:sym typeface="Symbol"/>
              </a:rPr>
              <a:t>I</a:t>
            </a:r>
            <a:r>
              <a:rPr lang="en-US" altLang="en-US" sz="1800" kern="0" baseline="-25000" dirty="0">
                <a:sym typeface="Symbol"/>
              </a:rPr>
              <a:t> </a:t>
            </a:r>
            <a:r>
              <a:rPr lang="en-US" altLang="en-US" sz="1800" kern="0" dirty="0">
                <a:latin typeface="+mn-lt"/>
              </a:rPr>
              <a:t>|</a:t>
            </a:r>
            <a:r>
              <a:rPr lang="en-US" altLang="en-US" sz="1800" b="1" kern="0" dirty="0">
                <a:latin typeface="+mn-lt"/>
              </a:rPr>
              <a:t>x</a:t>
            </a:r>
            <a:r>
              <a:rPr lang="en-US" altLang="en-US" sz="1800" kern="0" dirty="0">
                <a:latin typeface="+mn-lt"/>
              </a:rPr>
              <a:t>)</a:t>
            </a:r>
            <a:r>
              <a:rPr lang="en-US" altLang="en-US" sz="1800" b="1" kern="0" dirty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Recalling Bayes Rule: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The evidence, </a:t>
            </a:r>
            <a:r>
              <a:rPr lang="en-US" altLang="en-US" sz="1800" i="1" kern="0" dirty="0">
                <a:latin typeface="+mn-lt"/>
                <a:sym typeface="Symbol"/>
              </a:rPr>
              <a:t>p</a:t>
            </a:r>
            <a:r>
              <a:rPr lang="en-US" altLang="en-US" sz="1800" kern="0" dirty="0">
                <a:latin typeface="+mn-lt"/>
                <a:sym typeface="Symbol"/>
              </a:rPr>
              <a:t>(</a:t>
            </a:r>
            <a:r>
              <a:rPr lang="en-US" altLang="en-US" sz="1800" b="1" kern="0" dirty="0">
                <a:latin typeface="+mn-lt"/>
                <a:sym typeface="Symbol"/>
              </a:rPr>
              <a:t>x</a:t>
            </a:r>
            <a:r>
              <a:rPr lang="en-US" altLang="en-US" sz="1800" kern="0" dirty="0">
                <a:latin typeface="+mn-lt"/>
                <a:sym typeface="Symbol"/>
              </a:rPr>
              <a:t>)</a:t>
            </a:r>
            <a:r>
              <a:rPr lang="en-US" altLang="en-US" sz="1800" b="1" kern="0" dirty="0">
                <a:latin typeface="+mn-lt"/>
                <a:sym typeface="Symbol"/>
              </a:rPr>
              <a:t>, can be expressed as: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As we have discussed, we can ignore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</a:t>
            </a:r>
            <a:r>
              <a:rPr lang="en-US" altLang="en-US" sz="1800" kern="0" dirty="0">
                <a:sym typeface="Symbol"/>
              </a:rPr>
              <a:t>)</a:t>
            </a:r>
            <a:r>
              <a:rPr lang="en-US" altLang="en-US" sz="1800" b="1" kern="0" dirty="0">
                <a:sym typeface="Symbol"/>
              </a:rPr>
              <a:t> since it is constant with respect to the maximization (choosing the most probable class).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However, during training, the value of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</a:t>
            </a:r>
            <a:r>
              <a:rPr lang="en-US" altLang="en-US" sz="1800" kern="0" dirty="0">
                <a:sym typeface="Symbol"/>
              </a:rPr>
              <a:t>)</a:t>
            </a:r>
            <a:r>
              <a:rPr lang="en-US" altLang="en-US" sz="1800" b="1" kern="0" dirty="0">
                <a:sym typeface="Symbol"/>
              </a:rPr>
              <a:t> depends on the parameters of all models and varies as a function of x.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A conditional maximum likelihood estimator, </a:t>
            </a:r>
            <a:r>
              <a:rPr lang="en-US" altLang="en-US" sz="1800" b="1" i="1" kern="0" dirty="0" err="1">
                <a:sym typeface="Symbol"/>
              </a:rPr>
              <a:t>θ</a:t>
            </a:r>
            <a:r>
              <a:rPr lang="en-US" altLang="en-US" sz="1800" kern="0" baseline="30000" dirty="0">
                <a:sym typeface="Symbol"/>
              </a:rPr>
              <a:t>*</a:t>
            </a:r>
            <a:r>
              <a:rPr lang="en-US" altLang="en-US" sz="1800" kern="0" baseline="-25000" dirty="0">
                <a:sym typeface="Symbol"/>
              </a:rPr>
              <a:t>CMLE</a:t>
            </a:r>
            <a:r>
              <a:rPr lang="en-US" altLang="en-US" sz="1800" b="1" kern="0" dirty="0">
                <a:sym typeface="Symbol"/>
              </a:rPr>
              <a:t>, is defined as:</a:t>
            </a:r>
          </a:p>
          <a:p>
            <a:pPr marL="165100" lvl="0" indent="-165100">
              <a:spcBef>
                <a:spcPts val="32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From the previous slide, we can invoke mutual information:</a:t>
            </a:r>
          </a:p>
          <a:p>
            <a:pPr marL="165100" lvl="0" indent="-165100">
              <a:spcBef>
                <a:spcPts val="54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However, we don’t know the joint distribution,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X,Ω</a:t>
            </a:r>
            <a:r>
              <a:rPr lang="en-US" altLang="en-US" sz="1800" kern="0" dirty="0">
                <a:sym typeface="Symbol"/>
              </a:rPr>
              <a:t>)!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263" y="1661514"/>
          <a:ext cx="2336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64" name="Equation" r:id="rId3" imgW="2336760" imgH="596880" progId="Equation.3">
                  <p:embed/>
                </p:oleObj>
              </mc:Choice>
              <mc:Fallback>
                <p:oleObj name="Equation" r:id="rId3" imgW="23367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661514"/>
                        <a:ext cx="2336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531813" y="2636318"/>
          <a:ext cx="2171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65" name="Equation" r:id="rId5" imgW="2171520" imgH="571320" progId="Equation.3">
                  <p:embed/>
                </p:oleObj>
              </mc:Choice>
              <mc:Fallback>
                <p:oleObj name="Equation" r:id="rId5" imgW="21715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36318"/>
                        <a:ext cx="21717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8" name="Object 18"/>
          <p:cNvGraphicFramePr>
            <a:graphicFrameLocks noChangeAspect="1"/>
          </p:cNvGraphicFramePr>
          <p:nvPr/>
        </p:nvGraphicFramePr>
        <p:xfrm>
          <a:off x="449263" y="4792168"/>
          <a:ext cx="2654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66" name="Equation" r:id="rId7" imgW="2654280" imgH="342720" progId="Equation.3">
                  <p:embed/>
                </p:oleObj>
              </mc:Choice>
              <mc:Fallback>
                <p:oleObj name="Equation" r:id="rId7" imgW="26542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92168"/>
                        <a:ext cx="2654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0" name="Object 20"/>
          <p:cNvGraphicFramePr>
            <a:graphicFrameLocks noChangeAspect="1"/>
          </p:cNvGraphicFramePr>
          <p:nvPr/>
        </p:nvGraphicFramePr>
        <p:xfrm>
          <a:off x="449263" y="5565228"/>
          <a:ext cx="3949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67" name="Equation" r:id="rId9" imgW="3949560" imgH="647640" progId="Equation.DSMT4">
                  <p:embed/>
                </p:oleObj>
              </mc:Choice>
              <mc:Fallback>
                <p:oleObj name="Equation" r:id="rId9" imgW="394956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565228"/>
                        <a:ext cx="3949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993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22665"/>
            <a:ext cx="86883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Reviewed basic concepts of entropy and mutual information from information theory.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Discussed the use of these concepts in pattern recognition, particularly the goal of minimization of conditional entropy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Demonstrated the relationship between minimization  of  conditional entropy and mutual </a:t>
            </a:r>
            <a:r>
              <a:rPr lang="en-US" altLang="en-US" sz="1800" b="1"/>
              <a:t>information.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03454735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7641</TotalTime>
  <Words>470</Words>
  <Application>Microsoft Macintosh PowerPoint</Application>
  <PresentationFormat>Letter Paper (8.5x11 in)</PresentationFormat>
  <Paragraphs>31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Symbol</vt:lpstr>
      <vt:lpstr>Times New Roman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Microsoft Office User</cp:lastModifiedBy>
  <cp:revision>464</cp:revision>
  <dcterms:created xsi:type="dcterms:W3CDTF">2002-09-12T17:13:32Z</dcterms:created>
  <dcterms:modified xsi:type="dcterms:W3CDTF">2018-10-19T12:57:09Z</dcterms:modified>
</cp:coreProperties>
</file>