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7"/>
  </p:notesMasterIdLst>
  <p:handoutMasterIdLst>
    <p:handoutMasterId r:id="rId18"/>
  </p:handoutMasterIdLst>
  <p:sldIdLst>
    <p:sldId id="356" r:id="rId3"/>
    <p:sldId id="457" r:id="rId4"/>
    <p:sldId id="458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6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184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mdl-research.org/" TargetMode="External"/><Relationship Id="rId7" Type="http://schemas.openxmlformats.org/officeDocument/2006/relationships/hyperlink" Target="http://people.revoledu.com/kardi/tutorial/Bootstrap/index.html" TargetMode="External"/><Relationship Id="rId2" Type="http://schemas.openxmlformats.org/officeDocument/2006/relationships/hyperlink" Target="http://en.wikipedia.org/wiki/Occam's_Razo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hysics.utah.edu/~detar/phycs6730/handouts/jackknife/jackknife/" TargetMode="External"/><Relationship Id="rId5" Type="http://schemas.openxmlformats.org/officeDocument/2006/relationships/hyperlink" Target="http://eecs.oregonstate.edu/~tgd/publications/tr-bias.ps.gz" TargetMode="External"/><Relationship Id="rId4" Type="http://schemas.openxmlformats.org/officeDocument/2006/relationships/hyperlink" Target="http://www.no-free-lunch.org/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WIKI: Occam's Razor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CSCG: MDL On the Web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MS: No Free Lunch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TGD: Bias and Variance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CD: Jackknife Error Estimates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KT: Bootstrap Sampling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19: </a:t>
            </a:r>
            <a:r>
              <a:rPr lang="en-US" b="1" dirty="0">
                <a:solidFill>
                  <a:schemeClr val="accent2"/>
                </a:solidFill>
              </a:rPr>
              <a:t>FOUNDATIONS OF MACHINE LEARNING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 For Classification (Cont.)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If we assume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g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 err="1">
                <a:solidFill>
                  <a:srgbClr val="000000"/>
                </a:solidFill>
              </a:rPr>
              <a:t>x</a:t>
            </a:r>
            <a:r>
              <a:rPr lang="en-US" sz="1800" dirty="0" err="1">
                <a:solidFill>
                  <a:srgbClr val="000000"/>
                </a:solidFill>
              </a:rPr>
              <a:t>;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))</a:t>
            </a:r>
            <a:r>
              <a:rPr lang="en-US" sz="1800" b="1" dirty="0">
                <a:solidFill>
                  <a:srgbClr val="000000"/>
                </a:solidFill>
              </a:rPr>
              <a:t> is a Gaussian distribution, we can compute this error by integrating the tails of the distribution (see the derivation of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(E)</a:t>
            </a:r>
            <a:r>
              <a:rPr lang="en-US" sz="1800" b="1" dirty="0">
                <a:solidFill>
                  <a:srgbClr val="000000"/>
                </a:solidFill>
              </a:rPr>
              <a:t> in Chapter 2). We can show: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key point here is that the first term in the argument is the boundary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Hence, we see that the bias and variance are related in a nonlinear manner.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classification the relationship is multiplicative. Typically, variance dominates bias and hence classifiers are designed to minimize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1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106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Resampling For Estimating Statistics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How can we estimate the bias and variance from real data?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Suppose we have a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of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data points, </a:t>
            </a:r>
            <a:r>
              <a:rPr lang="en-US" sz="1800" dirty="0">
                <a:solidFill>
                  <a:srgbClr val="000000"/>
                </a:solidFill>
              </a:rPr>
              <a:t>x</a:t>
            </a:r>
            <a:r>
              <a:rPr lang="en-US" sz="1800" baseline="-25000" dirty="0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for </a:t>
            </a:r>
            <a:r>
              <a:rPr lang="en-US" sz="18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=1,…,n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estimates of the mean/sample variance are: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Suppose we wanted to estimate other statistics, such as the median or mode. There is no straightforward way to measure the error.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Jackknife and Bootstrap techniques are two of the most popular resampling techniques to estimate such statistics.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Use the “leave-one-out” method: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This is just the sample average if the </a:t>
            </a:r>
            <a:r>
              <a:rPr lang="en-US" sz="1800" b="1" i="1" dirty="0" err="1">
                <a:solidFill>
                  <a:srgbClr val="000000"/>
                </a:solidFill>
              </a:rPr>
              <a:t>i</a:t>
            </a:r>
            <a:r>
              <a:rPr lang="en-US" sz="1800" b="1" dirty="0" err="1">
                <a:solidFill>
                  <a:srgbClr val="000000"/>
                </a:solidFill>
              </a:rPr>
              <a:t>th</a:t>
            </a:r>
            <a:r>
              <a:rPr lang="en-US" sz="1800" b="1" dirty="0">
                <a:solidFill>
                  <a:srgbClr val="000000"/>
                </a:solidFill>
              </a:rPr>
              <a:t> point is deleted.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of the mean is defined as: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variance of this estimate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9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0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1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2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3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86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Jackknife Bias and Variance Estimates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can write a general estimate for the bias as:</a:t>
            </a:r>
          </a:p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method can be used to estimate this bias. The procedure is to delete points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aseline="-25000" dirty="0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one at a time from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and then compute:     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is: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can rearrange terms: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This is an unbiased estimate of the bias.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Recall the traditional variance: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of the variance is: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9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0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1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2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3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4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4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bootstrap data set is one created by randomly selecting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points from the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with replacement.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In bootstrap estimation, this selection process is repeated </a:t>
            </a:r>
            <a:r>
              <a:rPr lang="en-US" sz="1800" i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 times to yield </a:t>
            </a:r>
            <a:r>
              <a:rPr lang="en-US" sz="1800" i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 bootstrap data sets, which are treated as independent sets.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a statistic,   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, is denoted        and is merely the mean of the </a:t>
            </a:r>
            <a:r>
              <a:rPr lang="en-US" sz="1800" i="1" dirty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estimates on the individual bootstrap data sets:</a:t>
            </a:r>
          </a:p>
          <a:p>
            <a:pPr marL="165100" indent="-165100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bias is:</a:t>
            </a:r>
          </a:p>
          <a:p>
            <a:pPr marL="165100" indent="-1651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variance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variance of the mean can be shown to approach the traditional variance of the mean as            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3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4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5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6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7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8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89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>
                <a:solidFill>
                  <a:srgbClr val="000000"/>
                </a:solidFill>
              </a:rPr>
              <a:t>Analyzed the </a:t>
            </a:r>
            <a:r>
              <a:rPr lang="en-US" sz="1800" b="1" dirty="0">
                <a:solidFill>
                  <a:srgbClr val="000000"/>
                </a:solidFill>
              </a:rPr>
              <a:t>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Minimum Description Length.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Discussed 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Next: Introduce similar techniques for classifier design.</a:t>
            </a:r>
          </a:p>
        </p:txBody>
      </p:sp>
    </p:spTree>
    <p:extLst>
      <p:ext uri="{BB962C8B-B14F-4D97-AF65-F5344CB8AC3E}">
        <p14:creationId xmlns:p14="http://schemas.microsoft.com/office/powerpoint/2010/main" val="81588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</a:t>
            </a:r>
            <a:r>
              <a:rPr lang="en-US" sz="1800" b="1" dirty="0">
                <a:solidFill>
                  <a:schemeClr val="accent1"/>
                </a:solidFill>
              </a:rPr>
              <a:t>Bayes Error Rate </a:t>
            </a:r>
            <a:r>
              <a:rPr lang="en-US" sz="1800" b="1" dirty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this section of the course, we seek mathematical foundations that are </a:t>
            </a:r>
            <a:r>
              <a:rPr lang="en-US" sz="1800" b="1" dirty="0">
                <a:solidFill>
                  <a:schemeClr val="accent1"/>
                </a:solidFill>
              </a:rPr>
              <a:t>independent</a:t>
            </a:r>
            <a:r>
              <a:rPr lang="en-US" sz="1800" b="1" dirty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Can we combine classifiers to get better performance?</a:t>
            </a:r>
          </a:p>
        </p:txBody>
      </p:sp>
    </p:spTree>
    <p:extLst>
      <p:ext uri="{BB962C8B-B14F-4D97-AF65-F5344CB8AC3E}">
        <p14:creationId xmlns:p14="http://schemas.microsoft.com/office/powerpoint/2010/main" val="2434534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Probabilistic Models of Learning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a two-category problem where the training set, </a:t>
            </a:r>
            <a:r>
              <a:rPr lang="en-US" sz="1800" i="1" dirty="0"/>
              <a:t>D</a:t>
            </a:r>
            <a:r>
              <a:rPr lang="en-US" sz="1800" b="1" dirty="0"/>
              <a:t>, consists of patterns, x</a:t>
            </a:r>
            <a:r>
              <a:rPr lang="en-US" sz="1800" baseline="30000" dirty="0"/>
              <a:t>i</a:t>
            </a:r>
            <a:r>
              <a:rPr lang="en-US" sz="1800" b="1" dirty="0"/>
              <a:t>, and associated category labels,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±1</a:t>
            </a:r>
            <a:r>
              <a:rPr lang="en-US" sz="1800" b="1" dirty="0"/>
              <a:t>, for </a:t>
            </a:r>
            <a:r>
              <a:rPr lang="en-US" sz="1800" dirty="0" err="1"/>
              <a:t>i</a:t>
            </a:r>
            <a:r>
              <a:rPr lang="en-US" sz="1800" dirty="0"/>
              <a:t>=1,…n</a:t>
            </a:r>
            <a:r>
              <a:rPr lang="en-US" sz="1800" b="1" dirty="0"/>
              <a:t>, generated by the unknown target function to be learned, </a:t>
            </a:r>
            <a:r>
              <a:rPr lang="en-US" sz="1800" i="1" dirty="0"/>
              <a:t>F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where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baseline="-25000" dirty="0"/>
              <a:t>  </a:t>
            </a:r>
            <a:r>
              <a:rPr lang="en-US" sz="1800" dirty="0"/>
              <a:t>= </a:t>
            </a:r>
            <a:r>
              <a:rPr lang="en-US" sz="1800" i="1" dirty="0"/>
              <a:t>F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baseline="30000" dirty="0"/>
              <a:t>i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H</a:t>
            </a:r>
            <a:r>
              <a:rPr lang="en-US" sz="1800" b="1" dirty="0"/>
              <a:t> denote a discrete set of hypotheses or a possible set of parameters to be learned. Let </a:t>
            </a:r>
            <a:r>
              <a:rPr lang="en-US" sz="1800" i="1" dirty="0"/>
              <a:t>h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 denote a particular set of parameters, </a:t>
            </a:r>
            <a:r>
              <a:rPr lang="en-US" sz="1800" i="1" dirty="0"/>
              <a:t>h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dirty="0">
                <a:sym typeface="Symbol"/>
              </a:rPr>
              <a:t> </a:t>
            </a:r>
            <a:r>
              <a:rPr lang="en-US" sz="1800" i="1" dirty="0"/>
              <a:t>H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P</a:t>
            </a:r>
            <a:r>
              <a:rPr lang="en-US" sz="1800" dirty="0"/>
              <a:t>(</a:t>
            </a:r>
            <a:r>
              <a:rPr lang="en-US" sz="1800" i="1" dirty="0"/>
              <a:t>h</a:t>
            </a:r>
            <a:r>
              <a:rPr lang="en-US" sz="1800" dirty="0"/>
              <a:t>)</a:t>
            </a:r>
            <a:r>
              <a:rPr lang="en-US" sz="1800" b="1" dirty="0"/>
              <a:t> be the prior probability that the algorithm will produce </a:t>
            </a:r>
            <a:r>
              <a:rPr lang="en-US" sz="1800" i="1" dirty="0"/>
              <a:t>h</a:t>
            </a:r>
            <a:r>
              <a:rPr lang="en-US" sz="1800" b="1" dirty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P</a:t>
            </a:r>
            <a:r>
              <a:rPr lang="en-US" sz="1800" b="1" dirty="0"/>
              <a:t>(</a:t>
            </a:r>
            <a:r>
              <a:rPr lang="en-US" sz="1800" i="1" dirty="0" err="1"/>
              <a:t>h</a:t>
            </a:r>
            <a:r>
              <a:rPr lang="en-US" sz="1800" b="1" dirty="0" err="1"/>
              <a:t>|</a:t>
            </a:r>
            <a:r>
              <a:rPr lang="en-US" sz="1800" i="1" dirty="0" err="1"/>
              <a:t>D</a:t>
            </a:r>
            <a:r>
              <a:rPr lang="en-US" sz="1800" b="1" dirty="0"/>
              <a:t>) denote the probability that the algorithm will produce </a:t>
            </a:r>
            <a:r>
              <a:rPr lang="en-US" sz="1800" i="1" dirty="0"/>
              <a:t>h</a:t>
            </a:r>
            <a:r>
              <a:rPr lang="en-US" sz="1800" b="1" dirty="0"/>
              <a:t> when training on </a:t>
            </a:r>
            <a:r>
              <a:rPr lang="en-US" sz="1800" i="1" dirty="0"/>
              <a:t>D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E</a:t>
            </a:r>
            <a:r>
              <a:rPr lang="en-US" sz="1800" b="1" dirty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Where have we seen this before? (Hint: Relevance Vector Machines)</a:t>
            </a:r>
          </a:p>
        </p:txBody>
      </p:sp>
    </p:spTree>
    <p:extLst>
      <p:ext uri="{BB962C8B-B14F-4D97-AF65-F5344CB8AC3E}">
        <p14:creationId xmlns:p14="http://schemas.microsoft.com/office/powerpoint/2010/main" val="32001742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No Free Lunch Theorem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natural measure of generalization is the expected value of the error given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b="1" dirty="0" err="1">
                <a:solidFill>
                  <a:srgbClr val="000000"/>
                </a:solidFill>
              </a:rPr>
              <a:t>δ</a:t>
            </a:r>
            <a:r>
              <a:rPr lang="en-US" sz="1800" dirty="0">
                <a:solidFill>
                  <a:srgbClr val="000000"/>
                </a:solidFill>
                <a:sym typeface="Symbol"/>
              </a:rPr>
              <a:t>()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expected off-training set classification error when the true function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probability for the </a:t>
            </a:r>
            <a:r>
              <a:rPr lang="en-US" sz="1800" i="1" dirty="0">
                <a:solidFill>
                  <a:srgbClr val="000000"/>
                </a:solidFill>
              </a:rPr>
              <a:t>k</a:t>
            </a:r>
            <a:r>
              <a:rPr lang="en-US" sz="1800" b="1" dirty="0">
                <a:solidFill>
                  <a:srgbClr val="000000"/>
                </a:solidFill>
              </a:rPr>
              <a:t>th candidate learning algorithm is </a:t>
            </a:r>
            <a:r>
              <a:rPr lang="en-US" sz="1800" i="1" dirty="0" err="1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>
                <a:solidFill>
                  <a:srgbClr val="000000"/>
                </a:solidFill>
              </a:rPr>
              <a:t>k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h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)|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is: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333399"/>
                </a:solidFill>
              </a:rPr>
              <a:t>No Free Lunch Theorem</a:t>
            </a:r>
            <a:r>
              <a:rPr lang="en-US" sz="1800" b="1" dirty="0">
                <a:solidFill>
                  <a:srgbClr val="000000"/>
                </a:solidFill>
              </a:rPr>
              <a:t>: For any two learning algorithms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and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), </a:t>
            </a:r>
            <a:r>
              <a:rPr lang="en-US" sz="1800" b="1" dirty="0">
                <a:solidFill>
                  <a:srgbClr val="000000"/>
                </a:solidFill>
              </a:rPr>
              <a:t>the following are true independent of the sampling distribution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number of training points: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target functions,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priors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3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4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04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Analysis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first proposition states that uniformly averaged over all target functions the expected test set error for all learning algorithms is the same: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Stated more generally, there are no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i="1" dirty="0" err="1">
                <a:solidFill>
                  <a:srgbClr val="000000"/>
                </a:solidFill>
              </a:rPr>
              <a:t>i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</a:rPr>
              <a:t>and </a:t>
            </a:r>
            <a:r>
              <a:rPr lang="en-US" sz="1800" i="1" dirty="0">
                <a:solidFill>
                  <a:srgbClr val="000000"/>
                </a:solidFill>
              </a:rPr>
              <a:t>j</a:t>
            </a:r>
            <a:r>
              <a:rPr lang="en-US" sz="1800" b="1" dirty="0">
                <a:solidFill>
                  <a:srgbClr val="000000"/>
                </a:solidFill>
              </a:rPr>
              <a:t> such that for all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baseline="-250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&gt; 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baseline="-25000" dirty="0" err="1">
                <a:solidFill>
                  <a:srgbClr val="000000"/>
                </a:solidFill>
              </a:rPr>
              <a:t>j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Further, no matter what algorithm we use, there is at least one target function for which random guessing Is better.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second proposition states that even if we know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then averaged over all target functions, no learning algorithm yields a test set error that is superior to any other: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six squares represent all possible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classification problems. If a learning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system performs well over some set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of problems (better than average), it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must perform worse than average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7" name="Equation" r:id="rId3" imgW="3429000" imgH="457200" progId="Equation.3">
                  <p:embed/>
                </p:oleObj>
              </mc:Choice>
              <mc:Fallback>
                <p:oleObj name="Equation" r:id="rId3" imgW="342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299616"/>
                        <a:ext cx="342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8"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59263"/>
                        <a:ext cx="2374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1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Algorithmic Complexity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Can we find some irreducible representation of all members of a category?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Algorithmic complexity, also known as Kolmogorov complexity, seeks to measure the inherent complexity of a binary string.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If the sender and receiver agree on a mapping, or compression technique, the pattern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 can be transmitted as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 and recovered as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=</a:t>
            </a:r>
            <a:r>
              <a:rPr lang="en-US" sz="1800" i="1" dirty="0">
                <a:solidFill>
                  <a:srgbClr val="000000"/>
                </a:solidFill>
              </a:rPr>
              <a:t>L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cost of transmission is the length of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,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|y|</a:t>
            </a:r>
            <a:r>
              <a:rPr lang="en-US" sz="1800" b="1" dirty="0">
                <a:solidFill>
                  <a:srgbClr val="000000"/>
                </a:solidFill>
              </a:rPr>
              <a:t>.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least such cost is the minimum length and denoted: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universal description should be independent of the specification (e.g., the programming language or machine assembly language).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Kolmogorov complexity of a binary string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, denoted </a:t>
            </a:r>
            <a:r>
              <a:rPr lang="en-US" sz="1800" i="1" dirty="0">
                <a:solidFill>
                  <a:srgbClr val="000000"/>
                </a:solidFill>
              </a:rPr>
              <a:t>K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is defined as the size of the shortest program string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, that, without additional data, computes the string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i="1" dirty="0">
                <a:solidFill>
                  <a:srgbClr val="000000"/>
                </a:solidFill>
              </a:rPr>
              <a:t>U</a:t>
            </a:r>
            <a:r>
              <a:rPr lang="en-US" sz="1800" b="1" dirty="0">
                <a:solidFill>
                  <a:srgbClr val="000000"/>
                </a:solidFill>
              </a:rPr>
              <a:t> represents an abstract universal Turing machine.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a string of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dirty="0">
                <a:solidFill>
                  <a:srgbClr val="000000"/>
                </a:solidFill>
              </a:rPr>
              <a:t> 1s</a:t>
            </a:r>
            <a:r>
              <a:rPr lang="en-US" sz="1800" b="1" dirty="0">
                <a:solidFill>
                  <a:srgbClr val="000000"/>
                </a:solidFill>
              </a:rPr>
              <a:t>. If our machine is a loop that prints </a:t>
            </a:r>
            <a:r>
              <a:rPr lang="en-US" sz="1800" dirty="0">
                <a:solidFill>
                  <a:srgbClr val="000000"/>
                </a:solidFill>
              </a:rPr>
              <a:t>1s</a:t>
            </a:r>
            <a:r>
              <a:rPr lang="en-US" sz="1800" b="1" dirty="0">
                <a:solidFill>
                  <a:srgbClr val="000000"/>
                </a:solidFill>
              </a:rPr>
              <a:t>, we only need </a:t>
            </a:r>
            <a:r>
              <a:rPr lang="en-US" sz="1800" dirty="0">
                <a:solidFill>
                  <a:srgbClr val="000000"/>
                </a:solidFill>
              </a:rPr>
              <a:t>log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bits to specify the number of iterations. Hence, </a:t>
            </a:r>
            <a:r>
              <a:rPr lang="en-US" sz="1800" dirty="0">
                <a:solidFill>
                  <a:srgbClr val="000000"/>
                </a:solidFill>
              </a:rPr>
              <a:t>K(x) = O(log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1" name="Equation" r:id="rId3" imgW="1346040" imgH="469800" progId="Equation.3">
                  <p:embed/>
                </p:oleObj>
              </mc:Choice>
              <mc:Fallback>
                <p:oleObj name="Equation" r:id="rId3" imgW="1346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179" y="2804306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2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894107"/>
                        <a:ext cx="157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90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Minimum Description Length (MDL)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seek to design a classifier that minimizes the sum of the model’s algorithmic complexity and the description of </a:t>
            </a:r>
            <a:r>
              <a:rPr lang="en-US" sz="1800" b="1">
                <a:solidFill>
                  <a:srgbClr val="000000"/>
                </a:solidFill>
              </a:rPr>
              <a:t>the training data, </a:t>
            </a:r>
            <a:r>
              <a:rPr lang="en-US" sz="1800" i="1">
                <a:solidFill>
                  <a:srgbClr val="000000"/>
                </a:solidFill>
              </a:rPr>
              <a:t>D</a:t>
            </a:r>
            <a:r>
              <a:rPr lang="en-US" sz="1800" b="1">
                <a:solidFill>
                  <a:srgbClr val="000000"/>
                </a:solidFill>
              </a:rPr>
              <a:t>, with respect to that model: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Examples of MDL include: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>
                <a:solidFill>
                  <a:srgbClr val="000000"/>
                </a:solidFill>
              </a:rPr>
              <a:t>Measuring the complexity of a decision tree in terms of the number of nodes.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>
                <a:solidFill>
                  <a:srgbClr val="000000"/>
                </a:solidFill>
              </a:rPr>
              <a:t>Measuring the complexity of an HMM in terms of the number of states.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We can view MDL from a Bayesian perspective: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The optimal hypothesis, h*, is the one yielding the highest posterior:</a:t>
            </a:r>
          </a:p>
          <a:p>
            <a:pPr marL="165100" indent="-165100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Shannon’s optimal coding theorem provides a link between MDL and Bayesian methods by stating that the lower bound on the cost of transmitting a string </a:t>
            </a:r>
            <a:r>
              <a:rPr lang="en-US" sz="1800" i="1">
                <a:solidFill>
                  <a:srgbClr val="000000"/>
                </a:solidFill>
              </a:rPr>
              <a:t>x</a:t>
            </a:r>
            <a:r>
              <a:rPr lang="en-US" sz="1800" b="1">
                <a:solidFill>
                  <a:srgbClr val="000000"/>
                </a:solidFill>
              </a:rPr>
              <a:t> is proportional to </a:t>
            </a:r>
            <a:r>
              <a:rPr lang="en-US" sz="1800">
                <a:solidFill>
                  <a:srgbClr val="000000"/>
                </a:solidFill>
              </a:rPr>
              <a:t>log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 i="1">
                <a:solidFill>
                  <a:srgbClr val="000000"/>
                </a:solidFill>
              </a:rPr>
              <a:t>P(x)</a:t>
            </a:r>
            <a:r>
              <a:rPr lang="en-US" sz="1800" b="1">
                <a:solidFill>
                  <a:srgbClr val="000000"/>
                </a:solidFill>
              </a:rPr>
              <a:t>.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1" name="Equation" r:id="rId3" imgW="2933640" imgH="279360" progId="Equation.3">
                  <p:embed/>
                </p:oleObj>
              </mc:Choice>
              <mc:Fallback>
                <p:oleObj name="Equation" r:id="rId3" imgW="2933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65821"/>
                        <a:ext cx="2933701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2" name="Equation" r:id="rId5" imgW="2222280" imgH="596880" progId="Equation.3">
                  <p:embed/>
                </p:oleObj>
              </mc:Choice>
              <mc:Fallback>
                <p:oleObj name="Equation" r:id="rId5" imgW="22222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587413"/>
                        <a:ext cx="2222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3" name="Equation" r:id="rId7" imgW="3644640" imgH="977760" progId="Equation.DSMT4">
                  <p:embed/>
                </p:oleObj>
              </mc:Choice>
              <mc:Fallback>
                <p:oleObj name="Equation" r:id="rId7" imgW="36446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643984"/>
                        <a:ext cx="36449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55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Two ways to measure the match of alignment of the learning algorithm to the classification problem involve the bias and variance.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Bias measures the accuracy in terms of the distance from the true value of a parameter – high bias implies a poor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Variance measures the precision of a match in terms of the squared distance from the true value – high variance implies a weak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mean-square error, bias and variance are related.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these in the context of modeling data using regression analysis. Suppose there is an unknown function </a:t>
            </a:r>
            <a:r>
              <a:rPr lang="en-US" sz="1800" i="1" dirty="0">
                <a:solidFill>
                  <a:srgbClr val="000000"/>
                </a:solidFill>
              </a:rPr>
              <a:t>F(x)</a:t>
            </a:r>
            <a:r>
              <a:rPr lang="en-US" sz="1800" b="1" dirty="0">
                <a:solidFill>
                  <a:srgbClr val="000000"/>
                </a:solidFill>
              </a:rPr>
              <a:t> which we seek to estimate based on n samples in a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drawn from </a:t>
            </a:r>
            <a:r>
              <a:rPr lang="en-US" sz="1800" i="1" dirty="0">
                <a:solidFill>
                  <a:srgbClr val="000000"/>
                </a:solidFill>
              </a:rPr>
              <a:t>F(x)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regression function will be denoted </a:t>
            </a:r>
            <a:r>
              <a:rPr lang="en-US" sz="1800" i="1" dirty="0">
                <a:solidFill>
                  <a:srgbClr val="000000"/>
                </a:solidFill>
              </a:rPr>
              <a:t>g(</a:t>
            </a:r>
            <a:r>
              <a:rPr lang="en-US" sz="1800" b="1" i="1" dirty="0" err="1">
                <a:solidFill>
                  <a:srgbClr val="000000"/>
                </a:solidFill>
              </a:rPr>
              <a:t>x</a:t>
            </a:r>
            <a:r>
              <a:rPr lang="en-US" sz="1800" i="1" dirty="0" err="1">
                <a:solidFill>
                  <a:srgbClr val="000000"/>
                </a:solidFill>
              </a:rPr>
              <a:t>;D</a:t>
            </a:r>
            <a:r>
              <a:rPr lang="en-US" sz="1800" i="1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 The mean square error of this estimate is (see lecture 5, slide 12):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first term is the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3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4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 For Classification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our two-category classification problem: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a discriminant function: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Where </a:t>
            </a:r>
            <a:r>
              <a:rPr lang="en-US" sz="1800" i="1" dirty="0" err="1">
                <a:solidFill>
                  <a:srgbClr val="000000"/>
                </a:solidFill>
                <a:sym typeface="Symbol"/>
              </a:rPr>
              <a:t>ε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is a zero-mean random variable with a binomial distribution with variance: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The target function can be expressed as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Our goal is to minimize    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Assuming equal priors, the classification error rate can be shown to be: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	where </a:t>
            </a:r>
            <a:r>
              <a:rPr lang="en-US" sz="1800" dirty="0" err="1">
                <a:solidFill>
                  <a:srgbClr val="000000"/>
                </a:solidFill>
                <a:sym typeface="Symbol"/>
              </a:rPr>
              <a:t>y</a:t>
            </a:r>
            <a:r>
              <a:rPr lang="en-US" sz="1800" baseline="-25000" dirty="0" err="1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is the Bayes discriminant (1/2 in the case of equal priors).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The key point here is that the classification error is linearly proportional to</a:t>
            </a:r>
            <a:br>
              <a:rPr lang="en-US" sz="1800" b="1" dirty="0">
                <a:solidFill>
                  <a:srgbClr val="000000"/>
                </a:solidFill>
                <a:sym typeface="Symbol"/>
              </a:rPr>
            </a:br>
            <a:r>
              <a:rPr lang="en-US" sz="1800" b="1" dirty="0">
                <a:solidFill>
                  <a:srgbClr val="000000"/>
                </a:solidFill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3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4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5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6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7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8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9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965495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7489</TotalTime>
  <Words>1407</Words>
  <Application>Microsoft Macintosh PowerPoint</Application>
  <PresentationFormat>Letter Paper (8.5x11 in)</PresentationFormat>
  <Paragraphs>119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443</cp:revision>
  <dcterms:created xsi:type="dcterms:W3CDTF">2002-09-12T17:13:32Z</dcterms:created>
  <dcterms:modified xsi:type="dcterms:W3CDTF">2018-10-10T11:55:32Z</dcterms:modified>
</cp:coreProperties>
</file>