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  <p:sldMasterId id="2147483698" r:id="rId6"/>
  </p:sldMasterIdLst>
  <p:notesMasterIdLst>
    <p:notesMasterId r:id="rId31"/>
  </p:notesMasterIdLst>
  <p:handoutMasterIdLst>
    <p:handoutMasterId r:id="rId32"/>
  </p:handoutMasterIdLst>
  <p:sldIdLst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14" r:id="rId18"/>
    <p:sldId id="317" r:id="rId19"/>
    <p:sldId id="315" r:id="rId20"/>
    <p:sldId id="367" r:id="rId21"/>
    <p:sldId id="368" r:id="rId22"/>
    <p:sldId id="369" r:id="rId23"/>
    <p:sldId id="370" r:id="rId24"/>
    <p:sldId id="316" r:id="rId25"/>
    <p:sldId id="310" r:id="rId26"/>
    <p:sldId id="347" r:id="rId27"/>
    <p:sldId id="348" r:id="rId28"/>
    <p:sldId id="349" r:id="rId29"/>
    <p:sldId id="350" r:id="rId3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200" y="176"/>
      </p:cViewPr>
      <p:guideLst>
        <p:guide orient="horz" pos="146"/>
        <p:guide pos="2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16.xml"/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755E-F106-4DAC-886C-FC7CDB8F96C1}" type="slidenum">
              <a:rPr lang="en-US"/>
              <a:pPr/>
              <a:t>11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7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17A38-BA66-40A0-97E8-5809CB1A57F4}" type="slidenum">
              <a:rPr lang="en-US"/>
              <a:pPr/>
              <a:t>20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9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51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310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407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640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021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113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345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82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58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604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019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09,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rii.ricoh.com/~stork/DHSch3part2.ppt" TargetMode="External"/><Relationship Id="rId7" Type="http://schemas.openxmlformats.org/officeDocument/2006/relationships/hyperlink" Target="http://www.weibull.com/LifeDataWeb/image/apa_fig3.gif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://www.rii.ricoh.com/~stork/DHSch2part3.ppt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11" Type="http://schemas.openxmlformats.org/officeDocument/2006/relationships/hyperlink" Target="http://www.isip.msstate.edu/publications/seminars/msstate_misc/2002/euro_coin/presentation_v0.pdf" TargetMode="External"/><Relationship Id="rId5" Type="http://schemas.openxmlformats.org/officeDocument/2006/relationships/hyperlink" Target="http://www.isip.piconepress.com/projects/speech/software/demonstrations/applets/util/pattern_recognition/current/index.shtml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www.amazon.com/exec/obidos/ASIN/0122698517/p11-20/ref=nosim/103-0027154-0169445" TargetMode="External"/><Relationship Id="rId9" Type="http://schemas.openxmlformats.org/officeDocument/2006/relationships/hyperlink" Target="http://www.mat.ulaval.ca/informatique/guide94/img14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engr.sjsu.edu/~knapp/HCIRODPR/PR_simp/bndrys.ht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0.bin"/><Relationship Id="rId10" Type="http://schemas.openxmlformats.org/officeDocument/2006/relationships/hyperlink" Target="http://en.wikipedia.org/wiki/Occam's_Razor" TargetMode="External"/><Relationship Id="rId4" Type="http://schemas.openxmlformats.org/officeDocument/2006/relationships/image" Target="../media/image45.wmf"/><Relationship Id="rId9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11: </a:t>
            </a:r>
            <a:r>
              <a:rPr lang="en-US" b="1" dirty="0">
                <a:solidFill>
                  <a:srgbClr val="004000"/>
                </a:solidFill>
              </a:rPr>
              <a:t>Exam No. 1 Review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401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kern="0" dirty="0">
                <a:solidFill>
                  <a:schemeClr val="accent2"/>
                </a:solidFill>
              </a:rPr>
              <a:t>Gaussian Distributions</a:t>
            </a:r>
            <a:br>
              <a:rPr lang="en-US" sz="1800" b="1" kern="0" dirty="0">
                <a:solidFill>
                  <a:schemeClr val="accent2"/>
                </a:solidFill>
              </a:rPr>
            </a:b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Bayes Rule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Classification (ML and MAP)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Parameter Estimation (ML and Bayes)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</a:rPr>
              <a:t>Multi-category Decision Surfaces</a:t>
            </a:r>
            <a:br>
              <a:rPr lang="en-US" sz="1800" b="1" kern="0" dirty="0">
                <a:solidFill>
                  <a:schemeClr val="accent2"/>
                </a:solidFill>
              </a:rPr>
            </a:br>
            <a:r>
              <a:rPr lang="en-US" sz="1800" b="1" kern="0" dirty="0">
                <a:solidFill>
                  <a:schemeClr val="accent2"/>
                </a:solidFill>
              </a:rPr>
              <a:t>Discriminant Analysis</a:t>
            </a:r>
            <a:br>
              <a:rPr lang="en-US" sz="1800" b="1" kern="0" dirty="0">
                <a:solidFill>
                  <a:schemeClr val="accent2"/>
                </a:solidFill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Examples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b="1" kern="0" dirty="0">
                <a:solidFill>
                  <a:schemeClr val="accent1"/>
                </a:solidFill>
                <a:latin typeface="+mn-lt"/>
              </a:rPr>
              <a:t>Resources</a:t>
            </a: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:</a:t>
            </a:r>
            <a:br>
              <a:rPr lang="en-US" sz="1800" b="1" kern="0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>
                <a:solidFill>
                  <a:schemeClr val="accent1"/>
                </a:solidFill>
                <a:hlinkClick r:id="rId2"/>
              </a:rPr>
              <a:t>D.H.S: Chapter 2 (Part 3)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>
                <a:solidFill>
                  <a:schemeClr val="accent2"/>
                </a:solidFill>
                <a:hlinkClick r:id="rId3"/>
              </a:rPr>
              <a:t>D.H.S.: Chapter 3 (Part 2)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1"/>
                </a:solidFill>
                <a:latin typeface="+mn-lt"/>
                <a:hlinkClick r:id="rId4"/>
              </a:rPr>
              <a:t>K.F.: Intro to PR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2" name="Picture 3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20232" t="18230" r="22998" b="26237"/>
          <a:stretch>
            <a:fillRect/>
          </a:stretch>
        </p:blipFill>
        <p:spPr bwMode="auto">
          <a:xfrm>
            <a:off x="5507905" y="1360648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4" descr="http://www.weibull.com/LifeDataWeb/image/apa_fig3.gif">
            <a:hlinkClick r:id="rId7"/>
            <a:extLst>
              <a:ext uri="{FF2B5EF4-FFF2-40B4-BE49-F238E27FC236}">
                <a16:creationId xmlns:a16="http://schemas.microsoft.com/office/drawing/2014/main" id="{DCBE064F-F101-F644-9B7F-D654D45E7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70927" y="3904228"/>
            <a:ext cx="2114319" cy="2201277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F86D18E-7CE7-DE4F-8EC1-52A5D7A138CC}"/>
              </a:ext>
            </a:extLst>
          </p:cNvPr>
          <p:cNvGrpSpPr/>
          <p:nvPr/>
        </p:nvGrpSpPr>
        <p:grpSpPr>
          <a:xfrm>
            <a:off x="6923540" y="3904228"/>
            <a:ext cx="1494186" cy="2199161"/>
            <a:chOff x="7081489" y="1747357"/>
            <a:chExt cx="1494186" cy="2199161"/>
          </a:xfrm>
        </p:grpSpPr>
        <p:pic>
          <p:nvPicPr>
            <p:cNvPr id="15" name="Picture 50" descr="http://www.mat.ulaval.ca/informatique/guide94/img14.png">
              <a:hlinkClick r:id="rId9"/>
              <a:extLst>
                <a:ext uri="{FF2B5EF4-FFF2-40B4-BE49-F238E27FC236}">
                  <a16:creationId xmlns:a16="http://schemas.microsoft.com/office/drawing/2014/main" id="{158E8F96-EDD7-1947-A665-D3D4BE3DF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081489" y="1747357"/>
              <a:ext cx="1494186" cy="1133717"/>
            </a:xfrm>
            <a:prstGeom prst="rect">
              <a:avLst/>
            </a:prstGeom>
            <a:solidFill>
              <a:srgbClr val="000080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16" name="Picture 51">
              <a:hlinkClick r:id="rId11"/>
              <a:extLst>
                <a:ext uri="{FF2B5EF4-FFF2-40B4-BE49-F238E27FC236}">
                  <a16:creationId xmlns:a16="http://schemas.microsoft.com/office/drawing/2014/main" id="{CDC4C735-CCFD-B74F-B711-9C61677D2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 l="25247" t="53416" r="24918" b="9682"/>
            <a:stretch>
              <a:fillRect/>
            </a:stretch>
          </p:blipFill>
          <p:spPr bwMode="auto">
            <a:xfrm>
              <a:off x="7081489" y="2880183"/>
              <a:ext cx="1494186" cy="1066335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498475" y="960079"/>
          <a:ext cx="4889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0" name="Equation" r:id="rId3" imgW="4889160" imgH="647640" progId="Equation.3">
                  <p:embed/>
                </p:oleObj>
              </mc:Choice>
              <mc:Fallback>
                <p:oleObj name="Equation" r:id="rId3" imgW="488916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960079"/>
                        <a:ext cx="48895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95008" y="586681"/>
            <a:ext cx="86455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Note that the risk is linear in P</a:t>
            </a:r>
            <a:r>
              <a:rPr lang="en-US" sz="1800" b="1" baseline="-25000" dirty="0">
                <a:solidFill>
                  <a:srgbClr val="000000"/>
                </a:solidFill>
              </a:rPr>
              <a:t>2: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195008" y="1781002"/>
            <a:ext cx="86455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If we can find a boundary such that the second term is zero, then the </a:t>
            </a:r>
            <a:r>
              <a:rPr lang="en-US" sz="1800" b="1" dirty="0" err="1">
                <a:solidFill>
                  <a:srgbClr val="000000"/>
                </a:solidFill>
              </a:rPr>
              <a:t>minimax</a:t>
            </a:r>
            <a:r>
              <a:rPr lang="en-US" sz="1800" b="1" dirty="0">
                <a:solidFill>
                  <a:srgbClr val="000000"/>
                </a:solidFill>
              </a:rPr>
              <a:t> risk becomes:</a:t>
            </a:r>
          </a:p>
        </p:txBody>
      </p:sp>
      <p:graphicFrame>
        <p:nvGraphicFramePr>
          <p:cNvPr id="159753" name="Object 9"/>
          <p:cNvGraphicFramePr>
            <a:graphicFrameLocks noChangeAspect="1"/>
          </p:cNvGraphicFramePr>
          <p:nvPr/>
        </p:nvGraphicFramePr>
        <p:xfrm>
          <a:off x="498475" y="2465541"/>
          <a:ext cx="4851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1" name="Equation" r:id="rId5" imgW="4851360" imgH="291960" progId="Equation.3">
                  <p:embed/>
                </p:oleObj>
              </mc:Choice>
              <mc:Fallback>
                <p:oleObj name="Equation" r:id="rId5" imgW="48513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2465541"/>
                        <a:ext cx="4851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195008" y="2920182"/>
            <a:ext cx="4956175" cy="3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each value of the prior, there is an associated Bayes error rate.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 err="1">
                <a:solidFill>
                  <a:srgbClr val="333399"/>
                </a:solidFill>
              </a:rPr>
              <a:t>Minimax</a:t>
            </a:r>
            <a:r>
              <a:rPr lang="en-US" sz="1800" b="1" dirty="0">
                <a:solidFill>
                  <a:srgbClr val="333399"/>
                </a:solidFill>
              </a:rPr>
              <a:t>: </a:t>
            </a:r>
            <a:r>
              <a:rPr lang="en-US" sz="1800" b="1" dirty="0">
                <a:solidFill>
                  <a:srgbClr val="000000"/>
                </a:solidFill>
              </a:rPr>
              <a:t>find the maximum Bayes error for the prior </a:t>
            </a:r>
            <a:r>
              <a:rPr lang="en-US" sz="1800" dirty="0">
                <a:solidFill>
                  <a:srgbClr val="000000"/>
                </a:solidFill>
              </a:rPr>
              <a:t>P</a:t>
            </a:r>
            <a:r>
              <a:rPr lang="en-US" sz="1800" baseline="-25000" dirty="0">
                <a:solidFill>
                  <a:srgbClr val="000000"/>
                </a:solidFill>
              </a:rPr>
              <a:t>1</a:t>
            </a:r>
            <a:r>
              <a:rPr lang="en-US" sz="1800" b="1" dirty="0">
                <a:solidFill>
                  <a:srgbClr val="000000"/>
                </a:solidFill>
              </a:rPr>
              <a:t>, and then use the corresponding decision region.</a:t>
            </a:r>
          </a:p>
        </p:txBody>
      </p:sp>
      <p:pic>
        <p:nvPicPr>
          <p:cNvPr id="159755" name="Picture 11"/>
          <p:cNvPicPr>
            <a:picLocks noChangeAspect="1" noChangeArrowheads="1"/>
          </p:cNvPicPr>
          <p:nvPr/>
        </p:nvPicPr>
        <p:blipFill>
          <a:blip r:embed="rId7"/>
          <a:srcRect l="14999" t="25102" r="30104" b="25926"/>
          <a:stretch>
            <a:fillRect/>
          </a:stretch>
        </p:blipFill>
        <p:spPr bwMode="auto">
          <a:xfrm>
            <a:off x="5464175" y="2909884"/>
            <a:ext cx="34607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Explanation of the Risk Function</a:t>
            </a:r>
          </a:p>
        </p:txBody>
      </p:sp>
    </p:spTree>
    <p:extLst>
      <p:ext uri="{BB962C8B-B14F-4D97-AF65-F5344CB8AC3E}">
        <p14:creationId xmlns:p14="http://schemas.microsoft.com/office/powerpoint/2010/main" val="159006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72117" y="687184"/>
            <a:ext cx="86455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Guarantee the total risk is less than some fixed constant (or cost).</a:t>
            </a:r>
          </a:p>
          <a:p>
            <a:pPr marL="228600" indent="-228600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Minimize the risk subject to the constraint: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53606" name="Object 6"/>
          <p:cNvGraphicFramePr>
            <a:graphicFrameLocks noChangeAspect="1"/>
          </p:cNvGraphicFramePr>
          <p:nvPr/>
        </p:nvGraphicFramePr>
        <p:xfrm>
          <a:off x="468313" y="1482675"/>
          <a:ext cx="2057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2" name="Equation" r:id="rId3" imgW="2057400" imgH="317160" progId="Equation.3">
                  <p:embed/>
                </p:oleObj>
              </mc:Choice>
              <mc:Fallback>
                <p:oleObj name="Equation" r:id="rId3" imgW="20574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2675"/>
                        <a:ext cx="2057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80260" y="1940103"/>
            <a:ext cx="86455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(e.g., must not misclassify more than 1% of salmon as sea bass)</a:t>
            </a:r>
          </a:p>
          <a:p>
            <a:pPr marL="228600" indent="-228600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Typically must adjust boundaries numerically.</a:t>
            </a:r>
          </a:p>
          <a:p>
            <a:pPr marL="228600" indent="-228600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some distributions (e.g., Gaussian), analytical solutions do exist.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Neyman</a:t>
            </a:r>
            <a:r>
              <a:rPr lang="en-US" b="1" dirty="0">
                <a:solidFill>
                  <a:srgbClr val="892034"/>
                </a:solidFill>
              </a:rPr>
              <a:t>-Pearson Criterion</a:t>
            </a:r>
          </a:p>
        </p:txBody>
      </p:sp>
    </p:spTree>
    <p:extLst>
      <p:ext uri="{BB962C8B-B14F-4D97-AF65-F5344CB8AC3E}">
        <p14:creationId xmlns:p14="http://schemas.microsoft.com/office/powerpoint/2010/main" val="87942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624841"/>
            <a:ext cx="8645525" cy="602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Define a set of discriminant functions: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),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= 1,…, c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Define a decision rule:</a:t>
            </a:r>
          </a:p>
          <a:p>
            <a:pPr marL="457200" lvl="2">
              <a:spcAft>
                <a:spcPts val="1200"/>
              </a:spcAft>
            </a:pPr>
            <a:r>
              <a:rPr lang="en-US" sz="1800" b="1" dirty="0">
                <a:solidFill>
                  <a:schemeClr val="accent1"/>
                </a:solidFill>
                <a:latin typeface="+mj-lt"/>
              </a:rPr>
              <a:t>choose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if: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) &gt;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j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  <a:sym typeface="Symbol" pitchFamily="18" charset="2"/>
              </a:rPr>
              <a:t>∨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j ≠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endParaRPr lang="en-US" sz="1800" dirty="0">
              <a:solidFill>
                <a:schemeClr val="accent1"/>
              </a:solidFill>
              <a:latin typeface="+mj-lt"/>
              <a:sym typeface="Symbol" pitchFamily="18" charset="2"/>
            </a:endParaRP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Bayes classifier, let 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(x) = -R(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because the maximum discriminant function will correspond to the minimum conditional risk.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For the minimum error rate case, let 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= P(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, so that the maximum discriminant function corresponds to the maximum posterior probability.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Choice of discriminant function is not unique:</a:t>
            </a:r>
          </a:p>
          <a:p>
            <a:pPr marL="685800" lvl="2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multiply or add by same positive constant</a:t>
            </a:r>
          </a:p>
          <a:p>
            <a:pPr marL="685800" lvl="2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Replace 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with a monotonically increasing function,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f(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)).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Multicategory</a:t>
            </a:r>
            <a:r>
              <a:rPr lang="en-US" b="1" dirty="0">
                <a:solidFill>
                  <a:schemeClr val="accent2"/>
                </a:solidFill>
              </a:rPr>
              <a:t> Decision Surfaces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04788" y="558545"/>
            <a:ext cx="87344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We can visualize our decision rule several ways: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chemeClr val="accent1"/>
                </a:solidFill>
                <a:latin typeface="+mj-lt"/>
              </a:rPr>
              <a:t>choose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accent1"/>
                </a:solidFill>
                <a:latin typeface="+mj-lt"/>
              </a:rPr>
              <a:t> if: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&gt;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j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</a:t>
            </a:r>
            <a:r>
              <a:rPr lang="en-US" sz="1800" b="1" dirty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  <a:sym typeface="Symbol" pitchFamily="18" charset="2"/>
              </a:rPr>
              <a:t>∨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j ≠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endParaRPr lang="en-US" sz="1800" b="1" dirty="0">
              <a:solidFill>
                <a:schemeClr val="accent1"/>
              </a:solidFill>
              <a:latin typeface="+mj-lt"/>
              <a:sym typeface="Symbol" pitchFamily="18" charset="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5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Surfaces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715645"/>
            <a:ext cx="8734425" cy="36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can be visualized as a connected graph with arcs and weights: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9550" y="5003800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are the advantages of this type of visualization?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Representation of a Classifier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/>
          <a:srcRect l="10791" t="3809" r="11217" b="35275"/>
          <a:stretch>
            <a:fillRect/>
          </a:stretch>
        </p:blipFill>
        <p:spPr bwMode="auto">
          <a:xfrm>
            <a:off x="1530350" y="1293495"/>
            <a:ext cx="60928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4000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95264" y="2354719"/>
            <a:ext cx="8645525" cy="801436"/>
            <a:chOff x="123" y="1632"/>
            <a:chExt cx="5446" cy="505"/>
          </a:xfrm>
        </p:grpSpPr>
        <p:sp>
          <p:nvSpPr>
            <p:cNvPr id="148497" name="Rectangle 17"/>
            <p:cNvSpPr>
              <a:spLocks noChangeArrowheads="1"/>
            </p:cNvSpPr>
            <p:nvPr/>
          </p:nvSpPr>
          <p:spPr bwMode="auto">
            <a:xfrm>
              <a:off x="123" y="1638"/>
              <a:ext cx="54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Mean:</a:t>
              </a:r>
            </a:p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Covariance:</a:t>
              </a:r>
            </a:p>
          </p:txBody>
        </p:sp>
        <p:graphicFrame>
          <p:nvGraphicFramePr>
            <p:cNvPr id="148502" name="Object 22"/>
            <p:cNvGraphicFramePr>
              <a:graphicFrameLocks noChangeAspect="1"/>
            </p:cNvGraphicFramePr>
            <p:nvPr/>
          </p:nvGraphicFramePr>
          <p:xfrm>
            <a:off x="1316" y="1632"/>
            <a:ext cx="1304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Equation" r:id="rId3" imgW="2070000" imgH="291960" progId="Equation.3">
                    <p:embed/>
                  </p:oleObj>
                </mc:Choice>
                <mc:Fallback>
                  <p:oleObj name="Equation" r:id="rId3" imgW="20700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6" y="1632"/>
                          <a:ext cx="1304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503" name="Object 23"/>
            <p:cNvGraphicFramePr>
              <a:graphicFrameLocks noChangeAspect="1"/>
            </p:cNvGraphicFramePr>
            <p:nvPr/>
          </p:nvGraphicFramePr>
          <p:xfrm>
            <a:off x="1388" y="1798"/>
            <a:ext cx="274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Equation" r:id="rId5" imgW="4356000" imgH="355320" progId="Equation.3">
                    <p:embed/>
                  </p:oleObj>
                </mc:Choice>
                <mc:Fallback>
                  <p:oleObj name="Equation" r:id="rId5" imgW="435600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8" y="1798"/>
                          <a:ext cx="2744" cy="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Statistical independence?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Higher-order moments? Occam’s Razor?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Entropy?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Linear combinations of normal random variables?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Central Limit Theorem?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87326" y="634138"/>
            <a:ext cx="8645525" cy="1089025"/>
            <a:chOff x="118" y="621"/>
            <a:chExt cx="5446" cy="686"/>
          </a:xfrm>
        </p:grpSpPr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118" y="621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Recall the definition of a normal distribution (Gaussian):</a:t>
              </a:r>
            </a:p>
          </p:txBody>
        </p:sp>
        <p:graphicFrame>
          <p:nvGraphicFramePr>
            <p:cNvPr id="148490" name="Object 10"/>
            <p:cNvGraphicFramePr>
              <a:graphicFrameLocks noChangeAspect="1"/>
            </p:cNvGraphicFramePr>
            <p:nvPr/>
          </p:nvGraphicFramePr>
          <p:xfrm>
            <a:off x="305" y="883"/>
            <a:ext cx="2856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Equation" r:id="rId7" imgW="4533840" imgH="672840" progId="Equation.DSMT4">
                    <p:embed/>
                  </p:oleObj>
                </mc:Choice>
                <mc:Fallback>
                  <p:oleObj name="Equation" r:id="rId7" imgW="4533840" imgH="6728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" y="883"/>
                          <a:ext cx="2856" cy="4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195008" y="1888415"/>
            <a:ext cx="8645525" cy="3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Why is this distribution so important in engineering?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8548237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187531" y="575783"/>
            <a:ext cx="8645525" cy="109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normal or Gaussian density is a powerful model for modeling continuous-valued feature vectors corrupted by noise due to its analytical tractability.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 err="1">
                <a:solidFill>
                  <a:srgbClr val="000000"/>
                </a:solidFill>
              </a:rPr>
              <a:t>Univariate</a:t>
            </a:r>
            <a:r>
              <a:rPr lang="en-US" sz="1800" b="1" dirty="0">
                <a:solidFill>
                  <a:srgbClr val="000000"/>
                </a:solidFill>
              </a:rPr>
              <a:t> normal distribution: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742307"/>
          <a:ext cx="2959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8" name="Equation" r:id="rId4" imgW="2958840" imgH="672840" progId="Equation.3">
                  <p:embed/>
                </p:oleObj>
              </mc:Choice>
              <mc:Fallback>
                <p:oleObj name="Equation" r:id="rId4" imgW="29588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742307"/>
                        <a:ext cx="2959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2881009"/>
          <a:ext cx="33655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9" name="Equation" r:id="rId6" imgW="3365280" imgH="1358640" progId="Equation.3">
                  <p:embed/>
                </p:oleObj>
              </mc:Choice>
              <mc:Fallback>
                <p:oleObj name="Equation" r:id="rId6" imgW="336528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881009"/>
                        <a:ext cx="33655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where the mean and covariance are defined by: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entropy of a </a:t>
            </a:r>
            <a:r>
              <a:rPr lang="en-US" sz="1800" b="1" dirty="0" err="1">
                <a:solidFill>
                  <a:srgbClr val="000000"/>
                </a:solidFill>
              </a:rPr>
              <a:t>univariate</a:t>
            </a:r>
            <a:r>
              <a:rPr lang="en-US" sz="1800" b="1" dirty="0">
                <a:solidFill>
                  <a:srgbClr val="000000"/>
                </a:solidFill>
              </a:rPr>
              <a:t> normal distribution is given by: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4724349"/>
          <a:ext cx="4241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0" name="Equation" r:id="rId8" imgW="4241520" imgH="647640" progId="Equation.DSMT4">
                  <p:embed/>
                </p:oleObj>
              </mc:Choice>
              <mc:Fallback>
                <p:oleObj name="Equation" r:id="rId8" imgW="424152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724349"/>
                        <a:ext cx="4241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Univariate</a:t>
            </a:r>
            <a:r>
              <a:rPr lang="en-US" b="1" dirty="0">
                <a:solidFill>
                  <a:srgbClr val="892034"/>
                </a:solidFill>
              </a:rPr>
              <a:t>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50314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01613" y="620070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multivariate distribution is defined as:</a:t>
            </a:r>
          </a:p>
        </p:txBody>
      </p:sp>
      <p:graphicFrame>
        <p:nvGraphicFramePr>
          <p:cNvPr id="144403" name="Object 19"/>
          <p:cNvGraphicFramePr>
            <a:graphicFrameLocks noChangeAspect="1"/>
          </p:cNvGraphicFramePr>
          <p:nvPr/>
        </p:nvGraphicFramePr>
        <p:xfrm>
          <a:off x="441325" y="1051212"/>
          <a:ext cx="4533900" cy="6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" name="Equation" r:id="rId3" imgW="4533840" imgH="672840" progId="Equation.DSMT4">
                  <p:embed/>
                </p:oleObj>
              </mc:Choice>
              <mc:Fallback>
                <p:oleObj name="Equation" r:id="rId3" imgW="45338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51212"/>
                        <a:ext cx="4533900" cy="673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where μ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 represents the mean (vector) and </a:t>
            </a:r>
            <a:r>
              <a:rPr lang="en-US" sz="1800" b="1" dirty="0" err="1">
                <a:solidFill>
                  <a:srgbClr val="000000"/>
                </a:solidFill>
                <a:sym typeface="Symbol" pitchFamily="18" charset="2"/>
              </a:rPr>
              <a:t>Σ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 represents the covariance (matrix).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Note the exponent term is really a dot product or </a:t>
            </a:r>
            <a:br>
              <a:rPr lang="en-US" sz="1800" b="1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weighted Euclidean distance.</a:t>
            </a: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5"/>
          <a:srcRect l="57341" t="56165" r="9221" b="24446"/>
          <a:stretch>
            <a:fillRect/>
          </a:stretch>
        </p:blipFill>
        <p:spPr bwMode="auto">
          <a:xfrm>
            <a:off x="4748213" y="3509876"/>
            <a:ext cx="40005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28600" y="3595601"/>
            <a:ext cx="4338638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The covariance is always  symmetric and positive </a:t>
            </a:r>
            <a:r>
              <a:rPr lang="en-US" sz="1800" b="1" dirty="0" err="1">
                <a:solidFill>
                  <a:srgbClr val="000000"/>
                </a:solidFill>
                <a:sym typeface="Symbol" pitchFamily="18" charset="2"/>
              </a:rPr>
              <a:t>semidefinite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How does the shape vary as a function of the covariance?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Multivariate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6960889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 l="10728" t="24554" r="43750" b="15775"/>
          <a:stretch>
            <a:fillRect/>
          </a:stretch>
        </p:blipFill>
        <p:spPr bwMode="auto">
          <a:xfrm>
            <a:off x="5240338" y="3184980"/>
            <a:ext cx="30511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/>
          <a:srcRect l="35606" t="35933" r="20462" b="35722"/>
          <a:stretch>
            <a:fillRect/>
          </a:stretch>
        </p:blipFill>
        <p:spPr bwMode="auto">
          <a:xfrm>
            <a:off x="4891088" y="567192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1613" y="703386"/>
            <a:ext cx="4365625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support region is the obtained by the intersection of a Gaussian distribution with a plane.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a horizontal plane, this generates an ellipse whose points are of equal probability density.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469758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190040" y="55854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5425" indent="-225425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Some monotonically increasing functions can simplify calculations considerably:</a:t>
            </a:r>
          </a:p>
        </p:txBody>
      </p:sp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469331" y="1216537"/>
          <a:ext cx="45974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name="Equation" r:id="rId3" imgW="4597200" imgH="1714320" progId="Equation.3">
                  <p:embed/>
                </p:oleObj>
              </mc:Choice>
              <mc:Fallback>
                <p:oleObj name="Equation" r:id="rId3" imgW="4597200" imgH="1714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331" y="1216537"/>
                        <a:ext cx="4597400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194802" y="3030149"/>
            <a:ext cx="8734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What are some of the reasons (3) is particularly useful?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Computational complexity (e.g., Gaussian)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Numerical accuracy (e.g., probabilities tend to zero)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Decomposition (e.g., likelihood and prior are separated and can be weighted differently)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Normalization (e.g., likelihoods are channel dependent).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Log Probabilities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204788" y="699225"/>
            <a:ext cx="87344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An expected loss is called a risk.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i="1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i</a:t>
            </a:r>
            <a:r>
              <a:rPr lang="en-US" sz="18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is called the conditional risk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  <a:endParaRPr lang="en-US" sz="1800" b="1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general decision rule is a function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α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)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that tells us which action to take for every possible observation.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 overall risk is given by:</a:t>
            </a:r>
          </a:p>
          <a:p>
            <a:pPr marL="228600" indent="-228600">
              <a:spcBef>
                <a:spcPts val="36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If we choose </a:t>
            </a:r>
            <a:r>
              <a:rPr lang="en-US" sz="1800" dirty="0">
                <a:solidFill>
                  <a:srgbClr val="000000"/>
                </a:solidFill>
                <a:sym typeface="Symbol" pitchFamily="18" charset="2"/>
              </a:rPr>
              <a:t>α(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 so that </a:t>
            </a:r>
            <a:r>
              <a:rPr lang="en-US" sz="1800" dirty="0">
                <a:solidFill>
                  <a:srgbClr val="000000"/>
                </a:solidFill>
                <a:sym typeface="Symbol" pitchFamily="18" charset="2"/>
              </a:rPr>
              <a:t>R(</a:t>
            </a:r>
            <a:r>
              <a:rPr lang="en-US" sz="1800" dirty="0" err="1">
                <a:solidFill>
                  <a:srgbClr val="000000"/>
                </a:solidFill>
                <a:sym typeface="Symbol" pitchFamily="18" charset="2"/>
              </a:rPr>
              <a:t>ω</a:t>
            </a:r>
            <a:r>
              <a:rPr lang="en-US" sz="1800" baseline="-25000" dirty="0" err="1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sz="1800" dirty="0">
                <a:solidFill>
                  <a:srgbClr val="000000"/>
                </a:solidFill>
                <a:sym typeface="Symbol" pitchFamily="18" charset="2"/>
              </a:rPr>
              <a:t>(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sym typeface="Symbol" pitchFamily="18" charset="2"/>
              </a:rPr>
              <a:t>)) 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is as small as possible for every </a:t>
            </a:r>
            <a:r>
              <a:rPr lang="en-US" sz="1800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, the overall risk will be minimized.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Compute the conditional risk for every </a:t>
            </a:r>
            <a:r>
              <a:rPr lang="en-US" sz="1800" dirty="0" err="1">
                <a:solidFill>
                  <a:srgbClr val="000000"/>
                </a:solidFill>
                <a:sym typeface="Symbol" pitchFamily="18" charset="2"/>
              </a:rPr>
              <a:t>ω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 and select the action that minimizes </a:t>
            </a:r>
            <a:r>
              <a:rPr lang="en-US" sz="1800" dirty="0">
                <a:solidFill>
                  <a:srgbClr val="000000"/>
                </a:solidFill>
                <a:sym typeface="Symbol" pitchFamily="18" charset="2"/>
              </a:rPr>
              <a:t>R(</a:t>
            </a:r>
            <a:r>
              <a:rPr lang="en-US" sz="1800" dirty="0" err="1">
                <a:solidFill>
                  <a:srgbClr val="000000"/>
                </a:solidFill>
                <a:sym typeface="Symbol" pitchFamily="18" charset="2"/>
              </a:rPr>
              <a:t>ω</a:t>
            </a:r>
            <a:r>
              <a:rPr lang="en-US" sz="1800" baseline="-25000" dirty="0" err="1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sz="1800" dirty="0" err="1">
                <a:solidFill>
                  <a:srgbClr val="000000"/>
                </a:solidFill>
                <a:sym typeface="Symbol" pitchFamily="18" charset="2"/>
              </a:rPr>
              <a:t>|</a:t>
            </a:r>
            <a:r>
              <a:rPr lang="en-US" sz="1800" b="1" dirty="0" err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. This is denoted </a:t>
            </a:r>
            <a:r>
              <a:rPr lang="en-US" sz="1800" i="1" dirty="0">
                <a:solidFill>
                  <a:srgbClr val="000000"/>
                </a:solidFill>
                <a:sym typeface="Symbol" pitchFamily="18" charset="2"/>
              </a:rPr>
              <a:t>R*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, and is referred to as the Bayes risk.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The Bayes risk is the best performance that can be achieved (for the given data set  or problem definition).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455613" y="2686661"/>
          <a:ext cx="226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Equation" r:id="rId3" imgW="2260440" imgH="291960" progId="Equation.3">
                  <p:embed/>
                </p:oleObj>
              </mc:Choice>
              <mc:Fallback>
                <p:oleObj name="Equation" r:id="rId3" imgW="2260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2686661"/>
                        <a:ext cx="2260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14313" y="3417515"/>
            <a:ext cx="8734425" cy="1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  <a:latin typeface="Arial"/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Bayes Risk</a:t>
            </a:r>
          </a:p>
        </p:txBody>
      </p:sp>
    </p:spTree>
    <p:extLst>
      <p:ext uri="{BB962C8B-B14F-4D97-AF65-F5344CB8AC3E}">
        <p14:creationId xmlns:p14="http://schemas.microsoft.com/office/powerpoint/2010/main" val="112293272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Likelihood Ratios</a:t>
            </a:r>
            <a:r>
              <a:rPr lang="en-US" sz="1800" b="1" dirty="0">
                <a:solidFill>
                  <a:schemeClr val="bg1"/>
                </a:solidFill>
              </a:rPr>
              <a:t>: Convenient for two-class problems.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Decision Criteria</a:t>
            </a:r>
            <a:r>
              <a:rPr lang="en-US" sz="1800" b="1" dirty="0">
                <a:solidFill>
                  <a:schemeClr val="bg1"/>
                </a:solidFill>
              </a:rPr>
              <a:t>: Several viable choices for decision rules.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Decision Surfaces</a:t>
            </a:r>
            <a:r>
              <a:rPr lang="en-US" sz="1800" b="1" dirty="0">
                <a:solidFill>
                  <a:schemeClr val="bg1"/>
                </a:solidFill>
              </a:rPr>
              <a:t>: The shape of the decision surface is influenced by the number of categories and the statistics of the data.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Gaussian Distributions</a:t>
            </a:r>
            <a:r>
              <a:rPr lang="en-US" sz="1800" b="1" dirty="0">
                <a:solidFill>
                  <a:schemeClr val="bg1"/>
                </a:solidFill>
              </a:rPr>
              <a:t>: how is the shape of the distribution influenced by the mean and covariance?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Log Probabilities</a:t>
            </a:r>
            <a:r>
              <a:rPr lang="en-US" sz="1800" b="1" dirty="0">
                <a:solidFill>
                  <a:schemeClr val="bg1"/>
                </a:solidFill>
              </a:rPr>
              <a:t>: solves some important computational problems.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2131"/>
          <p:cNvSpPr>
            <a:spLocks noChangeArrowheads="1"/>
          </p:cNvSpPr>
          <p:nvPr/>
        </p:nvSpPr>
        <p:spPr bwMode="auto">
          <a:xfrm>
            <a:off x="172783" y="557636"/>
            <a:ext cx="8645525" cy="202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Bayes decision rule guarantees lowest average error rate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Closed-form solution for two-class Gaussian distributions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Full calculation for high dimensional space difficult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Bounds provide a way to get insight into a problem and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engineer better solutions.</a:t>
            </a:r>
          </a:p>
          <a:p>
            <a:pPr marL="176213" indent="-176213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Need the following inequality:</a:t>
            </a:r>
          </a:p>
        </p:txBody>
      </p:sp>
      <p:sp>
        <p:nvSpPr>
          <p:cNvPr id="80899" name="Rectangle 2051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90" name="Object 2142"/>
          <p:cNvGraphicFramePr>
            <a:graphicFrameLocks noChangeAspect="1"/>
          </p:cNvGraphicFramePr>
          <p:nvPr/>
        </p:nvGraphicFramePr>
        <p:xfrm>
          <a:off x="425087" y="3266092"/>
          <a:ext cx="4051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4" name="Equation" r:id="rId4" imgW="4051080" imgH="355320" progId="Equation.DSMT4">
                  <p:embed/>
                </p:oleObj>
              </mc:Choice>
              <mc:Fallback>
                <p:oleObj name="Equation" r:id="rId4" imgW="40510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87" y="3266092"/>
                        <a:ext cx="4051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002" name="Rectangle 2154"/>
          <p:cNvSpPr>
            <a:spLocks noChangeArrowheads="1"/>
          </p:cNvSpPr>
          <p:nvPr/>
        </p:nvSpPr>
        <p:spPr bwMode="auto">
          <a:xfrm>
            <a:off x="191833" y="3762415"/>
            <a:ext cx="8645525" cy="184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</a:rPr>
              <a:t>	Assume </a:t>
            </a:r>
            <a:r>
              <a:rPr lang="en-US" sz="1800" dirty="0">
                <a:solidFill>
                  <a:schemeClr val="bg1"/>
                </a:solidFill>
              </a:rPr>
              <a:t>a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&gt; b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without loss of generality: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min[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a,b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] = b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	Also,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(1- β)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= (a/b)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b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and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(a/b)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 &gt; 1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	Therefore,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b &lt; (a/b)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, which implies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min[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a,b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] &lt; a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(1- β)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Apply to our standard expression for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P(error)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Error Bounds</a:t>
            </a:r>
          </a:p>
        </p:txBody>
      </p:sp>
    </p:spTree>
    <p:extLst>
      <p:ext uri="{BB962C8B-B14F-4D97-AF65-F5344CB8AC3E}">
        <p14:creationId xmlns:p14="http://schemas.microsoft.com/office/powerpoint/2010/main" val="3356562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50" name="Object 22"/>
          <p:cNvGraphicFramePr>
            <a:graphicFrameLocks noChangeAspect="1"/>
          </p:cNvGraphicFramePr>
          <p:nvPr/>
        </p:nvGraphicFramePr>
        <p:xfrm>
          <a:off x="455613" y="1060450"/>
          <a:ext cx="50927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5" name="Equation" r:id="rId3" imgW="5092560" imgH="2400120" progId="Equation.3">
                  <p:embed/>
                </p:oleObj>
              </mc:Choice>
              <mc:Fallback>
                <p:oleObj name="Equation" r:id="rId3" imgW="5092560" imgH="240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060450"/>
                        <a:ext cx="5092700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51" name="Rectangle 23"/>
          <p:cNvSpPr>
            <a:spLocks noChangeArrowheads="1"/>
          </p:cNvSpPr>
          <p:nvPr/>
        </p:nvSpPr>
        <p:spPr bwMode="auto">
          <a:xfrm>
            <a:off x="170735" y="642953"/>
            <a:ext cx="86455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Recall: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50569" name="Object 41"/>
          <p:cNvGraphicFramePr>
            <a:graphicFrameLocks noChangeAspect="1"/>
          </p:cNvGraphicFramePr>
          <p:nvPr/>
        </p:nvGraphicFramePr>
        <p:xfrm>
          <a:off x="5610225" y="1785938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6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1785938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70" name="Object 42"/>
          <p:cNvGraphicFramePr>
            <a:graphicFrameLocks noChangeAspect="1"/>
          </p:cNvGraphicFramePr>
          <p:nvPr/>
        </p:nvGraphicFramePr>
        <p:xfrm>
          <a:off x="5162550" y="24622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7" name="Equation" r:id="rId7" imgW="139680" imgH="291960" progId="Equation.DSMT4">
                  <p:embed/>
                </p:oleObj>
              </mc:Choice>
              <mc:Fallback>
                <p:oleObj name="Equation" r:id="rId7" imgW="139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24622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73" name="Rectangle 45"/>
          <p:cNvSpPr>
            <a:spLocks noChangeArrowheads="1"/>
          </p:cNvSpPr>
          <p:nvPr/>
        </p:nvSpPr>
        <p:spPr bwMode="auto">
          <a:xfrm>
            <a:off x="170735" y="3569600"/>
            <a:ext cx="8645525" cy="10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this integral is over the entire feature space, not the decision regions (which makes it simpler).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the conditional probabilities are normal, this expression can be simplified.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Chernoff Bound</a:t>
            </a:r>
          </a:p>
        </p:txBody>
      </p:sp>
    </p:spTree>
    <p:extLst>
      <p:ext uri="{BB962C8B-B14F-4D97-AF65-F5344CB8AC3E}">
        <p14:creationId xmlns:p14="http://schemas.microsoft.com/office/powerpoint/2010/main" val="3362888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6865" y="606002"/>
            <a:ext cx="8645525" cy="61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the conditional probabilities are normal, our bound can be evaluated analytically:</a:t>
            </a:r>
          </a:p>
        </p:txBody>
      </p:sp>
      <p:graphicFrame>
        <p:nvGraphicFramePr>
          <p:cNvPr id="168960" name="Object 0"/>
          <p:cNvGraphicFramePr>
            <a:graphicFrameLocks noChangeAspect="1"/>
          </p:cNvGraphicFramePr>
          <p:nvPr/>
        </p:nvGraphicFramePr>
        <p:xfrm>
          <a:off x="455613" y="1248134"/>
          <a:ext cx="360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0" name="Equation" r:id="rId3" imgW="3606480" imgH="444240" progId="Equation.3">
                  <p:embed/>
                </p:oleObj>
              </mc:Choice>
              <mc:Fallback>
                <p:oleObj name="Equation" r:id="rId3" imgW="3606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248134"/>
                        <a:ext cx="360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44475" y="1768053"/>
            <a:ext cx="8645525" cy="1692275"/>
            <a:chOff x="154" y="1353"/>
            <a:chExt cx="5446" cy="1066"/>
          </a:xfrm>
        </p:grpSpPr>
        <p:sp>
          <p:nvSpPr>
            <p:cNvPr id="144404" name="Rectangle 20"/>
            <p:cNvSpPr>
              <a:spLocks noChangeArrowheads="1"/>
            </p:cNvSpPr>
            <p:nvPr/>
          </p:nvSpPr>
          <p:spPr bwMode="auto">
            <a:xfrm>
              <a:off x="154" y="1353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	where:</a:t>
              </a:r>
              <a:endParaRPr lang="en-US" sz="1800" b="1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graphicFrame>
          <p:nvGraphicFramePr>
            <p:cNvPr id="168961" name="Object 1"/>
            <p:cNvGraphicFramePr>
              <a:graphicFrameLocks noChangeAspect="1"/>
            </p:cNvGraphicFramePr>
            <p:nvPr/>
          </p:nvGraphicFramePr>
          <p:xfrm>
            <a:off x="287" y="1595"/>
            <a:ext cx="3232" cy="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81" name="Equation" r:id="rId5" imgW="5130720" imgH="1307880" progId="Equation.DSMT4">
                    <p:embed/>
                  </p:oleObj>
                </mc:Choice>
                <mc:Fallback>
                  <p:oleObj name="Equation" r:id="rId5" imgW="5130720" imgH="1307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" y="1595"/>
                          <a:ext cx="3232" cy="8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4424" name="Rectangle 40"/>
          <p:cNvSpPr>
            <a:spLocks noChangeArrowheads="1"/>
          </p:cNvSpPr>
          <p:nvPr/>
        </p:nvSpPr>
        <p:spPr bwMode="auto">
          <a:xfrm>
            <a:off x="185483" y="3968327"/>
            <a:ext cx="432276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Procedure: find the value of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β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that minimizes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exp(-k(β ),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and then compute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P(error)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using the bound.</a:t>
            </a:r>
          </a:p>
        </p:txBody>
      </p:sp>
      <p:pic>
        <p:nvPicPr>
          <p:cNvPr id="144425" name="Picture 41"/>
          <p:cNvPicPr>
            <a:picLocks noChangeAspect="1" noChangeArrowheads="1"/>
          </p:cNvPicPr>
          <p:nvPr/>
        </p:nvPicPr>
        <p:blipFill>
          <a:blip r:embed="rId7"/>
          <a:srcRect l="22084" t="32785" r="17917" b="20439"/>
          <a:stretch>
            <a:fillRect/>
          </a:stretch>
        </p:blipFill>
        <p:spPr bwMode="auto">
          <a:xfrm>
            <a:off x="4862513" y="3836564"/>
            <a:ext cx="419576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26" name="Rectangle 42"/>
          <p:cNvSpPr>
            <a:spLocks noChangeArrowheads="1"/>
          </p:cNvSpPr>
          <p:nvPr/>
        </p:nvSpPr>
        <p:spPr bwMode="auto">
          <a:xfrm>
            <a:off x="185483" y="4939571"/>
            <a:ext cx="4322763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Benefit: one-dimensional optimization using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β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Chernoff Bound for Normal Densities</a:t>
            </a:r>
          </a:p>
        </p:txBody>
      </p:sp>
    </p:spTree>
    <p:extLst>
      <p:ext uri="{BB962C8B-B14F-4D97-AF65-F5344CB8AC3E}">
        <p14:creationId xmlns:p14="http://schemas.microsoft.com/office/powerpoint/2010/main" val="37338926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6" name="Rectangle 5140"/>
          <p:cNvSpPr>
            <a:spLocks noChangeArrowheads="1"/>
          </p:cNvSpPr>
          <p:nvPr/>
        </p:nvSpPr>
        <p:spPr bwMode="auto">
          <a:xfrm>
            <a:off x="185483" y="609835"/>
            <a:ext cx="86455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Chernoff bound is loose for extreme values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Bhattacharyya bound can be derived by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β = 0.5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:</a:t>
            </a:r>
          </a:p>
        </p:txBody>
      </p:sp>
      <p:graphicFrame>
        <p:nvGraphicFramePr>
          <p:cNvPr id="169984" name="Object 6144"/>
          <p:cNvGraphicFramePr>
            <a:graphicFrameLocks noChangeAspect="1"/>
          </p:cNvGraphicFramePr>
          <p:nvPr/>
        </p:nvGraphicFramePr>
        <p:xfrm>
          <a:off x="455613" y="1481700"/>
          <a:ext cx="40767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2" name="Equation" r:id="rId3" imgW="4076640" imgH="1257120" progId="Equation.3">
                  <p:embed/>
                </p:oleObj>
              </mc:Choice>
              <mc:Fallback>
                <p:oleObj name="Equation" r:id="rId3" imgW="407664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481700"/>
                        <a:ext cx="40767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5" name="Object 6145"/>
          <p:cNvGraphicFramePr>
            <a:graphicFrameLocks noChangeAspect="1"/>
          </p:cNvGraphicFramePr>
          <p:nvPr/>
        </p:nvGraphicFramePr>
        <p:xfrm>
          <a:off x="4183063" y="2505075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3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063" y="2505075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6" name="Object 6146"/>
          <p:cNvGraphicFramePr>
            <a:graphicFrameLocks noChangeAspect="1"/>
          </p:cNvGraphicFramePr>
          <p:nvPr/>
        </p:nvGraphicFramePr>
        <p:xfrm>
          <a:off x="3554413" y="3276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4" name="Equation" r:id="rId7" imgW="139680" imgH="291960" progId="Equation.3">
                  <p:embed/>
                </p:oleObj>
              </mc:Choice>
              <mc:Fallback>
                <p:oleObj name="Equation" r:id="rId7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3276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151"/>
          <p:cNvGrpSpPr>
            <a:grpSpLocks/>
          </p:cNvGrpSpPr>
          <p:nvPr/>
        </p:nvGrpSpPr>
        <p:grpSpPr bwMode="auto">
          <a:xfrm>
            <a:off x="254000" y="2911580"/>
            <a:ext cx="8645525" cy="1044576"/>
            <a:chOff x="160" y="2583"/>
            <a:chExt cx="5446" cy="658"/>
          </a:xfrm>
        </p:grpSpPr>
        <p:sp>
          <p:nvSpPr>
            <p:cNvPr id="157724" name="Rectangle 5148"/>
            <p:cNvSpPr>
              <a:spLocks noChangeArrowheads="1"/>
            </p:cNvSpPr>
            <p:nvPr/>
          </p:nvSpPr>
          <p:spPr bwMode="auto">
            <a:xfrm>
              <a:off x="160" y="2583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	where:</a:t>
              </a:r>
              <a:endParaRPr lang="en-US" sz="1800" b="1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graphicFrame>
          <p:nvGraphicFramePr>
            <p:cNvPr id="169987" name="Object 6147"/>
            <p:cNvGraphicFramePr>
              <a:graphicFrameLocks noChangeAspect="1"/>
            </p:cNvGraphicFramePr>
            <p:nvPr/>
          </p:nvGraphicFramePr>
          <p:xfrm>
            <a:off x="287" y="2633"/>
            <a:ext cx="3232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65" name="Equation" r:id="rId8" imgW="5130720" imgH="965160" progId="Equation.DSMT4">
                    <p:embed/>
                  </p:oleObj>
                </mc:Choice>
                <mc:Fallback>
                  <p:oleObj name="Equation" r:id="rId8" imgW="5130720" imgH="965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" y="2633"/>
                          <a:ext cx="3232" cy="6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7726" name="Rectangle 5150"/>
          <p:cNvSpPr>
            <a:spLocks noChangeArrowheads="1"/>
          </p:cNvSpPr>
          <p:nvPr/>
        </p:nvSpPr>
        <p:spPr bwMode="auto">
          <a:xfrm>
            <a:off x="254000" y="4157461"/>
            <a:ext cx="8645525" cy="6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These bounds can still be used if the distributions are not Gaussian (why? hint: </a:t>
            </a:r>
            <a:r>
              <a:rPr lang="en-US" sz="1800" b="1" dirty="0">
                <a:solidFill>
                  <a:schemeClr val="bg1"/>
                </a:solidFill>
                <a:hlinkClick r:id="rId10"/>
              </a:rPr>
              <a:t>Occam’s Razor</a:t>
            </a:r>
            <a:r>
              <a:rPr lang="en-US" sz="1800" b="1" dirty="0">
                <a:solidFill>
                  <a:schemeClr val="bg1"/>
                </a:solidFill>
              </a:rPr>
              <a:t>). However, they might not be adequately tight.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Bhattacharyya Bound</a:t>
            </a:r>
          </a:p>
        </p:txBody>
      </p:sp>
    </p:spTree>
    <p:extLst>
      <p:ext uri="{BB962C8B-B14F-4D97-AF65-F5344CB8AC3E}">
        <p14:creationId xmlns:p14="http://schemas.microsoft.com/office/powerpoint/2010/main" val="1218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190040" y="614818"/>
            <a:ext cx="8734425" cy="52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Let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α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1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correspond to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α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to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and </a:t>
            </a:r>
            <a:r>
              <a:rPr lang="en-US" sz="18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ij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(α</a:t>
            </a:r>
            <a:r>
              <a:rPr lang="en-US" sz="1800" baseline="-250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i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|</a:t>
            </a:r>
            <a:r>
              <a:rPr lang="en-US" sz="18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err="1">
                <a:solidFill>
                  <a:srgbClr val="000000"/>
                </a:solidFill>
                <a:latin typeface="Arial"/>
              </a:rPr>
              <a:t>j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 conditional risk is given by: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R(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α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= 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11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P(ω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+ 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12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P(ω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R(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α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= 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21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P(ω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+ 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22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P(ω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</a:t>
            </a:r>
          </a:p>
          <a:p>
            <a:pPr marL="228600" indent="-228600">
              <a:spcBef>
                <a:spcPct val="25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Our decision rule is:</a:t>
            </a:r>
          </a:p>
          <a:p>
            <a:pPr marL="228600" indent="-228600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		choose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if: R(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α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&lt; R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α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);</a:t>
            </a:r>
            <a:b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</a:b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	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otherwise decide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 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</a:rPr>
              <a:t>2</a:t>
            </a:r>
            <a:endParaRPr lang="en-US" sz="180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228600" indent="-228600">
              <a:spcBef>
                <a:spcPct val="25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This results in the equivalent rule: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choose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if: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21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11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P(ω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) &gt;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12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22</a:t>
            </a:r>
            <a:r>
              <a:rPr lang="en-US" sz="1800">
                <a:solidFill>
                  <a:srgbClr val="000000"/>
                </a:solidFill>
                <a:latin typeface="Arial"/>
                <a:sym typeface="Symbol" pitchFamily="18" charset="2"/>
              </a:rPr>
              <a:t>) P(ω</a:t>
            </a:r>
            <a:r>
              <a:rPr lang="en-US" sz="1800" baseline="-25000">
                <a:solidFill>
                  <a:srgbClr val="000000"/>
                </a:solidFill>
                <a:latin typeface="Arial"/>
                <a:sym typeface="Symbol" pitchFamily="18" charset="2"/>
              </a:rPr>
              <a:t>2</a:t>
            </a:r>
            <a:r>
              <a:rPr lang="en-US" sz="1800">
                <a:solidFill>
                  <a:srgbClr val="000000"/>
                </a:solidFill>
                <a:latin typeface="Arial"/>
                <a:sym typeface="Symbol" pitchFamily="18" charset="2"/>
              </a:rPr>
              <a:t>|</a:t>
            </a:r>
            <a:r>
              <a:rPr lang="en-US" sz="1800" b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>
                <a:solidFill>
                  <a:srgbClr val="000000"/>
                </a:solidFill>
                <a:latin typeface="Arial"/>
                <a:sym typeface="Symbol" pitchFamily="18" charset="2"/>
              </a:rPr>
              <a:t>)</a:t>
            </a:r>
            <a:r>
              <a:rPr lang="en-US" sz="1800" b="1">
                <a:solidFill>
                  <a:srgbClr val="000000"/>
                </a:solidFill>
                <a:latin typeface="Arial"/>
                <a:sym typeface="Symbol" pitchFamily="18" charset="2"/>
              </a:rPr>
              <a:t>;</a:t>
            </a:r>
            <a:endParaRPr lang="en-US" sz="1800" b="1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otherwise decide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</a:rPr>
              <a:t>2</a:t>
            </a:r>
          </a:p>
          <a:p>
            <a:pPr marL="228600" indent="-2286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If the loss incurred for making an error is greater than that incurred for being correct, the factors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21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11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and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12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22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are positive, and the ratio of these factors simply scales the posteriors.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Two-Category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04400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190040" y="699225"/>
            <a:ext cx="87344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By employing Bayes formula, we can replace the posteriors by the prior probabilities and conditional densities:</a:t>
            </a:r>
          </a:p>
          <a:p>
            <a:pPr marL="228600" indent="-228600">
              <a:spcAft>
                <a:spcPts val="600"/>
              </a:spcAft>
              <a:tabLst>
                <a:tab pos="4572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		choose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if:</a:t>
            </a:r>
          </a:p>
          <a:p>
            <a:pPr marL="228600" indent="-228600">
              <a:spcAft>
                <a:spcPts val="6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		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21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11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p(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|ω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P(ω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&gt;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12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22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p(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|ω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P(ω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;</a:t>
            </a:r>
          </a:p>
          <a:p>
            <a:pPr marL="339725" lvl="2" indent="-163513">
              <a:spcAft>
                <a:spcPts val="600"/>
              </a:spcAft>
              <a:tabLst>
                <a:tab pos="4572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		otherwise decide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</a:rPr>
              <a:t>2</a:t>
            </a:r>
          </a:p>
          <a:p>
            <a:pPr marL="176213" indent="-176213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If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21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- λ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11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positive, our rule becomes:</a:t>
            </a:r>
          </a:p>
          <a:p>
            <a:pPr marL="228600" indent="-228600">
              <a:spcBef>
                <a:spcPct val="20000"/>
              </a:spcBef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60768" name="Object 0"/>
          <p:cNvGraphicFramePr>
            <a:graphicFrameLocks noChangeAspect="1"/>
          </p:cNvGraphicFramePr>
          <p:nvPr/>
        </p:nvGraphicFramePr>
        <p:xfrm>
          <a:off x="470469" y="2954338"/>
          <a:ext cx="388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0" name="Equation" r:id="rId3" imgW="3886200" imgH="609480" progId="Equation.3">
                  <p:embed/>
                </p:oleObj>
              </mc:Choice>
              <mc:Fallback>
                <p:oleObj name="Equation" r:id="rId3" imgW="3886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469" y="2954338"/>
                        <a:ext cx="3886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194802" y="370037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If the loss factors are identical, and the prior probabilities are equal, this reduces to a standard likelihood ratio:</a:t>
            </a:r>
          </a:p>
        </p:txBody>
      </p:sp>
      <p:graphicFrame>
        <p:nvGraphicFramePr>
          <p:cNvPr id="160769" name="Object 1"/>
          <p:cNvGraphicFramePr>
            <a:graphicFrameLocks noChangeAspect="1"/>
          </p:cNvGraphicFramePr>
          <p:nvPr/>
        </p:nvGraphicFramePr>
        <p:xfrm>
          <a:off x="454025" y="4443668"/>
          <a:ext cx="2476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1" name="Equation" r:id="rId5" imgW="2476440" imgH="609480" progId="Equation.3">
                  <p:embed/>
                </p:oleObj>
              </mc:Choice>
              <mc:Fallback>
                <p:oleObj name="Equation" r:id="rId5" imgW="24764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4443668"/>
                        <a:ext cx="2476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16074786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201613" y="606002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Consider a symmetrical or zero-one loss function: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004000"/>
              </a:solidFill>
              <a:latin typeface="Arial"/>
            </a:endParaRPr>
          </a:p>
        </p:txBody>
      </p:sp>
      <p:graphicFrame>
        <p:nvGraphicFramePr>
          <p:cNvPr id="161792" name="Object 0"/>
          <p:cNvGraphicFramePr>
            <a:graphicFrameLocks noChangeAspect="1"/>
          </p:cNvGraphicFramePr>
          <p:nvPr/>
        </p:nvGraphicFramePr>
        <p:xfrm>
          <a:off x="454025" y="1005707"/>
          <a:ext cx="330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4" name="Equation" r:id="rId3" imgW="3301920" imgH="647640" progId="Equation.3">
                  <p:embed/>
                </p:oleObj>
              </mc:Choice>
              <mc:Fallback>
                <p:oleObj name="Equation" r:id="rId3" imgW="330192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05707"/>
                        <a:ext cx="3302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54000" y="1774511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 conditional risk is:</a:t>
            </a:r>
          </a:p>
        </p:txBody>
      </p:sp>
      <p:graphicFrame>
        <p:nvGraphicFramePr>
          <p:cNvPr id="161793" name="Object 1"/>
          <p:cNvGraphicFramePr>
            <a:graphicFrameLocks noChangeAspect="1"/>
          </p:cNvGraphicFramePr>
          <p:nvPr/>
        </p:nvGraphicFramePr>
        <p:xfrm>
          <a:off x="454025" y="2148810"/>
          <a:ext cx="27305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5" name="Equation" r:id="rId5" imgW="2730240" imgH="1726920" progId="Equation.3">
                  <p:embed/>
                </p:oleObj>
              </mc:Choice>
              <mc:Fallback>
                <p:oleObj name="Equation" r:id="rId5" imgW="273024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148810"/>
                        <a:ext cx="2730500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254000" y="3987704"/>
            <a:ext cx="86455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	The conditional risk is the average probability of error.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To minimize error, maximize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P(</a:t>
            </a:r>
            <a:r>
              <a:rPr lang="en-US" sz="18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|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 charset="0"/>
              </a:rPr>
              <a:t>— also known as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 charset="0"/>
              </a:rPr>
              <a:t>maximum a posteriori decoding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 charset="0"/>
              </a:rPr>
              <a:t> (MAP).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Minimum Error Rate</a:t>
            </a:r>
          </a:p>
        </p:txBody>
      </p:sp>
    </p:spTree>
    <p:extLst>
      <p:ext uri="{BB962C8B-B14F-4D97-AF65-F5344CB8AC3E}">
        <p14:creationId xmlns:p14="http://schemas.microsoft.com/office/powerpoint/2010/main" val="15491223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01613" y="743456"/>
            <a:ext cx="8645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Minimum error rate classification: choose </a:t>
            </a:r>
            <a:r>
              <a:rPr lang="en-US" sz="18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if: 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P(</a:t>
            </a:r>
            <a:r>
              <a:rPr lang="en-US" sz="18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|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&gt; P(</a:t>
            </a:r>
            <a:r>
              <a:rPr lang="en-US" sz="18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ω</a:t>
            </a:r>
            <a:r>
              <a:rPr lang="en-US" sz="1800" baseline="-25000" dirty="0" err="1">
                <a:solidFill>
                  <a:srgbClr val="000000"/>
                </a:solidFill>
                <a:latin typeface="Arial"/>
              </a:rPr>
              <a:t>j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|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Arial"/>
                <a:sym typeface="Symbol" pitchFamily="18" charset="2"/>
              </a:rPr>
              <a:t>) for all </a:t>
            </a:r>
            <a:r>
              <a:rPr lang="en-US" sz="18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j≠i</a:t>
            </a:r>
            <a:endParaRPr lang="en-US" sz="1800" baseline="-25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67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17117" r="17624" b="31480"/>
          <a:stretch>
            <a:fillRect/>
          </a:stretch>
        </p:blipFill>
        <p:spPr bwMode="auto">
          <a:xfrm>
            <a:off x="233363" y="3719215"/>
            <a:ext cx="2449513" cy="1876425"/>
          </a:xfrm>
          <a:prstGeom prst="rect">
            <a:avLst/>
          </a:prstGeom>
          <a:noFill/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3"/>
          <a:srcRect l="17432" r="16513" b="33945"/>
          <a:stretch>
            <a:fillRect/>
          </a:stretch>
        </p:blipFill>
        <p:spPr bwMode="auto">
          <a:xfrm>
            <a:off x="233363" y="1352550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4"/>
          <a:srcRect l="15456" r="15598" b="30417"/>
          <a:stretch>
            <a:fillRect/>
          </a:stretch>
        </p:blipFill>
        <p:spPr bwMode="auto">
          <a:xfrm>
            <a:off x="3406877" y="1548370"/>
            <a:ext cx="5737123" cy="45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Likelihood Ratio</a:t>
            </a:r>
          </a:p>
        </p:txBody>
      </p:sp>
    </p:spTree>
    <p:extLst>
      <p:ext uri="{BB962C8B-B14F-4D97-AF65-F5344CB8AC3E}">
        <p14:creationId xmlns:p14="http://schemas.microsoft.com/office/powerpoint/2010/main" val="807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201613" y="616844"/>
            <a:ext cx="86455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Design our classifier to minimize the worst overall risk</a:t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b="1" dirty="0">
                <a:solidFill>
                  <a:srgbClr val="000000"/>
                </a:solidFill>
              </a:rPr>
              <a:t>(avoid catastrophic failures)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Factor overall risk into contributions for each region: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62816" name="Object 0"/>
          <p:cNvGraphicFramePr>
            <a:graphicFrameLocks noChangeAspect="1"/>
          </p:cNvGraphicFramePr>
          <p:nvPr/>
        </p:nvGraphicFramePr>
        <p:xfrm>
          <a:off x="484188" y="1669897"/>
          <a:ext cx="4368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8" name="Equation" r:id="rId3" imgW="4368600" imgH="1079280" progId="Equation.3">
                  <p:embed/>
                </p:oleObj>
              </mc:Choice>
              <mc:Fallback>
                <p:oleObj name="Equation" r:id="rId3" imgW="436860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669897"/>
                        <a:ext cx="43688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254000" y="2918222"/>
            <a:ext cx="864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Using a simplified notation (Van Trees, 1968):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62817" name="Object 1"/>
          <p:cNvGraphicFramePr>
            <a:graphicFrameLocks noChangeAspect="1"/>
          </p:cNvGraphicFramePr>
          <p:nvPr/>
        </p:nvGraphicFramePr>
        <p:xfrm>
          <a:off x="484188" y="3387008"/>
          <a:ext cx="35052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9" name="Equation" r:id="rId5" imgW="3504960" imgH="1434960" progId="Equation.3">
                  <p:embed/>
                </p:oleObj>
              </mc:Choice>
              <mc:Fallback>
                <p:oleObj name="Equation" r:id="rId5" imgW="3504960" imgH="143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387008"/>
                        <a:ext cx="35052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Minimax</a:t>
            </a:r>
            <a:r>
              <a:rPr lang="en-US" b="1" dirty="0">
                <a:solidFill>
                  <a:srgbClr val="892034"/>
                </a:solidFill>
              </a:rPr>
              <a:t> Criterion</a:t>
            </a:r>
          </a:p>
        </p:txBody>
      </p:sp>
    </p:spTree>
    <p:extLst>
      <p:ext uri="{BB962C8B-B14F-4D97-AF65-F5344CB8AC3E}">
        <p14:creationId xmlns:p14="http://schemas.microsoft.com/office/powerpoint/2010/main" val="3547683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484188" y="1130043"/>
          <a:ext cx="408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4" name="Equation" r:id="rId3" imgW="4089240" imgH="291960" progId="Equation.3">
                  <p:embed/>
                </p:oleObj>
              </mc:Choice>
              <mc:Fallback>
                <p:oleObj name="Equation" r:id="rId3" imgW="40892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130043"/>
                        <a:ext cx="4089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186865" y="701252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We can rewrite the risk: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endParaRPr lang="en-US" sz="1800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484188" y="2021093"/>
          <a:ext cx="502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5" name="Equation" r:id="rId5" imgW="5029200" imgH="291960" progId="Equation.3">
                  <p:embed/>
                </p:oleObj>
              </mc:Choice>
              <mc:Fallback>
                <p:oleObj name="Equation" r:id="rId5" imgW="50292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2021093"/>
                        <a:ext cx="5029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194548" y="158707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Note that I</a:t>
            </a:r>
            <a:r>
              <a:rPr lang="en-US" sz="1800" b="1" baseline="-25000" dirty="0">
                <a:solidFill>
                  <a:srgbClr val="000000"/>
                </a:solidFill>
              </a:rPr>
              <a:t>11</a:t>
            </a:r>
            <a:r>
              <a:rPr lang="en-US" sz="1800" b="1" dirty="0">
                <a:solidFill>
                  <a:srgbClr val="000000"/>
                </a:solidFill>
              </a:rPr>
              <a:t>=1-I</a:t>
            </a:r>
            <a:r>
              <a:rPr lang="en-US" sz="1800" b="1" baseline="-25000" dirty="0">
                <a:solidFill>
                  <a:srgbClr val="000000"/>
                </a:solidFill>
              </a:rPr>
              <a:t>21 </a:t>
            </a:r>
            <a:r>
              <a:rPr lang="en-US" sz="1800" b="1" dirty="0">
                <a:solidFill>
                  <a:srgbClr val="000000"/>
                </a:solidFill>
              </a:rPr>
              <a:t>and I</a:t>
            </a:r>
            <a:r>
              <a:rPr lang="en-US" sz="1800" b="1" baseline="-25000" dirty="0">
                <a:solidFill>
                  <a:srgbClr val="000000"/>
                </a:solidFill>
              </a:rPr>
              <a:t>22</a:t>
            </a:r>
            <a:r>
              <a:rPr lang="en-US" sz="1800" b="1" dirty="0">
                <a:solidFill>
                  <a:srgbClr val="000000"/>
                </a:solidFill>
              </a:rPr>
              <a:t>=1-I</a:t>
            </a:r>
            <a:r>
              <a:rPr lang="en-US" sz="1800" b="1" baseline="-25000" dirty="0">
                <a:solidFill>
                  <a:srgbClr val="000000"/>
                </a:solidFill>
              </a:rPr>
              <a:t>12</a:t>
            </a:r>
            <a:r>
              <a:rPr lang="en-US" sz="1800" b="1" dirty="0">
                <a:solidFill>
                  <a:srgbClr val="000000"/>
                </a:solidFill>
              </a:rPr>
              <a:t>: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endParaRPr lang="en-US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254000" y="2463377"/>
            <a:ext cx="86455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</a:pPr>
            <a:r>
              <a:rPr lang="en-US" sz="1800" b="1">
                <a:solidFill>
                  <a:srgbClr val="000000"/>
                </a:solidFill>
              </a:rPr>
              <a:t>	We make this substitution because we want the risk in terms of error probabilities and priors.</a:t>
            </a:r>
            <a:endParaRPr lang="en-US" sz="1800" b="1" baseline="-25000">
              <a:solidFill>
                <a:srgbClr val="000000"/>
              </a:solidFill>
            </a:endParaRPr>
          </a:p>
        </p:txBody>
      </p:sp>
      <p:graphicFrame>
        <p:nvGraphicFramePr>
          <p:cNvPr id="157710" name="Object 14"/>
          <p:cNvGraphicFramePr>
            <a:graphicFrameLocks noChangeAspect="1"/>
          </p:cNvGraphicFramePr>
          <p:nvPr/>
        </p:nvGraphicFramePr>
        <p:xfrm>
          <a:off x="484188" y="3706609"/>
          <a:ext cx="54610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6" name="Equation" r:id="rId7" imgW="5460840" imgH="1688760" progId="Equation.3">
                  <p:embed/>
                </p:oleObj>
              </mc:Choice>
              <mc:Fallback>
                <p:oleObj name="Equation" r:id="rId7" imgW="5460840" imgH="1688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706609"/>
                        <a:ext cx="54610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195008" y="332062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Multiply out, add and subtract P</a:t>
            </a:r>
            <a:r>
              <a:rPr lang="en-US" sz="1800" b="1" baseline="-25000" dirty="0">
                <a:solidFill>
                  <a:srgbClr val="000000"/>
                </a:solidFill>
              </a:rPr>
              <a:t>1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λ</a:t>
            </a:r>
            <a:r>
              <a:rPr lang="en-US" sz="1800" b="1" baseline="-25000" dirty="0">
                <a:solidFill>
                  <a:srgbClr val="000000"/>
                </a:solidFill>
                <a:sym typeface="Symbol" pitchFamily="18" charset="2"/>
              </a:rPr>
              <a:t>21</a:t>
            </a:r>
            <a:r>
              <a:rPr lang="en-US" sz="1800" b="1" dirty="0">
                <a:solidFill>
                  <a:srgbClr val="000000"/>
                </a:solidFill>
              </a:rPr>
              <a:t>, and rearrange: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Minimax</a:t>
            </a:r>
            <a:r>
              <a:rPr lang="en-US" b="1" dirty="0">
                <a:solidFill>
                  <a:srgbClr val="892034"/>
                </a:solidFill>
              </a:rPr>
              <a:t> Criterion</a:t>
            </a:r>
          </a:p>
        </p:txBody>
      </p:sp>
    </p:spTree>
    <p:extLst>
      <p:ext uri="{BB962C8B-B14F-4D97-AF65-F5344CB8AC3E}">
        <p14:creationId xmlns:p14="http://schemas.microsoft.com/office/powerpoint/2010/main" val="117730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469440" y="1157185"/>
          <a:ext cx="48895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4" name="Equation" r:id="rId3" imgW="4889160" imgH="3416040" progId="Equation.3">
                  <p:embed/>
                </p:oleObj>
              </mc:Choice>
              <mc:Fallback>
                <p:oleObj name="Equation" r:id="rId3" imgW="4889160" imgH="341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40" y="1157185"/>
                        <a:ext cx="4889500" cy="341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95008" y="642953"/>
            <a:ext cx="86455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Note </a:t>
            </a:r>
            <a:r>
              <a:rPr lang="en-US" sz="1800" dirty="0">
                <a:solidFill>
                  <a:srgbClr val="000000"/>
                </a:solidFill>
              </a:rPr>
              <a:t>P</a:t>
            </a:r>
            <a:r>
              <a:rPr lang="en-US" sz="1800" baseline="-25000" dirty="0">
                <a:solidFill>
                  <a:srgbClr val="000000"/>
                </a:solidFill>
              </a:rPr>
              <a:t>1</a:t>
            </a:r>
            <a:r>
              <a:rPr lang="en-US" sz="1800" dirty="0">
                <a:solidFill>
                  <a:srgbClr val="000000"/>
                </a:solidFill>
              </a:rPr>
              <a:t> =1- P</a:t>
            </a:r>
            <a:r>
              <a:rPr lang="en-US" sz="1800" baseline="-25000" dirty="0">
                <a:solidFill>
                  <a:srgbClr val="000000"/>
                </a:solidFill>
              </a:rPr>
              <a:t>2</a:t>
            </a:r>
            <a:r>
              <a:rPr lang="en-US" sz="1800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Expansion of the Risk Function</a:t>
            </a:r>
          </a:p>
        </p:txBody>
      </p:sp>
    </p:spTree>
    <p:extLst>
      <p:ext uri="{BB962C8B-B14F-4D97-AF65-F5344CB8AC3E}">
        <p14:creationId xmlns:p14="http://schemas.microsoft.com/office/powerpoint/2010/main" val="75736323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7052</TotalTime>
  <Words>1133</Words>
  <Application>Microsoft Macintosh PowerPoint</Application>
  <PresentationFormat>Letter Paper (8.5x11 in)</PresentationFormat>
  <Paragraphs>137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ＭＳ ゴシック</vt:lpstr>
      <vt:lpstr>Arial</vt:lpstr>
      <vt:lpstr>Symbol</vt:lpstr>
      <vt:lpstr>Times New Roman</vt:lpstr>
      <vt:lpstr>Wingdings</vt:lpstr>
      <vt:lpstr>lecture_title</vt:lpstr>
      <vt:lpstr>isip_default</vt:lpstr>
      <vt:lpstr>lecture_default</vt:lpstr>
      <vt:lpstr>1_isip_default</vt:lpstr>
      <vt:lpstr>1_lecture_title</vt:lpstr>
      <vt:lpstr>2_isip_default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386</cp:revision>
  <dcterms:created xsi:type="dcterms:W3CDTF">2002-09-12T17:13:32Z</dcterms:created>
  <dcterms:modified xsi:type="dcterms:W3CDTF">2018-09-21T13:16:45Z</dcterms:modified>
</cp:coreProperties>
</file>